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92" r:id="rId13"/>
    <p:sldId id="266" r:id="rId14"/>
    <p:sldId id="267" r:id="rId15"/>
    <p:sldId id="268" r:id="rId16"/>
    <p:sldId id="269" r:id="rId17"/>
    <p:sldId id="293" r:id="rId18"/>
    <p:sldId id="270" r:id="rId19"/>
    <p:sldId id="271" r:id="rId20"/>
    <p:sldId id="294" r:id="rId21"/>
    <p:sldId id="272" r:id="rId22"/>
    <p:sldId id="273" r:id="rId23"/>
    <p:sldId id="296" r:id="rId24"/>
    <p:sldId id="295" r:id="rId25"/>
    <p:sldId id="274" r:id="rId26"/>
    <p:sldId id="275" r:id="rId27"/>
    <p:sldId id="297" r:id="rId28"/>
    <p:sldId id="276" r:id="rId29"/>
    <p:sldId id="298" r:id="rId30"/>
    <p:sldId id="277" r:id="rId31"/>
    <p:sldId id="299" r:id="rId32"/>
    <p:sldId id="300" r:id="rId33"/>
    <p:sldId id="278" r:id="rId34"/>
    <p:sldId id="301" r:id="rId35"/>
    <p:sldId id="279" r:id="rId36"/>
    <p:sldId id="302" r:id="rId37"/>
    <p:sldId id="280" r:id="rId38"/>
    <p:sldId id="281" r:id="rId39"/>
    <p:sldId id="303" r:id="rId40"/>
    <p:sldId id="282" r:id="rId41"/>
    <p:sldId id="305" r:id="rId42"/>
    <p:sldId id="304" r:id="rId43"/>
    <p:sldId id="283" r:id="rId44"/>
    <p:sldId id="284" r:id="rId45"/>
    <p:sldId id="309" r:id="rId46"/>
    <p:sldId id="308" r:id="rId47"/>
    <p:sldId id="307" r:id="rId48"/>
    <p:sldId id="306" r:id="rId49"/>
    <p:sldId id="285" r:id="rId50"/>
    <p:sldId id="310" r:id="rId51"/>
    <p:sldId id="286" r:id="rId52"/>
    <p:sldId id="287" r:id="rId53"/>
    <p:sldId id="311" r:id="rId54"/>
    <p:sldId id="288" r:id="rId55"/>
    <p:sldId id="313" r:id="rId56"/>
    <p:sldId id="312" r:id="rId57"/>
    <p:sldId id="289" r:id="rId58"/>
    <p:sldId id="315" r:id="rId59"/>
    <p:sldId id="314" r:id="rId60"/>
    <p:sldId id="290" r:id="rId61"/>
  </p:sldIdLst>
  <p:sldSz cx="9144000" cy="6858000" type="screen4x3"/>
  <p:notesSz cx="6858000" cy="9144000"/>
  <p:custDataLst>
    <p:tags r:id="rId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A6AF1-D8A4-43B9-A263-102199E6F260}"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A6AF1-D8A4-43B9-A263-102199E6F260}" type="slidenum">
              <a:rPr lang="zh-CN" altLang="en-US" smtClean="0"/>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A6AF1-D8A4-43B9-A263-102199E6F260}" type="slidenum">
              <a:rPr lang="zh-CN" altLang="en-US" smtClean="0"/>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340768"/>
            <a:ext cx="8229600" cy="5517232"/>
          </a:xfrm>
        </p:spPr>
        <p:txBody>
          <a:bodyPr>
            <a:normAutofit/>
          </a:bodyPr>
          <a:lstStyle>
            <a:lvl1pPr>
              <a:lnSpc>
                <a:spcPct val="150000"/>
              </a:lnSpc>
              <a:defRPr sz="2400"/>
            </a:lvl1pPr>
            <a:lvl2pPr>
              <a:lnSpc>
                <a:spcPct val="150000"/>
              </a:lnSpc>
              <a:defRPr sz="2400"/>
            </a:lvl2pPr>
            <a:lvl3pPr>
              <a:lnSpc>
                <a:spcPct val="150000"/>
              </a:lnSpc>
              <a:defRPr sz="2400"/>
            </a:lvl3pPr>
            <a:lvl4pPr>
              <a:lnSpc>
                <a:spcPct val="150000"/>
              </a:lnSpc>
              <a:defRPr sz="2400"/>
            </a:lvl4pPr>
            <a:lvl5pPr>
              <a:lnSpc>
                <a:spcPct val="150000"/>
              </a:lnSpc>
              <a:defRPr sz="24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A6AF1-D8A4-43B9-A263-102199E6F260}"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A6AF1-D8A4-43B9-A263-102199E6F260}" type="slidenum">
              <a:rPr lang="zh-CN" altLang="en-US" smtClean="0"/>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A6AF1-D8A4-43B9-A263-102199E6F260}" type="slidenum">
              <a:rPr lang="zh-CN" altLang="en-US" smtClean="0"/>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3A6AF1-D8A4-43B9-A263-102199E6F260}" type="slidenum">
              <a:rPr lang="zh-CN" altLang="en-US" smtClean="0"/>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endParaRPr kumimoji="0"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endParaRPr kumimoji="0"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3A6AF1-D8A4-43B9-A263-102199E6F260}" type="slidenum">
              <a:rPr lang="zh-CN" altLang="en-US" smtClean="0"/>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3A6AF1-D8A4-43B9-A263-102199E6F260}" type="slidenum">
              <a:rPr lang="zh-CN" altLang="en-US" smtClean="0"/>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3A6AF1-D8A4-43B9-A263-102199E6F260}" type="slidenum">
              <a:rPr lang="zh-CN" altLang="en-US" smtClean="0"/>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6FEBC46-80F3-4512-852B-27571D75B4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3A6AF1-D8A4-43B9-A263-102199E6F260}" type="slidenum">
              <a:rPr lang="zh-CN" altLang="en-US" smtClean="0"/>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a:xfrm>
            <a:off x="609600" y="6492878"/>
            <a:ext cx="1676384" cy="365125"/>
          </a:xfrm>
        </p:spPr>
        <p:txBody>
          <a:bodyPr/>
          <a:lstStyle/>
          <a:p>
            <a:fld id="{56FEBC46-80F3-4512-852B-27571D75B43B}" type="datetimeFigureOut">
              <a:rPr lang="zh-CN" altLang="en-US" smtClean="0"/>
            </a:fld>
            <a:endParaRPr lang="zh-CN" altLang="en-US"/>
          </a:p>
        </p:txBody>
      </p:sp>
      <p:sp>
        <p:nvSpPr>
          <p:cNvPr id="6" name="页脚占位符 5"/>
          <p:cNvSpPr>
            <a:spLocks noGrp="1"/>
          </p:cNvSpPr>
          <p:nvPr>
            <p:ph type="ftr" sz="quarter" idx="11"/>
          </p:nvPr>
        </p:nvSpPr>
        <p:spPr>
          <a:xfrm>
            <a:off x="2285984" y="6492876"/>
            <a:ext cx="2643206" cy="365125"/>
          </a:xfrm>
        </p:spPr>
        <p:txBody>
          <a:bodyPr/>
          <a:lstStyle/>
          <a:p>
            <a:endParaRPr lang="zh-CN" alt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813A6AF1-D8A4-43B9-A263-102199E6F260}" type="slidenum">
              <a:rPr lang="zh-CN" altLang="en-US" smtClean="0"/>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49000"/>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56FEBC46-80F3-4512-852B-27571D75B43B}"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813A6AF1-D8A4-43B9-A263-102199E6F260}"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panose="05020102010507070707"/>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Arial" panose="020B0604020202020204"/>
                <a:ea typeface="黑体" panose="02010609060101010101" charset="-122"/>
              </a:rPr>
              <a:t>Windows</a:t>
            </a:r>
            <a:r>
              <a:rPr lang="zh-CN" altLang="en-US" b="0" i="0" u="none" strike="noStrike" kern="1800" baseline="0" dirty="0">
                <a:latin typeface="Arial" panose="020B0604020202020204"/>
                <a:ea typeface="黑体" panose="02010609060101010101" charset="-122"/>
              </a:rPr>
              <a:t>窗体编程</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窗体应用程序也是面向对象编程技术的一个重要组成部分。在包含丰富图形用户界面的应用程序开发中，使用可视化的</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窗体编程会更加方便，而且它具有友好的交互功能。本章我们来给大家详细介绍</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窗体编程的方法。</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按钮控件</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按钮控件主要用于提交用户的请求。当用户单击按钮，就调用该按钮的单击事件作出相应的操作。按钮可通过</a:t>
            </a:r>
            <a:r>
              <a:rPr lang="en-US" altLang="zh-CN" b="0" i="0" u="none" strike="noStrike" baseline="0" dirty="0">
                <a:solidFill>
                  <a:schemeClr val="bg1">
                    <a:lumMod val="85000"/>
                    <a:lumOff val="15000"/>
                  </a:schemeClr>
                </a:solidFill>
                <a:latin typeface="Times New Roman" panose="02020603050405020304"/>
              </a:rPr>
              <a:t>Text</a:t>
            </a:r>
            <a:r>
              <a:rPr lang="zh-CN" altLang="en-US" b="0" i="0" u="none" strike="noStrike" baseline="0" dirty="0">
                <a:solidFill>
                  <a:schemeClr val="bg1">
                    <a:lumMod val="85000"/>
                    <a:lumOff val="15000"/>
                  </a:schemeClr>
                </a:solidFill>
                <a:latin typeface="Times New Roman" panose="02020603050405020304"/>
              </a:rPr>
              <a:t>属性和</a:t>
            </a:r>
            <a:r>
              <a:rPr lang="en-US" altLang="zh-CN" b="0" i="0" u="none" strike="noStrike" baseline="0" dirty="0">
                <a:solidFill>
                  <a:schemeClr val="bg1">
                    <a:lumMod val="85000"/>
                    <a:lumOff val="15000"/>
                  </a:schemeClr>
                </a:solidFill>
                <a:latin typeface="Times New Roman" panose="02020603050405020304"/>
              </a:rPr>
              <a:t>Image</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err="1">
                <a:solidFill>
                  <a:schemeClr val="bg1">
                    <a:lumMod val="85000"/>
                    <a:lumOff val="15000"/>
                  </a:schemeClr>
                </a:solidFill>
                <a:latin typeface="Times New Roman" panose="02020603050405020304"/>
              </a:rPr>
              <a:t>ImageList</a:t>
            </a:r>
            <a:r>
              <a:rPr lang="zh-CN" altLang="en-US" b="0" i="0" u="none" strike="noStrike" baseline="0" dirty="0">
                <a:solidFill>
                  <a:schemeClr val="bg1">
                    <a:lumMod val="85000"/>
                    <a:lumOff val="15000"/>
                  </a:schemeClr>
                </a:solidFill>
                <a:latin typeface="Times New Roman" panose="02020603050405020304"/>
              </a:rPr>
              <a:t>属性分别设置显示的文本和图像。</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Arial" panose="020B0604020202020204"/>
                <a:ea typeface="黑体" panose="02010609060101010101" charset="-122"/>
              </a:rPr>
              <a:t>示例</a:t>
            </a:r>
            <a:r>
              <a:rPr lang="en-US" altLang="zh-CN" b="1" i="0" u="none" strike="noStrike" baseline="0" dirty="0">
                <a:solidFill>
                  <a:schemeClr val="bg1">
                    <a:lumMod val="85000"/>
                    <a:lumOff val="15000"/>
                  </a:schemeClr>
                </a:solidFill>
                <a:latin typeface="Times New Roman" panose="02020603050405020304"/>
                <a:ea typeface="黑体" panose="02010609060101010101" charset="-122"/>
              </a:rPr>
              <a:t>22-5</a:t>
            </a:r>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宋体" panose="02010600030101010101" pitchFamily="2" charset="-122"/>
                <a:ea typeface="黑体" panose="02010609060101010101" charset="-122"/>
              </a:rPr>
              <a:t>下面</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创建一个按钮控件，其</a:t>
            </a:r>
            <a:r>
              <a:rPr lang="en-US" altLang="zh-CN" b="0" i="0" u="none" strike="noStrike" baseline="0" dirty="0">
                <a:solidFill>
                  <a:schemeClr val="bg1">
                    <a:lumMod val="85000"/>
                    <a:lumOff val="15000"/>
                  </a:schemeClr>
                </a:solidFill>
                <a:latin typeface="Times New Roman" panose="02020603050405020304"/>
                <a:ea typeface="黑体" panose="02010609060101010101" charset="-122"/>
              </a:rPr>
              <a:t>Name</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属性的值为</a:t>
            </a:r>
            <a:r>
              <a:rPr lang="en-US" altLang="zh-CN" b="0" i="0" u="none" strike="noStrike" baseline="0" dirty="0" err="1">
                <a:solidFill>
                  <a:schemeClr val="bg1">
                    <a:lumMod val="85000"/>
                    <a:lumOff val="15000"/>
                  </a:schemeClr>
                </a:solidFill>
                <a:latin typeface="Times New Roman" panose="02020603050405020304"/>
                <a:ea typeface="黑体" panose="02010609060101010101" charset="-122"/>
              </a:rPr>
              <a:t>btn</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，它将显示“浏览</a:t>
            </a:r>
            <a:r>
              <a:rPr lang="en-US" altLang="zh-CN" b="0" i="0" u="none" strike="noStrike" baseline="0" dirty="0">
                <a:solidFill>
                  <a:schemeClr val="bg1">
                    <a:lumMod val="85000"/>
                    <a:lumOff val="15000"/>
                  </a:schemeClr>
                </a:solidFill>
                <a:latin typeface="Times New Roman" panose="02020603050405020304"/>
                <a:ea typeface="黑体" panose="02010609060101010101" charset="-122"/>
              </a:rPr>
              <a:t>…</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”文本。</a:t>
            </a:r>
            <a:endParaRPr lang="zh-CN" altLang="en-US" b="0" i="0" u="none" strike="noStrike" baseline="0" dirty="0">
              <a:solidFill>
                <a:schemeClr val="bg1">
                  <a:lumMod val="85000"/>
                  <a:lumOff val="15000"/>
                </a:schemeClr>
              </a:solidFill>
              <a:latin typeface="Times New Roman" panose="02020603050405020304"/>
              <a:ea typeface="黑体" panose="02010609060101010101" charset="-122"/>
            </a:endParaRPr>
          </a:p>
          <a:p>
            <a:pPr marR="0" lvl="0" rtl="0"/>
            <a:r>
              <a:rPr lang="en-US" altLang="zh-CN" b="1" i="0" u="none" strike="noStrike" baseline="0" dirty="0">
                <a:solidFill>
                  <a:schemeClr val="bg1">
                    <a:lumMod val="85000"/>
                    <a:lumOff val="15000"/>
                  </a:schemeClr>
                </a:solidFill>
                <a:latin typeface="Times New Roman" panose="02020603050405020304"/>
              </a:rPr>
              <a:t>Button </a:t>
            </a:r>
            <a:r>
              <a:rPr lang="en-US" altLang="zh-CN" b="1" i="0" u="none" strike="noStrike" baseline="0" dirty="0" err="1">
                <a:solidFill>
                  <a:schemeClr val="bg1">
                    <a:lumMod val="85000"/>
                    <a:lumOff val="15000"/>
                  </a:schemeClr>
                </a:solidFill>
                <a:latin typeface="Times New Roman" panose="02020603050405020304"/>
              </a:rPr>
              <a:t>btn</a:t>
            </a:r>
            <a:r>
              <a:rPr lang="en-US" altLang="zh-CN" b="1" i="0" u="none" strike="noStrike" baseline="0" dirty="0">
                <a:solidFill>
                  <a:schemeClr val="bg1">
                    <a:lumMod val="85000"/>
                    <a:lumOff val="15000"/>
                  </a:schemeClr>
                </a:solidFill>
                <a:latin typeface="Times New Roman" panose="02020603050405020304"/>
              </a:rPr>
              <a:t> = new Button()</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创建一个按钮控件</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btn.Text</a:t>
            </a:r>
            <a:r>
              <a:rPr lang="en-US" altLang="zh-CN" b="0" i="0" u="none" strike="noStrike" baseline="0" dirty="0">
                <a:solidFill>
                  <a:schemeClr val="bg1">
                    <a:lumMod val="85000"/>
                    <a:lumOff val="15000"/>
                  </a:schemeClr>
                </a:solidFill>
                <a:latin typeface="Times New Roman" panose="02020603050405020304"/>
              </a:rPr>
              <a:t> = "</a:t>
            </a:r>
            <a:r>
              <a:rPr lang="zh-CN" altLang="en-US" b="0" i="0" u="none" strike="noStrike" baseline="0" dirty="0">
                <a:solidFill>
                  <a:schemeClr val="bg1">
                    <a:lumMod val="85000"/>
                    <a:lumOff val="15000"/>
                  </a:schemeClr>
                </a:solidFill>
                <a:latin typeface="Times New Roman" panose="02020603050405020304"/>
              </a:rPr>
              <a:t>浏览</a:t>
            </a:r>
            <a:r>
              <a:rPr lang="en-US" altLang="zh-CN" b="0" i="0" u="none" strike="noStrike" baseline="0" dirty="0">
                <a:solidFill>
                  <a:schemeClr val="bg1">
                    <a:lumMod val="85000"/>
                    <a:lumOff val="15000"/>
                  </a:schemeClr>
                </a:solidFill>
                <a:latin typeface="Times New Roman" panose="02020603050405020304"/>
              </a:rPr>
              <a:t>…";</a:t>
            </a:r>
            <a:endParaRPr lang="en-US" altLang="zh-CN"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0"/>
            <a:ext cx="8229600" cy="6858000"/>
          </a:xfrm>
        </p:spPr>
        <p:txBody>
          <a:bodyPr>
            <a:normAutofit fontScale="92500" lnSpcReduction="20000"/>
          </a:bodyPr>
          <a:lstStyle/>
          <a:p>
            <a:pPr lvl="0"/>
            <a:r>
              <a:rPr lang="en-US" altLang="zh-CN" dirty="0">
                <a:solidFill>
                  <a:schemeClr val="bg1">
                    <a:lumMod val="85000"/>
                    <a:lumOff val="15000"/>
                  </a:schemeClr>
                </a:solidFill>
                <a:latin typeface="Arial" panose="020B0604020202020204"/>
                <a:ea typeface="黑体" panose="02010609060101010101" charset="-122"/>
              </a:rPr>
              <a:t>【</a:t>
            </a:r>
            <a:r>
              <a:rPr lang="zh-CN" altLang="en-US" dirty="0">
                <a:solidFill>
                  <a:schemeClr val="bg1">
                    <a:lumMod val="85000"/>
                    <a:lumOff val="15000"/>
                  </a:schemeClr>
                </a:solidFill>
                <a:latin typeface="Arial" panose="020B0604020202020204"/>
                <a:ea typeface="黑体" panose="02010609060101010101" charset="-122"/>
              </a:rPr>
              <a:t>示例</a:t>
            </a:r>
            <a:r>
              <a:rPr lang="en-US" altLang="zh-CN" b="1" dirty="0">
                <a:solidFill>
                  <a:schemeClr val="bg1">
                    <a:lumMod val="85000"/>
                    <a:lumOff val="15000"/>
                  </a:schemeClr>
                </a:solidFill>
                <a:latin typeface="Times New Roman" panose="02020603050405020304"/>
                <a:ea typeface="黑体" panose="02010609060101010101" charset="-122"/>
              </a:rPr>
              <a:t>22-6</a:t>
            </a:r>
            <a:r>
              <a:rPr lang="en-US" altLang="zh-CN" dirty="0">
                <a:solidFill>
                  <a:schemeClr val="bg1">
                    <a:lumMod val="85000"/>
                    <a:lumOff val="15000"/>
                  </a:schemeClr>
                </a:solidFill>
                <a:latin typeface="Arial" panose="020B0604020202020204"/>
                <a:ea typeface="黑体" panose="02010609060101010101" charset="-122"/>
              </a:rPr>
              <a:t>】</a:t>
            </a:r>
            <a:r>
              <a:rPr lang="zh-CN" altLang="en-US" dirty="0">
                <a:solidFill>
                  <a:schemeClr val="bg1">
                    <a:lumMod val="85000"/>
                    <a:lumOff val="15000"/>
                  </a:schemeClr>
                </a:solidFill>
                <a:latin typeface="宋体" panose="02010600030101010101" pitchFamily="2" charset="-122"/>
                <a:ea typeface="黑体" panose="02010609060101010101" charset="-122"/>
              </a:rPr>
              <a:t>下面</a:t>
            </a:r>
            <a:r>
              <a:rPr lang="zh-CN" altLang="en-US" dirty="0">
                <a:solidFill>
                  <a:schemeClr val="bg1">
                    <a:lumMod val="85000"/>
                    <a:lumOff val="15000"/>
                  </a:schemeClr>
                </a:solidFill>
                <a:latin typeface="Times New Roman" panose="02020603050405020304"/>
                <a:ea typeface="黑体" panose="02010609060101010101" charset="-122"/>
              </a:rPr>
              <a:t>为</a:t>
            </a:r>
            <a:r>
              <a:rPr lang="en-US" altLang="zh-CN" dirty="0">
                <a:solidFill>
                  <a:schemeClr val="bg1">
                    <a:lumMod val="85000"/>
                    <a:lumOff val="15000"/>
                  </a:schemeClr>
                </a:solidFill>
                <a:latin typeface="Times New Roman" panose="02020603050405020304"/>
                <a:ea typeface="黑体" panose="02010609060101010101" charset="-122"/>
              </a:rPr>
              <a:t>Name</a:t>
            </a:r>
            <a:r>
              <a:rPr lang="zh-CN" altLang="en-US" dirty="0">
                <a:solidFill>
                  <a:schemeClr val="bg1">
                    <a:lumMod val="85000"/>
                    <a:lumOff val="15000"/>
                  </a:schemeClr>
                </a:solidFill>
                <a:latin typeface="Times New Roman" panose="02020603050405020304"/>
                <a:ea typeface="黑体" panose="02010609060101010101" charset="-122"/>
              </a:rPr>
              <a:t>属性的值为</a:t>
            </a:r>
            <a:r>
              <a:rPr lang="en-US" altLang="zh-CN" dirty="0" err="1">
                <a:solidFill>
                  <a:schemeClr val="bg1">
                    <a:lumMod val="85000"/>
                    <a:lumOff val="15000"/>
                  </a:schemeClr>
                </a:solidFill>
                <a:latin typeface="Times New Roman" panose="02020603050405020304"/>
                <a:ea typeface="黑体" panose="02010609060101010101" charset="-122"/>
              </a:rPr>
              <a:t>btnBrowserPic</a:t>
            </a:r>
            <a:r>
              <a:rPr lang="zh-CN" altLang="en-US" dirty="0">
                <a:solidFill>
                  <a:schemeClr val="bg1">
                    <a:lumMod val="85000"/>
                    <a:lumOff val="15000"/>
                  </a:schemeClr>
                </a:solidFill>
                <a:latin typeface="Times New Roman" panose="02020603050405020304"/>
                <a:ea typeface="黑体" panose="02010609060101010101" charset="-122"/>
              </a:rPr>
              <a:t>的按钮（</a:t>
            </a:r>
            <a:r>
              <a:rPr lang="en-US" altLang="zh-CN" dirty="0" err="1">
                <a:solidFill>
                  <a:schemeClr val="bg1">
                    <a:lumMod val="85000"/>
                    <a:lumOff val="15000"/>
                  </a:schemeClr>
                </a:solidFill>
                <a:latin typeface="Times New Roman" panose="02020603050405020304"/>
                <a:ea typeface="黑体" panose="02010609060101010101" charset="-122"/>
              </a:rPr>
              <a:t>MainForm.cs</a:t>
            </a:r>
            <a:r>
              <a:rPr lang="zh-CN" altLang="en-US" dirty="0">
                <a:solidFill>
                  <a:schemeClr val="bg1">
                    <a:lumMod val="85000"/>
                    <a:lumOff val="15000"/>
                  </a:schemeClr>
                </a:solidFill>
                <a:latin typeface="Times New Roman" panose="02020603050405020304"/>
                <a:ea typeface="黑体" panose="02010609060101010101" charset="-122"/>
              </a:rPr>
              <a:t>窗体中的“浏览</a:t>
            </a:r>
            <a:r>
              <a:rPr lang="en-US" altLang="zh-CN" dirty="0">
                <a:solidFill>
                  <a:schemeClr val="bg1">
                    <a:lumMod val="85000"/>
                    <a:lumOff val="15000"/>
                  </a:schemeClr>
                </a:solidFill>
                <a:latin typeface="Times New Roman" panose="02020603050405020304"/>
                <a:ea typeface="黑体" panose="02010609060101010101" charset="-122"/>
              </a:rPr>
              <a:t>…</a:t>
            </a:r>
            <a:r>
              <a:rPr lang="zh-CN" altLang="en-US" dirty="0">
                <a:solidFill>
                  <a:schemeClr val="bg1">
                    <a:lumMod val="85000"/>
                    <a:lumOff val="15000"/>
                  </a:schemeClr>
                </a:solidFill>
                <a:latin typeface="Times New Roman" panose="02020603050405020304"/>
                <a:ea typeface="黑体" panose="02010609060101010101" charset="-122"/>
              </a:rPr>
              <a:t>”按钮）设计了</a:t>
            </a:r>
            <a:r>
              <a:rPr lang="en-US" altLang="zh-CN" dirty="0">
                <a:solidFill>
                  <a:schemeClr val="bg1">
                    <a:lumMod val="85000"/>
                    <a:lumOff val="15000"/>
                  </a:schemeClr>
                </a:solidFill>
                <a:latin typeface="Times New Roman" panose="02020603050405020304"/>
                <a:ea typeface="黑体" panose="02010609060101010101" charset="-122"/>
              </a:rPr>
              <a:t>Click</a:t>
            </a:r>
            <a:r>
              <a:rPr lang="zh-CN" altLang="en-US" dirty="0">
                <a:solidFill>
                  <a:schemeClr val="bg1">
                    <a:lumMod val="85000"/>
                    <a:lumOff val="15000"/>
                  </a:schemeClr>
                </a:solidFill>
                <a:latin typeface="Times New Roman" panose="02020603050405020304"/>
                <a:ea typeface="黑体" panose="02010609060101010101" charset="-122"/>
              </a:rPr>
              <a:t>事件</a:t>
            </a:r>
            <a:r>
              <a:rPr lang="en-US" altLang="zh-CN" dirty="0">
                <a:solidFill>
                  <a:schemeClr val="bg1">
                    <a:lumMod val="85000"/>
                    <a:lumOff val="15000"/>
                  </a:schemeClr>
                </a:solidFill>
                <a:latin typeface="Times New Roman" panose="02020603050405020304"/>
                <a:ea typeface="黑体" panose="02010609060101010101" charset="-122"/>
              </a:rPr>
              <a:t>——</a:t>
            </a:r>
            <a:r>
              <a:rPr lang="en-US" altLang="zh-CN" dirty="0" err="1">
                <a:solidFill>
                  <a:schemeClr val="bg1">
                    <a:lumMod val="85000"/>
                    <a:lumOff val="15000"/>
                  </a:schemeClr>
                </a:solidFill>
                <a:latin typeface="Times New Roman" panose="02020603050405020304"/>
                <a:ea typeface="黑体" panose="02010609060101010101" charset="-122"/>
              </a:rPr>
              <a:t>btnBrowserPic_Click</a:t>
            </a:r>
            <a:r>
              <a:rPr lang="en-US" altLang="zh-CN" dirty="0">
                <a:solidFill>
                  <a:schemeClr val="bg1">
                    <a:lumMod val="85000"/>
                    <a:lumOff val="15000"/>
                  </a:schemeClr>
                </a:solidFill>
                <a:latin typeface="Times New Roman" panose="02020603050405020304"/>
                <a:ea typeface="黑体" panose="02010609060101010101" charset="-122"/>
              </a:rPr>
              <a:t>(object </a:t>
            </a:r>
            <a:r>
              <a:rPr lang="en-US" altLang="zh-CN" dirty="0" err="1">
                <a:solidFill>
                  <a:schemeClr val="bg1">
                    <a:lumMod val="85000"/>
                    <a:lumOff val="15000"/>
                  </a:schemeClr>
                </a:solidFill>
                <a:latin typeface="Times New Roman" panose="02020603050405020304"/>
                <a:ea typeface="黑体" panose="02010609060101010101" charset="-122"/>
              </a:rPr>
              <a:t>sender,EventArgs</a:t>
            </a:r>
            <a:r>
              <a:rPr lang="en-US" altLang="zh-CN" dirty="0">
                <a:solidFill>
                  <a:schemeClr val="bg1">
                    <a:lumMod val="85000"/>
                    <a:lumOff val="15000"/>
                  </a:schemeClr>
                </a:solidFill>
                <a:latin typeface="Times New Roman" panose="02020603050405020304"/>
                <a:ea typeface="黑体" panose="02010609060101010101" charset="-122"/>
              </a:rPr>
              <a:t> e)</a:t>
            </a:r>
            <a:r>
              <a:rPr lang="zh-CN" altLang="en-US" dirty="0">
                <a:solidFill>
                  <a:schemeClr val="bg1">
                    <a:lumMod val="85000"/>
                    <a:lumOff val="15000"/>
                  </a:schemeClr>
                </a:solidFill>
                <a:latin typeface="Times New Roman" panose="02020603050405020304"/>
                <a:ea typeface="黑体" panose="02010609060101010101" charset="-122"/>
              </a:rPr>
              <a:t>。该事件首先打开“打开”对话框（第</a:t>
            </a:r>
            <a:r>
              <a:rPr lang="en-US" altLang="zh-CN" dirty="0">
                <a:solidFill>
                  <a:schemeClr val="bg1">
                    <a:lumMod val="85000"/>
                    <a:lumOff val="15000"/>
                  </a:schemeClr>
                </a:solidFill>
                <a:latin typeface="Times New Roman" panose="02020603050405020304"/>
                <a:ea typeface="黑体" panose="02010609060101010101" charset="-122"/>
              </a:rPr>
              <a:t>22.4.3</a:t>
            </a:r>
            <a:r>
              <a:rPr lang="zh-CN" altLang="en-US" dirty="0">
                <a:solidFill>
                  <a:schemeClr val="bg1">
                    <a:lumMod val="85000"/>
                    <a:lumOff val="15000"/>
                  </a:schemeClr>
                </a:solidFill>
                <a:latin typeface="Times New Roman" panose="02020603050405020304"/>
                <a:ea typeface="黑体" panose="02010609060101010101" charset="-122"/>
              </a:rPr>
              <a:t>节介绍），用户可以从该对话框中选择一张图片，并在</a:t>
            </a:r>
            <a:r>
              <a:rPr lang="en-US" altLang="zh-CN" dirty="0" err="1">
                <a:solidFill>
                  <a:schemeClr val="bg1">
                    <a:lumMod val="85000"/>
                    <a:lumOff val="15000"/>
                  </a:schemeClr>
                </a:solidFill>
                <a:latin typeface="Times New Roman" panose="02020603050405020304"/>
                <a:ea typeface="黑体" panose="02010609060101010101" charset="-122"/>
              </a:rPr>
              <a:t>pb</a:t>
            </a:r>
            <a:r>
              <a:rPr lang="zh-CN" altLang="en-US" dirty="0">
                <a:solidFill>
                  <a:schemeClr val="bg1">
                    <a:lumMod val="85000"/>
                    <a:lumOff val="15000"/>
                  </a:schemeClr>
                </a:solidFill>
                <a:latin typeface="Times New Roman" panose="02020603050405020304"/>
                <a:ea typeface="黑体" panose="02010609060101010101" charset="-122"/>
              </a:rPr>
              <a:t>控件中显示该图片。程序代码如下：</a:t>
            </a:r>
            <a:endParaRPr lang="zh-CN" altLang="en-US" dirty="0">
              <a:solidFill>
                <a:schemeClr val="bg1">
                  <a:lumMod val="85000"/>
                  <a:lumOff val="15000"/>
                </a:schemeClr>
              </a:solidFill>
              <a:latin typeface="Times New Roman" panose="02020603050405020304"/>
              <a:ea typeface="黑体" panose="02010609060101010101" charset="-122"/>
            </a:endParaRPr>
          </a:p>
          <a:p>
            <a:pPr lvl="0"/>
            <a:r>
              <a:rPr lang="en-US" altLang="zh-CN" dirty="0">
                <a:solidFill>
                  <a:schemeClr val="bg1">
                    <a:lumMod val="85000"/>
                    <a:lumOff val="15000"/>
                  </a:schemeClr>
                </a:solidFill>
                <a:latin typeface="Times New Roman" panose="02020603050405020304"/>
              </a:rPr>
              <a:t>01</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private void </a:t>
            </a:r>
            <a:r>
              <a:rPr lang="en-US" altLang="zh-CN" dirty="0" err="1">
                <a:solidFill>
                  <a:schemeClr val="bg1">
                    <a:lumMod val="85000"/>
                    <a:lumOff val="15000"/>
                  </a:schemeClr>
                </a:solidFill>
                <a:latin typeface="Times New Roman" panose="02020603050405020304"/>
              </a:rPr>
              <a:t>btnBrowserPic_Click</a:t>
            </a:r>
            <a:r>
              <a:rPr lang="en-US" altLang="zh-CN" dirty="0">
                <a:solidFill>
                  <a:schemeClr val="bg1">
                    <a:lumMod val="85000"/>
                    <a:lumOff val="15000"/>
                  </a:schemeClr>
                </a:solidFill>
                <a:latin typeface="Times New Roman" panose="02020603050405020304"/>
              </a:rPr>
              <a:t>(object </a:t>
            </a:r>
            <a:r>
              <a:rPr lang="en-US" altLang="zh-CN" dirty="0" err="1">
                <a:solidFill>
                  <a:schemeClr val="bg1">
                    <a:lumMod val="85000"/>
                    <a:lumOff val="15000"/>
                  </a:schemeClr>
                </a:solidFill>
                <a:latin typeface="Times New Roman" panose="02020603050405020304"/>
              </a:rPr>
              <a:t>sender,EventArgs</a:t>
            </a:r>
            <a:r>
              <a:rPr lang="en-US" altLang="zh-CN" dirty="0">
                <a:solidFill>
                  <a:schemeClr val="bg1">
                    <a:lumMod val="85000"/>
                    <a:lumOff val="15000"/>
                  </a:schemeClr>
                </a:solidFill>
                <a:latin typeface="Times New Roman" panose="02020603050405020304"/>
              </a:rPr>
              <a:t> e)</a:t>
            </a:r>
            <a:endParaRPr lang="en-US" altLang="zh-CN" dirty="0">
              <a:solidFill>
                <a:schemeClr val="bg1">
                  <a:lumMod val="85000"/>
                  <a:lumOff val="15000"/>
                </a:schemeClr>
              </a:solidFill>
              <a:latin typeface="Times New Roman" panose="02020603050405020304"/>
            </a:endParaRPr>
          </a:p>
          <a:p>
            <a:pPr lvl="0"/>
            <a:r>
              <a:rPr lang="en-US" altLang="zh-CN" dirty="0">
                <a:solidFill>
                  <a:schemeClr val="bg1">
                    <a:lumMod val="85000"/>
                    <a:lumOff val="15000"/>
                  </a:schemeClr>
                </a:solidFill>
                <a:latin typeface="Times New Roman" panose="02020603050405020304"/>
              </a:rPr>
              <a:t>02</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创建浏览文件对话框的实例</a:t>
            </a:r>
            <a:endParaRPr lang="zh-CN" altLang="en-US" dirty="0">
              <a:solidFill>
                <a:schemeClr val="bg1">
                  <a:lumMod val="85000"/>
                  <a:lumOff val="15000"/>
                </a:schemeClr>
              </a:solidFill>
              <a:latin typeface="Times New Roman" panose="02020603050405020304"/>
            </a:endParaRPr>
          </a:p>
          <a:p>
            <a:pPr lvl="0"/>
            <a:r>
              <a:rPr lang="en-US" altLang="zh-CN" dirty="0">
                <a:solidFill>
                  <a:schemeClr val="bg1">
                    <a:lumMod val="85000"/>
                    <a:lumOff val="15000"/>
                  </a:schemeClr>
                </a:solidFill>
                <a:latin typeface="Times New Roman" panose="02020603050405020304"/>
              </a:rPr>
              <a:t>03</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OpenFileDialog</a:t>
            </a:r>
            <a:r>
              <a:rPr lang="en-US" altLang="zh-CN"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ofd</a:t>
            </a:r>
            <a:r>
              <a:rPr lang="en-US" altLang="zh-CN" dirty="0">
                <a:solidFill>
                  <a:schemeClr val="bg1">
                    <a:lumMod val="85000"/>
                    <a:lumOff val="15000"/>
                  </a:schemeClr>
                </a:solidFill>
                <a:latin typeface="Times New Roman" panose="02020603050405020304"/>
              </a:rPr>
              <a:t> = new </a:t>
            </a:r>
            <a:r>
              <a:rPr lang="en-US" altLang="zh-CN" dirty="0" err="1">
                <a:solidFill>
                  <a:schemeClr val="bg1">
                    <a:lumMod val="85000"/>
                    <a:lumOff val="15000"/>
                  </a:schemeClr>
                </a:solidFill>
                <a:latin typeface="Times New Roman" panose="02020603050405020304"/>
              </a:rPr>
              <a:t>OpenFileDialog</a:t>
            </a:r>
            <a:r>
              <a:rPr lang="en-US" altLang="zh-CN" dirty="0">
                <a:solidFill>
                  <a:schemeClr val="bg1">
                    <a:lumMod val="85000"/>
                    <a:lumOff val="15000"/>
                  </a:schemeClr>
                </a:solidFill>
                <a:latin typeface="Times New Roman" panose="02020603050405020304"/>
              </a:rPr>
              <a:t>();</a:t>
            </a:r>
            <a:endParaRPr lang="en-US" altLang="zh-CN" dirty="0">
              <a:solidFill>
                <a:schemeClr val="bg1">
                  <a:lumMod val="85000"/>
                  <a:lumOff val="15000"/>
                </a:schemeClr>
              </a:solidFill>
              <a:latin typeface="Times New Roman" panose="02020603050405020304"/>
            </a:endParaRPr>
          </a:p>
          <a:p>
            <a:pPr lvl="0"/>
            <a:r>
              <a:rPr lang="en-US" altLang="zh-CN" dirty="0">
                <a:solidFill>
                  <a:schemeClr val="bg1">
                    <a:lumMod val="85000"/>
                    <a:lumOff val="15000"/>
                  </a:schemeClr>
                </a:solidFill>
                <a:latin typeface="Times New Roman" panose="02020603050405020304"/>
              </a:rPr>
              <a:t>04</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打开对话框</a:t>
            </a:r>
            <a:endParaRPr lang="zh-CN" altLang="en-US" dirty="0">
              <a:solidFill>
                <a:schemeClr val="bg1">
                  <a:lumMod val="85000"/>
                  <a:lumOff val="15000"/>
                </a:schemeClr>
              </a:solidFill>
              <a:latin typeface="Times New Roman" panose="02020603050405020304"/>
            </a:endParaRPr>
          </a:p>
          <a:p>
            <a:pPr lvl="0"/>
            <a:r>
              <a:rPr lang="en-US" altLang="zh-CN" dirty="0">
                <a:solidFill>
                  <a:schemeClr val="bg1">
                    <a:lumMod val="85000"/>
                    <a:lumOff val="15000"/>
                  </a:schemeClr>
                </a:solidFill>
                <a:latin typeface="Times New Roman" panose="02020603050405020304"/>
              </a:rPr>
              <a:t>05</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if(</a:t>
            </a:r>
            <a:r>
              <a:rPr lang="en-US" altLang="zh-CN" dirty="0" err="1">
                <a:solidFill>
                  <a:schemeClr val="bg1">
                    <a:lumMod val="85000"/>
                    <a:lumOff val="15000"/>
                  </a:schemeClr>
                </a:solidFill>
                <a:latin typeface="Times New Roman" panose="02020603050405020304"/>
              </a:rPr>
              <a:t>ofd.ShowDialog</a:t>
            </a:r>
            <a:r>
              <a:rPr lang="en-US" altLang="zh-CN" dirty="0">
                <a:solidFill>
                  <a:schemeClr val="bg1">
                    <a:lumMod val="85000"/>
                    <a:lumOff val="15000"/>
                  </a:schemeClr>
                </a:solidFill>
                <a:latin typeface="Times New Roman" panose="02020603050405020304"/>
              </a:rPr>
              <a:t>() == </a:t>
            </a:r>
            <a:r>
              <a:rPr lang="en-US" altLang="zh-CN" dirty="0" err="1">
                <a:solidFill>
                  <a:schemeClr val="bg1">
                    <a:lumMod val="85000"/>
                    <a:lumOff val="15000"/>
                  </a:schemeClr>
                </a:solidFill>
                <a:latin typeface="Times New Roman" panose="02020603050405020304"/>
              </a:rPr>
              <a:t>DialogResult.OK</a:t>
            </a:r>
            <a:r>
              <a:rPr lang="en-US" altLang="zh-CN" dirty="0">
                <a:solidFill>
                  <a:schemeClr val="bg1">
                    <a:lumMod val="85000"/>
                    <a:lumOff val="15000"/>
                  </a:schemeClr>
                </a:solidFill>
                <a:latin typeface="Times New Roman" panose="02020603050405020304"/>
              </a:rPr>
              <a:t>)</a:t>
            </a:r>
            <a:endParaRPr lang="en-US" altLang="zh-CN" dirty="0">
              <a:solidFill>
                <a:schemeClr val="bg1">
                  <a:lumMod val="85000"/>
                  <a:lumOff val="15000"/>
                </a:schemeClr>
              </a:solidFill>
              <a:latin typeface="Times New Roman" panose="02020603050405020304"/>
            </a:endParaRPr>
          </a:p>
          <a:p>
            <a:pPr lvl="0"/>
            <a:r>
              <a:rPr lang="en-US" altLang="zh-CN" dirty="0">
                <a:solidFill>
                  <a:schemeClr val="bg1">
                    <a:lumMod val="85000"/>
                    <a:lumOff val="15000"/>
                  </a:schemeClr>
                </a:solidFill>
                <a:latin typeface="Times New Roman" panose="02020603050405020304"/>
              </a:rPr>
              <a:t>06</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获取文件的全路径</a:t>
            </a:r>
            <a:endParaRPr lang="zh-CN" altLang="en-US" dirty="0">
              <a:solidFill>
                <a:schemeClr val="bg1">
                  <a:lumMod val="85000"/>
                  <a:lumOff val="15000"/>
                </a:schemeClr>
              </a:solidFill>
              <a:latin typeface="Times New Roman" panose="02020603050405020304"/>
            </a:endParaRPr>
          </a:p>
          <a:p>
            <a:pPr lvl="0"/>
            <a:r>
              <a:rPr lang="en-US" altLang="zh-CN" dirty="0">
                <a:solidFill>
                  <a:schemeClr val="bg1">
                    <a:lumMod val="85000"/>
                    <a:lumOff val="15000"/>
                  </a:schemeClr>
                </a:solidFill>
                <a:latin typeface="Times New Roman" panose="02020603050405020304"/>
              </a:rPr>
              <a:t>07</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pb.ImageLocation</a:t>
            </a:r>
            <a:r>
              <a:rPr lang="en-US" altLang="zh-CN" dirty="0">
                <a:solidFill>
                  <a:schemeClr val="bg1">
                    <a:lumMod val="85000"/>
                    <a:lumOff val="15000"/>
                  </a:schemeClr>
                </a:solidFill>
                <a:latin typeface="Times New Roman" panose="02020603050405020304"/>
              </a:rPr>
              <a:t> = </a:t>
            </a:r>
            <a:r>
              <a:rPr lang="en-US" altLang="zh-CN" dirty="0" err="1">
                <a:solidFill>
                  <a:schemeClr val="bg1">
                    <a:lumMod val="85000"/>
                    <a:lumOff val="15000"/>
                  </a:schemeClr>
                </a:solidFill>
                <a:latin typeface="Times New Roman" panose="02020603050405020304"/>
              </a:rPr>
              <a:t>ofd.FileName</a:t>
            </a:r>
            <a:r>
              <a:rPr lang="en-US" altLang="zh-CN" dirty="0">
                <a:solidFill>
                  <a:schemeClr val="bg1">
                    <a:lumMod val="85000"/>
                    <a:lumOff val="15000"/>
                  </a:schemeClr>
                </a:solidFill>
                <a:latin typeface="Times New Roman" panose="02020603050405020304"/>
              </a:rPr>
              <a:t>;</a:t>
            </a:r>
            <a:endParaRPr lang="en-US" altLang="zh-CN" dirty="0">
              <a:solidFill>
                <a:schemeClr val="bg1">
                  <a:lumMod val="85000"/>
                  <a:lumOff val="15000"/>
                </a:schemeClr>
              </a:solidFill>
              <a:latin typeface="Times New Roman" panose="02020603050405020304"/>
            </a:endParaRPr>
          </a:p>
          <a:p>
            <a:pPr lvl="0"/>
            <a:r>
              <a:rPr lang="en-US" altLang="zh-CN" dirty="0">
                <a:solidFill>
                  <a:schemeClr val="bg1">
                    <a:lumMod val="85000"/>
                    <a:lumOff val="15000"/>
                  </a:schemeClr>
                </a:solidFill>
                <a:latin typeface="Times New Roman" panose="02020603050405020304"/>
              </a:rPr>
              <a:t>08</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a:t>
            </a:r>
            <a:endParaRPr lang="en-US" altLang="zh-CN" dirty="0">
              <a:solidFill>
                <a:schemeClr val="bg1">
                  <a:lumMod val="85000"/>
                  <a:lumOff val="15000"/>
                </a:schemeClr>
              </a:solidFill>
              <a:latin typeface="Times New Roman" panose="02020603050405020304"/>
            </a:endParaRPr>
          </a:p>
          <a:p>
            <a:pPr lvl="0"/>
            <a:r>
              <a:rPr lang="en-US" altLang="zh-CN" dirty="0">
                <a:solidFill>
                  <a:schemeClr val="bg1">
                    <a:lumMod val="85000"/>
                    <a:lumOff val="15000"/>
                  </a:schemeClr>
                </a:solidFill>
                <a:latin typeface="Times New Roman" panose="02020603050405020304"/>
              </a:rPr>
              <a:t>09</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单项按钮和复选框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单项按钮是在用户提供的两个或多个互斥选项组成的选项集中选择一个选项。它由</a:t>
            </a:r>
            <a:r>
              <a:rPr lang="en-US" altLang="zh-CN" b="0" i="0" u="none" strike="noStrike" baseline="0" dirty="0" err="1">
                <a:solidFill>
                  <a:schemeClr val="bg1">
                    <a:lumMod val="85000"/>
                    <a:lumOff val="15000"/>
                  </a:schemeClr>
                </a:solidFill>
                <a:latin typeface="Times New Roman" panose="02020603050405020304"/>
              </a:rPr>
              <a:t>RadioButton</a:t>
            </a:r>
            <a:r>
              <a:rPr lang="zh-CN" altLang="en-US" b="0" i="0" u="none" strike="noStrike" baseline="0" dirty="0">
                <a:solidFill>
                  <a:schemeClr val="bg1">
                    <a:lumMod val="85000"/>
                    <a:lumOff val="15000"/>
                  </a:schemeClr>
                </a:solidFill>
                <a:latin typeface="Times New Roman" panose="02020603050405020304"/>
              </a:rPr>
              <a:t>类实现。复选框是用来指定某个条件是打开的还是关闭的，它由</a:t>
            </a:r>
            <a:r>
              <a:rPr lang="en-US" altLang="zh-CN" b="0" i="0" u="none" strike="noStrike" baseline="0" dirty="0" err="1">
                <a:solidFill>
                  <a:schemeClr val="bg1">
                    <a:lumMod val="85000"/>
                    <a:lumOff val="15000"/>
                  </a:schemeClr>
                </a:solidFill>
                <a:latin typeface="Times New Roman" panose="02020603050405020304"/>
              </a:rPr>
              <a:t>CheckBox</a:t>
            </a:r>
            <a:r>
              <a:rPr lang="zh-CN" altLang="en-US" b="0" i="0" u="none" strike="noStrike" baseline="0" dirty="0">
                <a:solidFill>
                  <a:schemeClr val="bg1">
                    <a:lumMod val="85000"/>
                    <a:lumOff val="15000"/>
                  </a:schemeClr>
                </a:solidFill>
                <a:latin typeface="Times New Roman" panose="02020603050405020304"/>
              </a:rPr>
              <a:t>类实现。对于同一组内的单项按钮，用户一次只能选择一个；而同一组的复选框，用户可以选择一个或多个。</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1" i="0" u="none" strike="noStrike" baseline="0" dirty="0">
                <a:solidFill>
                  <a:schemeClr val="bg1">
                    <a:lumMod val="85000"/>
                    <a:lumOff val="15000"/>
                  </a:schemeClr>
                </a:solidFill>
                <a:latin typeface="Times New Roman" panose="02020603050405020304"/>
                <a:sym typeface="Wingdings" panose="05000000000000000000"/>
              </a:rPr>
              <a:t></a:t>
            </a:r>
            <a:r>
              <a:rPr lang="zh-CN" altLang="en-US" b="0" i="0" u="none" strike="noStrike" baseline="0" dirty="0">
                <a:solidFill>
                  <a:schemeClr val="bg1">
                    <a:lumMod val="85000"/>
                    <a:lumOff val="15000"/>
                  </a:schemeClr>
                </a:solidFill>
                <a:latin typeface="Arial" panose="020B0604020202020204"/>
                <a:ea typeface="黑体" panose="02010609060101010101" charset="-122"/>
                <a:sym typeface="Wingdings" panose="05000000000000000000"/>
              </a:rPr>
              <a:t>注意：</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rPr>
              <a:t>单项按钮和复选框最大区别在于在单项按钮组中，用户一次只能选择一个单项按钮。但是在复选框组中，用户可以选择任意数量的复选框。</a:t>
            </a:r>
            <a:endPar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err="1">
                <a:latin typeface="Arial" panose="020B0604020202020204"/>
                <a:ea typeface="黑体" panose="02010609060101010101" charset="-122"/>
              </a:rPr>
              <a:t>MainForm</a:t>
            </a:r>
            <a:r>
              <a:rPr lang="zh-CN" altLang="en-US" b="0" i="0" u="none" strike="noStrike" kern="1800" baseline="0" dirty="0">
                <a:latin typeface="Arial" panose="020B0604020202020204"/>
                <a:ea typeface="黑体" panose="02010609060101010101" charset="-122"/>
              </a:rPr>
              <a:t>窗体设计</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dirty="0">
                <a:solidFill>
                  <a:schemeClr val="bg1">
                    <a:lumMod val="85000"/>
                    <a:lumOff val="15000"/>
                  </a:schemeClr>
                </a:solidFill>
                <a:latin typeface="Times New Roman" panose="02020603050405020304"/>
              </a:rPr>
              <a:t>在</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窗体开发中，窗体用于向用户展示信息。通过编写各种事件响应的代码，可以响应用户的各种操作，比如鼠标点击操作。本节我们来介绍设计</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窗体的方法，包括配置窗体的属性、添加控件、创建新窗口等。</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配置窗体属性</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窗体也有自己的属性，我们可以通过以下方式来设置。打开“解决方案资源管理器”面板，并将</a:t>
            </a:r>
            <a:r>
              <a:rPr lang="en-US" altLang="zh-CN" b="0" i="0" u="none" strike="noStrike" baseline="0" dirty="0" err="1">
                <a:solidFill>
                  <a:schemeClr val="bg1">
                    <a:lumMod val="85000"/>
                    <a:lumOff val="15000"/>
                  </a:schemeClr>
                </a:solidFill>
                <a:latin typeface="Times New Roman" panose="02020603050405020304"/>
              </a:rPr>
              <a:t>Form1.cs</a:t>
            </a:r>
            <a:r>
              <a:rPr lang="zh-CN" altLang="en-US" b="0" i="0" u="none" strike="noStrike" baseline="0" dirty="0">
                <a:solidFill>
                  <a:schemeClr val="bg1">
                    <a:lumMod val="85000"/>
                    <a:lumOff val="15000"/>
                  </a:schemeClr>
                </a:solidFill>
                <a:latin typeface="Times New Roman" panose="02020603050405020304"/>
              </a:rPr>
              <a:t>节点重命名为</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节点。双击该节点打开</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窗体的设计界面。单击</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窗体，“属性”面板将显示该窗体的各种属性及其值。开发人员还可以通过“属性”面板配置该窗体的各种属性。在此，笔者将</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窗体的</a:t>
            </a:r>
            <a:r>
              <a:rPr lang="en-US" altLang="zh-CN" b="0" i="0" u="none" strike="noStrike" baseline="0" dirty="0">
                <a:solidFill>
                  <a:schemeClr val="bg1">
                    <a:lumMod val="85000"/>
                    <a:lumOff val="15000"/>
                  </a:schemeClr>
                </a:solidFill>
                <a:latin typeface="Times New Roman" panose="02020603050405020304"/>
              </a:rPr>
              <a:t>Name</a:t>
            </a:r>
            <a:r>
              <a:rPr lang="zh-CN" altLang="en-US" b="0" i="0" u="none" strike="noStrike" baseline="0" dirty="0">
                <a:solidFill>
                  <a:schemeClr val="bg1">
                    <a:lumMod val="85000"/>
                    <a:lumOff val="15000"/>
                  </a:schemeClr>
                </a:solidFill>
                <a:latin typeface="Times New Roman" panose="02020603050405020304"/>
              </a:rPr>
              <a:t>属性的值设置为</a:t>
            </a:r>
            <a:r>
              <a:rPr lang="en-US" altLang="zh-CN" b="0" i="0" u="none" strike="noStrike" baseline="0" dirty="0" err="1">
                <a:solidFill>
                  <a:schemeClr val="bg1">
                    <a:lumMod val="85000"/>
                    <a:lumOff val="15000"/>
                  </a:schemeClr>
                </a:solidFill>
                <a:latin typeface="Times New Roman" panose="02020603050405020304"/>
              </a:rPr>
              <a:t>MainForm</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Text</a:t>
            </a:r>
            <a:r>
              <a:rPr lang="zh-CN" altLang="en-US" b="0" i="0" u="none" strike="noStrike" baseline="0" dirty="0">
                <a:solidFill>
                  <a:schemeClr val="bg1">
                    <a:lumMod val="85000"/>
                    <a:lumOff val="15000"/>
                  </a:schemeClr>
                </a:solidFill>
                <a:latin typeface="Times New Roman" panose="02020603050405020304"/>
              </a:rPr>
              <a:t>属性的值设置为“</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窗体编程”。</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添加控件</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err="1">
                <a:solidFill>
                  <a:schemeClr val="bg1">
                    <a:lumMod val="85000"/>
                    <a:lumOff val="15000"/>
                  </a:schemeClr>
                </a:solidFill>
                <a:latin typeface="Times New Roman" panose="02020603050405020304"/>
              </a:rPr>
              <a:t>MainForm</a:t>
            </a:r>
            <a:r>
              <a:rPr lang="zh-CN" altLang="en-US" b="0" i="0" u="none" strike="noStrike" baseline="0" dirty="0">
                <a:solidFill>
                  <a:schemeClr val="bg1">
                    <a:lumMod val="85000"/>
                    <a:lumOff val="15000"/>
                  </a:schemeClr>
                </a:solidFill>
                <a:latin typeface="Times New Roman" panose="02020603050405020304"/>
              </a:rPr>
              <a:t>窗体创建好了后，就可以在它上面添加控件，比如文本框、图片框等。选择“工具箱”中的某一个控件，并直接拖放到</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窗体之上，就可以把该控件添加到</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窗体。在此，笔者向</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窗体添加了多个控件，并设置了相应的事件，具体说明如下表所示。</a:t>
            </a:r>
            <a:endParaRPr lang="zh-CN" altLang="en-US" b="0" i="0" u="none" strike="noStrike" baseline="0" dirty="0">
              <a:solidFill>
                <a:schemeClr val="bg1">
                  <a:lumMod val="85000"/>
                  <a:lumOff val="15000"/>
                </a:schemeClr>
              </a:solidFill>
              <a:latin typeface="Times New Roman" panose="02020603050405020304"/>
            </a:endParaRPr>
          </a:p>
          <a:p>
            <a:pPr marR="0" lvl="0" rtl="0"/>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0"/>
            <a:ext cx="8229600" cy="6858000"/>
          </a:xfrm>
        </p:spPr>
        <p:txBody>
          <a:bodyPr>
            <a:normAutofit fontScale="92500"/>
          </a:bodyPr>
          <a:lstStyle/>
          <a:p>
            <a:pPr lvl="0"/>
            <a:endParaRPr lang="en-US" altLang="zh-CN" b="1" dirty="0">
              <a:solidFill>
                <a:schemeClr val="bg1">
                  <a:lumMod val="85000"/>
                  <a:lumOff val="15000"/>
                </a:schemeClr>
              </a:solidFill>
              <a:latin typeface="Times New Roman" panose="02020603050405020304"/>
              <a:sym typeface="Wingdings" panose="05000000000000000000"/>
            </a:endParaRPr>
          </a:p>
          <a:p>
            <a:pPr lvl="0"/>
            <a:endParaRPr lang="en-US" altLang="zh-CN" b="1" dirty="0">
              <a:solidFill>
                <a:schemeClr val="bg1">
                  <a:lumMod val="85000"/>
                  <a:lumOff val="15000"/>
                </a:schemeClr>
              </a:solidFill>
              <a:latin typeface="Times New Roman" panose="02020603050405020304"/>
              <a:sym typeface="Wingdings" panose="05000000000000000000"/>
            </a:endParaRPr>
          </a:p>
          <a:p>
            <a:pPr lvl="0"/>
            <a:endParaRPr lang="en-US" altLang="zh-CN" b="1" dirty="0">
              <a:solidFill>
                <a:schemeClr val="bg1">
                  <a:lumMod val="85000"/>
                  <a:lumOff val="15000"/>
                </a:schemeClr>
              </a:solidFill>
              <a:latin typeface="Times New Roman" panose="02020603050405020304"/>
              <a:sym typeface="Wingdings" panose="05000000000000000000"/>
            </a:endParaRPr>
          </a:p>
          <a:p>
            <a:pPr lvl="0"/>
            <a:endParaRPr lang="en-US" altLang="zh-CN" b="1" dirty="0">
              <a:solidFill>
                <a:schemeClr val="bg1">
                  <a:lumMod val="85000"/>
                  <a:lumOff val="15000"/>
                </a:schemeClr>
              </a:solidFill>
              <a:latin typeface="Times New Roman" panose="02020603050405020304"/>
              <a:sym typeface="Wingdings" panose="05000000000000000000"/>
            </a:endParaRPr>
          </a:p>
          <a:p>
            <a:pPr lvl="0"/>
            <a:endParaRPr lang="en-US" altLang="zh-CN" b="1" dirty="0">
              <a:solidFill>
                <a:schemeClr val="bg1">
                  <a:lumMod val="85000"/>
                  <a:lumOff val="15000"/>
                </a:schemeClr>
              </a:solidFill>
              <a:latin typeface="Times New Roman" panose="02020603050405020304"/>
              <a:sym typeface="Wingdings" panose="05000000000000000000"/>
            </a:endParaRPr>
          </a:p>
          <a:p>
            <a:pPr lvl="0"/>
            <a:endParaRPr lang="en-US" altLang="zh-CN" b="1" dirty="0">
              <a:solidFill>
                <a:schemeClr val="bg1">
                  <a:lumMod val="85000"/>
                  <a:lumOff val="15000"/>
                </a:schemeClr>
              </a:solidFill>
              <a:latin typeface="Times New Roman" panose="02020603050405020304"/>
              <a:sym typeface="Wingdings" panose="05000000000000000000"/>
            </a:endParaRPr>
          </a:p>
          <a:p>
            <a:pPr lvl="0"/>
            <a:endParaRPr lang="en-US" altLang="zh-CN" b="1" dirty="0">
              <a:solidFill>
                <a:schemeClr val="bg1">
                  <a:lumMod val="85000"/>
                  <a:lumOff val="15000"/>
                </a:schemeClr>
              </a:solidFill>
              <a:latin typeface="Times New Roman" panose="02020603050405020304"/>
              <a:sym typeface="Wingdings" panose="05000000000000000000"/>
            </a:endParaRPr>
          </a:p>
          <a:p>
            <a:pPr lvl="0"/>
            <a:endParaRPr lang="en-US" altLang="zh-CN" b="1" dirty="0">
              <a:solidFill>
                <a:schemeClr val="bg1">
                  <a:lumMod val="85000"/>
                  <a:lumOff val="15000"/>
                </a:schemeClr>
              </a:solidFill>
              <a:latin typeface="Times New Roman" panose="02020603050405020304"/>
              <a:sym typeface="Wingdings" panose="05000000000000000000"/>
            </a:endParaRPr>
          </a:p>
          <a:p>
            <a:pPr lvl="0"/>
            <a:endParaRPr lang="en-US" altLang="zh-CN" b="1" dirty="0">
              <a:solidFill>
                <a:schemeClr val="bg1">
                  <a:lumMod val="85000"/>
                  <a:lumOff val="15000"/>
                </a:schemeClr>
              </a:solidFill>
              <a:latin typeface="Times New Roman" panose="02020603050405020304"/>
              <a:sym typeface="Wingdings" panose="05000000000000000000"/>
            </a:endParaRPr>
          </a:p>
          <a:p>
            <a:pPr lvl="0"/>
            <a:r>
              <a:rPr lang="zh-CN" altLang="en-US" b="1" dirty="0">
                <a:solidFill>
                  <a:schemeClr val="bg1">
                    <a:lumMod val="85000"/>
                    <a:lumOff val="15000"/>
                  </a:schemeClr>
                </a:solidFill>
                <a:latin typeface="Times New Roman" panose="02020603050405020304"/>
                <a:sym typeface="Wingdings" panose="05000000000000000000"/>
              </a:rPr>
              <a:t></a:t>
            </a:r>
            <a:r>
              <a:rPr lang="zh-CN" altLang="en-US" dirty="0">
                <a:solidFill>
                  <a:schemeClr val="bg1">
                    <a:lumMod val="85000"/>
                    <a:lumOff val="15000"/>
                  </a:schemeClr>
                </a:solidFill>
                <a:latin typeface="Arial" panose="020B0604020202020204"/>
                <a:ea typeface="黑体" panose="02010609060101010101" charset="-122"/>
                <a:sym typeface="Wingdings" panose="05000000000000000000"/>
              </a:rPr>
              <a:t>注意：</a:t>
            </a:r>
            <a:r>
              <a:rPr lang="en-US" altLang="zh-CN" dirty="0" err="1">
                <a:solidFill>
                  <a:schemeClr val="bg1">
                    <a:lumMod val="85000"/>
                    <a:lumOff val="15000"/>
                  </a:schemeClr>
                </a:solidFill>
                <a:latin typeface="Times New Roman" panose="02020603050405020304"/>
                <a:ea typeface="黑体" panose="02010609060101010101" charset="-122"/>
                <a:sym typeface="Wingdings" panose="05000000000000000000"/>
              </a:rPr>
              <a:t>MainForm.cs</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窗体添加了多个</a:t>
            </a:r>
            <a:r>
              <a:rPr lang="en-US" altLang="zh-CN" dirty="0">
                <a:solidFill>
                  <a:schemeClr val="bg1">
                    <a:lumMod val="85000"/>
                    <a:lumOff val="15000"/>
                  </a:schemeClr>
                </a:solidFill>
                <a:latin typeface="Times New Roman" panose="02020603050405020304"/>
                <a:ea typeface="黑体" panose="02010609060101010101" charset="-122"/>
                <a:sym typeface="Wingdings" panose="05000000000000000000"/>
              </a:rPr>
              <a:t>Label</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控件用来显示文本（如“名称：”、“照片：”、“简介：”等），上表未列举这些控件。</a:t>
            </a:r>
            <a:endPar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endParaRPr>
          </a:p>
          <a:p>
            <a:endParaRPr lang="zh-CN" altLang="en-US" dirty="0">
              <a:solidFill>
                <a:schemeClr val="bg1">
                  <a:lumMod val="85000"/>
                  <a:lumOff val="15000"/>
                </a:schemeClr>
              </a:solidFill>
            </a:endParaRPr>
          </a:p>
        </p:txBody>
      </p:sp>
      <p:graphicFrame>
        <p:nvGraphicFramePr>
          <p:cNvPr id="4" name="表格 3"/>
          <p:cNvGraphicFramePr>
            <a:graphicFrameLocks noGrp="1"/>
          </p:cNvGraphicFramePr>
          <p:nvPr/>
        </p:nvGraphicFramePr>
        <p:xfrm>
          <a:off x="467544" y="260648"/>
          <a:ext cx="7992887" cy="4824540"/>
        </p:xfrm>
        <a:graphic>
          <a:graphicData uri="http://schemas.openxmlformats.org/drawingml/2006/table">
            <a:tbl>
              <a:tblPr>
                <a:tableStyleId>{5C22544A-7EE6-4342-B048-85BDC9FD1C3A}</a:tableStyleId>
              </a:tblPr>
              <a:tblGrid>
                <a:gridCol w="667916"/>
                <a:gridCol w="1189755"/>
                <a:gridCol w="1431935"/>
                <a:gridCol w="966796"/>
                <a:gridCol w="3736485"/>
              </a:tblGrid>
              <a:tr h="241227">
                <a:tc>
                  <a:txBody>
                    <a:bodyPr/>
                    <a:lstStyle/>
                    <a:p>
                      <a:pPr algn="ctr">
                        <a:lnSpc>
                          <a:spcPts val="1350"/>
                        </a:lnSpc>
                        <a:spcAft>
                          <a:spcPts val="100"/>
                        </a:spcAft>
                      </a:pPr>
                      <a:r>
                        <a:rPr lang="zh-CN" sz="1200" dirty="0">
                          <a:effectLst/>
                        </a:rPr>
                        <a:t>序号</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dirty="0">
                          <a:effectLst/>
                        </a:rPr>
                        <a:t>控 件 类 型</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en-US" sz="1200">
                          <a:effectLst/>
                        </a:rPr>
                        <a:t>Name</a:t>
                      </a:r>
                      <a:r>
                        <a:rPr lang="zh-CN" sz="1200">
                          <a:effectLst/>
                        </a:rPr>
                        <a:t>属性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en-US" sz="1200">
                          <a:effectLst/>
                        </a:rPr>
                        <a:t>Text</a:t>
                      </a:r>
                      <a:r>
                        <a:rPr lang="zh-CN" sz="1200">
                          <a:effectLst/>
                        </a:rPr>
                        <a:t>属性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事</a:t>
                      </a:r>
                      <a:r>
                        <a:rPr lang="en-US" sz="1200">
                          <a:effectLst/>
                        </a:rPr>
                        <a:t>    </a:t>
                      </a:r>
                      <a:r>
                        <a:rPr lang="zh-CN" sz="1200">
                          <a:effectLst/>
                        </a:rPr>
                        <a:t>件</a:t>
                      </a:r>
                      <a:endParaRPr lang="zh-CN" sz="1200">
                        <a:effectLst/>
                        <a:latin typeface="Times New Roman" panose="02020603050405020304"/>
                        <a:ea typeface="宋体" panose="02010600030101010101" pitchFamily="2" charset="-122"/>
                      </a:endParaRPr>
                    </a:p>
                  </a:txBody>
                  <a:tcPr marL="68580" marR="68580" marT="0" marB="0" anchor="ctr"/>
                </a:tc>
              </a:tr>
              <a:tr h="241227">
                <a:tc>
                  <a:txBody>
                    <a:bodyPr/>
                    <a:lstStyle/>
                    <a:p>
                      <a:pPr algn="ctr">
                        <a:lnSpc>
                          <a:spcPts val="1350"/>
                        </a:lnSpc>
                        <a:spcAft>
                          <a:spcPts val="100"/>
                        </a:spcAft>
                      </a:pPr>
                      <a:r>
                        <a:rPr lang="en-US" sz="1200">
                          <a:effectLst/>
                        </a:rPr>
                        <a:t>1</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TextBox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tbName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241227">
                <a:tc>
                  <a:txBody>
                    <a:bodyPr/>
                    <a:lstStyle/>
                    <a:p>
                      <a:pPr algn="ctr">
                        <a:lnSpc>
                          <a:spcPts val="1350"/>
                        </a:lnSpc>
                        <a:spcAft>
                          <a:spcPts val="100"/>
                        </a:spcAft>
                      </a:pPr>
                      <a:r>
                        <a:rPr lang="en-US" sz="1200">
                          <a:effectLst/>
                        </a:rPr>
                        <a:t>2</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PictureBox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pb</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482454">
                <a:tc>
                  <a:txBody>
                    <a:bodyPr/>
                    <a:lstStyle/>
                    <a:p>
                      <a:pPr algn="ctr">
                        <a:lnSpc>
                          <a:spcPts val="1350"/>
                        </a:lnSpc>
                        <a:spcAft>
                          <a:spcPts val="100"/>
                        </a:spcAft>
                      </a:pPr>
                      <a:r>
                        <a:rPr lang="en-US" sz="1200">
                          <a:effectLst/>
                        </a:rPr>
                        <a:t>3</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Button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btnBrowserPic</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浏览</a:t>
                      </a:r>
                      <a:r>
                        <a:rPr lang="en-US" sz="1200">
                          <a:effectLst/>
                        </a:rPr>
                        <a:t>…</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btnBrowserPic_Click(object sender,EventArgs e)</a:t>
                      </a:r>
                      <a:endParaRPr lang="zh-CN" sz="1200">
                        <a:effectLst/>
                        <a:latin typeface="Times New Roman" panose="02020603050405020304"/>
                        <a:ea typeface="宋体" panose="02010600030101010101" pitchFamily="2" charset="-122"/>
                      </a:endParaRPr>
                    </a:p>
                  </a:txBody>
                  <a:tcPr marL="68580" marR="68580" marT="0" marB="0" anchor="ctr"/>
                </a:tc>
              </a:tr>
              <a:tr h="241227">
                <a:tc>
                  <a:txBody>
                    <a:bodyPr/>
                    <a:lstStyle/>
                    <a:p>
                      <a:pPr algn="ctr">
                        <a:lnSpc>
                          <a:spcPts val="1350"/>
                        </a:lnSpc>
                        <a:spcAft>
                          <a:spcPts val="100"/>
                        </a:spcAft>
                      </a:pPr>
                      <a:r>
                        <a:rPr lang="en-US" sz="1200">
                          <a:effectLst/>
                        </a:rPr>
                        <a:t>4</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RichTextBox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rtbDesn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241227">
                <a:tc>
                  <a:txBody>
                    <a:bodyPr/>
                    <a:lstStyle/>
                    <a:p>
                      <a:pPr algn="ctr">
                        <a:lnSpc>
                          <a:spcPts val="1350"/>
                        </a:lnSpc>
                        <a:spcAft>
                          <a:spcPts val="100"/>
                        </a:spcAft>
                      </a:pPr>
                      <a:r>
                        <a:rPr lang="en-US" sz="1200">
                          <a:effectLst/>
                        </a:rPr>
                        <a:t>5</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ComboBox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cbAge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241227">
                <a:tc>
                  <a:txBody>
                    <a:bodyPr/>
                    <a:lstStyle/>
                    <a:p>
                      <a:pPr algn="ctr">
                        <a:lnSpc>
                          <a:spcPts val="1350"/>
                        </a:lnSpc>
                        <a:spcAft>
                          <a:spcPts val="100"/>
                        </a:spcAft>
                      </a:pPr>
                      <a:r>
                        <a:rPr lang="en-US" sz="1200">
                          <a:effectLst/>
                        </a:rPr>
                        <a:t>6</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ListBox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lboxRole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241227">
                <a:tc>
                  <a:txBody>
                    <a:bodyPr/>
                    <a:lstStyle/>
                    <a:p>
                      <a:pPr algn="ctr">
                        <a:lnSpc>
                          <a:spcPts val="1350"/>
                        </a:lnSpc>
                        <a:spcAft>
                          <a:spcPts val="100"/>
                        </a:spcAft>
                      </a:pPr>
                      <a:r>
                        <a:rPr lang="en-US" sz="1200">
                          <a:effectLst/>
                        </a:rPr>
                        <a:t>7</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RadioButton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rbMale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男</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241227">
                <a:tc>
                  <a:txBody>
                    <a:bodyPr/>
                    <a:lstStyle/>
                    <a:p>
                      <a:pPr algn="ctr">
                        <a:lnSpc>
                          <a:spcPts val="1350"/>
                        </a:lnSpc>
                        <a:spcAft>
                          <a:spcPts val="100"/>
                        </a:spcAft>
                      </a:pPr>
                      <a:r>
                        <a:rPr lang="en-US" sz="1200">
                          <a:effectLst/>
                        </a:rPr>
                        <a:t>8</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RadioButton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rbFemale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女</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482454">
                <a:tc>
                  <a:txBody>
                    <a:bodyPr/>
                    <a:lstStyle/>
                    <a:p>
                      <a:pPr algn="ctr">
                        <a:lnSpc>
                          <a:spcPts val="1350"/>
                        </a:lnSpc>
                        <a:spcAft>
                          <a:spcPts val="100"/>
                        </a:spcAft>
                      </a:pPr>
                      <a:r>
                        <a:rPr lang="en-US" sz="1200">
                          <a:effectLst/>
                        </a:rPr>
                        <a:t>9</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CheckBox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cb1</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唱歌</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cb_CheckedChanged(object sender,EventArgs e)</a:t>
                      </a:r>
                      <a:endParaRPr lang="zh-CN" sz="1200">
                        <a:effectLst/>
                        <a:latin typeface="Times New Roman" panose="02020603050405020304"/>
                        <a:ea typeface="宋体" panose="02010600030101010101" pitchFamily="2" charset="-122"/>
                      </a:endParaRPr>
                    </a:p>
                  </a:txBody>
                  <a:tcPr marL="68580" marR="68580" marT="0" marB="0" anchor="ctr"/>
                </a:tc>
              </a:tr>
              <a:tr h="482454">
                <a:tc>
                  <a:txBody>
                    <a:bodyPr/>
                    <a:lstStyle/>
                    <a:p>
                      <a:pPr algn="ctr">
                        <a:lnSpc>
                          <a:spcPts val="1350"/>
                        </a:lnSpc>
                        <a:spcAft>
                          <a:spcPts val="100"/>
                        </a:spcAft>
                      </a:pPr>
                      <a:r>
                        <a:rPr lang="en-US" sz="1200">
                          <a:effectLst/>
                        </a:rPr>
                        <a:t>10</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CheckBox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cb2</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跳舞</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cb_CheckedChanged(object sender,EventArgs e)</a:t>
                      </a:r>
                      <a:endParaRPr lang="zh-CN" sz="1200">
                        <a:effectLst/>
                        <a:latin typeface="Times New Roman" panose="02020603050405020304"/>
                        <a:ea typeface="宋体" panose="02010600030101010101" pitchFamily="2" charset="-122"/>
                      </a:endParaRPr>
                    </a:p>
                  </a:txBody>
                  <a:tcPr marL="68580" marR="68580" marT="0" marB="0" anchor="ctr"/>
                </a:tc>
              </a:tr>
              <a:tr h="482454">
                <a:tc>
                  <a:txBody>
                    <a:bodyPr/>
                    <a:lstStyle/>
                    <a:p>
                      <a:pPr algn="ctr">
                        <a:lnSpc>
                          <a:spcPts val="1350"/>
                        </a:lnSpc>
                        <a:spcAft>
                          <a:spcPts val="100"/>
                        </a:spcAft>
                      </a:pPr>
                      <a:r>
                        <a:rPr lang="en-US" sz="1200">
                          <a:effectLst/>
                        </a:rPr>
                        <a:t>11</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CheckBox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cb3</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运动</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cb_CheckedChanged(object sender,EventArgs e)</a:t>
                      </a:r>
                      <a:endParaRPr lang="zh-CN" sz="1200">
                        <a:effectLst/>
                        <a:latin typeface="Times New Roman" panose="02020603050405020304"/>
                        <a:ea typeface="宋体" panose="02010600030101010101" pitchFamily="2" charset="-122"/>
                      </a:endParaRPr>
                    </a:p>
                  </a:txBody>
                  <a:tcPr marL="68580" marR="68580" marT="0" marB="0" anchor="ctr"/>
                </a:tc>
              </a:tr>
              <a:tr h="482454">
                <a:tc>
                  <a:txBody>
                    <a:bodyPr/>
                    <a:lstStyle/>
                    <a:p>
                      <a:pPr algn="ctr">
                        <a:lnSpc>
                          <a:spcPts val="1350"/>
                        </a:lnSpc>
                        <a:spcAft>
                          <a:spcPts val="100"/>
                        </a:spcAft>
                      </a:pPr>
                      <a:r>
                        <a:rPr lang="en-US" sz="1200">
                          <a:effectLst/>
                        </a:rPr>
                        <a:t>12</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CheckBox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cb4</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学习</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cb_CheckedChanged(object sender,EventArgs e)</a:t>
                      </a:r>
                      <a:endParaRPr lang="zh-CN" sz="1200">
                        <a:effectLst/>
                        <a:latin typeface="Times New Roman" panose="02020603050405020304"/>
                        <a:ea typeface="宋体" panose="02010600030101010101" pitchFamily="2" charset="-122"/>
                      </a:endParaRPr>
                    </a:p>
                  </a:txBody>
                  <a:tcPr marL="68580" marR="68580" marT="0" marB="0" anchor="ctr"/>
                </a:tc>
              </a:tr>
              <a:tr h="241227">
                <a:tc>
                  <a:txBody>
                    <a:bodyPr/>
                    <a:lstStyle/>
                    <a:p>
                      <a:pPr algn="ctr">
                        <a:lnSpc>
                          <a:spcPts val="1350"/>
                        </a:lnSpc>
                        <a:spcAft>
                          <a:spcPts val="100"/>
                        </a:spcAft>
                      </a:pPr>
                      <a:r>
                        <a:rPr lang="en-US" sz="1200">
                          <a:effectLst/>
                        </a:rPr>
                        <a:t>13</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ListView</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lvLove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241227">
                <a:tc>
                  <a:txBody>
                    <a:bodyPr/>
                    <a:lstStyle/>
                    <a:p>
                      <a:pPr algn="ctr">
                        <a:lnSpc>
                          <a:spcPts val="1350"/>
                        </a:lnSpc>
                        <a:spcAft>
                          <a:spcPts val="100"/>
                        </a:spcAft>
                      </a:pPr>
                      <a:r>
                        <a:rPr lang="en-US" sz="1200">
                          <a:effectLst/>
                        </a:rPr>
                        <a:t>14</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TreeView</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dirty="0" err="1">
                          <a:effectLst/>
                        </a:rPr>
                        <a:t>tv</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dirty="0">
                          <a:effectLst/>
                        </a:rPr>
                        <a:t> </a:t>
                      </a:r>
                      <a:endParaRPr lang="zh-CN" sz="1200" dirty="0">
                        <a:effectLst/>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创建等待对话框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a:xfrm>
            <a:off x="457200" y="1340768"/>
            <a:ext cx="8229600" cy="5976664"/>
          </a:xfrm>
        </p:spPr>
        <p:txBody>
          <a:bodyPr>
            <a:noAutofit/>
          </a:bodyPr>
          <a:lstStyle/>
          <a:p>
            <a:pPr marR="0" lvl="0" rtl="0"/>
            <a:r>
              <a:rPr lang="zh-CN" altLang="en-US" sz="2000" b="0" i="0" u="none" strike="noStrike" baseline="0" dirty="0">
                <a:solidFill>
                  <a:schemeClr val="bg1">
                    <a:lumMod val="85000"/>
                    <a:lumOff val="15000"/>
                  </a:schemeClr>
                </a:solidFill>
                <a:latin typeface="Times New Roman" panose="02020603050405020304"/>
              </a:rPr>
              <a:t>创建等待对话框是创建一个新窗体，它用作等待对话框。下面介绍创建等待对话框（由</a:t>
            </a:r>
            <a:r>
              <a:rPr lang="en-US" altLang="zh-CN" sz="2000" b="0" i="0" u="none" strike="noStrike" baseline="0" dirty="0" err="1">
                <a:solidFill>
                  <a:schemeClr val="bg1">
                    <a:lumMod val="85000"/>
                    <a:lumOff val="15000"/>
                  </a:schemeClr>
                </a:solidFill>
                <a:latin typeface="Times New Roman" panose="02020603050405020304"/>
              </a:rPr>
              <a:t>WaittingForm.cs</a:t>
            </a:r>
            <a:r>
              <a:rPr lang="zh-CN" altLang="en-US" sz="2000" b="0" i="0" u="none" strike="noStrike" baseline="0" dirty="0">
                <a:solidFill>
                  <a:schemeClr val="bg1">
                    <a:lumMod val="85000"/>
                    <a:lumOff val="15000"/>
                  </a:schemeClr>
                </a:solidFill>
                <a:latin typeface="Times New Roman" panose="02020603050405020304"/>
              </a:rPr>
              <a:t>窗体实现）的具体步骤。</a:t>
            </a:r>
            <a:endParaRPr lang="zh-CN" altLang="en-US" sz="2000" b="0" i="0" u="none" strike="noStrike" baseline="0" dirty="0">
              <a:solidFill>
                <a:schemeClr val="bg1">
                  <a:lumMod val="85000"/>
                  <a:lumOff val="15000"/>
                </a:schemeClr>
              </a:solidFill>
              <a:latin typeface="Times New Roman" panose="02020603050405020304"/>
            </a:endParaRPr>
          </a:p>
          <a:p>
            <a:pPr marR="0" lvl="0" rtl="0"/>
            <a:r>
              <a:rPr lang="zh-CN" altLang="en-US" sz="2000" b="0" i="0" u="none" strike="noStrike" baseline="0" dirty="0">
                <a:solidFill>
                  <a:schemeClr val="bg1">
                    <a:lumMod val="85000"/>
                    <a:lumOff val="15000"/>
                  </a:schemeClr>
                </a:solidFill>
                <a:latin typeface="Times New Roman" panose="02020603050405020304"/>
              </a:rPr>
              <a:t>（</a:t>
            </a:r>
            <a:r>
              <a:rPr lang="en-US" altLang="zh-CN" sz="2000" b="0" i="0" u="none" strike="noStrike" baseline="0" dirty="0">
                <a:solidFill>
                  <a:schemeClr val="bg1">
                    <a:lumMod val="85000"/>
                    <a:lumOff val="15000"/>
                  </a:schemeClr>
                </a:solidFill>
                <a:latin typeface="Times New Roman" panose="02020603050405020304"/>
              </a:rPr>
              <a:t>1</a:t>
            </a:r>
            <a:r>
              <a:rPr lang="zh-CN" altLang="en-US" sz="2000" b="0" i="0" u="none" strike="noStrike" baseline="0" dirty="0">
                <a:solidFill>
                  <a:schemeClr val="bg1">
                    <a:lumMod val="85000"/>
                    <a:lumOff val="15000"/>
                  </a:schemeClr>
                </a:solidFill>
                <a:latin typeface="Times New Roman" panose="02020603050405020304"/>
              </a:rPr>
              <a:t>）右击“解决方案资源管理器”面板中的</a:t>
            </a:r>
            <a:r>
              <a:rPr lang="en-US" altLang="zh-CN" sz="2000" b="0" i="0" u="none" strike="noStrike" baseline="0" dirty="0" err="1">
                <a:solidFill>
                  <a:schemeClr val="bg1">
                    <a:lumMod val="85000"/>
                    <a:lumOff val="15000"/>
                  </a:schemeClr>
                </a:solidFill>
                <a:latin typeface="Times New Roman" panose="02020603050405020304"/>
              </a:rPr>
              <a:t>Chapter22</a:t>
            </a:r>
            <a:r>
              <a:rPr lang="zh-CN" altLang="en-US" sz="2000" b="0" i="0" u="none" strike="noStrike" baseline="0" dirty="0">
                <a:solidFill>
                  <a:schemeClr val="bg1">
                    <a:lumMod val="85000"/>
                    <a:lumOff val="15000"/>
                  </a:schemeClr>
                </a:solidFill>
                <a:latin typeface="Times New Roman" panose="02020603050405020304"/>
              </a:rPr>
              <a:t>节点，依次选择“添加”</a:t>
            </a:r>
            <a:r>
              <a:rPr lang="en-US" altLang="zh-CN" sz="2000" b="0" i="0" u="none" strike="noStrike" baseline="0" dirty="0">
                <a:solidFill>
                  <a:schemeClr val="bg1">
                    <a:lumMod val="85000"/>
                    <a:lumOff val="15000"/>
                  </a:schemeClr>
                </a:solidFill>
                <a:latin typeface="Times New Roman" panose="02020603050405020304"/>
              </a:rPr>
              <a:t>|</a:t>
            </a:r>
            <a:r>
              <a:rPr lang="zh-CN" altLang="en-US" sz="2000" b="0" i="0" u="none" strike="noStrike" baseline="0" dirty="0">
                <a:solidFill>
                  <a:schemeClr val="bg1">
                    <a:lumMod val="85000"/>
                    <a:lumOff val="15000"/>
                  </a:schemeClr>
                </a:solidFill>
                <a:latin typeface="Times New Roman" panose="02020603050405020304"/>
              </a:rPr>
              <a:t>“</a:t>
            </a:r>
            <a:r>
              <a:rPr lang="en-US" altLang="zh-CN" sz="2000" b="0" i="0" u="none" strike="noStrike" baseline="0" dirty="0">
                <a:solidFill>
                  <a:schemeClr val="bg1">
                    <a:lumMod val="85000"/>
                    <a:lumOff val="15000"/>
                  </a:schemeClr>
                </a:solidFill>
                <a:latin typeface="Times New Roman" panose="02020603050405020304"/>
              </a:rPr>
              <a:t>Windows</a:t>
            </a:r>
            <a:r>
              <a:rPr lang="zh-CN" altLang="en-US" sz="2000" b="0" i="0" u="none" strike="noStrike" baseline="0" dirty="0">
                <a:solidFill>
                  <a:schemeClr val="bg1">
                    <a:lumMod val="85000"/>
                    <a:lumOff val="15000"/>
                  </a:schemeClr>
                </a:solidFill>
                <a:latin typeface="Times New Roman" panose="02020603050405020304"/>
              </a:rPr>
              <a:t>窗体”命令。</a:t>
            </a:r>
            <a:endParaRPr lang="en-US" altLang="zh-CN" sz="2000" b="0" i="0" u="none" strike="noStrike" baseline="0" dirty="0">
              <a:solidFill>
                <a:schemeClr val="bg1">
                  <a:lumMod val="85000"/>
                  <a:lumOff val="15000"/>
                </a:schemeClr>
              </a:solidFill>
              <a:latin typeface="Times New Roman" panose="02020603050405020304"/>
            </a:endParaRPr>
          </a:p>
          <a:p>
            <a:pPr marR="0" lvl="0" rtl="0"/>
            <a:r>
              <a:rPr lang="zh-CN" altLang="en-US" sz="2000" b="0" i="0" u="none" strike="noStrike" baseline="0" dirty="0">
                <a:solidFill>
                  <a:schemeClr val="bg1">
                    <a:lumMod val="85000"/>
                    <a:lumOff val="15000"/>
                  </a:schemeClr>
                </a:solidFill>
                <a:latin typeface="Times New Roman" panose="02020603050405020304"/>
              </a:rPr>
              <a:t>（</a:t>
            </a:r>
            <a:r>
              <a:rPr lang="en-US" altLang="zh-CN" sz="2000" b="0" i="0" u="none" strike="noStrike" baseline="0" dirty="0">
                <a:solidFill>
                  <a:schemeClr val="bg1">
                    <a:lumMod val="85000"/>
                    <a:lumOff val="15000"/>
                  </a:schemeClr>
                </a:solidFill>
                <a:latin typeface="Times New Roman" panose="02020603050405020304"/>
              </a:rPr>
              <a:t>2</a:t>
            </a:r>
            <a:r>
              <a:rPr lang="zh-CN" altLang="en-US" sz="2000" b="0" i="0" u="none" strike="noStrike" baseline="0" dirty="0">
                <a:solidFill>
                  <a:schemeClr val="bg1">
                    <a:lumMod val="85000"/>
                    <a:lumOff val="15000"/>
                  </a:schemeClr>
                </a:solidFill>
                <a:latin typeface="Times New Roman" panose="02020603050405020304"/>
              </a:rPr>
              <a:t>）单击“</a:t>
            </a:r>
            <a:r>
              <a:rPr lang="en-US" altLang="zh-CN" sz="2000" b="0" i="0" u="none" strike="noStrike" baseline="0" dirty="0">
                <a:solidFill>
                  <a:schemeClr val="bg1">
                    <a:lumMod val="85000"/>
                    <a:lumOff val="15000"/>
                  </a:schemeClr>
                </a:solidFill>
                <a:latin typeface="Times New Roman" panose="02020603050405020304"/>
              </a:rPr>
              <a:t>Windows</a:t>
            </a:r>
            <a:r>
              <a:rPr lang="zh-CN" altLang="en-US" sz="2000" b="0" i="0" u="none" strike="noStrike" baseline="0" dirty="0">
                <a:solidFill>
                  <a:schemeClr val="bg1">
                    <a:lumMod val="85000"/>
                    <a:lumOff val="15000"/>
                  </a:schemeClr>
                </a:solidFill>
                <a:latin typeface="Times New Roman" panose="02020603050405020304"/>
              </a:rPr>
              <a:t>窗体”命令打开“添加新项</a:t>
            </a:r>
            <a:r>
              <a:rPr lang="en-US" altLang="zh-CN" sz="2000" b="0" i="0" u="none" strike="noStrike" baseline="0" dirty="0">
                <a:solidFill>
                  <a:schemeClr val="bg1">
                    <a:lumMod val="85000"/>
                    <a:lumOff val="15000"/>
                  </a:schemeClr>
                </a:solidFill>
                <a:latin typeface="宋体" panose="02010600030101010101" pitchFamily="2" charset="-122"/>
                <a:ea typeface="宋体" panose="02010600030101010101" pitchFamily="2" charset="-122"/>
              </a:rPr>
              <a:t>-</a:t>
            </a:r>
            <a:r>
              <a:rPr lang="en-US" altLang="zh-CN" sz="2000" b="0" i="0" u="none" strike="noStrike" baseline="0" dirty="0" err="1">
                <a:solidFill>
                  <a:schemeClr val="bg1">
                    <a:lumMod val="85000"/>
                    <a:lumOff val="15000"/>
                  </a:schemeClr>
                </a:solidFill>
                <a:latin typeface="Times New Roman" panose="02020603050405020304"/>
                <a:ea typeface="宋体" panose="02010600030101010101" pitchFamily="2" charset="-122"/>
              </a:rPr>
              <a:t>Chapter22</a:t>
            </a:r>
            <a:r>
              <a:rPr lang="zh-CN" altLang="en-US" sz="2000" b="0" i="0" u="none" strike="noStrike" baseline="0" dirty="0">
                <a:solidFill>
                  <a:schemeClr val="bg1">
                    <a:lumMod val="85000"/>
                    <a:lumOff val="15000"/>
                  </a:schemeClr>
                </a:solidFill>
                <a:latin typeface="Times New Roman" panose="02020603050405020304"/>
                <a:ea typeface="宋体" panose="02010600030101010101" pitchFamily="2" charset="-122"/>
              </a:rPr>
              <a:t>”对话框。</a:t>
            </a:r>
            <a:endParaRPr lang="zh-CN" altLang="en-US" sz="2000" b="0" i="0" u="none" strike="noStrike" baseline="0" dirty="0">
              <a:solidFill>
                <a:schemeClr val="bg1">
                  <a:lumMod val="85000"/>
                  <a:lumOff val="15000"/>
                </a:schemeClr>
              </a:solidFill>
              <a:latin typeface="Times New Roman" panose="02020603050405020304"/>
              <a:ea typeface="宋体" panose="02010600030101010101" pitchFamily="2" charset="-122"/>
            </a:endParaRPr>
          </a:p>
          <a:p>
            <a:pPr marR="0" lvl="0" rtl="0"/>
            <a:r>
              <a:rPr lang="zh-CN" altLang="en-US" sz="2000" b="0" i="0" u="none" strike="noStrike" baseline="0" dirty="0">
                <a:solidFill>
                  <a:schemeClr val="bg1">
                    <a:lumMod val="85000"/>
                    <a:lumOff val="15000"/>
                  </a:schemeClr>
                </a:solidFill>
                <a:latin typeface="Times New Roman" panose="02020603050405020304"/>
              </a:rPr>
              <a:t>（</a:t>
            </a:r>
            <a:r>
              <a:rPr lang="en-US" altLang="zh-CN" sz="2000" b="0" i="0" u="none" strike="noStrike" baseline="0" dirty="0">
                <a:solidFill>
                  <a:schemeClr val="bg1">
                    <a:lumMod val="85000"/>
                    <a:lumOff val="15000"/>
                  </a:schemeClr>
                </a:solidFill>
                <a:latin typeface="Times New Roman" panose="02020603050405020304"/>
              </a:rPr>
              <a:t>3</a:t>
            </a:r>
            <a:r>
              <a:rPr lang="zh-CN" altLang="en-US" sz="2000" b="0" i="0" u="none" strike="noStrike" baseline="0" dirty="0">
                <a:solidFill>
                  <a:schemeClr val="bg1">
                    <a:lumMod val="85000"/>
                    <a:lumOff val="15000"/>
                  </a:schemeClr>
                </a:solidFill>
                <a:latin typeface="Times New Roman" panose="02020603050405020304"/>
              </a:rPr>
              <a:t>）选择“</a:t>
            </a:r>
            <a:r>
              <a:rPr lang="en-US" altLang="zh-CN" sz="2000" b="0" i="0" u="none" strike="noStrike" baseline="0" dirty="0">
                <a:solidFill>
                  <a:schemeClr val="bg1">
                    <a:lumMod val="85000"/>
                    <a:lumOff val="15000"/>
                  </a:schemeClr>
                </a:solidFill>
                <a:latin typeface="Times New Roman" panose="02020603050405020304"/>
              </a:rPr>
              <a:t>Windows</a:t>
            </a:r>
            <a:r>
              <a:rPr lang="zh-CN" altLang="en-US" sz="2000" b="0" i="0" u="none" strike="noStrike" baseline="0" dirty="0">
                <a:solidFill>
                  <a:schemeClr val="bg1">
                    <a:lumMod val="85000"/>
                    <a:lumOff val="15000"/>
                  </a:schemeClr>
                </a:solidFill>
                <a:latin typeface="Times New Roman" panose="02020603050405020304"/>
              </a:rPr>
              <a:t>窗体”图标，并设置名称为</a:t>
            </a:r>
            <a:r>
              <a:rPr lang="en-US" altLang="zh-CN" sz="2000" b="0" i="0" u="none" strike="noStrike" baseline="0" dirty="0" err="1">
                <a:solidFill>
                  <a:schemeClr val="bg1">
                    <a:lumMod val="85000"/>
                    <a:lumOff val="15000"/>
                  </a:schemeClr>
                </a:solidFill>
                <a:latin typeface="Times New Roman" panose="02020603050405020304"/>
              </a:rPr>
              <a:t>WaittingForm.cs</a:t>
            </a:r>
            <a:r>
              <a:rPr lang="zh-CN" altLang="en-US" sz="2000" dirty="0">
                <a:solidFill>
                  <a:schemeClr val="bg1">
                    <a:lumMod val="85000"/>
                    <a:lumOff val="15000"/>
                  </a:schemeClr>
                </a:solidFill>
                <a:latin typeface="Times New Roman" panose="02020603050405020304"/>
              </a:rPr>
              <a:t>。</a:t>
            </a:r>
            <a:endParaRPr lang="zh-CN" altLang="en-US" sz="2000" b="0" i="0" u="none" strike="noStrike" baseline="0" dirty="0">
              <a:solidFill>
                <a:schemeClr val="bg1">
                  <a:lumMod val="85000"/>
                  <a:lumOff val="15000"/>
                </a:schemeClr>
              </a:solidFill>
              <a:latin typeface="Times New Roman" panose="02020603050405020304"/>
            </a:endParaRPr>
          </a:p>
          <a:p>
            <a:pPr marR="0" lvl="0" rtl="0"/>
            <a:r>
              <a:rPr lang="zh-CN" altLang="en-US" sz="2000" b="0" i="0" u="none" strike="noStrike" baseline="0" dirty="0">
                <a:solidFill>
                  <a:schemeClr val="bg1">
                    <a:lumMod val="85000"/>
                    <a:lumOff val="15000"/>
                  </a:schemeClr>
                </a:solidFill>
                <a:latin typeface="Times New Roman" panose="02020603050405020304"/>
              </a:rPr>
              <a:t>（</a:t>
            </a:r>
            <a:r>
              <a:rPr lang="en-US" altLang="zh-CN" sz="2000" b="0" i="0" u="none" strike="noStrike" baseline="0" dirty="0">
                <a:solidFill>
                  <a:schemeClr val="bg1">
                    <a:lumMod val="85000"/>
                    <a:lumOff val="15000"/>
                  </a:schemeClr>
                </a:solidFill>
                <a:latin typeface="Times New Roman" panose="02020603050405020304"/>
              </a:rPr>
              <a:t>4</a:t>
            </a:r>
            <a:r>
              <a:rPr lang="zh-CN" altLang="en-US" sz="2000" b="0" i="0" u="none" strike="noStrike" baseline="0" dirty="0">
                <a:solidFill>
                  <a:schemeClr val="bg1">
                    <a:lumMod val="85000"/>
                    <a:lumOff val="15000"/>
                  </a:schemeClr>
                </a:solidFill>
                <a:latin typeface="Times New Roman" panose="02020603050405020304"/>
              </a:rPr>
              <a:t>）单击“添加”按钮，即可将</a:t>
            </a:r>
            <a:r>
              <a:rPr lang="en-US" altLang="zh-CN" sz="2000" b="0" i="0" u="none" strike="noStrike" baseline="0" dirty="0" err="1">
                <a:solidFill>
                  <a:schemeClr val="bg1">
                    <a:lumMod val="85000"/>
                    <a:lumOff val="15000"/>
                  </a:schemeClr>
                </a:solidFill>
                <a:latin typeface="Times New Roman" panose="02020603050405020304"/>
              </a:rPr>
              <a:t>WaittingForm.cs</a:t>
            </a:r>
            <a:r>
              <a:rPr lang="zh-CN" altLang="en-US" sz="2000" b="0" i="0" u="none" strike="noStrike" baseline="0" dirty="0">
                <a:solidFill>
                  <a:schemeClr val="bg1">
                    <a:lumMod val="85000"/>
                    <a:lumOff val="15000"/>
                  </a:schemeClr>
                </a:solidFill>
                <a:latin typeface="Times New Roman" panose="02020603050405020304"/>
              </a:rPr>
              <a:t>窗体添加到</a:t>
            </a:r>
            <a:r>
              <a:rPr lang="en-US" altLang="zh-CN" sz="2000" b="0" i="0" u="none" strike="noStrike" baseline="0" dirty="0" err="1">
                <a:solidFill>
                  <a:schemeClr val="bg1">
                    <a:lumMod val="85000"/>
                    <a:lumOff val="15000"/>
                  </a:schemeClr>
                </a:solidFill>
                <a:latin typeface="Times New Roman" panose="02020603050405020304"/>
              </a:rPr>
              <a:t>Chapter22</a:t>
            </a:r>
            <a:r>
              <a:rPr lang="zh-CN" altLang="en-US" sz="2000" b="0" i="0" u="none" strike="noStrike" baseline="0" dirty="0">
                <a:solidFill>
                  <a:schemeClr val="bg1">
                    <a:lumMod val="85000"/>
                    <a:lumOff val="15000"/>
                  </a:schemeClr>
                </a:solidFill>
                <a:latin typeface="Times New Roman" panose="02020603050405020304"/>
              </a:rPr>
              <a:t>应用程序中。</a:t>
            </a:r>
            <a:endParaRPr lang="zh-CN" altLang="en-US" sz="2000" b="0" i="0" u="none" strike="noStrike" baseline="0" dirty="0">
              <a:solidFill>
                <a:schemeClr val="bg1">
                  <a:lumMod val="85000"/>
                  <a:lumOff val="15000"/>
                </a:schemeClr>
              </a:solidFill>
              <a:latin typeface="Times New Roman" panose="02020603050405020304"/>
            </a:endParaRPr>
          </a:p>
          <a:p>
            <a:pPr marR="0" lvl="0" rtl="0"/>
            <a:r>
              <a:rPr lang="zh-CN" altLang="en-US" sz="2000" b="0" i="0" u="none" strike="noStrike" baseline="0" dirty="0">
                <a:solidFill>
                  <a:schemeClr val="bg1">
                    <a:lumMod val="85000"/>
                    <a:lumOff val="15000"/>
                  </a:schemeClr>
                </a:solidFill>
                <a:latin typeface="Times New Roman" panose="02020603050405020304"/>
              </a:rPr>
              <a:t>（</a:t>
            </a:r>
            <a:r>
              <a:rPr lang="en-US" altLang="zh-CN" sz="2000" b="0" i="0" u="none" strike="noStrike" baseline="0" dirty="0">
                <a:solidFill>
                  <a:schemeClr val="bg1">
                    <a:lumMod val="85000"/>
                    <a:lumOff val="15000"/>
                  </a:schemeClr>
                </a:solidFill>
                <a:latin typeface="Times New Roman" panose="02020603050405020304"/>
              </a:rPr>
              <a:t>5</a:t>
            </a:r>
            <a:r>
              <a:rPr lang="zh-CN" altLang="en-US" sz="2000" b="0" i="0" u="none" strike="noStrike" baseline="0" dirty="0">
                <a:solidFill>
                  <a:schemeClr val="bg1">
                    <a:lumMod val="85000"/>
                    <a:lumOff val="15000"/>
                  </a:schemeClr>
                </a:solidFill>
                <a:latin typeface="Times New Roman" panose="02020603050405020304"/>
              </a:rPr>
              <a:t>）添加</a:t>
            </a:r>
            <a:r>
              <a:rPr lang="en-US" altLang="zh-CN" sz="2000" b="0" i="0" u="none" strike="noStrike" baseline="0" dirty="0" err="1">
                <a:solidFill>
                  <a:schemeClr val="bg1">
                    <a:lumMod val="85000"/>
                    <a:lumOff val="15000"/>
                  </a:schemeClr>
                </a:solidFill>
                <a:latin typeface="Times New Roman" panose="02020603050405020304"/>
              </a:rPr>
              <a:t>WaittingForm.cs</a:t>
            </a:r>
            <a:r>
              <a:rPr lang="zh-CN" altLang="en-US" sz="2000" b="0" i="0" u="none" strike="noStrike" baseline="0" dirty="0">
                <a:solidFill>
                  <a:schemeClr val="bg1">
                    <a:lumMod val="85000"/>
                    <a:lumOff val="15000"/>
                  </a:schemeClr>
                </a:solidFill>
                <a:latin typeface="Times New Roman" panose="02020603050405020304"/>
              </a:rPr>
              <a:t>窗体之后，设计该窗体的</a:t>
            </a:r>
            <a:r>
              <a:rPr lang="en-US" altLang="zh-CN" sz="2000" b="0" i="0" u="none" strike="noStrike" baseline="0" dirty="0" err="1">
                <a:solidFill>
                  <a:schemeClr val="bg1">
                    <a:lumMod val="85000"/>
                    <a:lumOff val="15000"/>
                  </a:schemeClr>
                </a:solidFill>
                <a:latin typeface="Times New Roman" panose="02020603050405020304"/>
              </a:rPr>
              <a:t>FormBorderStyle</a:t>
            </a:r>
            <a:r>
              <a:rPr lang="zh-CN" altLang="en-US" sz="2000" b="0" i="0" u="none" strike="noStrike" baseline="0" dirty="0">
                <a:solidFill>
                  <a:schemeClr val="bg1">
                    <a:lumMod val="85000"/>
                    <a:lumOff val="15000"/>
                  </a:schemeClr>
                </a:solidFill>
                <a:latin typeface="Times New Roman" panose="02020603050405020304"/>
              </a:rPr>
              <a:t>属性的值为</a:t>
            </a:r>
            <a:r>
              <a:rPr lang="en-US" altLang="zh-CN" sz="2000" b="0" i="0" u="none" strike="noStrike" baseline="0" dirty="0">
                <a:solidFill>
                  <a:schemeClr val="bg1">
                    <a:lumMod val="85000"/>
                    <a:lumOff val="15000"/>
                  </a:schemeClr>
                </a:solidFill>
                <a:latin typeface="Times New Roman" panose="02020603050405020304"/>
              </a:rPr>
              <a:t>None</a:t>
            </a:r>
            <a:r>
              <a:rPr lang="zh-CN" altLang="en-US" sz="2000" b="0" i="0" u="none" strike="noStrike" baseline="0" dirty="0">
                <a:solidFill>
                  <a:schemeClr val="bg1">
                    <a:lumMod val="85000"/>
                    <a:lumOff val="15000"/>
                  </a:schemeClr>
                </a:solidFill>
                <a:latin typeface="Times New Roman" panose="02020603050405020304"/>
              </a:rPr>
              <a:t>、</a:t>
            </a:r>
            <a:r>
              <a:rPr lang="en-US" altLang="zh-CN" sz="2000" b="0" i="0" u="none" strike="noStrike" baseline="0" dirty="0" err="1">
                <a:solidFill>
                  <a:schemeClr val="bg1">
                    <a:lumMod val="85000"/>
                    <a:lumOff val="15000"/>
                  </a:schemeClr>
                </a:solidFill>
                <a:latin typeface="Times New Roman" panose="02020603050405020304"/>
              </a:rPr>
              <a:t>BackColor</a:t>
            </a:r>
            <a:r>
              <a:rPr lang="zh-CN" altLang="en-US" sz="2000" b="0" i="0" u="none" strike="noStrike" baseline="0" dirty="0">
                <a:solidFill>
                  <a:schemeClr val="bg1">
                    <a:lumMod val="85000"/>
                    <a:lumOff val="15000"/>
                  </a:schemeClr>
                </a:solidFill>
                <a:latin typeface="Times New Roman" panose="02020603050405020304"/>
              </a:rPr>
              <a:t>属性的值为</a:t>
            </a:r>
            <a:r>
              <a:rPr lang="en-US" altLang="zh-CN" sz="2000" b="0" i="0" u="none" strike="noStrike" baseline="0" dirty="0" err="1">
                <a:solidFill>
                  <a:schemeClr val="bg1">
                    <a:lumMod val="85000"/>
                    <a:lumOff val="15000"/>
                  </a:schemeClr>
                </a:solidFill>
                <a:latin typeface="Times New Roman" panose="02020603050405020304"/>
              </a:rPr>
              <a:t>ControlLight</a:t>
            </a:r>
            <a:r>
              <a:rPr lang="zh-CN" altLang="en-US" sz="2000" b="0" i="0" u="none" strike="noStrike" baseline="0" dirty="0">
                <a:solidFill>
                  <a:schemeClr val="bg1">
                    <a:lumMod val="85000"/>
                    <a:lumOff val="15000"/>
                  </a:schemeClr>
                </a:solidFill>
                <a:latin typeface="Times New Roman" panose="02020603050405020304"/>
              </a:rPr>
              <a:t>。并在窗体上使用</a:t>
            </a:r>
            <a:r>
              <a:rPr lang="en-US" altLang="zh-CN" sz="2000" b="0" i="0" u="none" strike="noStrike" baseline="0" dirty="0">
                <a:solidFill>
                  <a:schemeClr val="bg1">
                    <a:lumMod val="85000"/>
                    <a:lumOff val="15000"/>
                  </a:schemeClr>
                </a:solidFill>
                <a:latin typeface="Times New Roman" panose="02020603050405020304"/>
              </a:rPr>
              <a:t>Label</a:t>
            </a:r>
            <a:r>
              <a:rPr lang="zh-CN" altLang="en-US" sz="2000" b="0" i="0" u="none" strike="noStrike" baseline="0" dirty="0">
                <a:solidFill>
                  <a:schemeClr val="bg1">
                    <a:lumMod val="85000"/>
                    <a:lumOff val="15000"/>
                  </a:schemeClr>
                </a:solidFill>
                <a:latin typeface="Times New Roman" panose="02020603050405020304"/>
              </a:rPr>
              <a:t>控件显示“主窗口正在加载数据，请等待</a:t>
            </a:r>
            <a:r>
              <a:rPr lang="en-US" altLang="zh-CN" sz="2000" b="0" i="0" u="none" strike="noStrike" baseline="0" dirty="0">
                <a:solidFill>
                  <a:schemeClr val="bg1">
                    <a:lumMod val="85000"/>
                    <a:lumOff val="15000"/>
                  </a:schemeClr>
                </a:solidFill>
                <a:latin typeface="Times New Roman" panose="02020603050405020304"/>
              </a:rPr>
              <a:t>…</a:t>
            </a:r>
            <a:r>
              <a:rPr lang="zh-CN" altLang="en-US" sz="2000" b="0" i="0" u="none" strike="noStrike" baseline="0" dirty="0">
                <a:solidFill>
                  <a:schemeClr val="bg1">
                    <a:lumMod val="85000"/>
                    <a:lumOff val="15000"/>
                  </a:schemeClr>
                </a:solidFill>
                <a:latin typeface="Times New Roman" panose="02020603050405020304"/>
              </a:rPr>
              <a:t>”文本。</a:t>
            </a:r>
            <a:endParaRPr lang="zh-CN" altLang="en-US" sz="2000"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添加窗体事件</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a:solidFill>
                  <a:schemeClr val="bg1">
                    <a:lumMod val="85000"/>
                    <a:lumOff val="15000"/>
                  </a:schemeClr>
                </a:solidFill>
                <a:latin typeface="Times New Roman" panose="02020603050405020304"/>
              </a:rPr>
              <a:t>添加窗体事件是指给窗体添加相应的事件代码，使得窗体一运行就执行相应的操作。打开</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窗体的设计界面，并双击该窗体就可以为该窗体添加</a:t>
            </a:r>
            <a:r>
              <a:rPr lang="en-US" altLang="zh-CN" b="0" i="0" u="none" strike="noStrike" baseline="0" dirty="0" err="1">
                <a:solidFill>
                  <a:schemeClr val="bg1">
                    <a:lumMod val="85000"/>
                    <a:lumOff val="15000"/>
                  </a:schemeClr>
                </a:solidFill>
                <a:latin typeface="Times New Roman" panose="02020603050405020304"/>
              </a:rPr>
              <a:t>MainForm_Load</a:t>
            </a:r>
            <a:r>
              <a:rPr lang="en-US" altLang="zh-CN" b="0" i="0" u="none" strike="noStrike" baseline="0" dirty="0">
                <a:solidFill>
                  <a:schemeClr val="bg1">
                    <a:lumMod val="85000"/>
                    <a:lumOff val="15000"/>
                  </a:schemeClr>
                </a:solidFill>
                <a:latin typeface="Times New Roman" panose="02020603050405020304"/>
              </a:rPr>
              <a:t>(object sender,</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err="1">
                <a:solidFill>
                  <a:schemeClr val="bg1">
                    <a:lumMod val="85000"/>
                    <a:lumOff val="15000"/>
                  </a:schemeClr>
                </a:solidFill>
                <a:latin typeface="Times New Roman" panose="02020603050405020304"/>
              </a:rPr>
              <a:t>EventArgs</a:t>
            </a:r>
            <a:r>
              <a:rPr lang="en-US" altLang="zh-CN" b="0" i="0" u="none" strike="noStrike" baseline="0" dirty="0">
                <a:solidFill>
                  <a:schemeClr val="bg1">
                    <a:lumMod val="85000"/>
                    <a:lumOff val="15000"/>
                  </a:schemeClr>
                </a:solidFill>
                <a:latin typeface="Times New Roman" panose="02020603050405020304"/>
              </a:rPr>
              <a:t> e)</a:t>
            </a:r>
            <a:r>
              <a:rPr lang="zh-CN" altLang="en-US" b="0" i="0" u="none" strike="noStrike" baseline="0" dirty="0">
                <a:solidFill>
                  <a:schemeClr val="bg1">
                    <a:lumMod val="85000"/>
                    <a:lumOff val="15000"/>
                  </a:schemeClr>
                </a:solidFill>
                <a:latin typeface="Times New Roman" panose="02020603050405020304"/>
              </a:rPr>
              <a:t>事件。当系统加载</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窗体时，将触发该事件。该事件的具体实现步骤如下：</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）创建</a:t>
            </a:r>
            <a:r>
              <a:rPr lang="en-US" altLang="zh-CN" b="0" i="0" u="none" strike="noStrike" baseline="0" dirty="0" err="1">
                <a:solidFill>
                  <a:schemeClr val="bg1">
                    <a:lumMod val="85000"/>
                    <a:lumOff val="15000"/>
                  </a:schemeClr>
                </a:solidFill>
                <a:latin typeface="Times New Roman" panose="02020603050405020304"/>
              </a:rPr>
              <a:t>WaittingForm.cs</a:t>
            </a:r>
            <a:r>
              <a:rPr lang="zh-CN" altLang="en-US" b="0" i="0" u="none" strike="noStrike" baseline="0" dirty="0">
                <a:solidFill>
                  <a:schemeClr val="bg1">
                    <a:lumMod val="85000"/>
                    <a:lumOff val="15000"/>
                  </a:schemeClr>
                </a:solidFill>
                <a:latin typeface="Times New Roman" panose="02020603050405020304"/>
              </a:rPr>
              <a:t>窗体的实例</a:t>
            </a:r>
            <a:r>
              <a:rPr lang="en-US" altLang="zh-CN" b="0" i="0" u="none" strike="noStrike" baseline="0" dirty="0" err="1">
                <a:solidFill>
                  <a:schemeClr val="bg1">
                    <a:lumMod val="85000"/>
                    <a:lumOff val="15000"/>
                  </a:schemeClr>
                </a:solidFill>
                <a:latin typeface="Times New Roman" panose="02020603050405020304"/>
              </a:rPr>
              <a:t>waitting</a:t>
            </a:r>
            <a:r>
              <a:rPr lang="zh-CN" altLang="en-US" b="0" i="0" u="none" strike="noStrike" baseline="0" dirty="0">
                <a:solidFill>
                  <a:schemeClr val="bg1">
                    <a:lumMod val="85000"/>
                    <a:lumOff val="15000"/>
                  </a:schemeClr>
                </a:solidFill>
                <a:latin typeface="Times New Roman" panose="02020603050405020304"/>
              </a:rPr>
              <a:t>。</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2</a:t>
            </a:r>
            <a:r>
              <a:rPr lang="zh-CN" altLang="en-US" b="0" i="0" u="none" strike="noStrike" baseline="0" dirty="0">
                <a:solidFill>
                  <a:schemeClr val="bg1">
                    <a:lumMod val="85000"/>
                    <a:lumOff val="15000"/>
                  </a:schemeClr>
                </a:solidFill>
                <a:latin typeface="Times New Roman" panose="02020603050405020304"/>
              </a:rPr>
              <a:t>）调用</a:t>
            </a:r>
            <a:r>
              <a:rPr lang="en-US" altLang="zh-CN" b="0" i="0" u="none" strike="noStrike" baseline="0" dirty="0">
                <a:solidFill>
                  <a:schemeClr val="bg1">
                    <a:lumMod val="85000"/>
                    <a:lumOff val="15000"/>
                  </a:schemeClr>
                </a:solidFill>
                <a:latin typeface="Times New Roman" panose="02020603050405020304"/>
              </a:rPr>
              <a:t>Show()</a:t>
            </a:r>
            <a:r>
              <a:rPr lang="zh-CN" altLang="en-US" b="0" i="0" u="none" strike="noStrike" baseline="0" dirty="0">
                <a:solidFill>
                  <a:schemeClr val="bg1">
                    <a:lumMod val="85000"/>
                    <a:lumOff val="15000"/>
                  </a:schemeClr>
                </a:solidFill>
                <a:latin typeface="Times New Roman" panose="02020603050405020304"/>
              </a:rPr>
              <a:t>方法显示</a:t>
            </a:r>
            <a:r>
              <a:rPr lang="en-US" altLang="zh-CN" b="0" i="0" u="none" strike="noStrike" baseline="0" dirty="0" err="1">
                <a:solidFill>
                  <a:schemeClr val="bg1">
                    <a:lumMod val="85000"/>
                    <a:lumOff val="15000"/>
                  </a:schemeClr>
                </a:solidFill>
                <a:latin typeface="Times New Roman" panose="02020603050405020304"/>
              </a:rPr>
              <a:t>WaittingForm.cs</a:t>
            </a:r>
            <a:r>
              <a:rPr lang="zh-CN" altLang="en-US" b="0" i="0" u="none" strike="noStrike" baseline="0" dirty="0">
                <a:solidFill>
                  <a:schemeClr val="bg1">
                    <a:lumMod val="85000"/>
                    <a:lumOff val="15000"/>
                  </a:schemeClr>
                </a:solidFill>
                <a:latin typeface="Times New Roman" panose="02020603050405020304"/>
              </a:rPr>
              <a:t>窗体。</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3</a:t>
            </a:r>
            <a:r>
              <a:rPr lang="zh-CN" altLang="en-US" b="0" i="0" u="none" strike="noStrike" baseline="0" dirty="0">
                <a:solidFill>
                  <a:schemeClr val="bg1">
                    <a:lumMod val="85000"/>
                    <a:lumOff val="15000"/>
                  </a:schemeClr>
                </a:solidFill>
                <a:latin typeface="Times New Roman" panose="02020603050405020304"/>
              </a:rPr>
              <a:t>）设置</a:t>
            </a:r>
            <a:r>
              <a:rPr lang="en-US" altLang="zh-CN" b="0" i="0" u="none" strike="noStrike" baseline="0" dirty="0" err="1">
                <a:solidFill>
                  <a:schemeClr val="bg1">
                    <a:lumMod val="85000"/>
                    <a:lumOff val="15000"/>
                  </a:schemeClr>
                </a:solidFill>
                <a:latin typeface="Times New Roman" panose="02020603050405020304"/>
              </a:rPr>
              <a:t>WaittingForm.cs</a:t>
            </a:r>
            <a:r>
              <a:rPr lang="zh-CN" altLang="en-US" b="0" i="0" u="none" strike="noStrike" baseline="0" dirty="0">
                <a:solidFill>
                  <a:schemeClr val="bg1">
                    <a:lumMod val="85000"/>
                    <a:lumOff val="15000"/>
                  </a:schemeClr>
                </a:solidFill>
                <a:latin typeface="Times New Roman" panose="02020603050405020304"/>
              </a:rPr>
              <a:t>窗体为当前活动窗体。</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4</a:t>
            </a:r>
            <a:r>
              <a:rPr lang="zh-CN" altLang="en-US" b="0" i="0" u="none" strike="noStrike" baseline="0" dirty="0">
                <a:solidFill>
                  <a:schemeClr val="bg1">
                    <a:lumMod val="85000"/>
                    <a:lumOff val="15000"/>
                  </a:schemeClr>
                </a:solidFill>
                <a:latin typeface="Times New Roman" panose="02020603050405020304"/>
              </a:rPr>
              <a:t>）调用</a:t>
            </a:r>
            <a:r>
              <a:rPr lang="en-US" altLang="zh-CN" b="0" i="0" u="none" strike="noStrike" baseline="0" dirty="0">
                <a:solidFill>
                  <a:schemeClr val="bg1">
                    <a:lumMod val="85000"/>
                    <a:lumOff val="15000"/>
                  </a:schemeClr>
                </a:solidFill>
                <a:latin typeface="Times New Roman" panose="02020603050405020304"/>
              </a:rPr>
              <a:t>Application</a:t>
            </a:r>
            <a:r>
              <a:rPr lang="zh-CN" altLang="en-US" b="0" i="0" u="none" strike="noStrike" baseline="0" dirty="0">
                <a:solidFill>
                  <a:schemeClr val="bg1">
                    <a:lumMod val="85000"/>
                    <a:lumOff val="15000"/>
                  </a:schemeClr>
                </a:solidFill>
                <a:latin typeface="Times New Roman" panose="02020603050405020304"/>
              </a:rPr>
              <a:t>类的</a:t>
            </a:r>
            <a:r>
              <a:rPr lang="en-US" altLang="zh-CN" b="0" i="0" u="none" strike="noStrike" baseline="0" dirty="0" err="1">
                <a:solidFill>
                  <a:schemeClr val="bg1">
                    <a:lumMod val="85000"/>
                    <a:lumOff val="15000"/>
                  </a:schemeClr>
                </a:solidFill>
                <a:latin typeface="Times New Roman" panose="02020603050405020304"/>
              </a:rPr>
              <a:t>DoEvents</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方法处理应用程序的消息。</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5</a:t>
            </a:r>
            <a:r>
              <a:rPr lang="zh-CN" altLang="en-US" b="0" i="0" u="none" strike="noStrike" baseline="0" dirty="0">
                <a:solidFill>
                  <a:schemeClr val="bg1">
                    <a:lumMod val="85000"/>
                    <a:lumOff val="15000"/>
                  </a:schemeClr>
                </a:solidFill>
                <a:latin typeface="Times New Roman" panose="02020603050405020304"/>
              </a:rPr>
              <a:t>）调用</a:t>
            </a:r>
            <a:r>
              <a:rPr lang="en-US" altLang="zh-CN" b="0" i="0" u="none" strike="noStrike" baseline="0" dirty="0">
                <a:solidFill>
                  <a:schemeClr val="bg1">
                    <a:lumMod val="85000"/>
                    <a:lumOff val="15000"/>
                  </a:schemeClr>
                </a:solidFill>
                <a:latin typeface="Times New Roman" panose="02020603050405020304"/>
              </a:rPr>
              <a:t>Thread</a:t>
            </a:r>
            <a:r>
              <a:rPr lang="zh-CN" altLang="en-US" b="0" i="0" u="none" strike="noStrike" baseline="0" dirty="0">
                <a:solidFill>
                  <a:schemeClr val="bg1">
                    <a:lumMod val="85000"/>
                    <a:lumOff val="15000"/>
                  </a:schemeClr>
                </a:solidFill>
                <a:latin typeface="Times New Roman" panose="02020603050405020304"/>
              </a:rPr>
              <a:t>类的</a:t>
            </a:r>
            <a:r>
              <a:rPr lang="en-US" altLang="zh-CN" b="0" i="0" u="none" strike="noStrike" baseline="0" dirty="0">
                <a:solidFill>
                  <a:schemeClr val="bg1">
                    <a:lumMod val="85000"/>
                    <a:lumOff val="15000"/>
                  </a:schemeClr>
                </a:solidFill>
                <a:latin typeface="Times New Roman" panose="02020603050405020304"/>
              </a:rPr>
              <a:t>Sleep()</a:t>
            </a:r>
            <a:r>
              <a:rPr lang="zh-CN" altLang="en-US" b="0" i="0" u="none" strike="noStrike" baseline="0" dirty="0">
                <a:solidFill>
                  <a:schemeClr val="bg1">
                    <a:lumMod val="85000"/>
                    <a:lumOff val="15000"/>
                  </a:schemeClr>
                </a:solidFill>
                <a:latin typeface="Times New Roman" panose="02020603050405020304"/>
              </a:rPr>
              <a:t>延时</a:t>
            </a:r>
            <a:r>
              <a:rPr lang="en-US" altLang="zh-CN" b="0" i="0" u="none" strike="noStrike" baseline="0" dirty="0">
                <a:solidFill>
                  <a:schemeClr val="bg1">
                    <a:lumMod val="85000"/>
                    <a:lumOff val="15000"/>
                  </a:schemeClr>
                </a:solidFill>
                <a:latin typeface="Times New Roman" panose="02020603050405020304"/>
              </a:rPr>
              <a:t>5</a:t>
            </a:r>
            <a:r>
              <a:rPr lang="zh-CN" altLang="en-US" b="0" i="0" u="none" strike="noStrike" baseline="0" dirty="0">
                <a:solidFill>
                  <a:schemeClr val="bg1">
                    <a:lumMod val="85000"/>
                    <a:lumOff val="15000"/>
                  </a:schemeClr>
                </a:solidFill>
                <a:latin typeface="Times New Roman" panose="02020603050405020304"/>
              </a:rPr>
              <a:t>秒钟。</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6</a:t>
            </a:r>
            <a:r>
              <a:rPr lang="zh-CN" altLang="en-US" b="0" i="0" u="none" strike="noStrike" baseline="0" dirty="0">
                <a:solidFill>
                  <a:schemeClr val="bg1">
                    <a:lumMod val="85000"/>
                    <a:lumOff val="15000"/>
                  </a:schemeClr>
                </a:solidFill>
                <a:latin typeface="Times New Roman" panose="02020603050405020304"/>
              </a:rPr>
              <a:t>）关闭</a:t>
            </a:r>
            <a:r>
              <a:rPr lang="en-US" altLang="zh-CN" b="0" i="0" u="none" strike="noStrike" baseline="0" dirty="0" err="1">
                <a:solidFill>
                  <a:schemeClr val="bg1">
                    <a:lumMod val="85000"/>
                    <a:lumOff val="15000"/>
                  </a:schemeClr>
                </a:solidFill>
                <a:latin typeface="Times New Roman" panose="02020603050405020304"/>
              </a:rPr>
              <a:t>WaittingForm.cs</a:t>
            </a:r>
            <a:r>
              <a:rPr lang="zh-CN" altLang="en-US" b="0" i="0" u="none" strike="noStrike" baseline="0" dirty="0">
                <a:solidFill>
                  <a:schemeClr val="bg1">
                    <a:lumMod val="85000"/>
                    <a:lumOff val="15000"/>
                  </a:schemeClr>
                </a:solidFill>
                <a:latin typeface="Times New Roman" panose="02020603050405020304"/>
              </a:rPr>
              <a:t>窗体，并释放</a:t>
            </a:r>
            <a:r>
              <a:rPr lang="en-US" altLang="zh-CN" b="0" i="0" u="none" strike="noStrike" baseline="0" dirty="0" err="1">
                <a:solidFill>
                  <a:schemeClr val="bg1">
                    <a:lumMod val="85000"/>
                    <a:lumOff val="15000"/>
                  </a:schemeClr>
                </a:solidFill>
                <a:latin typeface="Times New Roman" panose="02020603050405020304"/>
              </a:rPr>
              <a:t>waitting</a:t>
            </a:r>
            <a:r>
              <a:rPr lang="zh-CN" altLang="en-US" b="0" i="0" u="none" strike="noStrike" baseline="0" dirty="0">
                <a:solidFill>
                  <a:schemeClr val="bg1">
                    <a:lumMod val="85000"/>
                    <a:lumOff val="15000"/>
                  </a:schemeClr>
                </a:solidFill>
                <a:latin typeface="Times New Roman" panose="02020603050405020304"/>
              </a:rPr>
              <a:t>实例的资源。</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7</a:t>
            </a:r>
            <a:r>
              <a:rPr lang="zh-CN" altLang="en-US" b="0" i="0" u="none" strike="noStrike" baseline="0" dirty="0">
                <a:solidFill>
                  <a:schemeClr val="bg1">
                    <a:lumMod val="85000"/>
                    <a:lumOff val="15000"/>
                  </a:schemeClr>
                </a:solidFill>
                <a:latin typeface="Times New Roman" panose="02020603050405020304"/>
              </a:rPr>
              <a:t>）最终，显示</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zh-CN" altLang="en-US" b="1" dirty="0">
                <a:solidFill>
                  <a:schemeClr val="bg1">
                    <a:lumMod val="85000"/>
                    <a:lumOff val="15000"/>
                  </a:schemeClr>
                </a:solidFill>
                <a:latin typeface="Times New Roman" panose="02020603050405020304"/>
                <a:sym typeface="Wingdings" panose="05000000000000000000"/>
              </a:rPr>
              <a:t></a:t>
            </a:r>
            <a:r>
              <a:rPr lang="zh-CN" altLang="en-US" dirty="0">
                <a:solidFill>
                  <a:schemeClr val="bg1">
                    <a:lumMod val="85000"/>
                    <a:lumOff val="15000"/>
                  </a:schemeClr>
                </a:solidFill>
                <a:latin typeface="Arial" panose="020B0604020202020204"/>
                <a:ea typeface="黑体" panose="02010609060101010101" charset="-122"/>
                <a:sym typeface="Wingdings" panose="05000000000000000000"/>
              </a:rPr>
              <a:t>注意：</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当</a:t>
            </a:r>
            <a:r>
              <a:rPr lang="en-US" altLang="zh-CN" dirty="0" err="1">
                <a:solidFill>
                  <a:schemeClr val="bg1">
                    <a:lumMod val="85000"/>
                    <a:lumOff val="15000"/>
                  </a:schemeClr>
                </a:solidFill>
                <a:latin typeface="Times New Roman" panose="02020603050405020304"/>
                <a:ea typeface="黑体" panose="02010609060101010101" charset="-122"/>
                <a:sym typeface="Wingdings" panose="05000000000000000000"/>
              </a:rPr>
              <a:t>Chapter22</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应用程序运行之后，首先显示一个等待窗口（</a:t>
            </a:r>
            <a:r>
              <a:rPr lang="en-US" altLang="zh-CN" dirty="0" err="1">
                <a:solidFill>
                  <a:schemeClr val="bg1">
                    <a:lumMod val="85000"/>
                    <a:lumOff val="15000"/>
                  </a:schemeClr>
                </a:solidFill>
                <a:latin typeface="Times New Roman" panose="02020603050405020304"/>
                <a:ea typeface="黑体" panose="02010609060101010101" charset="-122"/>
                <a:sym typeface="Wingdings" panose="05000000000000000000"/>
              </a:rPr>
              <a:t>WaittingForm.cs</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窗体），直到该等待窗口消失之后，才显示该应用程序的主窗口（</a:t>
            </a:r>
            <a:r>
              <a:rPr lang="en-US" altLang="zh-CN" dirty="0" err="1">
                <a:solidFill>
                  <a:schemeClr val="bg1">
                    <a:lumMod val="85000"/>
                    <a:lumOff val="15000"/>
                  </a:schemeClr>
                </a:solidFill>
                <a:latin typeface="Times New Roman" panose="02020603050405020304"/>
                <a:ea typeface="黑体" panose="02010609060101010101" charset="-122"/>
                <a:sym typeface="Wingdings" panose="05000000000000000000"/>
              </a:rPr>
              <a:t>MainForm.cs</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窗体）。</a:t>
            </a:r>
            <a:endPar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endParaRPr>
          </a:p>
          <a:p>
            <a:endParaRPr lang="zh-CN" altLang="en-US" dirty="0">
              <a:solidFill>
                <a:schemeClr val="bg1">
                  <a:lumMod val="85000"/>
                  <a:lumOff val="1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dirty="0">
                <a:latin typeface="Arial" panose="020B0604020202020204"/>
                <a:ea typeface="黑体" panose="02010609060101010101" charset="-122"/>
              </a:rPr>
              <a:t>什么是</a:t>
            </a:r>
            <a:r>
              <a:rPr lang="en-US" altLang="zh-CN" b="0" i="0" u="none" strike="noStrike" kern="1800" baseline="0" dirty="0">
                <a:latin typeface="Arial" panose="020B0604020202020204"/>
                <a:ea typeface="黑体" panose="02010609060101010101" charset="-122"/>
              </a:rPr>
              <a:t>Windows</a:t>
            </a:r>
            <a:r>
              <a:rPr lang="zh-CN" altLang="en-US" b="0" i="0" u="none" strike="noStrike" kern="1800" baseline="0" dirty="0">
                <a:latin typeface="Arial" panose="020B0604020202020204"/>
                <a:ea typeface="黑体" panose="02010609060101010101" charset="-122"/>
              </a:rPr>
              <a:t>窗体应用程序</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lstStyle/>
          <a:p>
            <a:pPr marR="0" lvl="0" rtl="0"/>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窗体应用程序的创建和使用都很容易掌握。本节我们来讲解使用</a:t>
            </a:r>
            <a:r>
              <a:rPr lang="en-US" altLang="zh-CN" b="0" i="0" u="none" strike="noStrike" baseline="0" dirty="0">
                <a:solidFill>
                  <a:schemeClr val="bg1">
                    <a:lumMod val="85000"/>
                    <a:lumOff val="15000"/>
                  </a:schemeClr>
                </a:solidFill>
                <a:latin typeface="Times New Roman" panose="02020603050405020304"/>
              </a:rPr>
              <a:t>Microsoft Visual Studio 2010</a:t>
            </a:r>
            <a:r>
              <a:rPr lang="zh-CN" altLang="en-US" b="0" i="0" u="none" strike="noStrike" baseline="0" dirty="0">
                <a:solidFill>
                  <a:schemeClr val="bg1">
                    <a:lumMod val="85000"/>
                    <a:lumOff val="15000"/>
                  </a:schemeClr>
                </a:solidFill>
                <a:latin typeface="Times New Roman" panose="02020603050405020304"/>
              </a:rPr>
              <a:t>集成开发环境创建</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窗体应用程序</a:t>
            </a:r>
            <a:r>
              <a:rPr lang="en-US" altLang="zh-CN" b="0" i="0" u="none" strike="noStrike" baseline="0" dirty="0">
                <a:solidFill>
                  <a:schemeClr val="bg1">
                    <a:lumMod val="85000"/>
                    <a:lumOff val="15000"/>
                  </a:schemeClr>
                </a:solidFill>
                <a:latin typeface="Times New Roman" panose="02020603050405020304"/>
              </a:rPr>
              <a:t>Chapter22</a:t>
            </a:r>
            <a:r>
              <a:rPr lang="zh-CN" altLang="en-US" b="0" i="0" u="none" strike="noStrike" baseline="0" dirty="0">
                <a:solidFill>
                  <a:schemeClr val="bg1">
                    <a:lumMod val="85000"/>
                    <a:lumOff val="15000"/>
                  </a:schemeClr>
                </a:solidFill>
                <a:latin typeface="Times New Roman" panose="02020603050405020304"/>
              </a:rPr>
              <a:t>的方法，以及该</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窗体应用程序的起始点、配置信息等。</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使用对话框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dirty="0">
                <a:solidFill>
                  <a:schemeClr val="bg1">
                    <a:lumMod val="85000"/>
                    <a:lumOff val="15000"/>
                  </a:schemeClr>
                </a:solidFill>
                <a:latin typeface="Times New Roman" panose="02020603050405020304"/>
              </a:rPr>
              <a:t>对话框是</a:t>
            </a:r>
            <a:r>
              <a:rPr lang="en-US" altLang="zh-CN" b="0" i="0" u="none" strike="noStrike" baseline="0" dirty="0" err="1">
                <a:solidFill>
                  <a:schemeClr val="bg1">
                    <a:lumMod val="85000"/>
                    <a:lumOff val="15000"/>
                  </a:schemeClr>
                </a:solidFill>
                <a:latin typeface="Times New Roman" panose="02020603050405020304"/>
              </a:rPr>
              <a:t>FormBorderStyle</a:t>
            </a:r>
            <a:r>
              <a:rPr lang="zh-CN" altLang="en-US" b="0" i="0" u="none" strike="noStrike" baseline="0" dirty="0">
                <a:solidFill>
                  <a:schemeClr val="bg1">
                    <a:lumMod val="85000"/>
                    <a:lumOff val="15000"/>
                  </a:schemeClr>
                </a:solidFill>
                <a:latin typeface="Times New Roman" panose="02020603050405020304"/>
              </a:rPr>
              <a:t>属性为</a:t>
            </a:r>
            <a:r>
              <a:rPr lang="en-US" altLang="zh-CN" b="0" i="0" u="none" strike="noStrike" baseline="0" dirty="0" err="1">
                <a:solidFill>
                  <a:schemeClr val="bg1">
                    <a:lumMod val="85000"/>
                    <a:lumOff val="15000"/>
                  </a:schemeClr>
                </a:solidFill>
                <a:latin typeface="Times New Roman" panose="02020603050405020304"/>
              </a:rPr>
              <a:t>FixedDialog</a:t>
            </a:r>
            <a:r>
              <a:rPr lang="zh-CN" altLang="en-US" b="0" i="0" u="none" strike="noStrike" baseline="0" dirty="0">
                <a:solidFill>
                  <a:schemeClr val="bg1">
                    <a:lumMod val="85000"/>
                    <a:lumOff val="15000"/>
                  </a:schemeClr>
                </a:solidFill>
                <a:latin typeface="Times New Roman" panose="02020603050405020304"/>
              </a:rPr>
              <a:t>的窗体，主要用于与用户交互和检索信息。</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应用程序最为常用的对话框有</a:t>
            </a:r>
            <a:r>
              <a:rPr lang="en-US" altLang="zh-CN" b="0" i="0" u="none" strike="noStrike" baseline="0" dirty="0">
                <a:solidFill>
                  <a:schemeClr val="bg1">
                    <a:lumMod val="85000"/>
                    <a:lumOff val="15000"/>
                  </a:schemeClr>
                </a:solidFill>
                <a:latin typeface="Times New Roman" panose="02020603050405020304"/>
              </a:rPr>
              <a:t>5</a:t>
            </a:r>
            <a:r>
              <a:rPr lang="zh-CN" altLang="en-US" b="0" i="0" u="none" strike="noStrike" baseline="0" dirty="0">
                <a:solidFill>
                  <a:schemeClr val="bg1">
                    <a:lumMod val="85000"/>
                    <a:lumOff val="15000"/>
                  </a:schemeClr>
                </a:solidFill>
                <a:latin typeface="Times New Roman" panose="02020603050405020304"/>
              </a:rPr>
              <a:t>种：颜色对话框、字体对话框、打开文件对话框、保存文件对话框和目录浏览对话框。本节我们来学习这几种常用的对话框。</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颜色对话框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颜色对话框是用来实现选择颜色的功能。它由</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a:t>
            </a:r>
            <a:r>
              <a:rPr lang="en-US" altLang="zh-CN" b="0" i="0" u="none" strike="noStrike" baseline="0" dirty="0" err="1">
                <a:solidFill>
                  <a:schemeClr val="bg1">
                    <a:lumMod val="85000"/>
                    <a:lumOff val="15000"/>
                  </a:schemeClr>
                </a:solidFill>
                <a:latin typeface="Times New Roman" panose="02020603050405020304"/>
              </a:rPr>
              <a:t>ColorDialog</a:t>
            </a:r>
            <a:r>
              <a:rPr lang="zh-CN" altLang="en-US" b="0" i="0" u="none" strike="noStrike" baseline="0" dirty="0">
                <a:solidFill>
                  <a:schemeClr val="bg1">
                    <a:lumMod val="85000"/>
                    <a:lumOff val="15000"/>
                  </a:schemeClr>
                </a:solidFill>
                <a:latin typeface="Times New Roman" panose="02020603050405020304"/>
              </a:rPr>
              <a:t>组件实现，它是一个预先设置的对话框。用户可以从该对话框的调色板中选择颜色，以及将自定义颜色添加到该调色板。</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1" i="0" u="none" strike="noStrike" baseline="0" dirty="0">
                <a:solidFill>
                  <a:schemeClr val="bg1">
                    <a:lumMod val="85000"/>
                    <a:lumOff val="15000"/>
                  </a:schemeClr>
                </a:solidFill>
                <a:latin typeface="Times New Roman" panose="02020603050405020304"/>
                <a:sym typeface="Wingdings" panose="05000000000000000000"/>
              </a:rPr>
              <a:t></a:t>
            </a:r>
            <a:r>
              <a:rPr lang="zh-CN" altLang="en-US" b="0" i="0" u="none" strike="noStrike" baseline="0" dirty="0">
                <a:solidFill>
                  <a:schemeClr val="bg1">
                    <a:lumMod val="85000"/>
                    <a:lumOff val="15000"/>
                  </a:schemeClr>
                </a:solidFill>
                <a:latin typeface="Arial" panose="020B0604020202020204"/>
                <a:ea typeface="黑体" panose="02010609060101010101" charset="-122"/>
                <a:sym typeface="Wingdings" panose="05000000000000000000"/>
              </a:rPr>
              <a:t>注意：</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rPr>
              <a:t>如果要显示该对话框，则必须调用该组件的</a:t>
            </a:r>
            <a:r>
              <a:rPr lang="en-US" altLang="zh-CN" b="0" i="0" u="none" strike="noStrike" baseline="0" dirty="0" err="1">
                <a:solidFill>
                  <a:schemeClr val="bg1">
                    <a:lumMod val="85000"/>
                    <a:lumOff val="15000"/>
                  </a:schemeClr>
                </a:solidFill>
                <a:latin typeface="Times New Roman" panose="02020603050405020304"/>
                <a:ea typeface="黑体" panose="02010609060101010101" charset="-122"/>
                <a:sym typeface="Wingdings" panose="05000000000000000000"/>
              </a:rPr>
              <a:t>ShowDialog</a:t>
            </a:r>
            <a:r>
              <a:rPr lang="en-US" altLang="zh-CN"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rPr>
              <a:t>()</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rPr>
              <a:t>方法。</a:t>
            </a:r>
            <a:endPar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44624"/>
            <a:ext cx="8229600" cy="6813376"/>
          </a:xfrm>
        </p:spPr>
        <p:txBody>
          <a:bodyPr/>
          <a:lstStyle/>
          <a:p>
            <a:pPr lvl="0"/>
            <a:r>
              <a:rPr lang="zh-CN" altLang="en-US" dirty="0">
                <a:solidFill>
                  <a:schemeClr val="bg1">
                    <a:lumMod val="85000"/>
                    <a:lumOff val="15000"/>
                  </a:schemeClr>
                </a:solidFill>
                <a:latin typeface="Times New Roman" panose="02020603050405020304"/>
              </a:rPr>
              <a:t>颜色对话框包括</a:t>
            </a:r>
            <a:r>
              <a:rPr lang="en-US" altLang="zh-CN" dirty="0">
                <a:solidFill>
                  <a:schemeClr val="bg1">
                    <a:lumMod val="85000"/>
                    <a:lumOff val="15000"/>
                  </a:schemeClr>
                </a:solidFill>
                <a:latin typeface="Times New Roman" panose="02020603050405020304"/>
              </a:rPr>
              <a:t>7</a:t>
            </a:r>
            <a:r>
              <a:rPr lang="zh-CN" altLang="en-US" dirty="0">
                <a:solidFill>
                  <a:schemeClr val="bg1">
                    <a:lumMod val="85000"/>
                    <a:lumOff val="15000"/>
                  </a:schemeClr>
                </a:solidFill>
                <a:latin typeface="Times New Roman" panose="02020603050405020304"/>
              </a:rPr>
              <a:t>个常用属性，如获取颜色对话框中选择的颜色的</a:t>
            </a:r>
            <a:r>
              <a:rPr lang="en-US" altLang="zh-CN" dirty="0">
                <a:solidFill>
                  <a:schemeClr val="bg1">
                    <a:lumMod val="85000"/>
                    <a:lumOff val="15000"/>
                  </a:schemeClr>
                </a:solidFill>
                <a:latin typeface="Times New Roman" panose="02020603050405020304"/>
              </a:rPr>
              <a:t>Color</a:t>
            </a:r>
            <a:r>
              <a:rPr lang="zh-CN" altLang="en-US" dirty="0">
                <a:solidFill>
                  <a:schemeClr val="bg1">
                    <a:lumMod val="85000"/>
                    <a:lumOff val="15000"/>
                  </a:schemeClr>
                </a:solidFill>
                <a:latin typeface="Times New Roman" panose="02020603050405020304"/>
              </a:rPr>
              <a:t>属性、禁用“定义自定义颜色”按钮的</a:t>
            </a:r>
            <a:r>
              <a:rPr lang="en-US" altLang="zh-CN" dirty="0" err="1">
                <a:solidFill>
                  <a:schemeClr val="bg1">
                    <a:lumMod val="85000"/>
                    <a:lumOff val="15000"/>
                  </a:schemeClr>
                </a:solidFill>
                <a:latin typeface="Times New Roman" panose="02020603050405020304"/>
              </a:rPr>
              <a:t>AllowFullOpen</a:t>
            </a:r>
            <a:r>
              <a:rPr lang="zh-CN" altLang="en-US" dirty="0">
                <a:solidFill>
                  <a:schemeClr val="bg1">
                    <a:lumMod val="85000"/>
                    <a:lumOff val="15000"/>
                  </a:schemeClr>
                </a:solidFill>
                <a:latin typeface="Times New Roman" panose="02020603050405020304"/>
              </a:rPr>
              <a:t>属性等。这些常用属性的具体说明如下表所示。</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graphicFrame>
        <p:nvGraphicFramePr>
          <p:cNvPr id="4" name="表格 3"/>
          <p:cNvGraphicFramePr>
            <a:graphicFrameLocks noGrp="1"/>
          </p:cNvGraphicFramePr>
          <p:nvPr/>
        </p:nvGraphicFramePr>
        <p:xfrm>
          <a:off x="1" y="2420888"/>
          <a:ext cx="9143999" cy="3744414"/>
        </p:xfrm>
        <a:graphic>
          <a:graphicData uri="http://schemas.openxmlformats.org/drawingml/2006/table">
            <a:tbl>
              <a:tblPr>
                <a:tableStyleId>{5C22544A-7EE6-4342-B048-85BDC9FD1C3A}</a:tableStyleId>
              </a:tblPr>
              <a:tblGrid>
                <a:gridCol w="1519061"/>
                <a:gridCol w="3241174"/>
                <a:gridCol w="1498206"/>
                <a:gridCol w="2885558"/>
              </a:tblGrid>
              <a:tr h="416046">
                <a:tc>
                  <a:txBody>
                    <a:bodyPr/>
                    <a:lstStyle/>
                    <a:p>
                      <a:pPr algn="ctr">
                        <a:lnSpc>
                          <a:spcPts val="1350"/>
                        </a:lnSpc>
                        <a:spcAft>
                          <a:spcPts val="100"/>
                        </a:spcAft>
                      </a:pPr>
                      <a:r>
                        <a:rPr lang="zh-CN" sz="1200" dirty="0">
                          <a:effectLst/>
                        </a:rPr>
                        <a:t>属</a:t>
                      </a:r>
                      <a:r>
                        <a:rPr lang="en-US" sz="1200" dirty="0">
                          <a:effectLst/>
                        </a:rPr>
                        <a:t>    </a:t>
                      </a:r>
                      <a:r>
                        <a:rPr lang="zh-CN" sz="1200" dirty="0">
                          <a:effectLst/>
                        </a:rPr>
                        <a:t>性</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描</a:t>
                      </a:r>
                      <a:r>
                        <a:rPr lang="en-US" sz="1200">
                          <a:effectLst/>
                        </a:rPr>
                        <a:t>    </a:t>
                      </a:r>
                      <a:r>
                        <a:rPr lang="zh-CN" sz="1200">
                          <a:effectLst/>
                        </a:rPr>
                        <a:t>述</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属</a:t>
                      </a:r>
                      <a:r>
                        <a:rPr lang="en-US" sz="1200">
                          <a:effectLst/>
                        </a:rPr>
                        <a:t>    </a:t>
                      </a:r>
                      <a:r>
                        <a:rPr lang="zh-CN" sz="1200">
                          <a:effectLst/>
                        </a:rPr>
                        <a:t>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描</a:t>
                      </a:r>
                      <a:r>
                        <a:rPr lang="en-US" sz="1200">
                          <a:effectLst/>
                        </a:rPr>
                        <a:t>    </a:t>
                      </a:r>
                      <a:r>
                        <a:rPr lang="zh-CN" sz="1200">
                          <a:effectLst/>
                        </a:rPr>
                        <a:t>述</a:t>
                      </a:r>
                      <a:endParaRPr lang="zh-CN" sz="1200">
                        <a:effectLst/>
                        <a:latin typeface="Times New Roman" panose="02020603050405020304"/>
                        <a:ea typeface="宋体" panose="02010600030101010101" pitchFamily="2" charset="-122"/>
                      </a:endParaRPr>
                    </a:p>
                  </a:txBody>
                  <a:tcPr marL="68580" marR="68580" marT="0" marB="0" anchor="ctr"/>
                </a:tc>
              </a:tr>
              <a:tr h="832092">
                <a:tc>
                  <a:txBody>
                    <a:bodyPr/>
                    <a:lstStyle/>
                    <a:p>
                      <a:pPr algn="just">
                        <a:lnSpc>
                          <a:spcPts val="1350"/>
                        </a:lnSpc>
                        <a:spcAft>
                          <a:spcPts val="100"/>
                        </a:spcAft>
                      </a:pPr>
                      <a:r>
                        <a:rPr lang="en-US" sz="1200">
                          <a:effectLst/>
                        </a:rPr>
                        <a:t>Color</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用户选定的颜色</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FullOpen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指示用于创建自定义颜色的控件是否可见</a:t>
                      </a:r>
                      <a:endParaRPr lang="zh-CN" sz="1200">
                        <a:effectLst/>
                        <a:latin typeface="Times New Roman" panose="02020603050405020304"/>
                        <a:ea typeface="宋体" panose="02010600030101010101" pitchFamily="2" charset="-122"/>
                      </a:endParaRPr>
                    </a:p>
                  </a:txBody>
                  <a:tcPr marL="68580" marR="68580" marT="0" marB="0" anchor="ctr"/>
                </a:tc>
              </a:tr>
              <a:tr h="832092">
                <a:tc>
                  <a:txBody>
                    <a:bodyPr/>
                    <a:lstStyle/>
                    <a:p>
                      <a:pPr algn="just">
                        <a:lnSpc>
                          <a:spcPts val="1350"/>
                        </a:lnSpc>
                        <a:spcAft>
                          <a:spcPts val="100"/>
                        </a:spcAft>
                      </a:pPr>
                      <a:r>
                        <a:rPr lang="en-US" sz="1200">
                          <a:effectLst/>
                        </a:rPr>
                        <a:t>AnyColor</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指示是否显示基本颜色集中可用的所有颜色</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dirty="0" err="1">
                          <a:effectLst/>
                        </a:rPr>
                        <a:t>ShowHelp</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指示是否显示“帮助”按钮</a:t>
                      </a:r>
                      <a:endParaRPr lang="zh-CN" sz="1200">
                        <a:effectLst/>
                        <a:latin typeface="Times New Roman" panose="02020603050405020304"/>
                        <a:ea typeface="宋体" panose="02010600030101010101" pitchFamily="2" charset="-122"/>
                      </a:endParaRPr>
                    </a:p>
                  </a:txBody>
                  <a:tcPr marL="68580" marR="68580" marT="0" marB="0" anchor="ctr"/>
                </a:tc>
              </a:tr>
              <a:tr h="832092">
                <a:tc>
                  <a:txBody>
                    <a:bodyPr/>
                    <a:lstStyle/>
                    <a:p>
                      <a:pPr algn="just">
                        <a:lnSpc>
                          <a:spcPts val="1350"/>
                        </a:lnSpc>
                        <a:spcAft>
                          <a:spcPts val="100"/>
                        </a:spcAft>
                      </a:pPr>
                      <a:r>
                        <a:rPr lang="en-US" sz="1200">
                          <a:effectLst/>
                        </a:rPr>
                        <a:t>CustomColors</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自定义颜色集</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SolidColorOnly</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指示是否限制用户只选择纯色</a:t>
                      </a:r>
                      <a:endParaRPr lang="zh-CN" sz="1200">
                        <a:effectLst/>
                        <a:latin typeface="Times New Roman" panose="02020603050405020304"/>
                        <a:ea typeface="宋体" panose="02010600030101010101" pitchFamily="2" charset="-122"/>
                      </a:endParaRPr>
                    </a:p>
                  </a:txBody>
                  <a:tcPr marL="68580" marR="68580" marT="0" marB="0" anchor="ctr"/>
                </a:tc>
              </a:tr>
              <a:tr h="832092">
                <a:tc>
                  <a:txBody>
                    <a:bodyPr/>
                    <a:lstStyle/>
                    <a:p>
                      <a:pPr algn="just">
                        <a:lnSpc>
                          <a:spcPts val="1350"/>
                        </a:lnSpc>
                        <a:spcAft>
                          <a:spcPts val="100"/>
                        </a:spcAft>
                      </a:pPr>
                      <a:r>
                        <a:rPr lang="en-US" sz="1200">
                          <a:effectLst/>
                        </a:rPr>
                        <a:t>AllowFullOpen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dirty="0">
                          <a:effectLst/>
                        </a:rPr>
                        <a:t>指示用户是否可以使用自定义颜色</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dirty="0">
                          <a:effectLst/>
                        </a:rPr>
                        <a:t> </a:t>
                      </a:r>
                      <a:endParaRPr lang="zh-CN" sz="1200" dirty="0">
                        <a:effectLst/>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pPr lvl="0"/>
            <a:r>
              <a:rPr lang="zh-CN" altLang="en-US" dirty="0">
                <a:solidFill>
                  <a:schemeClr val="bg1">
                    <a:lumMod val="85000"/>
                    <a:lumOff val="15000"/>
                  </a:schemeClr>
                </a:solidFill>
                <a:latin typeface="Times New Roman" panose="02020603050405020304"/>
              </a:rPr>
              <a:t>用户单击“设置颜色”按钮，可以弹出“颜色”对话框。该功能由“设置颜色”按钮（</a:t>
            </a:r>
            <a:r>
              <a:rPr lang="en-US" altLang="zh-CN" dirty="0" err="1">
                <a:solidFill>
                  <a:schemeClr val="bg1">
                    <a:lumMod val="85000"/>
                    <a:lumOff val="15000"/>
                  </a:schemeClr>
                </a:solidFill>
                <a:latin typeface="Times New Roman" panose="02020603050405020304"/>
              </a:rPr>
              <a:t>btnColor</a:t>
            </a:r>
            <a:r>
              <a:rPr lang="zh-CN" altLang="en-US" dirty="0">
                <a:solidFill>
                  <a:schemeClr val="bg1">
                    <a:lumMod val="85000"/>
                    <a:lumOff val="15000"/>
                  </a:schemeClr>
                </a:solidFill>
                <a:latin typeface="Times New Roman" panose="02020603050405020304"/>
              </a:rPr>
              <a:t>控件）的</a:t>
            </a:r>
            <a:r>
              <a:rPr lang="en-US" altLang="zh-CN" dirty="0" err="1">
                <a:solidFill>
                  <a:schemeClr val="bg1">
                    <a:lumMod val="85000"/>
                    <a:lumOff val="15000"/>
                  </a:schemeClr>
                </a:solidFill>
                <a:latin typeface="Times New Roman" panose="02020603050405020304"/>
              </a:rPr>
              <a:t>btnColor_Click</a:t>
            </a:r>
            <a:r>
              <a:rPr lang="en-US" altLang="zh-CN" dirty="0">
                <a:solidFill>
                  <a:schemeClr val="bg1">
                    <a:lumMod val="85000"/>
                    <a:lumOff val="15000"/>
                  </a:schemeClr>
                </a:solidFill>
                <a:latin typeface="Times New Roman" panose="02020603050405020304"/>
              </a:rPr>
              <a:t>(object sender,</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事件实现。具体步骤如下：</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 创建</a:t>
            </a:r>
            <a:r>
              <a:rPr lang="en-US" altLang="zh-CN" dirty="0" err="1">
                <a:solidFill>
                  <a:schemeClr val="bg1">
                    <a:lumMod val="85000"/>
                    <a:lumOff val="15000"/>
                  </a:schemeClr>
                </a:solidFill>
                <a:latin typeface="Times New Roman" panose="02020603050405020304"/>
              </a:rPr>
              <a:t>ColorDialog</a:t>
            </a:r>
            <a:r>
              <a:rPr lang="zh-CN" altLang="en-US" dirty="0">
                <a:solidFill>
                  <a:schemeClr val="bg1">
                    <a:lumMod val="85000"/>
                    <a:lumOff val="15000"/>
                  </a:schemeClr>
                </a:solidFill>
                <a:latin typeface="Times New Roman" panose="02020603050405020304"/>
              </a:rPr>
              <a:t>类的实例</a:t>
            </a:r>
            <a:r>
              <a:rPr lang="en-US" altLang="zh-CN" dirty="0">
                <a:solidFill>
                  <a:schemeClr val="bg1">
                    <a:lumMod val="85000"/>
                    <a:lumOff val="15000"/>
                  </a:schemeClr>
                </a:solidFill>
                <a:latin typeface="Times New Roman" panose="02020603050405020304"/>
              </a:rPr>
              <a:t>cd</a:t>
            </a:r>
            <a:r>
              <a:rPr lang="zh-CN" altLang="en-US" dirty="0">
                <a:solidFill>
                  <a:schemeClr val="bg1">
                    <a:lumMod val="85000"/>
                    <a:lumOff val="15000"/>
                  </a:schemeClr>
                </a:solidFill>
                <a:latin typeface="Times New Roman" panose="02020603050405020304"/>
              </a:rPr>
              <a:t>。</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 调用</a:t>
            </a:r>
            <a:r>
              <a:rPr lang="en-US" altLang="zh-CN" dirty="0">
                <a:solidFill>
                  <a:schemeClr val="bg1">
                    <a:lumMod val="85000"/>
                    <a:lumOff val="15000"/>
                  </a:schemeClr>
                </a:solidFill>
                <a:latin typeface="Times New Roman" panose="02020603050405020304"/>
              </a:rPr>
              <a:t>cd</a:t>
            </a:r>
            <a:r>
              <a:rPr lang="zh-CN" altLang="en-US" dirty="0">
                <a:solidFill>
                  <a:schemeClr val="bg1">
                    <a:lumMod val="85000"/>
                    <a:lumOff val="15000"/>
                  </a:schemeClr>
                </a:solidFill>
                <a:latin typeface="Times New Roman" panose="02020603050405020304"/>
              </a:rPr>
              <a:t>实例的</a:t>
            </a:r>
            <a:r>
              <a:rPr lang="en-US" altLang="zh-CN" dirty="0" err="1">
                <a:solidFill>
                  <a:schemeClr val="bg1">
                    <a:lumMod val="85000"/>
                    <a:lumOff val="15000"/>
                  </a:schemeClr>
                </a:solidFill>
                <a:latin typeface="Times New Roman" panose="02020603050405020304"/>
              </a:rPr>
              <a:t>ShowDialog</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方法显示颜色对话框。</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 把</a:t>
            </a:r>
            <a:r>
              <a:rPr lang="en-US" altLang="zh-CN" dirty="0" err="1">
                <a:solidFill>
                  <a:schemeClr val="bg1">
                    <a:lumMod val="85000"/>
                    <a:lumOff val="15000"/>
                  </a:schemeClr>
                </a:solidFill>
                <a:latin typeface="Times New Roman" panose="02020603050405020304"/>
              </a:rPr>
              <a:t>lbMessage</a:t>
            </a:r>
            <a:r>
              <a:rPr lang="zh-CN" altLang="en-US" dirty="0">
                <a:solidFill>
                  <a:schemeClr val="bg1">
                    <a:lumMod val="85000"/>
                    <a:lumOff val="15000"/>
                  </a:schemeClr>
                </a:solidFill>
                <a:latin typeface="Times New Roman" panose="02020603050405020304"/>
              </a:rPr>
              <a:t>控件的文本颜色设置为用户选择的颜色（即</a:t>
            </a:r>
            <a:r>
              <a:rPr lang="en-US" altLang="zh-CN" dirty="0">
                <a:solidFill>
                  <a:schemeClr val="bg1">
                    <a:lumMod val="85000"/>
                    <a:lumOff val="15000"/>
                  </a:schemeClr>
                </a:solidFill>
                <a:latin typeface="Times New Roman" panose="02020603050405020304"/>
              </a:rPr>
              <a:t>cd</a:t>
            </a:r>
            <a:r>
              <a:rPr lang="zh-CN" altLang="en-US" dirty="0">
                <a:solidFill>
                  <a:schemeClr val="bg1">
                    <a:lumMod val="85000"/>
                    <a:lumOff val="15000"/>
                  </a:schemeClr>
                </a:solidFill>
                <a:latin typeface="Times New Roman" panose="02020603050405020304"/>
              </a:rPr>
              <a:t>实例的</a:t>
            </a:r>
            <a:r>
              <a:rPr lang="en-US" altLang="zh-CN" dirty="0">
                <a:solidFill>
                  <a:schemeClr val="bg1">
                    <a:lumMod val="85000"/>
                    <a:lumOff val="15000"/>
                  </a:schemeClr>
                </a:solidFill>
                <a:latin typeface="Times New Roman" panose="02020603050405020304"/>
              </a:rPr>
              <a:t>Color</a:t>
            </a:r>
            <a:r>
              <a:rPr lang="zh-CN" altLang="en-US" dirty="0">
                <a:solidFill>
                  <a:schemeClr val="bg1">
                    <a:lumMod val="85000"/>
                    <a:lumOff val="15000"/>
                  </a:schemeClr>
                </a:solidFill>
                <a:latin typeface="Times New Roman" panose="02020603050405020304"/>
              </a:rPr>
              <a:t>属性的值）。</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95536" y="1772816"/>
            <a:ext cx="8229600" cy="3140968"/>
          </a:xfrm>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在“对话框”对话框中，单击“设置颜色”按钮可以弹出“颜色”对话框，并选择颜色。单击“确定”按钮，关闭“颜色”对话框。此时，</a:t>
            </a:r>
            <a:r>
              <a:rPr lang="en-US" altLang="zh-CN" b="0" i="0" u="none" strike="noStrike" baseline="0" dirty="0" err="1">
                <a:solidFill>
                  <a:schemeClr val="bg1">
                    <a:lumMod val="85000"/>
                    <a:lumOff val="15000"/>
                  </a:schemeClr>
                </a:solidFill>
                <a:latin typeface="Times New Roman" panose="02020603050405020304"/>
              </a:rPr>
              <a:t>lbMessage</a:t>
            </a:r>
            <a:r>
              <a:rPr lang="zh-CN" altLang="en-US" b="0" i="0" u="none" strike="noStrike" baseline="0" dirty="0">
                <a:solidFill>
                  <a:schemeClr val="bg1">
                    <a:lumMod val="85000"/>
                    <a:lumOff val="15000"/>
                  </a:schemeClr>
                </a:solidFill>
                <a:latin typeface="Times New Roman" panose="02020603050405020304"/>
              </a:rPr>
              <a:t>控件中的文本的颜色已经改变。</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字体对话框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字体对话框主要用来设置字体、大小、颜色等。它由</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a:t>
            </a:r>
            <a:r>
              <a:rPr lang="en-US" altLang="zh-CN" b="0" i="0" u="none" strike="noStrike" baseline="0" dirty="0" err="1">
                <a:solidFill>
                  <a:schemeClr val="bg1">
                    <a:lumMod val="85000"/>
                    <a:lumOff val="15000"/>
                  </a:schemeClr>
                </a:solidFill>
                <a:latin typeface="Times New Roman" panose="02020603050405020304"/>
              </a:rPr>
              <a:t>ColorDialog</a:t>
            </a:r>
            <a:r>
              <a:rPr lang="zh-CN" altLang="en-US" b="0" i="0" u="none" strike="noStrike" baseline="0" dirty="0">
                <a:solidFill>
                  <a:schemeClr val="bg1">
                    <a:lumMod val="85000"/>
                    <a:lumOff val="15000"/>
                  </a:schemeClr>
                </a:solidFill>
                <a:latin typeface="Times New Roman" panose="02020603050405020304"/>
              </a:rPr>
              <a:t>组件实现，它也是一个预先设置的对话框。用户可以从该对话框中选择系统上当前安装的字体。字体对话框包括</a:t>
            </a:r>
            <a:r>
              <a:rPr lang="en-US" altLang="zh-CN" b="0" i="0" u="none" strike="noStrike" baseline="0" dirty="0">
                <a:solidFill>
                  <a:schemeClr val="bg1">
                    <a:lumMod val="85000"/>
                    <a:lumOff val="15000"/>
                  </a:schemeClr>
                </a:solidFill>
                <a:latin typeface="Times New Roman" panose="02020603050405020304"/>
              </a:rPr>
              <a:t>5</a:t>
            </a:r>
            <a:r>
              <a:rPr lang="zh-CN" altLang="en-US" b="0" i="0" u="none" strike="noStrike" baseline="0" dirty="0">
                <a:solidFill>
                  <a:schemeClr val="bg1">
                    <a:lumMod val="85000"/>
                    <a:lumOff val="15000"/>
                  </a:schemeClr>
                </a:solidFill>
                <a:latin typeface="Times New Roman" panose="02020603050405020304"/>
              </a:rPr>
              <a:t>个常用属性，具体说明如下表所示。</a:t>
            </a:r>
            <a:endParaRPr lang="zh-CN" altLang="en-US" b="0" i="0" u="none" strike="noStrike" baseline="0" dirty="0">
              <a:solidFill>
                <a:schemeClr val="bg1">
                  <a:lumMod val="85000"/>
                  <a:lumOff val="15000"/>
                </a:schemeClr>
              </a:solidFill>
              <a:latin typeface="Times New Roman" panose="02020603050405020304"/>
            </a:endParaRPr>
          </a:p>
        </p:txBody>
      </p:sp>
      <p:graphicFrame>
        <p:nvGraphicFramePr>
          <p:cNvPr id="4" name="表格 3"/>
          <p:cNvGraphicFramePr>
            <a:graphicFrameLocks noGrp="1"/>
          </p:cNvGraphicFramePr>
          <p:nvPr/>
        </p:nvGraphicFramePr>
        <p:xfrm>
          <a:off x="1115616" y="4437112"/>
          <a:ext cx="6408711" cy="1800200"/>
        </p:xfrm>
        <a:graphic>
          <a:graphicData uri="http://schemas.openxmlformats.org/drawingml/2006/table">
            <a:tbl>
              <a:tblPr>
                <a:tableStyleId>{5C22544A-7EE6-4342-B048-85BDC9FD1C3A}</a:tableStyleId>
              </a:tblPr>
              <a:tblGrid>
                <a:gridCol w="1079507"/>
                <a:gridCol w="1956319"/>
                <a:gridCol w="1193140"/>
                <a:gridCol w="2179745"/>
              </a:tblGrid>
              <a:tr h="450050">
                <a:tc>
                  <a:txBody>
                    <a:bodyPr/>
                    <a:lstStyle/>
                    <a:p>
                      <a:pPr algn="ctr">
                        <a:lnSpc>
                          <a:spcPts val="1350"/>
                        </a:lnSpc>
                        <a:spcAft>
                          <a:spcPts val="100"/>
                        </a:spcAft>
                      </a:pPr>
                      <a:r>
                        <a:rPr lang="zh-CN" sz="1200">
                          <a:effectLst/>
                        </a:rPr>
                        <a:t>属</a:t>
                      </a:r>
                      <a:r>
                        <a:rPr lang="en-US" sz="1200">
                          <a:effectLst/>
                        </a:rPr>
                        <a:t>    </a:t>
                      </a:r>
                      <a:r>
                        <a:rPr lang="zh-CN" sz="1200">
                          <a:effectLst/>
                        </a:rPr>
                        <a:t>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描</a:t>
                      </a:r>
                      <a:r>
                        <a:rPr lang="en-US" sz="1200">
                          <a:effectLst/>
                        </a:rPr>
                        <a:t>    </a:t>
                      </a:r>
                      <a:r>
                        <a:rPr lang="zh-CN" sz="1200">
                          <a:effectLst/>
                        </a:rPr>
                        <a:t>述</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属</a:t>
                      </a:r>
                      <a:r>
                        <a:rPr lang="en-US" sz="1200">
                          <a:effectLst/>
                        </a:rPr>
                        <a:t>    </a:t>
                      </a:r>
                      <a:r>
                        <a:rPr lang="zh-CN" sz="1200">
                          <a:effectLst/>
                        </a:rPr>
                        <a:t>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描</a:t>
                      </a:r>
                      <a:r>
                        <a:rPr lang="en-US" sz="1200">
                          <a:effectLst/>
                        </a:rPr>
                        <a:t>    </a:t>
                      </a:r>
                      <a:r>
                        <a:rPr lang="zh-CN" sz="1200">
                          <a:effectLst/>
                        </a:rPr>
                        <a:t>述</a:t>
                      </a:r>
                      <a:endParaRPr lang="zh-CN" sz="1200">
                        <a:effectLst/>
                        <a:latin typeface="Times New Roman" panose="02020603050405020304"/>
                        <a:ea typeface="宋体" panose="02010600030101010101" pitchFamily="2" charset="-122"/>
                      </a:endParaRPr>
                    </a:p>
                  </a:txBody>
                  <a:tcPr marL="68580" marR="68580" marT="0" marB="0" anchor="ctr"/>
                </a:tc>
              </a:tr>
              <a:tr h="450050">
                <a:tc>
                  <a:txBody>
                    <a:bodyPr/>
                    <a:lstStyle/>
                    <a:p>
                      <a:pPr indent="266700" algn="just">
                        <a:lnSpc>
                          <a:spcPts val="1350"/>
                        </a:lnSpc>
                        <a:spcAft>
                          <a:spcPts val="100"/>
                        </a:spcAft>
                      </a:pPr>
                      <a:r>
                        <a:rPr lang="en-US" sz="1200">
                          <a:effectLst/>
                        </a:rPr>
                        <a:t>Font</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350"/>
                        </a:lnSpc>
                        <a:spcAft>
                          <a:spcPts val="100"/>
                        </a:spcAft>
                      </a:pPr>
                      <a:r>
                        <a:rPr lang="zh-CN" sz="1200">
                          <a:effectLst/>
                        </a:rPr>
                        <a:t>用户选定的字体</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MinSize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用户可选择的最小磅值</a:t>
                      </a:r>
                      <a:endParaRPr lang="zh-CN" sz="1200">
                        <a:effectLst/>
                        <a:latin typeface="Times New Roman" panose="02020603050405020304"/>
                        <a:ea typeface="宋体" panose="02010600030101010101" pitchFamily="2" charset="-122"/>
                      </a:endParaRPr>
                    </a:p>
                  </a:txBody>
                  <a:tcPr marL="68580" marR="68580" marT="0" marB="0" anchor="ctr"/>
                </a:tc>
              </a:tr>
              <a:tr h="450050">
                <a:tc>
                  <a:txBody>
                    <a:bodyPr/>
                    <a:lstStyle/>
                    <a:p>
                      <a:pPr indent="266700" algn="just">
                        <a:lnSpc>
                          <a:spcPts val="1350"/>
                        </a:lnSpc>
                        <a:spcAft>
                          <a:spcPts val="100"/>
                        </a:spcAft>
                      </a:pPr>
                      <a:r>
                        <a:rPr lang="en-US" sz="1200">
                          <a:effectLst/>
                        </a:rPr>
                        <a:t>Color</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350"/>
                        </a:lnSpc>
                        <a:spcAft>
                          <a:spcPts val="100"/>
                        </a:spcAft>
                      </a:pPr>
                      <a:r>
                        <a:rPr lang="zh-CN" sz="1200">
                          <a:effectLst/>
                        </a:rPr>
                        <a:t>用户选定的字体颜色</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ShowHelp</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指示是否显示“帮助”按钮</a:t>
                      </a:r>
                      <a:endParaRPr lang="zh-CN" sz="1200">
                        <a:effectLst/>
                        <a:latin typeface="Times New Roman" panose="02020603050405020304"/>
                        <a:ea typeface="宋体" panose="02010600030101010101" pitchFamily="2" charset="-122"/>
                      </a:endParaRPr>
                    </a:p>
                  </a:txBody>
                  <a:tcPr marL="68580" marR="68580" marT="0" marB="0" anchor="ctr"/>
                </a:tc>
              </a:tr>
              <a:tr h="450050">
                <a:tc>
                  <a:txBody>
                    <a:bodyPr/>
                    <a:lstStyle/>
                    <a:p>
                      <a:pPr indent="266700" algn="just">
                        <a:lnSpc>
                          <a:spcPts val="1350"/>
                        </a:lnSpc>
                        <a:spcAft>
                          <a:spcPts val="100"/>
                        </a:spcAft>
                      </a:pPr>
                      <a:r>
                        <a:rPr lang="en-US" sz="1200">
                          <a:effectLst/>
                        </a:rPr>
                        <a:t>MaxSize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350"/>
                        </a:lnSpc>
                        <a:spcAft>
                          <a:spcPts val="100"/>
                        </a:spcAft>
                      </a:pPr>
                      <a:r>
                        <a:rPr lang="zh-CN" sz="1200">
                          <a:effectLst/>
                        </a:rPr>
                        <a:t>用户可选择的最大磅值</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dirty="0">
                          <a:effectLst/>
                        </a:rPr>
                        <a:t> </a:t>
                      </a:r>
                      <a:endParaRPr lang="zh-CN" sz="1200" dirty="0">
                        <a:effectLst/>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0"/>
            <a:ext cx="8229600" cy="6858000"/>
          </a:xfrm>
        </p:spPr>
        <p:txBody>
          <a:bodyPr>
            <a:normAutofit lnSpcReduction="10000"/>
          </a:bodyPr>
          <a:lstStyle/>
          <a:p>
            <a:pPr lvl="0"/>
            <a:r>
              <a:rPr lang="zh-CN" altLang="en-US" dirty="0">
                <a:solidFill>
                  <a:schemeClr val="bg1">
                    <a:lumMod val="85000"/>
                    <a:lumOff val="15000"/>
                  </a:schemeClr>
                </a:solidFill>
                <a:latin typeface="Times New Roman" panose="02020603050405020304"/>
              </a:rPr>
              <a:t>用户单击“设置字体”按钮，可以弹出“字体”对话框。该功能由“设置字体”按钮（</a:t>
            </a:r>
            <a:r>
              <a:rPr lang="en-US" altLang="zh-CN" dirty="0" err="1">
                <a:solidFill>
                  <a:schemeClr val="bg1">
                    <a:lumMod val="85000"/>
                    <a:lumOff val="15000"/>
                  </a:schemeClr>
                </a:solidFill>
                <a:latin typeface="Times New Roman" panose="02020603050405020304"/>
              </a:rPr>
              <a:t>btnFont</a:t>
            </a:r>
            <a:r>
              <a:rPr lang="zh-CN" altLang="en-US" dirty="0">
                <a:solidFill>
                  <a:schemeClr val="bg1">
                    <a:lumMod val="85000"/>
                    <a:lumOff val="15000"/>
                  </a:schemeClr>
                </a:solidFill>
                <a:latin typeface="Times New Roman" panose="02020603050405020304"/>
              </a:rPr>
              <a:t>控件）的</a:t>
            </a:r>
            <a:r>
              <a:rPr lang="en-US" altLang="zh-CN" dirty="0" err="1">
                <a:solidFill>
                  <a:schemeClr val="bg1">
                    <a:lumMod val="85000"/>
                    <a:lumOff val="15000"/>
                  </a:schemeClr>
                </a:solidFill>
                <a:latin typeface="Times New Roman" panose="02020603050405020304"/>
              </a:rPr>
              <a:t>btnFont_Click</a:t>
            </a:r>
            <a:r>
              <a:rPr lang="en-US" altLang="zh-CN" dirty="0">
                <a:solidFill>
                  <a:schemeClr val="bg1">
                    <a:lumMod val="85000"/>
                    <a:lumOff val="15000"/>
                  </a:schemeClr>
                </a:solidFill>
                <a:latin typeface="Times New Roman" panose="02020603050405020304"/>
              </a:rPr>
              <a:t>(object sender,</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事件实现。具体步骤如下：</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 创建</a:t>
            </a:r>
            <a:r>
              <a:rPr lang="en-US" altLang="zh-CN" dirty="0" err="1">
                <a:solidFill>
                  <a:schemeClr val="bg1">
                    <a:lumMod val="85000"/>
                    <a:lumOff val="15000"/>
                  </a:schemeClr>
                </a:solidFill>
                <a:latin typeface="Times New Roman" panose="02020603050405020304"/>
              </a:rPr>
              <a:t>FontDialog</a:t>
            </a:r>
            <a:r>
              <a:rPr lang="zh-CN" altLang="en-US" dirty="0">
                <a:solidFill>
                  <a:schemeClr val="bg1">
                    <a:lumMod val="85000"/>
                    <a:lumOff val="15000"/>
                  </a:schemeClr>
                </a:solidFill>
                <a:latin typeface="Times New Roman" panose="02020603050405020304"/>
              </a:rPr>
              <a:t>类的实例</a:t>
            </a:r>
            <a:r>
              <a:rPr lang="en-US" altLang="zh-CN" dirty="0" err="1">
                <a:solidFill>
                  <a:schemeClr val="bg1">
                    <a:lumMod val="85000"/>
                    <a:lumOff val="15000"/>
                  </a:schemeClr>
                </a:solidFill>
                <a:latin typeface="Times New Roman" panose="02020603050405020304"/>
              </a:rPr>
              <a:t>fd</a:t>
            </a:r>
            <a:r>
              <a:rPr lang="zh-CN" altLang="en-US" dirty="0">
                <a:solidFill>
                  <a:schemeClr val="bg1">
                    <a:lumMod val="85000"/>
                    <a:lumOff val="15000"/>
                  </a:schemeClr>
                </a:solidFill>
                <a:latin typeface="Times New Roman" panose="02020603050405020304"/>
              </a:rPr>
              <a:t>。</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 调用</a:t>
            </a:r>
            <a:r>
              <a:rPr lang="en-US" altLang="zh-CN" dirty="0" err="1">
                <a:solidFill>
                  <a:schemeClr val="bg1">
                    <a:lumMod val="85000"/>
                    <a:lumOff val="15000"/>
                  </a:schemeClr>
                </a:solidFill>
                <a:latin typeface="Times New Roman" panose="02020603050405020304"/>
              </a:rPr>
              <a:t>fd</a:t>
            </a:r>
            <a:r>
              <a:rPr lang="zh-CN" altLang="en-US" dirty="0">
                <a:solidFill>
                  <a:schemeClr val="bg1">
                    <a:lumMod val="85000"/>
                    <a:lumOff val="15000"/>
                  </a:schemeClr>
                </a:solidFill>
                <a:latin typeface="Times New Roman" panose="02020603050405020304"/>
              </a:rPr>
              <a:t>实例的</a:t>
            </a:r>
            <a:r>
              <a:rPr lang="en-US" altLang="zh-CN" dirty="0" err="1">
                <a:solidFill>
                  <a:schemeClr val="bg1">
                    <a:lumMod val="85000"/>
                    <a:lumOff val="15000"/>
                  </a:schemeClr>
                </a:solidFill>
                <a:latin typeface="Times New Roman" panose="02020603050405020304"/>
              </a:rPr>
              <a:t>ShowDialog</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方法显示颜色对话框。</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 把</a:t>
            </a:r>
            <a:r>
              <a:rPr lang="en-US" altLang="zh-CN" dirty="0" err="1">
                <a:solidFill>
                  <a:schemeClr val="bg1">
                    <a:lumMod val="85000"/>
                    <a:lumOff val="15000"/>
                  </a:schemeClr>
                </a:solidFill>
                <a:latin typeface="Times New Roman" panose="02020603050405020304"/>
              </a:rPr>
              <a:t>lbMessage</a:t>
            </a:r>
            <a:r>
              <a:rPr lang="zh-CN" altLang="en-US" dirty="0">
                <a:solidFill>
                  <a:schemeClr val="bg1">
                    <a:lumMod val="85000"/>
                    <a:lumOff val="15000"/>
                  </a:schemeClr>
                </a:solidFill>
                <a:latin typeface="Times New Roman" panose="02020603050405020304"/>
              </a:rPr>
              <a:t>控件的文本字体设置为用户选择的字体（即</a:t>
            </a:r>
            <a:r>
              <a:rPr lang="en-US" altLang="zh-CN" dirty="0" err="1">
                <a:solidFill>
                  <a:schemeClr val="bg1">
                    <a:lumMod val="85000"/>
                    <a:lumOff val="15000"/>
                  </a:schemeClr>
                </a:solidFill>
                <a:latin typeface="Times New Roman" panose="02020603050405020304"/>
              </a:rPr>
              <a:t>fd</a:t>
            </a:r>
            <a:r>
              <a:rPr lang="zh-CN" altLang="en-US" dirty="0">
                <a:solidFill>
                  <a:schemeClr val="bg1">
                    <a:lumMod val="85000"/>
                    <a:lumOff val="15000"/>
                  </a:schemeClr>
                </a:solidFill>
                <a:latin typeface="Times New Roman" panose="02020603050405020304"/>
              </a:rPr>
              <a:t>实例的</a:t>
            </a:r>
            <a:r>
              <a:rPr lang="en-US" altLang="zh-CN" dirty="0">
                <a:solidFill>
                  <a:schemeClr val="bg1">
                    <a:lumMod val="85000"/>
                    <a:lumOff val="15000"/>
                  </a:schemeClr>
                </a:solidFill>
                <a:latin typeface="Times New Roman" panose="02020603050405020304"/>
              </a:rPr>
              <a:t>Font</a:t>
            </a:r>
            <a:r>
              <a:rPr lang="zh-CN" altLang="en-US" dirty="0">
                <a:solidFill>
                  <a:schemeClr val="bg1">
                    <a:lumMod val="85000"/>
                    <a:lumOff val="15000"/>
                  </a:schemeClr>
                </a:solidFill>
                <a:latin typeface="Times New Roman" panose="02020603050405020304"/>
              </a:rPr>
              <a:t>属性的值）。</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在“对话框”对话框中，单击“设置字体”按钮可以弹出“字体”对话框，并选择字体为“粗斜体”选项。单击“确定”按钮，关闭“字体”对话框。此时，</a:t>
            </a:r>
            <a:r>
              <a:rPr lang="en-US" altLang="zh-CN" dirty="0" err="1">
                <a:solidFill>
                  <a:schemeClr val="bg1">
                    <a:lumMod val="85000"/>
                    <a:lumOff val="15000"/>
                  </a:schemeClr>
                </a:solidFill>
                <a:latin typeface="Times New Roman" panose="02020603050405020304"/>
              </a:rPr>
              <a:t>lbMessage</a:t>
            </a:r>
            <a:r>
              <a:rPr lang="zh-CN" altLang="en-US" dirty="0">
                <a:solidFill>
                  <a:schemeClr val="bg1">
                    <a:lumMod val="85000"/>
                    <a:lumOff val="15000"/>
                  </a:schemeClr>
                </a:solidFill>
                <a:latin typeface="Times New Roman" panose="02020603050405020304"/>
              </a:rPr>
              <a:t>控件中的文本的字体已经改变。</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打开文件对话框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打开文件对话框由</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a:t>
            </a:r>
            <a:r>
              <a:rPr lang="en-US" altLang="zh-CN" b="0" i="0" u="none" strike="noStrike" baseline="0" dirty="0" err="1">
                <a:solidFill>
                  <a:schemeClr val="bg1">
                    <a:lumMod val="85000"/>
                    <a:lumOff val="15000"/>
                  </a:schemeClr>
                </a:solidFill>
                <a:latin typeface="Times New Roman" panose="02020603050405020304"/>
              </a:rPr>
              <a:t>OpenFileDialog</a:t>
            </a:r>
            <a:r>
              <a:rPr lang="zh-CN" altLang="en-US" b="0" i="0" u="none" strike="noStrike" baseline="0" dirty="0">
                <a:solidFill>
                  <a:schemeClr val="bg1">
                    <a:lumMod val="85000"/>
                    <a:lumOff val="15000"/>
                  </a:schemeClr>
                </a:solidFill>
                <a:latin typeface="Times New Roman" panose="02020603050405020304"/>
              </a:rPr>
              <a:t>组件实现，它也是预先配置的对话框。它与</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使用的标准“保存文件”对话框相同。打开文件对话框包括</a:t>
            </a:r>
            <a:r>
              <a:rPr lang="en-US" altLang="zh-CN" b="0" i="0" u="none" strike="noStrike" baseline="0" dirty="0">
                <a:solidFill>
                  <a:schemeClr val="bg1">
                    <a:lumMod val="85000"/>
                    <a:lumOff val="15000"/>
                  </a:schemeClr>
                </a:solidFill>
                <a:latin typeface="Times New Roman" panose="02020603050405020304"/>
              </a:rPr>
              <a:t>5</a:t>
            </a:r>
            <a:r>
              <a:rPr lang="zh-CN" altLang="en-US" b="0" i="0" u="none" strike="noStrike" baseline="0" dirty="0">
                <a:solidFill>
                  <a:schemeClr val="bg1">
                    <a:lumMod val="85000"/>
                    <a:lumOff val="15000"/>
                  </a:schemeClr>
                </a:solidFill>
                <a:latin typeface="Times New Roman" panose="02020603050405020304"/>
              </a:rPr>
              <a:t>个常用属性，具体说明如下表所示。</a:t>
            </a:r>
            <a:endParaRPr lang="zh-CN" altLang="en-US" b="0" i="0" u="none" strike="noStrike" baseline="0" dirty="0">
              <a:solidFill>
                <a:schemeClr val="bg1">
                  <a:lumMod val="85000"/>
                  <a:lumOff val="15000"/>
                </a:schemeClr>
              </a:solidFill>
              <a:latin typeface="Times New Roman" panose="02020603050405020304"/>
            </a:endParaRPr>
          </a:p>
        </p:txBody>
      </p:sp>
      <p:graphicFrame>
        <p:nvGraphicFramePr>
          <p:cNvPr id="4" name="表格 3"/>
          <p:cNvGraphicFramePr>
            <a:graphicFrameLocks noGrp="1"/>
          </p:cNvGraphicFramePr>
          <p:nvPr/>
        </p:nvGraphicFramePr>
        <p:xfrm>
          <a:off x="0" y="3717032"/>
          <a:ext cx="9144000" cy="2592287"/>
        </p:xfrm>
        <a:graphic>
          <a:graphicData uri="http://schemas.openxmlformats.org/drawingml/2006/table">
            <a:tbl>
              <a:tblPr>
                <a:tableStyleId>{5C22544A-7EE6-4342-B048-85BDC9FD1C3A}</a:tableStyleId>
              </a:tblPr>
              <a:tblGrid>
                <a:gridCol w="1869667"/>
                <a:gridCol w="2983163"/>
                <a:gridCol w="1559333"/>
                <a:gridCol w="2731837"/>
              </a:tblGrid>
              <a:tr h="506306">
                <a:tc>
                  <a:txBody>
                    <a:bodyPr/>
                    <a:lstStyle/>
                    <a:p>
                      <a:pPr algn="ctr">
                        <a:lnSpc>
                          <a:spcPts val="1350"/>
                        </a:lnSpc>
                        <a:spcAft>
                          <a:spcPts val="100"/>
                        </a:spcAft>
                      </a:pPr>
                      <a:r>
                        <a:rPr lang="zh-CN" sz="1200">
                          <a:effectLst/>
                        </a:rPr>
                        <a:t>属</a:t>
                      </a:r>
                      <a:r>
                        <a:rPr lang="en-US" sz="1200">
                          <a:effectLst/>
                        </a:rPr>
                        <a:t>    </a:t>
                      </a:r>
                      <a:r>
                        <a:rPr lang="zh-CN" sz="1200">
                          <a:effectLst/>
                        </a:rPr>
                        <a:t>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描</a:t>
                      </a:r>
                      <a:r>
                        <a:rPr lang="en-US" sz="1200">
                          <a:effectLst/>
                        </a:rPr>
                        <a:t>    </a:t>
                      </a:r>
                      <a:r>
                        <a:rPr lang="zh-CN" sz="1200">
                          <a:effectLst/>
                        </a:rPr>
                        <a:t>述</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属</a:t>
                      </a:r>
                      <a:r>
                        <a:rPr lang="en-US" sz="1200">
                          <a:effectLst/>
                        </a:rPr>
                        <a:t>    </a:t>
                      </a:r>
                      <a:r>
                        <a:rPr lang="zh-CN" sz="1200">
                          <a:effectLst/>
                        </a:rPr>
                        <a:t>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描</a:t>
                      </a:r>
                      <a:r>
                        <a:rPr lang="en-US" sz="1200">
                          <a:effectLst/>
                        </a:rPr>
                        <a:t>    </a:t>
                      </a:r>
                      <a:r>
                        <a:rPr lang="zh-CN" sz="1200">
                          <a:effectLst/>
                        </a:rPr>
                        <a:t>述</a:t>
                      </a:r>
                      <a:endParaRPr lang="zh-CN" sz="1200">
                        <a:effectLst/>
                        <a:latin typeface="Times New Roman" panose="02020603050405020304"/>
                        <a:ea typeface="宋体" panose="02010600030101010101" pitchFamily="2" charset="-122"/>
                      </a:endParaRPr>
                    </a:p>
                  </a:txBody>
                  <a:tcPr marL="68580" marR="68580" marT="0" marB="0" anchor="ctr"/>
                </a:tc>
              </a:tr>
              <a:tr h="1073369">
                <a:tc>
                  <a:txBody>
                    <a:bodyPr/>
                    <a:lstStyle/>
                    <a:p>
                      <a:pPr algn="just">
                        <a:lnSpc>
                          <a:spcPts val="1350"/>
                        </a:lnSpc>
                        <a:spcAft>
                          <a:spcPts val="100"/>
                        </a:spcAft>
                      </a:pPr>
                      <a:r>
                        <a:rPr lang="en-US" sz="1200">
                          <a:effectLst/>
                        </a:rPr>
                        <a:t>Multiselect</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是否允许选择多个文件</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SafeFileNames</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所有选定文件的文件名和扩展名的数组</a:t>
                      </a:r>
                      <a:endParaRPr lang="zh-CN" sz="1200">
                        <a:effectLst/>
                        <a:latin typeface="Times New Roman" panose="02020603050405020304"/>
                        <a:ea typeface="宋体" panose="02010600030101010101" pitchFamily="2" charset="-122"/>
                      </a:endParaRPr>
                    </a:p>
                  </a:txBody>
                  <a:tcPr marL="68580" marR="68580" marT="0" marB="0" anchor="ctr"/>
                </a:tc>
              </a:tr>
              <a:tr h="506306">
                <a:tc>
                  <a:txBody>
                    <a:bodyPr/>
                    <a:lstStyle/>
                    <a:p>
                      <a:pPr algn="just">
                        <a:lnSpc>
                          <a:spcPts val="1350"/>
                        </a:lnSpc>
                        <a:spcAft>
                          <a:spcPts val="100"/>
                        </a:spcAft>
                      </a:pPr>
                      <a:r>
                        <a:rPr lang="en-US" sz="1200">
                          <a:effectLst/>
                        </a:rPr>
                        <a:t>ReadOnlyChecked</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是否选定只读复选框</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ShowReadOnly</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是否包含只读复选框</a:t>
                      </a:r>
                      <a:endParaRPr lang="zh-CN" sz="1200">
                        <a:effectLst/>
                        <a:latin typeface="Times New Roman" panose="02020603050405020304"/>
                        <a:ea typeface="宋体" panose="02010600030101010101" pitchFamily="2" charset="-122"/>
                      </a:endParaRPr>
                    </a:p>
                  </a:txBody>
                  <a:tcPr marL="68580" marR="68580" marT="0" marB="0" anchor="ctr"/>
                </a:tc>
              </a:tr>
              <a:tr h="506306">
                <a:tc>
                  <a:txBody>
                    <a:bodyPr/>
                    <a:lstStyle/>
                    <a:p>
                      <a:pPr algn="just">
                        <a:lnSpc>
                          <a:spcPts val="1350"/>
                        </a:lnSpc>
                        <a:spcAft>
                          <a:spcPts val="100"/>
                        </a:spcAft>
                      </a:pPr>
                      <a:r>
                        <a:rPr lang="en-US" sz="1200" dirty="0" err="1">
                          <a:effectLst/>
                        </a:rPr>
                        <a:t>SafeFileName</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zh-CN" sz="1200">
                          <a:effectLst/>
                        </a:rPr>
                        <a:t>所选文件的文件名和扩展名</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dirty="0">
                          <a:effectLst/>
                        </a:rPr>
                        <a:t> </a:t>
                      </a:r>
                      <a:endParaRPr lang="zh-CN" sz="1200" dirty="0">
                        <a:effectLst/>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0"/>
            <a:ext cx="8229600" cy="6858000"/>
          </a:xfrm>
        </p:spPr>
        <p:txBody>
          <a:bodyPr>
            <a:normAutofit fontScale="92500" lnSpcReduction="20000"/>
          </a:bodyPr>
          <a:lstStyle/>
          <a:p>
            <a:pPr lvl="0"/>
            <a:r>
              <a:rPr lang="zh-CN" altLang="en-US" dirty="0">
                <a:solidFill>
                  <a:schemeClr val="bg1">
                    <a:lumMod val="85000"/>
                    <a:lumOff val="15000"/>
                  </a:schemeClr>
                </a:solidFill>
                <a:latin typeface="Times New Roman" panose="02020603050405020304"/>
              </a:rPr>
              <a:t>用户单击“浏览文件</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”按钮可以弹出“打开”对话框，该功能由“浏览文件</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”按钮（</a:t>
            </a:r>
            <a:r>
              <a:rPr lang="en-US" altLang="zh-CN" dirty="0" err="1">
                <a:solidFill>
                  <a:schemeClr val="bg1">
                    <a:lumMod val="85000"/>
                    <a:lumOff val="15000"/>
                  </a:schemeClr>
                </a:solidFill>
                <a:latin typeface="Times New Roman" panose="02020603050405020304"/>
              </a:rPr>
              <a:t>btnFile</a:t>
            </a:r>
            <a:r>
              <a:rPr lang="zh-CN" altLang="en-US" dirty="0">
                <a:solidFill>
                  <a:schemeClr val="bg1">
                    <a:lumMod val="85000"/>
                    <a:lumOff val="15000"/>
                  </a:schemeClr>
                </a:solidFill>
                <a:latin typeface="Times New Roman" panose="02020603050405020304"/>
              </a:rPr>
              <a:t>控件）的</a:t>
            </a:r>
            <a:r>
              <a:rPr lang="en-US" altLang="zh-CN" dirty="0" err="1">
                <a:solidFill>
                  <a:schemeClr val="bg1">
                    <a:lumMod val="85000"/>
                    <a:lumOff val="15000"/>
                  </a:schemeClr>
                </a:solidFill>
                <a:latin typeface="Times New Roman" panose="02020603050405020304"/>
              </a:rPr>
              <a:t>btnFile_Click</a:t>
            </a:r>
            <a:r>
              <a:rPr lang="en-US" altLang="zh-CN" dirty="0">
                <a:solidFill>
                  <a:schemeClr val="bg1">
                    <a:lumMod val="85000"/>
                    <a:lumOff val="15000"/>
                  </a:schemeClr>
                </a:solidFill>
                <a:latin typeface="Times New Roman" panose="02020603050405020304"/>
              </a:rPr>
              <a:t>(object </a:t>
            </a:r>
            <a:r>
              <a:rPr lang="en-US" altLang="zh-CN" dirty="0" err="1">
                <a:solidFill>
                  <a:schemeClr val="bg1">
                    <a:lumMod val="85000"/>
                    <a:lumOff val="15000"/>
                  </a:schemeClr>
                </a:solidFill>
                <a:latin typeface="Times New Roman" panose="02020603050405020304"/>
              </a:rPr>
              <a:t>sender,EventArgs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事件实现。具体步骤如下：</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1</a:t>
            </a:r>
            <a:r>
              <a:rPr lang="zh-CN" altLang="en-US" dirty="0">
                <a:solidFill>
                  <a:schemeClr val="bg1">
                    <a:lumMod val="85000"/>
                    <a:lumOff val="15000"/>
                  </a:schemeClr>
                </a:solidFill>
                <a:latin typeface="Times New Roman" panose="02020603050405020304"/>
              </a:rPr>
              <a:t>）创建</a:t>
            </a:r>
            <a:r>
              <a:rPr lang="en-US" altLang="zh-CN" dirty="0" err="1">
                <a:solidFill>
                  <a:schemeClr val="bg1">
                    <a:lumMod val="85000"/>
                    <a:lumOff val="15000"/>
                  </a:schemeClr>
                </a:solidFill>
                <a:latin typeface="Times New Roman" panose="02020603050405020304"/>
              </a:rPr>
              <a:t>OpenFileDialog</a:t>
            </a:r>
            <a:r>
              <a:rPr lang="zh-CN" altLang="en-US" dirty="0">
                <a:solidFill>
                  <a:schemeClr val="bg1">
                    <a:lumMod val="85000"/>
                    <a:lumOff val="15000"/>
                  </a:schemeClr>
                </a:solidFill>
                <a:latin typeface="Times New Roman" panose="02020603050405020304"/>
              </a:rPr>
              <a:t>类的实例</a:t>
            </a:r>
            <a:r>
              <a:rPr lang="en-US" altLang="zh-CN" dirty="0" err="1">
                <a:solidFill>
                  <a:schemeClr val="bg1">
                    <a:lumMod val="85000"/>
                    <a:lumOff val="15000"/>
                  </a:schemeClr>
                </a:solidFill>
                <a:latin typeface="Times New Roman" panose="02020603050405020304"/>
              </a:rPr>
              <a:t>ofd</a:t>
            </a:r>
            <a:r>
              <a:rPr lang="zh-CN" altLang="en-US" dirty="0">
                <a:solidFill>
                  <a:schemeClr val="bg1">
                    <a:lumMod val="85000"/>
                    <a:lumOff val="15000"/>
                  </a:schemeClr>
                </a:solidFill>
                <a:latin typeface="Times New Roman" panose="02020603050405020304"/>
              </a:rPr>
              <a:t>。</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2</a:t>
            </a:r>
            <a:r>
              <a:rPr lang="zh-CN" altLang="en-US" dirty="0">
                <a:solidFill>
                  <a:schemeClr val="bg1">
                    <a:lumMod val="85000"/>
                    <a:lumOff val="15000"/>
                  </a:schemeClr>
                </a:solidFill>
                <a:latin typeface="Times New Roman" panose="02020603050405020304"/>
              </a:rPr>
              <a:t>）设置</a:t>
            </a:r>
            <a:r>
              <a:rPr lang="en-US" altLang="zh-CN" dirty="0" err="1">
                <a:solidFill>
                  <a:schemeClr val="bg1">
                    <a:lumMod val="85000"/>
                    <a:lumOff val="15000"/>
                  </a:schemeClr>
                </a:solidFill>
                <a:latin typeface="Times New Roman" panose="02020603050405020304"/>
              </a:rPr>
              <a:t>ofd</a:t>
            </a:r>
            <a:r>
              <a:rPr lang="zh-CN" altLang="en-US" dirty="0">
                <a:solidFill>
                  <a:schemeClr val="bg1">
                    <a:lumMod val="85000"/>
                    <a:lumOff val="15000"/>
                  </a:schemeClr>
                </a:solidFill>
                <a:latin typeface="Times New Roman" panose="02020603050405020304"/>
              </a:rPr>
              <a:t>实例的</a:t>
            </a:r>
            <a:r>
              <a:rPr lang="en-US" altLang="zh-CN" dirty="0">
                <a:solidFill>
                  <a:schemeClr val="bg1">
                    <a:lumMod val="85000"/>
                    <a:lumOff val="15000"/>
                  </a:schemeClr>
                </a:solidFill>
                <a:latin typeface="Times New Roman" panose="02020603050405020304"/>
              </a:rPr>
              <a:t>Filter</a:t>
            </a:r>
            <a:r>
              <a:rPr lang="zh-CN" altLang="en-US" dirty="0">
                <a:solidFill>
                  <a:schemeClr val="bg1">
                    <a:lumMod val="85000"/>
                    <a:lumOff val="15000"/>
                  </a:schemeClr>
                </a:solidFill>
                <a:latin typeface="Times New Roman" panose="02020603050405020304"/>
              </a:rPr>
              <a:t>属性的值为“文本文件</a:t>
            </a:r>
            <a:r>
              <a:rPr lang="en-US" altLang="zh-CN" dirty="0">
                <a:solidFill>
                  <a:schemeClr val="bg1">
                    <a:lumMod val="85000"/>
                    <a:lumOff val="15000"/>
                  </a:schemeClr>
                </a:solidFill>
                <a:latin typeface="Times New Roman" panose="02020603050405020304"/>
              </a:rPr>
              <a:t>(</a:t>
            </a:r>
            <a:r>
              <a:rPr lang="zh-CN" altLang="en-US" baseline="-25000"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.txt)|</a:t>
            </a:r>
            <a:r>
              <a:rPr lang="zh-CN" altLang="en-US" baseline="-25000"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a:t>
            </a:r>
            <a:r>
              <a:rPr lang="en-US" altLang="zh-CN" dirty="0" err="1">
                <a:solidFill>
                  <a:schemeClr val="bg1">
                    <a:lumMod val="85000"/>
                    <a:lumOff val="15000"/>
                  </a:schemeClr>
                </a:solidFill>
                <a:latin typeface="Times New Roman" panose="02020603050405020304"/>
              </a:rPr>
              <a:t>txt|All</a:t>
            </a:r>
            <a:r>
              <a:rPr lang="en-US" altLang="zh-CN" dirty="0">
                <a:solidFill>
                  <a:schemeClr val="bg1">
                    <a:lumMod val="85000"/>
                    <a:lumOff val="15000"/>
                  </a:schemeClr>
                </a:solidFill>
                <a:latin typeface="Times New Roman" panose="02020603050405020304"/>
              </a:rPr>
              <a:t> files(</a:t>
            </a:r>
            <a:r>
              <a:rPr lang="zh-CN" altLang="en-US" baseline="-25000"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a:t>
            </a:r>
            <a:r>
              <a:rPr lang="zh-CN" altLang="en-US" baseline="-25000"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a:t>
            </a:r>
            <a:r>
              <a:rPr lang="zh-CN" altLang="en-US" baseline="-25000"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a:t>
            </a:r>
            <a:r>
              <a:rPr lang="zh-CN" altLang="en-US" baseline="-25000"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”，即只选择文本文件。</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3</a:t>
            </a:r>
            <a:r>
              <a:rPr lang="zh-CN" altLang="en-US" dirty="0">
                <a:solidFill>
                  <a:schemeClr val="bg1">
                    <a:lumMod val="85000"/>
                    <a:lumOff val="15000"/>
                  </a:schemeClr>
                </a:solidFill>
                <a:latin typeface="Times New Roman" panose="02020603050405020304"/>
              </a:rPr>
              <a:t>）设置</a:t>
            </a:r>
            <a:r>
              <a:rPr lang="en-US" altLang="zh-CN" dirty="0" err="1">
                <a:solidFill>
                  <a:schemeClr val="bg1">
                    <a:lumMod val="85000"/>
                    <a:lumOff val="15000"/>
                  </a:schemeClr>
                </a:solidFill>
                <a:latin typeface="Times New Roman" panose="02020603050405020304"/>
              </a:rPr>
              <a:t>ofd</a:t>
            </a:r>
            <a:r>
              <a:rPr lang="zh-CN" altLang="en-US" dirty="0">
                <a:solidFill>
                  <a:schemeClr val="bg1">
                    <a:lumMod val="85000"/>
                    <a:lumOff val="15000"/>
                  </a:schemeClr>
                </a:solidFill>
                <a:latin typeface="Times New Roman" panose="02020603050405020304"/>
              </a:rPr>
              <a:t>实例的默认扩展名为</a:t>
            </a:r>
            <a:r>
              <a:rPr lang="en-US" altLang="zh-CN" dirty="0">
                <a:solidFill>
                  <a:schemeClr val="bg1">
                    <a:lumMod val="85000"/>
                    <a:lumOff val="15000"/>
                  </a:schemeClr>
                </a:solidFill>
                <a:latin typeface="Times New Roman" panose="02020603050405020304"/>
              </a:rPr>
              <a:t>txt</a:t>
            </a:r>
            <a:r>
              <a:rPr lang="zh-CN" altLang="en-US" dirty="0">
                <a:solidFill>
                  <a:schemeClr val="bg1">
                    <a:lumMod val="85000"/>
                    <a:lumOff val="15000"/>
                  </a:schemeClr>
                </a:solidFill>
                <a:latin typeface="Times New Roman" panose="02020603050405020304"/>
              </a:rPr>
              <a:t>，即默认类型为文本文件。</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4</a:t>
            </a:r>
            <a:r>
              <a:rPr lang="zh-CN" altLang="en-US" dirty="0">
                <a:solidFill>
                  <a:schemeClr val="bg1">
                    <a:lumMod val="85000"/>
                    <a:lumOff val="15000"/>
                  </a:schemeClr>
                </a:solidFill>
                <a:latin typeface="Times New Roman" panose="02020603050405020304"/>
              </a:rPr>
              <a:t>）调用</a:t>
            </a:r>
            <a:r>
              <a:rPr lang="en-US" altLang="zh-CN" dirty="0" err="1">
                <a:solidFill>
                  <a:schemeClr val="bg1">
                    <a:lumMod val="85000"/>
                    <a:lumOff val="15000"/>
                  </a:schemeClr>
                </a:solidFill>
                <a:latin typeface="Times New Roman" panose="02020603050405020304"/>
              </a:rPr>
              <a:t>ofd</a:t>
            </a:r>
            <a:r>
              <a:rPr lang="zh-CN" altLang="en-US" dirty="0">
                <a:solidFill>
                  <a:schemeClr val="bg1">
                    <a:lumMod val="85000"/>
                    <a:lumOff val="15000"/>
                  </a:schemeClr>
                </a:solidFill>
                <a:latin typeface="Times New Roman" panose="02020603050405020304"/>
              </a:rPr>
              <a:t>实例的</a:t>
            </a:r>
            <a:r>
              <a:rPr lang="en-US" altLang="zh-CN" dirty="0" err="1">
                <a:solidFill>
                  <a:schemeClr val="bg1">
                    <a:lumMod val="85000"/>
                    <a:lumOff val="15000"/>
                  </a:schemeClr>
                </a:solidFill>
                <a:latin typeface="Times New Roman" panose="02020603050405020304"/>
              </a:rPr>
              <a:t>ShowDialog</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方法显示打开文件对话框。</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5</a:t>
            </a:r>
            <a:r>
              <a:rPr lang="zh-CN" altLang="en-US" dirty="0">
                <a:solidFill>
                  <a:schemeClr val="bg1">
                    <a:lumMod val="85000"/>
                    <a:lumOff val="15000"/>
                  </a:schemeClr>
                </a:solidFill>
                <a:latin typeface="Times New Roman" panose="02020603050405020304"/>
              </a:rPr>
              <a:t>）在</a:t>
            </a:r>
            <a:r>
              <a:rPr lang="en-US" altLang="zh-CN" dirty="0" err="1">
                <a:solidFill>
                  <a:schemeClr val="bg1">
                    <a:lumMod val="85000"/>
                    <a:lumOff val="15000"/>
                  </a:schemeClr>
                </a:solidFill>
                <a:latin typeface="Times New Roman" panose="02020603050405020304"/>
              </a:rPr>
              <a:t>tbFile</a:t>
            </a:r>
            <a:r>
              <a:rPr lang="zh-CN" altLang="en-US" dirty="0">
                <a:solidFill>
                  <a:schemeClr val="bg1">
                    <a:lumMod val="85000"/>
                    <a:lumOff val="15000"/>
                  </a:schemeClr>
                </a:solidFill>
                <a:latin typeface="Times New Roman" panose="02020603050405020304"/>
              </a:rPr>
              <a:t>控件中显示被打开文件的路径（即</a:t>
            </a:r>
            <a:r>
              <a:rPr lang="en-US" altLang="zh-CN" dirty="0" err="1">
                <a:solidFill>
                  <a:schemeClr val="bg1">
                    <a:lumMod val="85000"/>
                    <a:lumOff val="15000"/>
                  </a:schemeClr>
                </a:solidFill>
                <a:latin typeface="Times New Roman" panose="02020603050405020304"/>
              </a:rPr>
              <a:t>ofd</a:t>
            </a:r>
            <a:r>
              <a:rPr lang="zh-CN" altLang="en-US" dirty="0">
                <a:solidFill>
                  <a:schemeClr val="bg1">
                    <a:lumMod val="85000"/>
                    <a:lumOff val="15000"/>
                  </a:schemeClr>
                </a:solidFill>
                <a:latin typeface="Times New Roman" panose="02020603050405020304"/>
              </a:rPr>
              <a:t>实例的</a:t>
            </a:r>
            <a:r>
              <a:rPr lang="en-US" altLang="zh-CN" dirty="0" err="1">
                <a:solidFill>
                  <a:schemeClr val="bg1">
                    <a:lumMod val="85000"/>
                    <a:lumOff val="15000"/>
                  </a:schemeClr>
                </a:solidFill>
                <a:latin typeface="Times New Roman" panose="02020603050405020304"/>
              </a:rPr>
              <a:t>FileName</a:t>
            </a:r>
            <a:r>
              <a:rPr lang="zh-CN" altLang="en-US" dirty="0">
                <a:solidFill>
                  <a:schemeClr val="bg1">
                    <a:lumMod val="85000"/>
                    <a:lumOff val="15000"/>
                  </a:schemeClr>
                </a:solidFill>
                <a:latin typeface="Times New Roman" panose="02020603050405020304"/>
              </a:rPr>
              <a:t>属性的值）。</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在“对话框”对话框中，单击“浏览文件</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”按钮可以弹出“打开”对话框，并选择“新建 文本文件” 。单击“打开”按钮，关闭“打开”对话框。此时，</a:t>
            </a:r>
            <a:r>
              <a:rPr lang="en-US" altLang="zh-CN" dirty="0" err="1">
                <a:solidFill>
                  <a:schemeClr val="bg1">
                    <a:lumMod val="85000"/>
                    <a:lumOff val="15000"/>
                  </a:schemeClr>
                </a:solidFill>
                <a:latin typeface="Times New Roman" panose="02020603050405020304"/>
              </a:rPr>
              <a:t>tbFile</a:t>
            </a:r>
            <a:r>
              <a:rPr lang="zh-CN" altLang="en-US" dirty="0">
                <a:solidFill>
                  <a:schemeClr val="bg1">
                    <a:lumMod val="85000"/>
                    <a:lumOff val="15000"/>
                  </a:schemeClr>
                </a:solidFill>
                <a:latin typeface="Times New Roman" panose="02020603050405020304"/>
              </a:rPr>
              <a:t>控件显示被打开文件的路径。</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保存文件对话框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保存文件对话框由</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a:t>
            </a:r>
            <a:r>
              <a:rPr lang="en-US" altLang="zh-CN" b="0" i="0" u="none" strike="noStrike" baseline="0" dirty="0" err="1">
                <a:solidFill>
                  <a:schemeClr val="bg1">
                    <a:lumMod val="85000"/>
                    <a:lumOff val="15000"/>
                  </a:schemeClr>
                </a:solidFill>
                <a:latin typeface="Times New Roman" panose="02020603050405020304"/>
              </a:rPr>
              <a:t>SaveFileDialog</a:t>
            </a:r>
            <a:r>
              <a:rPr lang="zh-CN" altLang="en-US" b="0" i="0" u="none" strike="noStrike" baseline="0" dirty="0">
                <a:solidFill>
                  <a:schemeClr val="bg1">
                    <a:lumMod val="85000"/>
                    <a:lumOff val="15000"/>
                  </a:schemeClr>
                </a:solidFill>
                <a:latin typeface="Times New Roman" panose="02020603050405020304"/>
              </a:rPr>
              <a:t>组件实现，它与</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使用的标准“保存文件”对话框相同。保存文件对话框包括</a:t>
            </a:r>
            <a:r>
              <a:rPr lang="en-US" altLang="zh-CN" b="0" i="0" u="none" strike="noStrike" baseline="0" dirty="0">
                <a:solidFill>
                  <a:schemeClr val="bg1">
                    <a:lumMod val="85000"/>
                    <a:lumOff val="15000"/>
                  </a:schemeClr>
                </a:solidFill>
                <a:latin typeface="Times New Roman" panose="02020603050405020304"/>
              </a:rPr>
              <a:t>2</a:t>
            </a:r>
            <a:r>
              <a:rPr lang="zh-CN" altLang="en-US" b="0" i="0" u="none" strike="noStrike" baseline="0" dirty="0">
                <a:solidFill>
                  <a:schemeClr val="bg1">
                    <a:lumMod val="85000"/>
                    <a:lumOff val="15000"/>
                  </a:schemeClr>
                </a:solidFill>
                <a:latin typeface="Times New Roman" panose="02020603050405020304"/>
              </a:rPr>
              <a:t>个常用属性，具体说明如下表所示。</a:t>
            </a:r>
            <a:endParaRPr lang="zh-CN" altLang="en-US" b="0" i="0" u="none" strike="noStrike" baseline="0" dirty="0">
              <a:solidFill>
                <a:schemeClr val="bg1">
                  <a:lumMod val="85000"/>
                  <a:lumOff val="15000"/>
                </a:schemeClr>
              </a:solidFill>
              <a:latin typeface="Times New Roman" panose="02020603050405020304"/>
            </a:endParaRPr>
          </a:p>
        </p:txBody>
      </p:sp>
      <p:graphicFrame>
        <p:nvGraphicFramePr>
          <p:cNvPr id="4" name="表格 3"/>
          <p:cNvGraphicFramePr>
            <a:graphicFrameLocks noGrp="1"/>
          </p:cNvGraphicFramePr>
          <p:nvPr/>
        </p:nvGraphicFramePr>
        <p:xfrm>
          <a:off x="1115616" y="3356993"/>
          <a:ext cx="6912768" cy="2448270"/>
        </p:xfrm>
        <a:graphic>
          <a:graphicData uri="http://schemas.openxmlformats.org/drawingml/2006/table">
            <a:tbl>
              <a:tblPr>
                <a:tableStyleId>{5C22544A-7EE6-4342-B048-85BDC9FD1C3A}</a:tableStyleId>
              </a:tblPr>
              <a:tblGrid>
                <a:gridCol w="1602734"/>
                <a:gridCol w="5310034"/>
              </a:tblGrid>
              <a:tr h="816090">
                <a:tc>
                  <a:txBody>
                    <a:bodyPr/>
                    <a:lstStyle/>
                    <a:p>
                      <a:pPr algn="ctr">
                        <a:lnSpc>
                          <a:spcPts val="1350"/>
                        </a:lnSpc>
                        <a:spcAft>
                          <a:spcPts val="100"/>
                        </a:spcAft>
                      </a:pPr>
                      <a:r>
                        <a:rPr lang="zh-CN" sz="1200" dirty="0">
                          <a:effectLst/>
                        </a:rPr>
                        <a:t>属</a:t>
                      </a:r>
                      <a:r>
                        <a:rPr lang="en-US" sz="1200" dirty="0">
                          <a:effectLst/>
                        </a:rPr>
                        <a:t>    </a:t>
                      </a:r>
                      <a:r>
                        <a:rPr lang="zh-CN" sz="1200" dirty="0">
                          <a:effectLst/>
                        </a:rPr>
                        <a:t>性</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描</a:t>
                      </a:r>
                      <a:r>
                        <a:rPr lang="en-US" sz="1200">
                          <a:effectLst/>
                        </a:rPr>
                        <a:t>    </a:t>
                      </a:r>
                      <a:r>
                        <a:rPr lang="zh-CN" sz="1200">
                          <a:effectLst/>
                        </a:rPr>
                        <a:t>述</a:t>
                      </a:r>
                      <a:endParaRPr lang="zh-CN" sz="1200">
                        <a:effectLst/>
                        <a:latin typeface="Times New Roman" panose="02020603050405020304"/>
                        <a:ea typeface="宋体" panose="02010600030101010101" pitchFamily="2" charset="-122"/>
                      </a:endParaRPr>
                    </a:p>
                  </a:txBody>
                  <a:tcPr marL="68580" marR="68580" marT="0" marB="0" anchor="ctr"/>
                </a:tc>
              </a:tr>
              <a:tr h="816090">
                <a:tc>
                  <a:txBody>
                    <a:bodyPr/>
                    <a:lstStyle/>
                    <a:p>
                      <a:pPr algn="just">
                        <a:lnSpc>
                          <a:spcPts val="1350"/>
                        </a:lnSpc>
                        <a:spcAft>
                          <a:spcPts val="100"/>
                        </a:spcAft>
                      </a:pPr>
                      <a:r>
                        <a:rPr lang="en-US" sz="1200">
                          <a:effectLst/>
                        </a:rPr>
                        <a:t>  CreatePrompt</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a:effectLst/>
                        </a:rPr>
                        <a:t>   </a:t>
                      </a:r>
                      <a:r>
                        <a:rPr lang="zh-CN" sz="1200">
                          <a:effectLst/>
                        </a:rPr>
                        <a:t>如果用户指定不存在的文件，对话框是否提示用户允许创建该文件</a:t>
                      </a:r>
                      <a:endParaRPr lang="zh-CN" sz="1200">
                        <a:effectLst/>
                        <a:latin typeface="Times New Roman" panose="02020603050405020304"/>
                        <a:ea typeface="宋体" panose="02010600030101010101" pitchFamily="2" charset="-122"/>
                      </a:endParaRPr>
                    </a:p>
                  </a:txBody>
                  <a:tcPr marL="68580" marR="68580" marT="0" marB="0" anchor="ctr"/>
                </a:tc>
              </a:tr>
              <a:tr h="816090">
                <a:tc>
                  <a:txBody>
                    <a:bodyPr/>
                    <a:lstStyle/>
                    <a:p>
                      <a:pPr algn="just">
                        <a:lnSpc>
                          <a:spcPts val="1350"/>
                        </a:lnSpc>
                        <a:spcAft>
                          <a:spcPts val="100"/>
                        </a:spcAft>
                      </a:pPr>
                      <a:r>
                        <a:rPr lang="en-US" sz="1200">
                          <a:effectLst/>
                        </a:rPr>
                        <a:t>  OverwritePrompt</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350"/>
                        </a:lnSpc>
                        <a:spcAft>
                          <a:spcPts val="100"/>
                        </a:spcAft>
                      </a:pPr>
                      <a:r>
                        <a:rPr lang="en-US" sz="1200" dirty="0">
                          <a:effectLst/>
                        </a:rPr>
                        <a:t>   </a:t>
                      </a:r>
                      <a:r>
                        <a:rPr lang="zh-CN" sz="1200" dirty="0">
                          <a:effectLst/>
                        </a:rPr>
                        <a:t>如果用户指定的文件名已存在，保存文件对话框是否显示警告</a:t>
                      </a:r>
                      <a:endParaRPr lang="zh-CN" sz="1200" dirty="0">
                        <a:effectLst/>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71400"/>
            <a:ext cx="7776000" cy="1143000"/>
          </a:xfrm>
        </p:spPr>
        <p:txBody>
          <a:bodyPr>
            <a:normAutofit/>
          </a:bodyPr>
          <a:lstStyle/>
          <a:p>
            <a:pPr marR="0" rtl="0"/>
            <a:r>
              <a:rPr lang="zh-CN" altLang="en-US" b="0" i="0" u="none" strike="noStrike" kern="1800" baseline="0" dirty="0">
                <a:latin typeface="Arial" panose="020B0604020202020204"/>
                <a:ea typeface="黑体" panose="02010609060101010101" charset="-122"/>
              </a:rPr>
              <a:t>创建</a:t>
            </a:r>
            <a:r>
              <a:rPr lang="en-US" altLang="zh-CN" b="0" i="0" u="none" strike="noStrike" kern="1800" baseline="0" dirty="0">
                <a:latin typeface="Arial" panose="020B0604020202020204"/>
                <a:ea typeface="黑体" panose="02010609060101010101" charset="-122"/>
              </a:rPr>
              <a:t>Windows</a:t>
            </a:r>
            <a:r>
              <a:rPr lang="zh-CN" altLang="en-US" b="0" i="0" u="none" strike="noStrike" kern="1800" baseline="0" dirty="0">
                <a:latin typeface="Arial" panose="020B0604020202020204"/>
                <a:ea typeface="黑体" panose="02010609060101010101" charset="-122"/>
              </a:rPr>
              <a:t>窗体应用程序</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a:xfrm>
            <a:off x="806896" y="764704"/>
            <a:ext cx="8229600" cy="6264696"/>
          </a:xfrm>
        </p:spPr>
        <p:txBody>
          <a:bodyPr>
            <a:normAutofit fontScale="85000" lnSpcReduction="20000"/>
          </a:bodyPr>
          <a:lstStyle/>
          <a:p>
            <a:pPr marR="0" lvl="0" rtl="0"/>
            <a:r>
              <a:rPr lang="zh-CN" altLang="en-US" b="0" i="0" u="none" strike="noStrike" baseline="0" dirty="0">
                <a:solidFill>
                  <a:schemeClr val="bg1">
                    <a:lumMod val="85000"/>
                    <a:lumOff val="15000"/>
                  </a:schemeClr>
                </a:solidFill>
                <a:latin typeface="Times New Roman" panose="02020603050405020304"/>
              </a:rPr>
              <a:t>依次选择“开始”</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“所有程序”</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Microsoft Visual Studio 2010</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Microsoft Visual Studio 2010</a:t>
            </a:r>
            <a:r>
              <a:rPr lang="zh-CN" altLang="en-US" b="0" i="0" u="none" strike="noStrike" baseline="0" dirty="0">
                <a:solidFill>
                  <a:schemeClr val="bg1">
                    <a:lumMod val="85000"/>
                    <a:lumOff val="15000"/>
                  </a:schemeClr>
                </a:solidFill>
                <a:latin typeface="Times New Roman" panose="02020603050405020304"/>
              </a:rPr>
              <a:t>”命令，打开“起始页</a:t>
            </a:r>
            <a:r>
              <a:rPr lang="en-US" altLang="zh-CN" b="0" i="0" u="none" strike="noStrike" baseline="0" dirty="0">
                <a:solidFill>
                  <a:schemeClr val="bg1">
                    <a:lumMod val="85000"/>
                    <a:lumOff val="15000"/>
                  </a:schemeClr>
                </a:solidFill>
                <a:latin typeface="Times New Roman" panose="02020603050405020304"/>
              </a:rPr>
              <a:t>-Microsoft Visual Studio</a:t>
            </a:r>
            <a:r>
              <a:rPr lang="zh-CN" altLang="en-US" b="0" i="0" u="none" strike="noStrike" baseline="0" dirty="0">
                <a:solidFill>
                  <a:schemeClr val="bg1">
                    <a:lumMod val="85000"/>
                    <a:lumOff val="15000"/>
                  </a:schemeClr>
                </a:solidFill>
                <a:latin typeface="Times New Roman" panose="02020603050405020304"/>
              </a:rPr>
              <a:t>”窗口。单击“最近项目”面板中的“创建”下的“项目”链接，弹出“新建项目”对话框，并执行以下具体步骤。</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）设置应用程序的版本为</a:t>
            </a:r>
            <a:r>
              <a:rPr lang="en-US" altLang="zh-CN" b="0" i="0" u="none" strike="noStrike" baseline="0" dirty="0">
                <a:solidFill>
                  <a:schemeClr val="bg1">
                    <a:lumMod val="85000"/>
                    <a:lumOff val="15000"/>
                  </a:schemeClr>
                </a:solidFill>
                <a:latin typeface="Times New Roman" panose="02020603050405020304"/>
              </a:rPr>
              <a:t>.NET Framework 4.0</a:t>
            </a:r>
            <a:r>
              <a:rPr lang="zh-CN" altLang="en-US" b="0" i="0" u="none" strike="noStrike" baseline="0" dirty="0">
                <a:solidFill>
                  <a:schemeClr val="bg1">
                    <a:lumMod val="85000"/>
                    <a:lumOff val="15000"/>
                  </a:schemeClr>
                </a:solidFill>
                <a:latin typeface="Times New Roman" panose="02020603050405020304"/>
              </a:rPr>
              <a:t>，即选中中间左上部</a:t>
            </a:r>
            <a:r>
              <a:rPr lang="en-US" altLang="zh-CN" b="0" i="0" u="none" strike="noStrike" baseline="0" dirty="0">
                <a:solidFill>
                  <a:schemeClr val="bg1">
                    <a:lumMod val="85000"/>
                    <a:lumOff val="15000"/>
                  </a:schemeClr>
                </a:solidFill>
                <a:latin typeface="Times New Roman" panose="02020603050405020304"/>
              </a:rPr>
              <a:t>.NET Framework 4.0</a:t>
            </a:r>
            <a:r>
              <a:rPr lang="zh-CN" altLang="en-US" b="0" i="0" u="none" strike="noStrike" baseline="0" dirty="0">
                <a:solidFill>
                  <a:schemeClr val="bg1">
                    <a:lumMod val="85000"/>
                    <a:lumOff val="15000"/>
                  </a:schemeClr>
                </a:solidFill>
                <a:latin typeface="Times New Roman" panose="02020603050405020304"/>
              </a:rPr>
              <a:t>列表项。</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2</a:t>
            </a:r>
            <a:r>
              <a:rPr lang="zh-CN" altLang="en-US" b="0" i="0" u="none" strike="noStrike" baseline="0" dirty="0">
                <a:solidFill>
                  <a:schemeClr val="bg1">
                    <a:lumMod val="85000"/>
                    <a:lumOff val="15000"/>
                  </a:schemeClr>
                </a:solidFill>
                <a:latin typeface="Times New Roman" panose="02020603050405020304"/>
              </a:rPr>
              <a:t>）设置应用程序的模板为</a:t>
            </a:r>
            <a:r>
              <a:rPr lang="en-US" altLang="zh-CN" b="0" i="0" u="none" strike="noStrike" baseline="0" dirty="0">
                <a:solidFill>
                  <a:schemeClr val="bg1">
                    <a:lumMod val="85000"/>
                    <a:lumOff val="15000"/>
                  </a:schemeClr>
                </a:solidFill>
                <a:latin typeface="Times New Roman" panose="02020603050405020304"/>
              </a:rPr>
              <a:t>Windows </a:t>
            </a:r>
            <a:r>
              <a:rPr lang="zh-CN" altLang="en-US" b="0" i="0" u="none" strike="noStrike" baseline="0" dirty="0">
                <a:solidFill>
                  <a:schemeClr val="bg1">
                    <a:lumMod val="85000"/>
                    <a:lumOff val="15000"/>
                  </a:schemeClr>
                </a:solidFill>
                <a:latin typeface="Times New Roman" panose="02020603050405020304"/>
              </a:rPr>
              <a:t>窗体应用程序。</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3</a:t>
            </a:r>
            <a:r>
              <a:rPr lang="zh-CN" altLang="en-US" b="0" i="0" u="none" strike="noStrike" baseline="0" dirty="0">
                <a:solidFill>
                  <a:schemeClr val="bg1">
                    <a:lumMod val="85000"/>
                    <a:lumOff val="15000"/>
                  </a:schemeClr>
                </a:solidFill>
                <a:latin typeface="Times New Roman" panose="02020603050405020304"/>
              </a:rPr>
              <a:t>）设置应用程序的名称为</a:t>
            </a:r>
            <a:r>
              <a:rPr lang="en-US" altLang="zh-CN" b="0" i="0" u="none" strike="noStrike" baseline="0" dirty="0" err="1">
                <a:solidFill>
                  <a:schemeClr val="bg1">
                    <a:lumMod val="85000"/>
                    <a:lumOff val="15000"/>
                  </a:schemeClr>
                </a:solidFill>
                <a:latin typeface="Times New Roman" panose="02020603050405020304"/>
              </a:rPr>
              <a:t>Chapter22</a:t>
            </a:r>
            <a:r>
              <a:rPr lang="zh-CN" altLang="en-US" b="0" i="0" u="none" strike="noStrike" baseline="0" dirty="0">
                <a:solidFill>
                  <a:schemeClr val="bg1">
                    <a:lumMod val="85000"/>
                    <a:lumOff val="15000"/>
                  </a:schemeClr>
                </a:solidFill>
                <a:latin typeface="Times New Roman" panose="02020603050405020304"/>
              </a:rPr>
              <a:t>。</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4</a:t>
            </a:r>
            <a:r>
              <a:rPr lang="zh-CN" altLang="en-US" b="0" i="0" u="none" strike="noStrike" baseline="0" dirty="0">
                <a:solidFill>
                  <a:schemeClr val="bg1">
                    <a:lumMod val="85000"/>
                    <a:lumOff val="15000"/>
                  </a:schemeClr>
                </a:solidFill>
                <a:latin typeface="Times New Roman" panose="02020603050405020304"/>
              </a:rPr>
              <a:t>）设置应用程序的位置为默认位置。</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5</a:t>
            </a:r>
            <a:r>
              <a:rPr lang="zh-CN" altLang="en-US" b="0" i="0" u="none" strike="noStrike" baseline="0" dirty="0">
                <a:solidFill>
                  <a:schemeClr val="bg1">
                    <a:lumMod val="85000"/>
                    <a:lumOff val="15000"/>
                  </a:schemeClr>
                </a:solidFill>
                <a:latin typeface="Times New Roman" panose="02020603050405020304"/>
              </a:rPr>
              <a:t>）设置应用程序的解决方案为“创建新解决方案”，并选中“为解决方案创建目录”复选框。</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6</a:t>
            </a:r>
            <a:r>
              <a:rPr lang="zh-CN" altLang="en-US" b="0" i="0" u="none" strike="noStrike" baseline="0" dirty="0">
                <a:solidFill>
                  <a:schemeClr val="bg1">
                    <a:lumMod val="85000"/>
                    <a:lumOff val="15000"/>
                  </a:schemeClr>
                </a:solidFill>
                <a:latin typeface="Times New Roman" panose="02020603050405020304"/>
              </a:rPr>
              <a:t>）设置应用程序的解决方案名称为</a:t>
            </a:r>
            <a:r>
              <a:rPr lang="en-US" altLang="zh-CN" b="0" i="0" u="none" strike="noStrike" baseline="0" dirty="0" err="1">
                <a:solidFill>
                  <a:schemeClr val="bg1">
                    <a:lumMod val="85000"/>
                    <a:lumOff val="15000"/>
                  </a:schemeClr>
                </a:solidFill>
                <a:latin typeface="Times New Roman" panose="02020603050405020304"/>
              </a:rPr>
              <a:t>Chapter22</a:t>
            </a:r>
            <a:r>
              <a:rPr lang="zh-CN" altLang="en-US" b="0" i="0" u="none" strike="noStrike" baseline="0" dirty="0">
                <a:solidFill>
                  <a:schemeClr val="bg1">
                    <a:lumMod val="85000"/>
                    <a:lumOff val="15000"/>
                  </a:schemeClr>
                </a:solidFill>
                <a:latin typeface="Times New Roman" panose="02020603050405020304"/>
              </a:rPr>
              <a:t>。</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7</a:t>
            </a:r>
            <a:r>
              <a:rPr lang="zh-CN" altLang="en-US" b="0" i="0" u="none" strike="noStrike" baseline="0" dirty="0">
                <a:solidFill>
                  <a:schemeClr val="bg1">
                    <a:lumMod val="85000"/>
                    <a:lumOff val="15000"/>
                  </a:schemeClr>
                </a:solidFill>
                <a:latin typeface="Times New Roman" panose="02020603050405020304"/>
              </a:rPr>
              <a:t>）单击“确定”按钮即可创建名称为</a:t>
            </a:r>
            <a:r>
              <a:rPr lang="en-US" altLang="zh-CN" b="0" i="0" u="none" strike="noStrike" baseline="0" dirty="0" err="1">
                <a:solidFill>
                  <a:schemeClr val="bg1">
                    <a:lumMod val="85000"/>
                    <a:lumOff val="15000"/>
                  </a:schemeClr>
                </a:solidFill>
                <a:latin typeface="Times New Roman" panose="02020603050405020304"/>
              </a:rPr>
              <a:t>Chapter22</a:t>
            </a:r>
            <a:r>
              <a:rPr lang="zh-CN" altLang="en-US" b="0" i="0" u="none" strike="noStrike" baseline="0" dirty="0">
                <a:solidFill>
                  <a:schemeClr val="bg1">
                    <a:lumMod val="85000"/>
                    <a:lumOff val="15000"/>
                  </a:schemeClr>
                </a:solidFill>
                <a:latin typeface="Times New Roman" panose="02020603050405020304"/>
              </a:rPr>
              <a:t>的</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窗体应用程序。</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99392"/>
            <a:ext cx="8229600" cy="6858000"/>
          </a:xfrm>
        </p:spPr>
        <p:txBody>
          <a:bodyPr>
            <a:noAutofit/>
          </a:bodyPr>
          <a:lstStyle/>
          <a:p>
            <a:pPr lvl="0"/>
            <a:r>
              <a:rPr lang="zh-CN" altLang="en-US" sz="2000" dirty="0">
                <a:solidFill>
                  <a:schemeClr val="bg1">
                    <a:lumMod val="85000"/>
                    <a:lumOff val="15000"/>
                  </a:schemeClr>
                </a:solidFill>
                <a:latin typeface="Times New Roman" panose="02020603050405020304"/>
              </a:rPr>
              <a:t>用户单击“保存为</a:t>
            </a:r>
            <a:r>
              <a:rPr lang="en-US" altLang="zh-CN" sz="2000" dirty="0">
                <a:solidFill>
                  <a:schemeClr val="bg1">
                    <a:lumMod val="85000"/>
                    <a:lumOff val="15000"/>
                  </a:schemeClr>
                </a:solidFill>
                <a:latin typeface="Times New Roman" panose="02020603050405020304"/>
              </a:rPr>
              <a:t>…</a:t>
            </a:r>
            <a:r>
              <a:rPr lang="zh-CN" altLang="en-US" sz="2000" dirty="0">
                <a:solidFill>
                  <a:schemeClr val="bg1">
                    <a:lumMod val="85000"/>
                    <a:lumOff val="15000"/>
                  </a:schemeClr>
                </a:solidFill>
                <a:latin typeface="Times New Roman" panose="02020603050405020304"/>
              </a:rPr>
              <a:t>”按钮可以弹出“另存为”对话框，该功能由“保存为</a:t>
            </a:r>
            <a:r>
              <a:rPr lang="en-US" altLang="zh-CN" sz="2000" dirty="0">
                <a:solidFill>
                  <a:schemeClr val="bg1">
                    <a:lumMod val="85000"/>
                    <a:lumOff val="15000"/>
                  </a:schemeClr>
                </a:solidFill>
                <a:latin typeface="Times New Roman" panose="02020603050405020304"/>
              </a:rPr>
              <a:t>…</a:t>
            </a:r>
            <a:r>
              <a:rPr lang="zh-CN" altLang="en-US" sz="2000" dirty="0">
                <a:solidFill>
                  <a:schemeClr val="bg1">
                    <a:lumMod val="85000"/>
                    <a:lumOff val="15000"/>
                  </a:schemeClr>
                </a:solidFill>
                <a:latin typeface="Times New Roman" panose="02020603050405020304"/>
              </a:rPr>
              <a:t>”按钮（</a:t>
            </a:r>
            <a:r>
              <a:rPr lang="en-US" altLang="zh-CN" sz="2000" dirty="0" err="1">
                <a:solidFill>
                  <a:schemeClr val="bg1">
                    <a:lumMod val="85000"/>
                    <a:lumOff val="15000"/>
                  </a:schemeClr>
                </a:solidFill>
                <a:latin typeface="Times New Roman" panose="02020603050405020304"/>
              </a:rPr>
              <a:t>btnSave</a:t>
            </a:r>
            <a:r>
              <a:rPr lang="zh-CN" altLang="en-US" sz="2000" dirty="0">
                <a:solidFill>
                  <a:schemeClr val="bg1">
                    <a:lumMod val="85000"/>
                    <a:lumOff val="15000"/>
                  </a:schemeClr>
                </a:solidFill>
                <a:latin typeface="Times New Roman" panose="02020603050405020304"/>
              </a:rPr>
              <a:t>控件）的</a:t>
            </a:r>
            <a:r>
              <a:rPr lang="en-US" altLang="zh-CN" sz="2000" dirty="0" err="1">
                <a:solidFill>
                  <a:schemeClr val="bg1">
                    <a:lumMod val="85000"/>
                    <a:lumOff val="15000"/>
                  </a:schemeClr>
                </a:solidFill>
                <a:latin typeface="Times New Roman" panose="02020603050405020304"/>
              </a:rPr>
              <a:t>btnSave_Click</a:t>
            </a:r>
            <a:r>
              <a:rPr lang="en-US" altLang="zh-CN" sz="2000" dirty="0">
                <a:solidFill>
                  <a:schemeClr val="bg1">
                    <a:lumMod val="85000"/>
                    <a:lumOff val="15000"/>
                  </a:schemeClr>
                </a:solidFill>
                <a:latin typeface="Times New Roman" panose="02020603050405020304"/>
              </a:rPr>
              <a:t>(object </a:t>
            </a:r>
            <a:r>
              <a:rPr lang="en-US" altLang="zh-CN" sz="2000" dirty="0" err="1">
                <a:solidFill>
                  <a:schemeClr val="bg1">
                    <a:lumMod val="85000"/>
                    <a:lumOff val="15000"/>
                  </a:schemeClr>
                </a:solidFill>
                <a:latin typeface="Times New Roman" panose="02020603050405020304"/>
              </a:rPr>
              <a:t>sender,EventArgs</a:t>
            </a:r>
            <a:r>
              <a:rPr lang="en-US" altLang="zh-CN" sz="2000" dirty="0">
                <a:solidFill>
                  <a:schemeClr val="bg1">
                    <a:lumMod val="85000"/>
                    <a:lumOff val="15000"/>
                  </a:schemeClr>
                </a:solidFill>
                <a:latin typeface="Times New Roman" panose="02020603050405020304"/>
              </a:rPr>
              <a:t> e)</a:t>
            </a:r>
            <a:r>
              <a:rPr lang="zh-CN" altLang="en-US" sz="2000" dirty="0">
                <a:solidFill>
                  <a:schemeClr val="bg1">
                    <a:lumMod val="85000"/>
                    <a:lumOff val="15000"/>
                  </a:schemeClr>
                </a:solidFill>
                <a:latin typeface="Times New Roman" panose="02020603050405020304"/>
              </a:rPr>
              <a:t>事件实现。具体步骤如下：</a:t>
            </a:r>
            <a:endParaRPr lang="zh-CN" altLang="en-US" sz="2000" dirty="0">
              <a:solidFill>
                <a:schemeClr val="bg1">
                  <a:lumMod val="85000"/>
                  <a:lumOff val="15000"/>
                </a:schemeClr>
              </a:solidFill>
              <a:latin typeface="Times New Roman" panose="02020603050405020304"/>
            </a:endParaRPr>
          </a:p>
          <a:p>
            <a:pPr lvl="0"/>
            <a:r>
              <a:rPr lang="zh-CN" altLang="en-US" sz="2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1</a:t>
            </a:r>
            <a:r>
              <a:rPr lang="zh-CN" altLang="en-US" sz="2000" dirty="0">
                <a:solidFill>
                  <a:schemeClr val="bg1">
                    <a:lumMod val="85000"/>
                    <a:lumOff val="15000"/>
                  </a:schemeClr>
                </a:solidFill>
                <a:latin typeface="Times New Roman" panose="02020603050405020304"/>
              </a:rPr>
              <a:t>）创建</a:t>
            </a:r>
            <a:r>
              <a:rPr lang="en-US" altLang="zh-CN" sz="2000" dirty="0" err="1">
                <a:solidFill>
                  <a:schemeClr val="bg1">
                    <a:lumMod val="85000"/>
                    <a:lumOff val="15000"/>
                  </a:schemeClr>
                </a:solidFill>
                <a:latin typeface="Times New Roman" panose="02020603050405020304"/>
              </a:rPr>
              <a:t>SaveFileDialog</a:t>
            </a:r>
            <a:r>
              <a:rPr lang="zh-CN" altLang="en-US" sz="2000" dirty="0">
                <a:solidFill>
                  <a:schemeClr val="bg1">
                    <a:lumMod val="85000"/>
                    <a:lumOff val="15000"/>
                  </a:schemeClr>
                </a:solidFill>
                <a:latin typeface="Times New Roman" panose="02020603050405020304"/>
              </a:rPr>
              <a:t>类的实例</a:t>
            </a:r>
            <a:r>
              <a:rPr lang="en-US" altLang="zh-CN" sz="2000" dirty="0" err="1">
                <a:solidFill>
                  <a:schemeClr val="bg1">
                    <a:lumMod val="85000"/>
                    <a:lumOff val="15000"/>
                  </a:schemeClr>
                </a:solidFill>
                <a:latin typeface="Times New Roman" panose="02020603050405020304"/>
              </a:rPr>
              <a:t>sfd</a:t>
            </a:r>
            <a:r>
              <a:rPr lang="zh-CN" altLang="en-US" sz="2000" dirty="0">
                <a:solidFill>
                  <a:schemeClr val="bg1">
                    <a:lumMod val="85000"/>
                    <a:lumOff val="15000"/>
                  </a:schemeClr>
                </a:solidFill>
                <a:latin typeface="Times New Roman" panose="02020603050405020304"/>
              </a:rPr>
              <a:t>。</a:t>
            </a:r>
            <a:endParaRPr lang="zh-CN" altLang="en-US" sz="2000" dirty="0">
              <a:solidFill>
                <a:schemeClr val="bg1">
                  <a:lumMod val="85000"/>
                  <a:lumOff val="15000"/>
                </a:schemeClr>
              </a:solidFill>
              <a:latin typeface="Times New Roman" panose="02020603050405020304"/>
            </a:endParaRPr>
          </a:p>
          <a:p>
            <a:pPr lvl="0"/>
            <a:r>
              <a:rPr lang="zh-CN" altLang="en-US" sz="2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2</a:t>
            </a:r>
            <a:r>
              <a:rPr lang="zh-CN" altLang="en-US" sz="2000" dirty="0">
                <a:solidFill>
                  <a:schemeClr val="bg1">
                    <a:lumMod val="85000"/>
                    <a:lumOff val="15000"/>
                  </a:schemeClr>
                </a:solidFill>
                <a:latin typeface="Times New Roman" panose="02020603050405020304"/>
              </a:rPr>
              <a:t>）设置</a:t>
            </a:r>
            <a:r>
              <a:rPr lang="en-US" altLang="zh-CN" sz="2000" dirty="0" err="1">
                <a:solidFill>
                  <a:schemeClr val="bg1">
                    <a:lumMod val="85000"/>
                    <a:lumOff val="15000"/>
                  </a:schemeClr>
                </a:solidFill>
                <a:latin typeface="Times New Roman" panose="02020603050405020304"/>
              </a:rPr>
              <a:t>sfd</a:t>
            </a:r>
            <a:r>
              <a:rPr lang="zh-CN" altLang="en-US" sz="2000" dirty="0">
                <a:solidFill>
                  <a:schemeClr val="bg1">
                    <a:lumMod val="85000"/>
                    <a:lumOff val="15000"/>
                  </a:schemeClr>
                </a:solidFill>
                <a:latin typeface="Times New Roman" panose="02020603050405020304"/>
              </a:rPr>
              <a:t>实例的</a:t>
            </a:r>
            <a:r>
              <a:rPr lang="en-US" altLang="zh-CN" sz="2000" dirty="0">
                <a:solidFill>
                  <a:schemeClr val="bg1">
                    <a:lumMod val="85000"/>
                    <a:lumOff val="15000"/>
                  </a:schemeClr>
                </a:solidFill>
                <a:latin typeface="Times New Roman" panose="02020603050405020304"/>
              </a:rPr>
              <a:t>Filter</a:t>
            </a:r>
            <a:r>
              <a:rPr lang="zh-CN" altLang="en-US" sz="2000" dirty="0">
                <a:solidFill>
                  <a:schemeClr val="bg1">
                    <a:lumMod val="85000"/>
                    <a:lumOff val="15000"/>
                  </a:schemeClr>
                </a:solidFill>
                <a:latin typeface="Times New Roman" panose="02020603050405020304"/>
              </a:rPr>
              <a:t>属性的值为“文本文件</a:t>
            </a:r>
            <a:r>
              <a:rPr lang="en-US" altLang="zh-CN" sz="2000" dirty="0">
                <a:solidFill>
                  <a:schemeClr val="bg1">
                    <a:lumMod val="85000"/>
                    <a:lumOff val="15000"/>
                  </a:schemeClr>
                </a:solidFill>
                <a:latin typeface="Times New Roman" panose="02020603050405020304"/>
              </a:rPr>
              <a:t>(</a:t>
            </a:r>
            <a:r>
              <a:rPr lang="zh-CN" altLang="en-US" sz="2000" baseline="-25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.txt)|</a:t>
            </a:r>
            <a:r>
              <a:rPr lang="zh-CN" altLang="en-US" sz="2000" baseline="-25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a:t>
            </a:r>
            <a:r>
              <a:rPr lang="en-US" altLang="zh-CN" sz="2000" dirty="0" err="1">
                <a:solidFill>
                  <a:schemeClr val="bg1">
                    <a:lumMod val="85000"/>
                    <a:lumOff val="15000"/>
                  </a:schemeClr>
                </a:solidFill>
                <a:latin typeface="Times New Roman" panose="02020603050405020304"/>
              </a:rPr>
              <a:t>txt|All</a:t>
            </a:r>
            <a:r>
              <a:rPr lang="en-US" altLang="zh-CN" sz="2000" dirty="0">
                <a:solidFill>
                  <a:schemeClr val="bg1">
                    <a:lumMod val="85000"/>
                    <a:lumOff val="15000"/>
                  </a:schemeClr>
                </a:solidFill>
                <a:latin typeface="Times New Roman" panose="02020603050405020304"/>
              </a:rPr>
              <a:t> files(</a:t>
            </a:r>
            <a:r>
              <a:rPr lang="zh-CN" altLang="en-US" sz="2000" baseline="-25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a:t>
            </a:r>
            <a:r>
              <a:rPr lang="zh-CN" altLang="en-US" sz="2000" baseline="-25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a:t>
            </a:r>
            <a:r>
              <a:rPr lang="zh-CN" altLang="en-US" sz="2000" baseline="-25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a:t>
            </a:r>
            <a:r>
              <a:rPr lang="zh-CN" altLang="en-US" sz="2000" baseline="-25000" dirty="0">
                <a:solidFill>
                  <a:schemeClr val="bg1">
                    <a:lumMod val="85000"/>
                    <a:lumOff val="15000"/>
                  </a:schemeClr>
                </a:solidFill>
                <a:latin typeface="Times New Roman" panose="02020603050405020304"/>
              </a:rPr>
              <a:t>*</a:t>
            </a:r>
            <a:r>
              <a:rPr lang="zh-CN" altLang="en-US" sz="2000" dirty="0">
                <a:solidFill>
                  <a:schemeClr val="bg1">
                    <a:lumMod val="85000"/>
                    <a:lumOff val="15000"/>
                  </a:schemeClr>
                </a:solidFill>
                <a:latin typeface="Times New Roman" panose="02020603050405020304"/>
              </a:rPr>
              <a:t>”，即只选择文本文件。</a:t>
            </a:r>
            <a:endParaRPr lang="zh-CN" altLang="en-US" sz="2000" dirty="0">
              <a:solidFill>
                <a:schemeClr val="bg1">
                  <a:lumMod val="85000"/>
                  <a:lumOff val="15000"/>
                </a:schemeClr>
              </a:solidFill>
              <a:latin typeface="Times New Roman" panose="02020603050405020304"/>
            </a:endParaRPr>
          </a:p>
          <a:p>
            <a:pPr lvl="0"/>
            <a:r>
              <a:rPr lang="zh-CN" altLang="en-US" sz="2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3</a:t>
            </a:r>
            <a:r>
              <a:rPr lang="zh-CN" altLang="en-US" sz="2000" dirty="0">
                <a:solidFill>
                  <a:schemeClr val="bg1">
                    <a:lumMod val="85000"/>
                    <a:lumOff val="15000"/>
                  </a:schemeClr>
                </a:solidFill>
                <a:latin typeface="Times New Roman" panose="02020603050405020304"/>
              </a:rPr>
              <a:t>）设置</a:t>
            </a:r>
            <a:r>
              <a:rPr lang="en-US" altLang="zh-CN" sz="2000" dirty="0" err="1">
                <a:solidFill>
                  <a:schemeClr val="bg1">
                    <a:lumMod val="85000"/>
                    <a:lumOff val="15000"/>
                  </a:schemeClr>
                </a:solidFill>
                <a:latin typeface="Times New Roman" panose="02020603050405020304"/>
              </a:rPr>
              <a:t>sfd</a:t>
            </a:r>
            <a:r>
              <a:rPr lang="zh-CN" altLang="en-US" sz="2000" dirty="0">
                <a:solidFill>
                  <a:schemeClr val="bg1">
                    <a:lumMod val="85000"/>
                    <a:lumOff val="15000"/>
                  </a:schemeClr>
                </a:solidFill>
                <a:latin typeface="Times New Roman" panose="02020603050405020304"/>
              </a:rPr>
              <a:t>实例的默认扩展名为“</a:t>
            </a:r>
            <a:r>
              <a:rPr lang="en-US" altLang="zh-CN" sz="2000" dirty="0">
                <a:solidFill>
                  <a:schemeClr val="bg1">
                    <a:lumMod val="85000"/>
                    <a:lumOff val="15000"/>
                  </a:schemeClr>
                </a:solidFill>
                <a:latin typeface="Times New Roman" panose="02020603050405020304"/>
              </a:rPr>
              <a:t>txt</a:t>
            </a:r>
            <a:r>
              <a:rPr lang="zh-CN" altLang="en-US" sz="2000" dirty="0">
                <a:solidFill>
                  <a:schemeClr val="bg1">
                    <a:lumMod val="85000"/>
                    <a:lumOff val="15000"/>
                  </a:schemeClr>
                </a:solidFill>
                <a:latin typeface="Times New Roman" panose="02020603050405020304"/>
              </a:rPr>
              <a:t>”，即默认类型为文本文件。</a:t>
            </a:r>
            <a:endParaRPr lang="zh-CN" altLang="en-US" sz="2000" dirty="0">
              <a:solidFill>
                <a:schemeClr val="bg1">
                  <a:lumMod val="85000"/>
                  <a:lumOff val="15000"/>
                </a:schemeClr>
              </a:solidFill>
              <a:latin typeface="Times New Roman" panose="02020603050405020304"/>
            </a:endParaRPr>
          </a:p>
          <a:p>
            <a:pPr lvl="0"/>
            <a:r>
              <a:rPr lang="zh-CN" altLang="en-US" sz="2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4</a:t>
            </a:r>
            <a:r>
              <a:rPr lang="zh-CN" altLang="en-US" sz="2000" dirty="0">
                <a:solidFill>
                  <a:schemeClr val="bg1">
                    <a:lumMod val="85000"/>
                    <a:lumOff val="15000"/>
                  </a:schemeClr>
                </a:solidFill>
                <a:latin typeface="Times New Roman" panose="02020603050405020304"/>
              </a:rPr>
              <a:t>）调用</a:t>
            </a:r>
            <a:r>
              <a:rPr lang="en-US" altLang="zh-CN" sz="2000" dirty="0" err="1">
                <a:solidFill>
                  <a:schemeClr val="bg1">
                    <a:lumMod val="85000"/>
                    <a:lumOff val="15000"/>
                  </a:schemeClr>
                </a:solidFill>
                <a:latin typeface="Times New Roman" panose="02020603050405020304"/>
              </a:rPr>
              <a:t>sfd</a:t>
            </a:r>
            <a:r>
              <a:rPr lang="zh-CN" altLang="en-US" sz="2000" dirty="0">
                <a:solidFill>
                  <a:schemeClr val="bg1">
                    <a:lumMod val="85000"/>
                    <a:lumOff val="15000"/>
                  </a:schemeClr>
                </a:solidFill>
                <a:latin typeface="Times New Roman" panose="02020603050405020304"/>
              </a:rPr>
              <a:t>实例的</a:t>
            </a:r>
            <a:r>
              <a:rPr lang="en-US" altLang="zh-CN" sz="2000" dirty="0" err="1">
                <a:solidFill>
                  <a:schemeClr val="bg1">
                    <a:lumMod val="85000"/>
                    <a:lumOff val="15000"/>
                  </a:schemeClr>
                </a:solidFill>
                <a:latin typeface="Times New Roman" panose="02020603050405020304"/>
              </a:rPr>
              <a:t>ShowDialog</a:t>
            </a:r>
            <a:r>
              <a:rPr lang="en-US" altLang="zh-CN" sz="2000" dirty="0">
                <a:solidFill>
                  <a:schemeClr val="bg1">
                    <a:lumMod val="85000"/>
                    <a:lumOff val="15000"/>
                  </a:schemeClr>
                </a:solidFill>
                <a:latin typeface="Times New Roman" panose="02020603050405020304"/>
              </a:rPr>
              <a:t>()</a:t>
            </a:r>
            <a:r>
              <a:rPr lang="zh-CN" altLang="en-US" sz="2000" dirty="0">
                <a:solidFill>
                  <a:schemeClr val="bg1">
                    <a:lumMod val="85000"/>
                    <a:lumOff val="15000"/>
                  </a:schemeClr>
                </a:solidFill>
                <a:latin typeface="Times New Roman" panose="02020603050405020304"/>
              </a:rPr>
              <a:t>方法显示保存文件对话框。</a:t>
            </a:r>
            <a:endParaRPr lang="zh-CN" altLang="en-US" sz="2000" dirty="0">
              <a:solidFill>
                <a:schemeClr val="bg1">
                  <a:lumMod val="85000"/>
                  <a:lumOff val="15000"/>
                </a:schemeClr>
              </a:solidFill>
              <a:latin typeface="Times New Roman" panose="02020603050405020304"/>
            </a:endParaRPr>
          </a:p>
          <a:p>
            <a:pPr lvl="0"/>
            <a:r>
              <a:rPr lang="zh-CN" altLang="en-US" sz="2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5</a:t>
            </a:r>
            <a:r>
              <a:rPr lang="zh-CN" altLang="en-US" sz="2000" dirty="0">
                <a:solidFill>
                  <a:schemeClr val="bg1">
                    <a:lumMod val="85000"/>
                    <a:lumOff val="15000"/>
                  </a:schemeClr>
                </a:solidFill>
                <a:latin typeface="Times New Roman" panose="02020603050405020304"/>
              </a:rPr>
              <a:t>）打开用户所选择的文件，并保存为</a:t>
            </a:r>
            <a:r>
              <a:rPr lang="en-US" altLang="zh-CN" sz="2000" dirty="0" err="1">
                <a:solidFill>
                  <a:schemeClr val="bg1">
                    <a:lumMod val="85000"/>
                    <a:lumOff val="15000"/>
                  </a:schemeClr>
                </a:solidFill>
                <a:latin typeface="Times New Roman" panose="02020603050405020304"/>
              </a:rPr>
              <a:t>fs</a:t>
            </a:r>
            <a:r>
              <a:rPr lang="zh-CN" altLang="en-US" sz="2000" dirty="0">
                <a:solidFill>
                  <a:schemeClr val="bg1">
                    <a:lumMod val="85000"/>
                    <a:lumOff val="15000"/>
                  </a:schemeClr>
                </a:solidFill>
                <a:latin typeface="Times New Roman" panose="02020603050405020304"/>
              </a:rPr>
              <a:t>变量（类型为</a:t>
            </a:r>
            <a:r>
              <a:rPr lang="en-US" altLang="zh-CN" sz="2000" dirty="0" err="1">
                <a:solidFill>
                  <a:schemeClr val="bg1">
                    <a:lumMod val="85000"/>
                    <a:lumOff val="15000"/>
                  </a:schemeClr>
                </a:solidFill>
                <a:latin typeface="Times New Roman" panose="02020603050405020304"/>
              </a:rPr>
              <a:t>FileStream</a:t>
            </a:r>
            <a:r>
              <a:rPr lang="zh-CN" altLang="en-US" sz="2000" dirty="0">
                <a:solidFill>
                  <a:schemeClr val="bg1">
                    <a:lumMod val="85000"/>
                    <a:lumOff val="15000"/>
                  </a:schemeClr>
                </a:solidFill>
                <a:latin typeface="Times New Roman" panose="02020603050405020304"/>
              </a:rPr>
              <a:t>）。</a:t>
            </a:r>
            <a:endParaRPr lang="zh-CN" altLang="en-US" sz="2000" dirty="0">
              <a:solidFill>
                <a:schemeClr val="bg1">
                  <a:lumMod val="85000"/>
                  <a:lumOff val="15000"/>
                </a:schemeClr>
              </a:solidFill>
              <a:latin typeface="Times New Roman" panose="02020603050405020304"/>
            </a:endParaRPr>
          </a:p>
          <a:p>
            <a:pPr lvl="0"/>
            <a:r>
              <a:rPr lang="zh-CN" altLang="en-US" sz="2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6</a:t>
            </a:r>
            <a:r>
              <a:rPr lang="zh-CN" altLang="en-US" sz="2000" dirty="0">
                <a:solidFill>
                  <a:schemeClr val="bg1">
                    <a:lumMod val="85000"/>
                    <a:lumOff val="15000"/>
                  </a:schemeClr>
                </a:solidFill>
                <a:latin typeface="Times New Roman" panose="02020603050405020304"/>
              </a:rPr>
              <a:t>）读取</a:t>
            </a:r>
            <a:r>
              <a:rPr lang="en-US" altLang="zh-CN" sz="2000" dirty="0" err="1">
                <a:solidFill>
                  <a:schemeClr val="bg1">
                    <a:lumMod val="85000"/>
                    <a:lumOff val="15000"/>
                  </a:schemeClr>
                </a:solidFill>
                <a:latin typeface="Times New Roman" panose="02020603050405020304"/>
              </a:rPr>
              <a:t>rtbMessage</a:t>
            </a:r>
            <a:r>
              <a:rPr lang="zh-CN" altLang="en-US" sz="2000" dirty="0">
                <a:solidFill>
                  <a:schemeClr val="bg1">
                    <a:lumMod val="85000"/>
                    <a:lumOff val="15000"/>
                  </a:schemeClr>
                </a:solidFill>
                <a:latin typeface="Times New Roman" panose="02020603050405020304"/>
              </a:rPr>
              <a:t>控件的内容，并转换为元素类型为</a:t>
            </a:r>
            <a:r>
              <a:rPr lang="en-US" altLang="zh-CN" sz="2000" dirty="0">
                <a:solidFill>
                  <a:schemeClr val="bg1">
                    <a:lumMod val="85000"/>
                    <a:lumOff val="15000"/>
                  </a:schemeClr>
                </a:solidFill>
                <a:latin typeface="Times New Roman" panose="02020603050405020304"/>
              </a:rPr>
              <a:t>byte</a:t>
            </a:r>
            <a:r>
              <a:rPr lang="zh-CN" altLang="en-US" sz="2000" dirty="0">
                <a:solidFill>
                  <a:schemeClr val="bg1">
                    <a:lumMod val="85000"/>
                    <a:lumOff val="15000"/>
                  </a:schemeClr>
                </a:solidFill>
                <a:latin typeface="Times New Roman" panose="02020603050405020304"/>
              </a:rPr>
              <a:t>类型的数组</a:t>
            </a:r>
            <a:r>
              <a:rPr lang="en-US" altLang="zh-CN" sz="2000" dirty="0">
                <a:solidFill>
                  <a:schemeClr val="bg1">
                    <a:lumMod val="85000"/>
                    <a:lumOff val="15000"/>
                  </a:schemeClr>
                </a:solidFill>
                <a:latin typeface="Times New Roman" panose="02020603050405020304"/>
              </a:rPr>
              <a:t>data</a:t>
            </a:r>
            <a:r>
              <a:rPr lang="zh-CN" altLang="en-US" sz="2000" dirty="0">
                <a:solidFill>
                  <a:schemeClr val="bg1">
                    <a:lumMod val="85000"/>
                    <a:lumOff val="15000"/>
                  </a:schemeClr>
                </a:solidFill>
                <a:latin typeface="Times New Roman" panose="02020603050405020304"/>
              </a:rPr>
              <a:t>。</a:t>
            </a:r>
            <a:endParaRPr lang="zh-CN" altLang="en-US" sz="2000" dirty="0">
              <a:solidFill>
                <a:schemeClr val="bg1">
                  <a:lumMod val="85000"/>
                  <a:lumOff val="15000"/>
                </a:schemeClr>
              </a:solidFill>
              <a:latin typeface="Times New Roman" panose="02020603050405020304"/>
            </a:endParaRPr>
          </a:p>
          <a:p>
            <a:pPr lvl="0"/>
            <a:r>
              <a:rPr lang="zh-CN" altLang="en-US" sz="2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7</a:t>
            </a:r>
            <a:r>
              <a:rPr lang="zh-CN" altLang="en-US" sz="2000" dirty="0">
                <a:solidFill>
                  <a:schemeClr val="bg1">
                    <a:lumMod val="85000"/>
                    <a:lumOff val="15000"/>
                  </a:schemeClr>
                </a:solidFill>
                <a:latin typeface="Times New Roman" panose="02020603050405020304"/>
              </a:rPr>
              <a:t>）调用</a:t>
            </a:r>
            <a:r>
              <a:rPr lang="en-US" altLang="zh-CN" sz="2000" dirty="0" err="1">
                <a:solidFill>
                  <a:schemeClr val="bg1">
                    <a:lumMod val="85000"/>
                    <a:lumOff val="15000"/>
                  </a:schemeClr>
                </a:solidFill>
                <a:latin typeface="Times New Roman" panose="02020603050405020304"/>
              </a:rPr>
              <a:t>fs</a:t>
            </a:r>
            <a:r>
              <a:rPr lang="zh-CN" altLang="en-US" sz="2000" dirty="0">
                <a:solidFill>
                  <a:schemeClr val="bg1">
                    <a:lumMod val="85000"/>
                    <a:lumOff val="15000"/>
                  </a:schemeClr>
                </a:solidFill>
                <a:latin typeface="Times New Roman" panose="02020603050405020304"/>
              </a:rPr>
              <a:t>实例的</a:t>
            </a:r>
            <a:r>
              <a:rPr lang="en-US" altLang="zh-CN" sz="2000" dirty="0">
                <a:solidFill>
                  <a:schemeClr val="bg1">
                    <a:lumMod val="85000"/>
                    <a:lumOff val="15000"/>
                  </a:schemeClr>
                </a:solidFill>
                <a:latin typeface="Times New Roman" panose="02020603050405020304"/>
              </a:rPr>
              <a:t>Write()</a:t>
            </a:r>
            <a:r>
              <a:rPr lang="zh-CN" altLang="en-US" sz="2000" dirty="0">
                <a:solidFill>
                  <a:schemeClr val="bg1">
                    <a:lumMod val="85000"/>
                    <a:lumOff val="15000"/>
                  </a:schemeClr>
                </a:solidFill>
                <a:latin typeface="Times New Roman" panose="02020603050405020304"/>
              </a:rPr>
              <a:t>方法将</a:t>
            </a:r>
            <a:r>
              <a:rPr lang="en-US" altLang="zh-CN" sz="2000" dirty="0">
                <a:solidFill>
                  <a:schemeClr val="bg1">
                    <a:lumMod val="85000"/>
                    <a:lumOff val="15000"/>
                  </a:schemeClr>
                </a:solidFill>
                <a:latin typeface="Times New Roman" panose="02020603050405020304"/>
              </a:rPr>
              <a:t>data</a:t>
            </a:r>
            <a:r>
              <a:rPr lang="zh-CN" altLang="en-US" sz="2000" dirty="0">
                <a:solidFill>
                  <a:schemeClr val="bg1">
                    <a:lumMod val="85000"/>
                    <a:lumOff val="15000"/>
                  </a:schemeClr>
                </a:solidFill>
                <a:latin typeface="Times New Roman" panose="02020603050405020304"/>
              </a:rPr>
              <a:t>数组的内容写入到用户选择的文件。</a:t>
            </a:r>
            <a:endParaRPr lang="zh-CN" altLang="en-US" sz="2000" dirty="0">
              <a:solidFill>
                <a:schemeClr val="bg1">
                  <a:lumMod val="85000"/>
                  <a:lumOff val="15000"/>
                </a:schemeClr>
              </a:solidFill>
              <a:latin typeface="Times New Roman" panose="02020603050405020304"/>
            </a:endParaRPr>
          </a:p>
          <a:p>
            <a:pPr lvl="0"/>
            <a:r>
              <a:rPr lang="zh-CN" altLang="en-US" sz="2000" dirty="0">
                <a:solidFill>
                  <a:schemeClr val="bg1">
                    <a:lumMod val="85000"/>
                    <a:lumOff val="15000"/>
                  </a:schemeClr>
                </a:solidFill>
                <a:latin typeface="Times New Roman" panose="02020603050405020304"/>
              </a:rPr>
              <a:t>（</a:t>
            </a:r>
            <a:r>
              <a:rPr lang="en-US" altLang="zh-CN" sz="2000" dirty="0">
                <a:solidFill>
                  <a:schemeClr val="bg1">
                    <a:lumMod val="85000"/>
                    <a:lumOff val="15000"/>
                  </a:schemeClr>
                </a:solidFill>
                <a:latin typeface="Times New Roman" panose="02020603050405020304"/>
              </a:rPr>
              <a:t>8</a:t>
            </a:r>
            <a:r>
              <a:rPr lang="zh-CN" altLang="en-US" sz="2000" dirty="0">
                <a:solidFill>
                  <a:schemeClr val="bg1">
                    <a:lumMod val="85000"/>
                    <a:lumOff val="15000"/>
                  </a:schemeClr>
                </a:solidFill>
                <a:latin typeface="Times New Roman" panose="02020603050405020304"/>
              </a:rPr>
              <a:t>）关闭</a:t>
            </a:r>
            <a:r>
              <a:rPr lang="en-US" altLang="zh-CN" sz="2000" dirty="0" err="1">
                <a:solidFill>
                  <a:schemeClr val="bg1">
                    <a:lumMod val="85000"/>
                    <a:lumOff val="15000"/>
                  </a:schemeClr>
                </a:solidFill>
                <a:latin typeface="Times New Roman" panose="02020603050405020304"/>
              </a:rPr>
              <a:t>fs</a:t>
            </a:r>
            <a:r>
              <a:rPr lang="zh-CN" altLang="en-US" sz="2000" dirty="0">
                <a:solidFill>
                  <a:schemeClr val="bg1">
                    <a:lumMod val="85000"/>
                    <a:lumOff val="15000"/>
                  </a:schemeClr>
                </a:solidFill>
                <a:latin typeface="Times New Roman" panose="02020603050405020304"/>
              </a:rPr>
              <a:t>实例。</a:t>
            </a:r>
            <a:endParaRPr lang="zh-CN" altLang="en-US" sz="2000" dirty="0">
              <a:solidFill>
                <a:schemeClr val="bg1">
                  <a:lumMod val="85000"/>
                  <a:lumOff val="15000"/>
                </a:schemeClr>
              </a:solidFill>
              <a:latin typeface="Times New Roman" panose="020206030504050203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zh-CN" altLang="en-US" dirty="0">
                <a:solidFill>
                  <a:schemeClr val="bg1">
                    <a:lumMod val="85000"/>
                    <a:lumOff val="15000"/>
                  </a:schemeClr>
                </a:solidFill>
                <a:latin typeface="Times New Roman" panose="02020603050405020304"/>
              </a:rPr>
              <a:t>在“对话框”对话框中，单击“保存为</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”按钮可以弹出“另存为”对话框，并选择“新建 文本文件”文本文件。</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单击“保存”按钮，弹出对话框。该对话框询问用户是否要替换已存在的文件。如果单击“是”按钮，将替换被选择的文件。否则，取消这次保存文件的操作。</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a:p>
            <a:endParaRPr lang="zh-CN" altLang="en-US" dirty="0">
              <a:solidFill>
                <a:schemeClr val="bg1">
                  <a:lumMod val="85000"/>
                  <a:lumOff val="1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目录浏览对话框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目录浏览对话框用来显示一个用于浏览和选择文件夹的模式对话框。它由</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a:t>
            </a:r>
            <a:r>
              <a:rPr lang="en-US" altLang="zh-CN" b="0" i="0" u="none" strike="noStrike" baseline="0" dirty="0" err="1">
                <a:solidFill>
                  <a:schemeClr val="bg1">
                    <a:lumMod val="85000"/>
                    <a:lumOff val="15000"/>
                  </a:schemeClr>
                </a:solidFill>
                <a:latin typeface="Times New Roman" panose="02020603050405020304"/>
              </a:rPr>
              <a:t>FolderBrowserDialog</a:t>
            </a:r>
            <a:r>
              <a:rPr lang="zh-CN" altLang="en-US" b="0" i="0" u="none" strike="noStrike" baseline="0" dirty="0">
                <a:solidFill>
                  <a:schemeClr val="bg1">
                    <a:lumMod val="85000"/>
                    <a:lumOff val="15000"/>
                  </a:schemeClr>
                </a:solidFill>
                <a:latin typeface="Times New Roman" panose="02020603050405020304"/>
              </a:rPr>
              <a:t>组件实现。目录浏览对话框的常用属性具体说明如下表所示。</a:t>
            </a:r>
            <a:endParaRPr lang="zh-CN" altLang="en-US" b="0" i="0" u="none" strike="noStrike" baseline="0" dirty="0">
              <a:solidFill>
                <a:schemeClr val="bg1">
                  <a:lumMod val="85000"/>
                  <a:lumOff val="15000"/>
                </a:schemeClr>
              </a:solidFill>
              <a:latin typeface="Times New Roman" panose="02020603050405020304"/>
            </a:endParaRPr>
          </a:p>
        </p:txBody>
      </p:sp>
      <p:graphicFrame>
        <p:nvGraphicFramePr>
          <p:cNvPr id="4" name="表格 3"/>
          <p:cNvGraphicFramePr>
            <a:graphicFrameLocks noGrp="1"/>
          </p:cNvGraphicFramePr>
          <p:nvPr/>
        </p:nvGraphicFramePr>
        <p:xfrm>
          <a:off x="971600" y="3356992"/>
          <a:ext cx="6696744" cy="2520280"/>
        </p:xfrm>
        <a:graphic>
          <a:graphicData uri="http://schemas.openxmlformats.org/drawingml/2006/table">
            <a:tbl>
              <a:tblPr>
                <a:tableStyleId>{5C22544A-7EE6-4342-B048-85BDC9FD1C3A}</a:tableStyleId>
              </a:tblPr>
              <a:tblGrid>
                <a:gridCol w="2292702"/>
                <a:gridCol w="4404042"/>
              </a:tblGrid>
              <a:tr h="504056">
                <a:tc>
                  <a:txBody>
                    <a:bodyPr/>
                    <a:lstStyle/>
                    <a:p>
                      <a:pPr algn="ctr">
                        <a:lnSpc>
                          <a:spcPts val="1350"/>
                        </a:lnSpc>
                        <a:spcAft>
                          <a:spcPts val="100"/>
                        </a:spcAft>
                      </a:pPr>
                      <a:r>
                        <a:rPr lang="zh-CN" sz="1200">
                          <a:effectLst/>
                        </a:rPr>
                        <a:t>属</a:t>
                      </a:r>
                      <a:r>
                        <a:rPr lang="en-US" sz="1200">
                          <a:effectLst/>
                        </a:rPr>
                        <a:t>    </a:t>
                      </a:r>
                      <a:r>
                        <a:rPr lang="zh-CN" sz="1200">
                          <a:effectLst/>
                        </a:rPr>
                        <a:t>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350"/>
                        </a:lnSpc>
                        <a:spcAft>
                          <a:spcPts val="100"/>
                        </a:spcAft>
                      </a:pPr>
                      <a:r>
                        <a:rPr lang="zh-CN" sz="1200">
                          <a:effectLst/>
                        </a:rPr>
                        <a:t>描</a:t>
                      </a:r>
                      <a:r>
                        <a:rPr lang="en-US" sz="1200">
                          <a:effectLst/>
                        </a:rPr>
                        <a:t>     </a:t>
                      </a:r>
                      <a:r>
                        <a:rPr lang="zh-CN" sz="1200">
                          <a:effectLst/>
                        </a:rPr>
                        <a:t>述</a:t>
                      </a:r>
                      <a:endParaRPr lang="zh-CN" sz="1200">
                        <a:effectLst/>
                        <a:latin typeface="Times New Roman" panose="02020603050405020304"/>
                        <a:ea typeface="宋体" panose="02010600030101010101" pitchFamily="2" charset="-122"/>
                      </a:endParaRPr>
                    </a:p>
                  </a:txBody>
                  <a:tcPr marL="68580" marR="68580" marT="0" marB="0" anchor="ctr"/>
                </a:tc>
              </a:tr>
              <a:tr h="504056">
                <a:tc>
                  <a:txBody>
                    <a:bodyPr/>
                    <a:lstStyle/>
                    <a:p>
                      <a:pPr indent="266700" algn="just">
                        <a:lnSpc>
                          <a:spcPts val="1350"/>
                        </a:lnSpc>
                        <a:spcAft>
                          <a:spcPts val="100"/>
                        </a:spcAft>
                      </a:pPr>
                      <a:r>
                        <a:rPr lang="en-US" sz="1200">
                          <a:effectLst/>
                        </a:rPr>
                        <a:t>SelectedPath</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350"/>
                        </a:lnSpc>
                        <a:spcAft>
                          <a:spcPts val="100"/>
                        </a:spcAft>
                      </a:pPr>
                      <a:r>
                        <a:rPr lang="zh-CN" sz="1200">
                          <a:effectLst/>
                        </a:rPr>
                        <a:t>用户选定的路径</a:t>
                      </a:r>
                      <a:endParaRPr lang="zh-CN" sz="1200">
                        <a:effectLst/>
                        <a:latin typeface="Times New Roman" panose="02020603050405020304"/>
                        <a:ea typeface="宋体" panose="02010600030101010101" pitchFamily="2" charset="-122"/>
                      </a:endParaRPr>
                    </a:p>
                  </a:txBody>
                  <a:tcPr marL="68580" marR="68580" marT="0" marB="0" anchor="ctr"/>
                </a:tc>
              </a:tr>
              <a:tr h="504056">
                <a:tc>
                  <a:txBody>
                    <a:bodyPr/>
                    <a:lstStyle/>
                    <a:p>
                      <a:pPr indent="266700" algn="just">
                        <a:lnSpc>
                          <a:spcPts val="1350"/>
                        </a:lnSpc>
                        <a:spcAft>
                          <a:spcPts val="100"/>
                        </a:spcAft>
                      </a:pPr>
                      <a:r>
                        <a:rPr lang="en-US" sz="1200">
                          <a:effectLst/>
                        </a:rPr>
                        <a:t>ShowNewFolderButton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350"/>
                        </a:lnSpc>
                        <a:spcAft>
                          <a:spcPts val="100"/>
                        </a:spcAft>
                      </a:pPr>
                      <a:r>
                        <a:rPr lang="zh-CN" sz="1200">
                          <a:effectLst/>
                        </a:rPr>
                        <a:t>指示是否显示“新建文件夹”按钮</a:t>
                      </a:r>
                      <a:endParaRPr lang="zh-CN" sz="1200">
                        <a:effectLst/>
                        <a:latin typeface="Times New Roman" panose="02020603050405020304"/>
                        <a:ea typeface="宋体" panose="02010600030101010101" pitchFamily="2" charset="-122"/>
                      </a:endParaRPr>
                    </a:p>
                  </a:txBody>
                  <a:tcPr marL="68580" marR="68580" marT="0" marB="0" anchor="ctr"/>
                </a:tc>
              </a:tr>
              <a:tr h="504056">
                <a:tc>
                  <a:txBody>
                    <a:bodyPr/>
                    <a:lstStyle/>
                    <a:p>
                      <a:pPr indent="266700" algn="just">
                        <a:lnSpc>
                          <a:spcPts val="1350"/>
                        </a:lnSpc>
                        <a:spcAft>
                          <a:spcPts val="100"/>
                        </a:spcAft>
                      </a:pPr>
                      <a:r>
                        <a:rPr lang="en-US" sz="1200">
                          <a:effectLst/>
                        </a:rPr>
                        <a:t>Description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350"/>
                        </a:lnSpc>
                        <a:spcAft>
                          <a:spcPts val="100"/>
                        </a:spcAft>
                      </a:pPr>
                      <a:r>
                        <a:rPr lang="zh-CN" sz="1200">
                          <a:effectLst/>
                        </a:rPr>
                        <a:t>对话框中在树视图控件上显示的说明文本</a:t>
                      </a:r>
                      <a:endParaRPr lang="zh-CN" sz="1200">
                        <a:effectLst/>
                        <a:latin typeface="Times New Roman" panose="02020603050405020304"/>
                        <a:ea typeface="宋体" panose="02010600030101010101" pitchFamily="2" charset="-122"/>
                      </a:endParaRPr>
                    </a:p>
                  </a:txBody>
                  <a:tcPr marL="68580" marR="68580" marT="0" marB="0" anchor="ctr"/>
                </a:tc>
              </a:tr>
              <a:tr h="504056">
                <a:tc>
                  <a:txBody>
                    <a:bodyPr/>
                    <a:lstStyle/>
                    <a:p>
                      <a:pPr indent="266700" algn="just">
                        <a:lnSpc>
                          <a:spcPts val="1350"/>
                        </a:lnSpc>
                        <a:spcAft>
                          <a:spcPts val="100"/>
                        </a:spcAft>
                      </a:pPr>
                      <a:r>
                        <a:rPr lang="en-US" sz="1200">
                          <a:effectLst/>
                        </a:rPr>
                        <a:t>RootFolder</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indent="266700" algn="just">
                        <a:lnSpc>
                          <a:spcPts val="1350"/>
                        </a:lnSpc>
                        <a:spcAft>
                          <a:spcPts val="100"/>
                        </a:spcAft>
                      </a:pPr>
                      <a:r>
                        <a:rPr lang="zh-CN" sz="1200" dirty="0">
                          <a:effectLst/>
                        </a:rPr>
                        <a:t>从其开始浏览的根文件夹</a:t>
                      </a:r>
                      <a:endParaRPr lang="zh-CN" sz="1200" dirty="0">
                        <a:effectLst/>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288032"/>
            <a:ext cx="8229600" cy="6597352"/>
          </a:xfrm>
        </p:spPr>
        <p:txBody>
          <a:bodyPr>
            <a:noAutofit/>
          </a:bodyPr>
          <a:lstStyle/>
          <a:p>
            <a:pPr lvl="0"/>
            <a:r>
              <a:rPr lang="zh-CN" altLang="en-US" sz="2200" dirty="0">
                <a:solidFill>
                  <a:schemeClr val="bg1">
                    <a:lumMod val="85000"/>
                    <a:lumOff val="15000"/>
                  </a:schemeClr>
                </a:solidFill>
                <a:latin typeface="Times New Roman" panose="02020603050405020304"/>
              </a:rPr>
              <a:t>用户单击“目录浏览</a:t>
            </a:r>
            <a:r>
              <a:rPr lang="en-US" altLang="zh-CN" sz="2200" dirty="0">
                <a:solidFill>
                  <a:schemeClr val="bg1">
                    <a:lumMod val="85000"/>
                    <a:lumOff val="15000"/>
                  </a:schemeClr>
                </a:solidFill>
                <a:latin typeface="Times New Roman" panose="02020603050405020304"/>
              </a:rPr>
              <a:t>…</a:t>
            </a:r>
            <a:r>
              <a:rPr lang="zh-CN" altLang="en-US" sz="2200" dirty="0">
                <a:solidFill>
                  <a:schemeClr val="bg1">
                    <a:lumMod val="85000"/>
                    <a:lumOff val="15000"/>
                  </a:schemeClr>
                </a:solidFill>
                <a:latin typeface="Times New Roman" panose="02020603050405020304"/>
              </a:rPr>
              <a:t>”按钮，可以弹出“浏览文件夹”对话框。该功能由“目录浏览</a:t>
            </a:r>
            <a:r>
              <a:rPr lang="en-US" altLang="zh-CN" sz="2200" dirty="0">
                <a:solidFill>
                  <a:schemeClr val="bg1">
                    <a:lumMod val="85000"/>
                    <a:lumOff val="15000"/>
                  </a:schemeClr>
                </a:solidFill>
                <a:latin typeface="Times New Roman" panose="02020603050405020304"/>
              </a:rPr>
              <a:t>…</a:t>
            </a:r>
            <a:r>
              <a:rPr lang="zh-CN" altLang="en-US" sz="2200" dirty="0">
                <a:solidFill>
                  <a:schemeClr val="bg1">
                    <a:lumMod val="85000"/>
                    <a:lumOff val="15000"/>
                  </a:schemeClr>
                </a:solidFill>
                <a:latin typeface="Times New Roman" panose="02020603050405020304"/>
              </a:rPr>
              <a:t>”按钮（</a:t>
            </a:r>
            <a:r>
              <a:rPr lang="en-US" altLang="zh-CN" sz="2200" dirty="0" err="1">
                <a:solidFill>
                  <a:schemeClr val="bg1">
                    <a:lumMod val="85000"/>
                    <a:lumOff val="15000"/>
                  </a:schemeClr>
                </a:solidFill>
                <a:latin typeface="Times New Roman" panose="02020603050405020304"/>
              </a:rPr>
              <a:t>btnFolder</a:t>
            </a:r>
            <a:r>
              <a:rPr lang="zh-CN" altLang="en-US" sz="2200" dirty="0">
                <a:solidFill>
                  <a:schemeClr val="bg1">
                    <a:lumMod val="85000"/>
                    <a:lumOff val="15000"/>
                  </a:schemeClr>
                </a:solidFill>
                <a:latin typeface="Times New Roman" panose="02020603050405020304"/>
              </a:rPr>
              <a:t>控件）的</a:t>
            </a:r>
            <a:r>
              <a:rPr lang="en-US" altLang="zh-CN" sz="2200" dirty="0" err="1">
                <a:solidFill>
                  <a:schemeClr val="bg1">
                    <a:lumMod val="85000"/>
                    <a:lumOff val="15000"/>
                  </a:schemeClr>
                </a:solidFill>
                <a:latin typeface="Times New Roman" panose="02020603050405020304"/>
              </a:rPr>
              <a:t>btnFolder_Click</a:t>
            </a:r>
            <a:r>
              <a:rPr lang="zh-CN" altLang="en-US" sz="2200" dirty="0">
                <a:solidFill>
                  <a:schemeClr val="bg1">
                    <a:lumMod val="85000"/>
                    <a:lumOff val="15000"/>
                  </a:schemeClr>
                </a:solidFill>
                <a:latin typeface="Times New Roman" panose="02020603050405020304"/>
              </a:rPr>
              <a:t> </a:t>
            </a:r>
            <a:r>
              <a:rPr lang="en-US" altLang="zh-CN" sz="2200" dirty="0">
                <a:solidFill>
                  <a:schemeClr val="bg1">
                    <a:lumMod val="85000"/>
                    <a:lumOff val="15000"/>
                  </a:schemeClr>
                </a:solidFill>
                <a:latin typeface="Times New Roman" panose="02020603050405020304"/>
              </a:rPr>
              <a:t>(object sender,</a:t>
            </a:r>
            <a:r>
              <a:rPr lang="zh-CN" altLang="en-US" sz="2200" dirty="0">
                <a:solidFill>
                  <a:schemeClr val="bg1">
                    <a:lumMod val="85000"/>
                    <a:lumOff val="15000"/>
                  </a:schemeClr>
                </a:solidFill>
                <a:latin typeface="Times New Roman" panose="02020603050405020304"/>
              </a:rPr>
              <a:t> </a:t>
            </a:r>
            <a:r>
              <a:rPr lang="en-US" altLang="zh-CN" sz="2200" dirty="0" err="1">
                <a:solidFill>
                  <a:schemeClr val="bg1">
                    <a:lumMod val="85000"/>
                    <a:lumOff val="15000"/>
                  </a:schemeClr>
                </a:solidFill>
                <a:latin typeface="Times New Roman" panose="02020603050405020304"/>
              </a:rPr>
              <a:t>EventArgs</a:t>
            </a:r>
            <a:r>
              <a:rPr lang="en-US" altLang="zh-CN" sz="2200" dirty="0">
                <a:solidFill>
                  <a:schemeClr val="bg1">
                    <a:lumMod val="85000"/>
                    <a:lumOff val="15000"/>
                  </a:schemeClr>
                </a:solidFill>
                <a:latin typeface="Times New Roman" panose="02020603050405020304"/>
              </a:rPr>
              <a:t> e)</a:t>
            </a:r>
            <a:r>
              <a:rPr lang="zh-CN" altLang="en-US" sz="2200" dirty="0">
                <a:solidFill>
                  <a:schemeClr val="bg1">
                    <a:lumMod val="85000"/>
                    <a:lumOff val="15000"/>
                  </a:schemeClr>
                </a:solidFill>
                <a:latin typeface="Times New Roman" panose="02020603050405020304"/>
              </a:rPr>
              <a:t> 事件实现。具体步骤如下：</a:t>
            </a:r>
            <a:endParaRPr lang="zh-CN" altLang="en-US" sz="2200" dirty="0">
              <a:solidFill>
                <a:schemeClr val="bg1">
                  <a:lumMod val="85000"/>
                  <a:lumOff val="15000"/>
                </a:schemeClr>
              </a:solidFill>
              <a:latin typeface="Times New Roman" panose="02020603050405020304"/>
            </a:endParaRPr>
          </a:p>
          <a:p>
            <a:pPr lvl="0"/>
            <a:r>
              <a:rPr lang="zh-CN" altLang="en-US" sz="2200" dirty="0">
                <a:solidFill>
                  <a:schemeClr val="bg1">
                    <a:lumMod val="85000"/>
                    <a:lumOff val="15000"/>
                  </a:schemeClr>
                </a:solidFill>
                <a:latin typeface="Times New Roman" panose="02020603050405020304"/>
              </a:rPr>
              <a:t>（</a:t>
            </a:r>
            <a:r>
              <a:rPr lang="en-US" altLang="zh-CN" sz="2200" dirty="0">
                <a:solidFill>
                  <a:schemeClr val="bg1">
                    <a:lumMod val="85000"/>
                    <a:lumOff val="15000"/>
                  </a:schemeClr>
                </a:solidFill>
                <a:latin typeface="Times New Roman" panose="02020603050405020304"/>
              </a:rPr>
              <a:t>1</a:t>
            </a:r>
            <a:r>
              <a:rPr lang="zh-CN" altLang="en-US" sz="2200" dirty="0">
                <a:solidFill>
                  <a:schemeClr val="bg1">
                    <a:lumMod val="85000"/>
                    <a:lumOff val="15000"/>
                  </a:schemeClr>
                </a:solidFill>
                <a:latin typeface="Times New Roman" panose="02020603050405020304"/>
              </a:rPr>
              <a:t>）创建</a:t>
            </a:r>
            <a:r>
              <a:rPr lang="en-US" altLang="zh-CN" sz="2200" dirty="0" err="1">
                <a:solidFill>
                  <a:schemeClr val="bg1">
                    <a:lumMod val="85000"/>
                    <a:lumOff val="15000"/>
                  </a:schemeClr>
                </a:solidFill>
                <a:latin typeface="Times New Roman" panose="02020603050405020304"/>
              </a:rPr>
              <a:t>FolderBrowserDialog</a:t>
            </a:r>
            <a:r>
              <a:rPr lang="zh-CN" altLang="en-US" sz="2200" dirty="0">
                <a:solidFill>
                  <a:schemeClr val="bg1">
                    <a:lumMod val="85000"/>
                    <a:lumOff val="15000"/>
                  </a:schemeClr>
                </a:solidFill>
                <a:latin typeface="Times New Roman" panose="02020603050405020304"/>
              </a:rPr>
              <a:t>类的实例</a:t>
            </a:r>
            <a:r>
              <a:rPr lang="en-US" altLang="zh-CN" sz="2200" dirty="0" err="1">
                <a:solidFill>
                  <a:schemeClr val="bg1">
                    <a:lumMod val="85000"/>
                    <a:lumOff val="15000"/>
                  </a:schemeClr>
                </a:solidFill>
                <a:latin typeface="Times New Roman" panose="02020603050405020304"/>
              </a:rPr>
              <a:t>fbd</a:t>
            </a:r>
            <a:r>
              <a:rPr lang="zh-CN" altLang="en-US" sz="2200" dirty="0">
                <a:solidFill>
                  <a:schemeClr val="bg1">
                    <a:lumMod val="85000"/>
                    <a:lumOff val="15000"/>
                  </a:schemeClr>
                </a:solidFill>
                <a:latin typeface="Times New Roman" panose="02020603050405020304"/>
              </a:rPr>
              <a:t>。</a:t>
            </a:r>
            <a:endParaRPr lang="zh-CN" altLang="en-US" sz="2200" dirty="0">
              <a:solidFill>
                <a:schemeClr val="bg1">
                  <a:lumMod val="85000"/>
                  <a:lumOff val="15000"/>
                </a:schemeClr>
              </a:solidFill>
              <a:latin typeface="Times New Roman" panose="02020603050405020304"/>
            </a:endParaRPr>
          </a:p>
          <a:p>
            <a:pPr lvl="0"/>
            <a:r>
              <a:rPr lang="zh-CN" altLang="en-US" sz="2200" dirty="0">
                <a:solidFill>
                  <a:schemeClr val="bg1">
                    <a:lumMod val="85000"/>
                    <a:lumOff val="15000"/>
                  </a:schemeClr>
                </a:solidFill>
                <a:latin typeface="Times New Roman" panose="02020603050405020304"/>
              </a:rPr>
              <a:t>（</a:t>
            </a:r>
            <a:r>
              <a:rPr lang="en-US" altLang="zh-CN" sz="2200" dirty="0">
                <a:solidFill>
                  <a:schemeClr val="bg1">
                    <a:lumMod val="85000"/>
                    <a:lumOff val="15000"/>
                  </a:schemeClr>
                </a:solidFill>
                <a:latin typeface="Times New Roman" panose="02020603050405020304"/>
              </a:rPr>
              <a:t>2</a:t>
            </a:r>
            <a:r>
              <a:rPr lang="zh-CN" altLang="en-US" sz="2200" dirty="0">
                <a:solidFill>
                  <a:schemeClr val="bg1">
                    <a:lumMod val="85000"/>
                    <a:lumOff val="15000"/>
                  </a:schemeClr>
                </a:solidFill>
                <a:latin typeface="Times New Roman" panose="02020603050405020304"/>
              </a:rPr>
              <a:t>）调用</a:t>
            </a:r>
            <a:r>
              <a:rPr lang="en-US" altLang="zh-CN" sz="2200" dirty="0" err="1">
                <a:solidFill>
                  <a:schemeClr val="bg1">
                    <a:lumMod val="85000"/>
                    <a:lumOff val="15000"/>
                  </a:schemeClr>
                </a:solidFill>
                <a:latin typeface="Times New Roman" panose="02020603050405020304"/>
              </a:rPr>
              <a:t>fbd</a:t>
            </a:r>
            <a:r>
              <a:rPr lang="zh-CN" altLang="en-US" sz="2200" dirty="0">
                <a:solidFill>
                  <a:schemeClr val="bg1">
                    <a:lumMod val="85000"/>
                    <a:lumOff val="15000"/>
                  </a:schemeClr>
                </a:solidFill>
                <a:latin typeface="Times New Roman" panose="02020603050405020304"/>
              </a:rPr>
              <a:t>实例的</a:t>
            </a:r>
            <a:r>
              <a:rPr lang="en-US" altLang="zh-CN" sz="2200" dirty="0" err="1">
                <a:solidFill>
                  <a:schemeClr val="bg1">
                    <a:lumMod val="85000"/>
                    <a:lumOff val="15000"/>
                  </a:schemeClr>
                </a:solidFill>
                <a:latin typeface="Times New Roman" panose="02020603050405020304"/>
              </a:rPr>
              <a:t>ShowDialog</a:t>
            </a:r>
            <a:r>
              <a:rPr lang="en-US" altLang="zh-CN" sz="2200" dirty="0">
                <a:solidFill>
                  <a:schemeClr val="bg1">
                    <a:lumMod val="85000"/>
                    <a:lumOff val="15000"/>
                  </a:schemeClr>
                </a:solidFill>
                <a:latin typeface="Times New Roman" panose="02020603050405020304"/>
              </a:rPr>
              <a:t>()</a:t>
            </a:r>
            <a:r>
              <a:rPr lang="zh-CN" altLang="en-US" sz="2200" dirty="0">
                <a:solidFill>
                  <a:schemeClr val="bg1">
                    <a:lumMod val="85000"/>
                    <a:lumOff val="15000"/>
                  </a:schemeClr>
                </a:solidFill>
                <a:latin typeface="Times New Roman" panose="02020603050405020304"/>
              </a:rPr>
              <a:t>方法显示浏览文件夹对话框。</a:t>
            </a:r>
            <a:endParaRPr lang="zh-CN" altLang="en-US" sz="2200" dirty="0">
              <a:solidFill>
                <a:schemeClr val="bg1">
                  <a:lumMod val="85000"/>
                  <a:lumOff val="15000"/>
                </a:schemeClr>
              </a:solidFill>
              <a:latin typeface="Times New Roman" panose="02020603050405020304"/>
            </a:endParaRPr>
          </a:p>
          <a:p>
            <a:pPr lvl="0"/>
            <a:r>
              <a:rPr lang="zh-CN" altLang="en-US" sz="2200" dirty="0">
                <a:solidFill>
                  <a:schemeClr val="bg1">
                    <a:lumMod val="85000"/>
                    <a:lumOff val="15000"/>
                  </a:schemeClr>
                </a:solidFill>
                <a:latin typeface="Times New Roman" panose="02020603050405020304"/>
              </a:rPr>
              <a:t>（</a:t>
            </a:r>
            <a:r>
              <a:rPr lang="en-US" altLang="zh-CN" sz="2200" dirty="0">
                <a:solidFill>
                  <a:schemeClr val="bg1">
                    <a:lumMod val="85000"/>
                    <a:lumOff val="15000"/>
                  </a:schemeClr>
                </a:solidFill>
                <a:latin typeface="Times New Roman" panose="02020603050405020304"/>
              </a:rPr>
              <a:t>3</a:t>
            </a:r>
            <a:r>
              <a:rPr lang="zh-CN" altLang="en-US" sz="2200" dirty="0">
                <a:solidFill>
                  <a:schemeClr val="bg1">
                    <a:lumMod val="85000"/>
                    <a:lumOff val="15000"/>
                  </a:schemeClr>
                </a:solidFill>
                <a:latin typeface="Times New Roman" panose="02020603050405020304"/>
              </a:rPr>
              <a:t>）</a:t>
            </a:r>
            <a:r>
              <a:rPr lang="en-US" altLang="zh-CN" sz="2200" dirty="0" err="1">
                <a:solidFill>
                  <a:schemeClr val="bg1">
                    <a:lumMod val="85000"/>
                    <a:lumOff val="15000"/>
                  </a:schemeClr>
                </a:solidFill>
                <a:latin typeface="Times New Roman" panose="02020603050405020304"/>
              </a:rPr>
              <a:t>tbFolder</a:t>
            </a:r>
            <a:r>
              <a:rPr lang="zh-CN" altLang="en-US" sz="2200" dirty="0">
                <a:solidFill>
                  <a:schemeClr val="bg1">
                    <a:lumMod val="85000"/>
                    <a:lumOff val="15000"/>
                  </a:schemeClr>
                </a:solidFill>
                <a:latin typeface="Times New Roman" panose="02020603050405020304"/>
              </a:rPr>
              <a:t>控件显示用户所选文件夹的路径（即</a:t>
            </a:r>
            <a:r>
              <a:rPr lang="en-US" altLang="zh-CN" sz="2200" dirty="0" err="1">
                <a:solidFill>
                  <a:schemeClr val="bg1">
                    <a:lumMod val="85000"/>
                    <a:lumOff val="15000"/>
                  </a:schemeClr>
                </a:solidFill>
                <a:latin typeface="Times New Roman" panose="02020603050405020304"/>
              </a:rPr>
              <a:t>fbd</a:t>
            </a:r>
            <a:r>
              <a:rPr lang="zh-CN" altLang="en-US" sz="2200" dirty="0">
                <a:solidFill>
                  <a:schemeClr val="bg1">
                    <a:lumMod val="85000"/>
                    <a:lumOff val="15000"/>
                  </a:schemeClr>
                </a:solidFill>
                <a:latin typeface="Times New Roman" panose="02020603050405020304"/>
              </a:rPr>
              <a:t>实例的</a:t>
            </a:r>
            <a:r>
              <a:rPr lang="en-US" altLang="zh-CN" sz="2200" dirty="0" err="1">
                <a:solidFill>
                  <a:schemeClr val="bg1">
                    <a:lumMod val="85000"/>
                    <a:lumOff val="15000"/>
                  </a:schemeClr>
                </a:solidFill>
                <a:latin typeface="Times New Roman" panose="02020603050405020304"/>
              </a:rPr>
              <a:t>SelectedPath</a:t>
            </a:r>
            <a:r>
              <a:rPr lang="zh-CN" altLang="en-US" sz="2200" dirty="0">
                <a:solidFill>
                  <a:schemeClr val="bg1">
                    <a:lumMod val="85000"/>
                    <a:lumOff val="15000"/>
                  </a:schemeClr>
                </a:solidFill>
                <a:latin typeface="Times New Roman" panose="02020603050405020304"/>
              </a:rPr>
              <a:t>属性的值）。</a:t>
            </a:r>
            <a:endParaRPr lang="zh-CN" altLang="en-US" sz="2200" dirty="0">
              <a:solidFill>
                <a:schemeClr val="bg1">
                  <a:lumMod val="85000"/>
                  <a:lumOff val="15000"/>
                </a:schemeClr>
              </a:solidFill>
              <a:latin typeface="Times New Roman" panose="02020603050405020304"/>
            </a:endParaRPr>
          </a:p>
          <a:p>
            <a:pPr lvl="0"/>
            <a:r>
              <a:rPr lang="zh-CN" altLang="en-US" sz="2200" dirty="0">
                <a:solidFill>
                  <a:schemeClr val="bg1">
                    <a:lumMod val="85000"/>
                    <a:lumOff val="15000"/>
                  </a:schemeClr>
                </a:solidFill>
                <a:latin typeface="Times New Roman" panose="02020603050405020304"/>
              </a:rPr>
              <a:t>在“对话框”对话框中，单击“目录浏览</a:t>
            </a:r>
            <a:r>
              <a:rPr lang="en-US" altLang="zh-CN" sz="2200" dirty="0">
                <a:solidFill>
                  <a:schemeClr val="bg1">
                    <a:lumMod val="85000"/>
                    <a:lumOff val="15000"/>
                  </a:schemeClr>
                </a:solidFill>
                <a:latin typeface="Times New Roman" panose="02020603050405020304"/>
              </a:rPr>
              <a:t>…</a:t>
            </a:r>
            <a:r>
              <a:rPr lang="zh-CN" altLang="en-US" sz="2200" dirty="0">
                <a:solidFill>
                  <a:schemeClr val="bg1">
                    <a:lumMod val="85000"/>
                    <a:lumOff val="15000"/>
                  </a:schemeClr>
                </a:solidFill>
                <a:latin typeface="Times New Roman" panose="02020603050405020304"/>
              </a:rPr>
              <a:t>”按钮可以弹出“浏览文件夹”对话框，并选择“桌面”图标。单击“确定”按钮，关闭“浏览文件夹”对话框。此时，</a:t>
            </a:r>
            <a:r>
              <a:rPr lang="en-US" altLang="zh-CN" sz="2200" dirty="0" err="1">
                <a:solidFill>
                  <a:schemeClr val="bg1">
                    <a:lumMod val="85000"/>
                    <a:lumOff val="15000"/>
                  </a:schemeClr>
                </a:solidFill>
                <a:latin typeface="Times New Roman" panose="02020603050405020304"/>
              </a:rPr>
              <a:t>tbFolder</a:t>
            </a:r>
            <a:r>
              <a:rPr lang="zh-CN" altLang="en-US" sz="2200" dirty="0">
                <a:solidFill>
                  <a:schemeClr val="bg1">
                    <a:lumMod val="85000"/>
                    <a:lumOff val="15000"/>
                  </a:schemeClr>
                </a:solidFill>
                <a:latin typeface="Times New Roman" panose="02020603050405020304"/>
              </a:rPr>
              <a:t>控件显示用户所选文件夹的路径。</a:t>
            </a:r>
            <a:endParaRPr lang="zh-CN" altLang="en-US" sz="2200" dirty="0">
              <a:solidFill>
                <a:schemeClr val="bg1">
                  <a:lumMod val="85000"/>
                  <a:lumOff val="15000"/>
                </a:schemeClr>
              </a:solidFill>
              <a:latin typeface="Times New Roman" panose="02020603050405020304"/>
            </a:endParaRPr>
          </a:p>
          <a:p>
            <a:endParaRPr lang="zh-CN" altLang="en-US" sz="2200" dirty="0">
              <a:solidFill>
                <a:schemeClr val="bg1">
                  <a:lumMod val="85000"/>
                  <a:lumOff val="1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对话框窗体</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a:xfrm>
            <a:off x="457200" y="1196752"/>
            <a:ext cx="8229600" cy="5517232"/>
          </a:xfrm>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对话框窗体用于与用户交互和检索信息。此处，笔者用</a:t>
            </a:r>
            <a:r>
              <a:rPr lang="en-US" altLang="zh-CN" b="0" i="0" u="none" strike="noStrike" baseline="0" dirty="0" err="1">
                <a:solidFill>
                  <a:schemeClr val="bg1">
                    <a:lumMod val="85000"/>
                    <a:lumOff val="15000"/>
                  </a:schemeClr>
                </a:solidFill>
                <a:latin typeface="Times New Roman" panose="02020603050405020304"/>
              </a:rPr>
              <a:t>DialogForm.cs</a:t>
            </a:r>
            <a:r>
              <a:rPr lang="zh-CN" altLang="en-US" b="0" i="0" u="none" strike="noStrike" baseline="0" dirty="0">
                <a:solidFill>
                  <a:schemeClr val="bg1">
                    <a:lumMod val="85000"/>
                    <a:lumOff val="15000"/>
                  </a:schemeClr>
                </a:solidFill>
                <a:latin typeface="Times New Roman" panose="02020603050405020304"/>
              </a:rPr>
              <a:t>窗体实现。</a:t>
            </a:r>
            <a:r>
              <a:rPr lang="en-US" altLang="zh-CN" b="0" i="0" u="none" strike="noStrike" baseline="0" dirty="0" err="1">
                <a:solidFill>
                  <a:schemeClr val="bg1">
                    <a:lumMod val="85000"/>
                    <a:lumOff val="15000"/>
                  </a:schemeClr>
                </a:solidFill>
                <a:latin typeface="Times New Roman" panose="02020603050405020304"/>
              </a:rPr>
              <a:t>DialogForm.cs</a:t>
            </a:r>
            <a:r>
              <a:rPr lang="zh-CN" altLang="en-US" b="0" i="0" u="none" strike="noStrike" baseline="0" dirty="0">
                <a:solidFill>
                  <a:schemeClr val="bg1">
                    <a:lumMod val="85000"/>
                    <a:lumOff val="15000"/>
                  </a:schemeClr>
                </a:solidFill>
                <a:latin typeface="Times New Roman" panose="02020603050405020304"/>
              </a:rPr>
              <a:t>窗体的标题为“对话框”，该窗体包括</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a:solidFill>
                  <a:schemeClr val="bg1">
                    <a:lumMod val="85000"/>
                    <a:lumOff val="15000"/>
                  </a:schemeClr>
                </a:solidFill>
                <a:latin typeface="Times New Roman" panose="02020603050405020304"/>
              </a:rPr>
              <a:t>Label</a:t>
            </a:r>
            <a:r>
              <a:rPr lang="zh-CN" altLang="en-US" b="0" i="0" u="none" strike="noStrike" baseline="0" dirty="0">
                <a:solidFill>
                  <a:schemeClr val="bg1">
                    <a:lumMod val="85000"/>
                    <a:lumOff val="15000"/>
                  </a:schemeClr>
                </a:solidFill>
                <a:latin typeface="Times New Roman" panose="02020603050405020304"/>
              </a:rPr>
              <a:t>控件、</a:t>
            </a:r>
            <a:r>
              <a:rPr lang="en-US" altLang="zh-CN" b="0" i="0" u="none" strike="noStrike" baseline="0" dirty="0">
                <a:solidFill>
                  <a:schemeClr val="bg1">
                    <a:lumMod val="85000"/>
                    <a:lumOff val="15000"/>
                  </a:schemeClr>
                </a:solidFill>
                <a:latin typeface="Times New Roman" panose="02020603050405020304"/>
              </a:rPr>
              <a:t>2</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TextBox</a:t>
            </a:r>
            <a:r>
              <a:rPr lang="zh-CN" altLang="en-US" b="0" i="0" u="none" strike="noStrike" baseline="0" dirty="0">
                <a:solidFill>
                  <a:schemeClr val="bg1">
                    <a:lumMod val="85000"/>
                    <a:lumOff val="15000"/>
                  </a:schemeClr>
                </a:solidFill>
                <a:latin typeface="Times New Roman" panose="02020603050405020304"/>
              </a:rPr>
              <a:t>控件、</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RichTextBox</a:t>
            </a:r>
            <a:r>
              <a:rPr lang="zh-CN" altLang="en-US" b="0" i="0" u="none" strike="noStrike" baseline="0" dirty="0">
                <a:solidFill>
                  <a:schemeClr val="bg1">
                    <a:lumMod val="85000"/>
                    <a:lumOff val="15000"/>
                  </a:schemeClr>
                </a:solidFill>
                <a:latin typeface="Times New Roman" panose="02020603050405020304"/>
              </a:rPr>
              <a:t>控件和</a:t>
            </a:r>
            <a:r>
              <a:rPr lang="en-US" altLang="zh-CN" b="0" i="0" u="none" strike="noStrike" baseline="0" dirty="0">
                <a:solidFill>
                  <a:schemeClr val="bg1">
                    <a:lumMod val="85000"/>
                    <a:lumOff val="15000"/>
                  </a:schemeClr>
                </a:solidFill>
                <a:latin typeface="Times New Roman" panose="02020603050405020304"/>
              </a:rPr>
              <a:t>5</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a:solidFill>
                  <a:schemeClr val="bg1">
                    <a:lumMod val="85000"/>
                    <a:lumOff val="15000"/>
                  </a:schemeClr>
                </a:solidFill>
                <a:latin typeface="Times New Roman" panose="02020603050405020304"/>
              </a:rPr>
              <a:t>Button</a:t>
            </a:r>
            <a:r>
              <a:rPr lang="zh-CN" altLang="en-US" b="0" i="0" u="none" strike="noStrike" baseline="0" dirty="0">
                <a:solidFill>
                  <a:schemeClr val="bg1">
                    <a:lumMod val="85000"/>
                    <a:lumOff val="15000"/>
                  </a:schemeClr>
                </a:solidFill>
                <a:latin typeface="Times New Roman" panose="02020603050405020304"/>
              </a:rPr>
              <a:t>控件。具体说明如下表所示。</a:t>
            </a:r>
            <a:endParaRPr lang="zh-CN" altLang="en-US" b="0" i="0" u="none" strike="noStrike" baseline="0" dirty="0">
              <a:solidFill>
                <a:schemeClr val="bg1">
                  <a:lumMod val="85000"/>
                  <a:lumOff val="15000"/>
                </a:schemeClr>
              </a:solidFill>
              <a:latin typeface="Times New Roman" panose="02020603050405020304"/>
            </a:endParaRPr>
          </a:p>
        </p:txBody>
      </p:sp>
      <p:graphicFrame>
        <p:nvGraphicFramePr>
          <p:cNvPr id="4" name="表格 3"/>
          <p:cNvGraphicFramePr>
            <a:graphicFrameLocks noGrp="1"/>
          </p:cNvGraphicFramePr>
          <p:nvPr/>
        </p:nvGraphicFramePr>
        <p:xfrm>
          <a:off x="899592" y="3573016"/>
          <a:ext cx="7560840" cy="3024335"/>
        </p:xfrm>
        <a:graphic>
          <a:graphicData uri="http://schemas.openxmlformats.org/drawingml/2006/table">
            <a:tbl>
              <a:tblPr>
                <a:tableStyleId>{5C22544A-7EE6-4342-B048-85BDC9FD1C3A}</a:tableStyleId>
              </a:tblPr>
              <a:tblGrid>
                <a:gridCol w="639994"/>
                <a:gridCol w="1128172"/>
                <a:gridCol w="1025445"/>
                <a:gridCol w="2466341"/>
                <a:gridCol w="2300888"/>
              </a:tblGrid>
              <a:tr h="197011">
                <a:tc>
                  <a:txBody>
                    <a:bodyPr/>
                    <a:lstStyle/>
                    <a:p>
                      <a:pPr algn="ctr">
                        <a:lnSpc>
                          <a:spcPts val="1250"/>
                        </a:lnSpc>
                        <a:spcAft>
                          <a:spcPts val="100"/>
                        </a:spcAft>
                      </a:pPr>
                      <a:r>
                        <a:rPr lang="zh-CN" sz="1200" dirty="0">
                          <a:effectLst/>
                        </a:rPr>
                        <a:t>序号</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250"/>
                        </a:lnSpc>
                        <a:spcAft>
                          <a:spcPts val="100"/>
                        </a:spcAft>
                      </a:pPr>
                      <a:r>
                        <a:rPr lang="zh-CN" sz="1200">
                          <a:effectLst/>
                        </a:rPr>
                        <a:t>控 件 类 型</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250"/>
                        </a:lnSpc>
                        <a:spcAft>
                          <a:spcPts val="100"/>
                        </a:spcAft>
                      </a:pPr>
                      <a:r>
                        <a:rPr lang="en-US" sz="1200">
                          <a:effectLst/>
                        </a:rPr>
                        <a:t>Name</a:t>
                      </a:r>
                      <a:r>
                        <a:rPr lang="zh-CN" sz="1200">
                          <a:effectLst/>
                        </a:rPr>
                        <a:t>属性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250"/>
                        </a:lnSpc>
                        <a:spcAft>
                          <a:spcPts val="100"/>
                        </a:spcAft>
                      </a:pPr>
                      <a:r>
                        <a:rPr lang="en-US" sz="1200">
                          <a:effectLst/>
                        </a:rPr>
                        <a:t>Text</a:t>
                      </a:r>
                      <a:r>
                        <a:rPr lang="zh-CN" sz="1200">
                          <a:effectLst/>
                        </a:rPr>
                        <a:t>属性</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250"/>
                        </a:lnSpc>
                        <a:spcAft>
                          <a:spcPts val="100"/>
                        </a:spcAft>
                      </a:pPr>
                      <a:r>
                        <a:rPr lang="zh-CN" sz="1200">
                          <a:effectLst/>
                        </a:rPr>
                        <a:t>事</a:t>
                      </a:r>
                      <a:r>
                        <a:rPr lang="en-US" sz="1200">
                          <a:effectLst/>
                        </a:rPr>
                        <a:t>    </a:t>
                      </a:r>
                      <a:r>
                        <a:rPr lang="zh-CN" sz="1200">
                          <a:effectLst/>
                        </a:rPr>
                        <a:t>件</a:t>
                      </a:r>
                      <a:endParaRPr lang="zh-CN" sz="1200">
                        <a:effectLst/>
                        <a:latin typeface="Times New Roman" panose="02020603050405020304"/>
                        <a:ea typeface="宋体" panose="02010600030101010101" pitchFamily="2" charset="-122"/>
                      </a:endParaRPr>
                    </a:p>
                  </a:txBody>
                  <a:tcPr marL="68580" marR="68580" marT="0" marB="0" anchor="ctr"/>
                </a:tc>
              </a:tr>
              <a:tr h="197011">
                <a:tc>
                  <a:txBody>
                    <a:bodyPr/>
                    <a:lstStyle/>
                    <a:p>
                      <a:pPr algn="ctr">
                        <a:lnSpc>
                          <a:spcPts val="1250"/>
                        </a:lnSpc>
                        <a:spcAft>
                          <a:spcPts val="100"/>
                        </a:spcAft>
                      </a:pPr>
                      <a:r>
                        <a:rPr lang="en-US" sz="1200">
                          <a:effectLst/>
                        </a:rPr>
                        <a:t>1</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Label</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lbMessage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zh-CN" sz="1200">
                          <a:effectLst/>
                        </a:rPr>
                        <a:t>这是一段文本：我喜欢</a:t>
                      </a:r>
                      <a:r>
                        <a:rPr lang="en-US" sz="1200">
                          <a:effectLst/>
                        </a:rPr>
                        <a:t>C#</a:t>
                      </a:r>
                      <a:r>
                        <a:rPr lang="zh-CN" sz="1200">
                          <a:effectLst/>
                        </a:rPr>
                        <a:t>语言</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197011">
                <a:tc>
                  <a:txBody>
                    <a:bodyPr/>
                    <a:lstStyle/>
                    <a:p>
                      <a:pPr algn="ctr">
                        <a:lnSpc>
                          <a:spcPts val="1250"/>
                        </a:lnSpc>
                        <a:spcAft>
                          <a:spcPts val="100"/>
                        </a:spcAft>
                      </a:pPr>
                      <a:r>
                        <a:rPr lang="en-US" sz="1200">
                          <a:effectLst/>
                        </a:rPr>
                        <a:t>2</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TextBox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tbFile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197011">
                <a:tc>
                  <a:txBody>
                    <a:bodyPr/>
                    <a:lstStyle/>
                    <a:p>
                      <a:pPr algn="ctr">
                        <a:lnSpc>
                          <a:spcPts val="1250"/>
                        </a:lnSpc>
                        <a:spcAft>
                          <a:spcPts val="100"/>
                        </a:spcAft>
                      </a:pPr>
                      <a:r>
                        <a:rPr lang="en-US" sz="1200">
                          <a:effectLst/>
                        </a:rPr>
                        <a:t>3</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TextBox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tbFolder</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r>
              <a:tr h="197011">
                <a:tc>
                  <a:txBody>
                    <a:bodyPr/>
                    <a:lstStyle/>
                    <a:p>
                      <a:pPr algn="ctr">
                        <a:lnSpc>
                          <a:spcPts val="1250"/>
                        </a:lnSpc>
                        <a:spcAft>
                          <a:spcPts val="100"/>
                        </a:spcAft>
                      </a:pPr>
                      <a:r>
                        <a:rPr lang="en-US" sz="1200">
                          <a:effectLst/>
                        </a:rPr>
                        <a:t>4</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RichTextBox</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rtbMessage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 </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dirty="0">
                          <a:effectLst/>
                        </a:rPr>
                        <a:t> </a:t>
                      </a:r>
                      <a:endParaRPr lang="zh-CN" sz="1200" dirty="0">
                        <a:effectLst/>
                        <a:latin typeface="Times New Roman" panose="02020603050405020304"/>
                        <a:ea typeface="宋体" panose="02010600030101010101" pitchFamily="2" charset="-122"/>
                      </a:endParaRPr>
                    </a:p>
                  </a:txBody>
                  <a:tcPr marL="68580" marR="68580" marT="0" marB="0" anchor="ctr"/>
                </a:tc>
              </a:tr>
              <a:tr h="407856">
                <a:tc>
                  <a:txBody>
                    <a:bodyPr/>
                    <a:lstStyle/>
                    <a:p>
                      <a:pPr algn="ctr">
                        <a:lnSpc>
                          <a:spcPts val="1250"/>
                        </a:lnSpc>
                        <a:spcAft>
                          <a:spcPts val="100"/>
                        </a:spcAft>
                      </a:pPr>
                      <a:r>
                        <a:rPr lang="en-US" sz="1200">
                          <a:effectLst/>
                        </a:rPr>
                        <a:t>5</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Button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btnColor</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zh-CN" sz="1200">
                          <a:effectLst/>
                        </a:rPr>
                        <a:t>设置颜色</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btnColor_Click(object sender,EventArgs e)</a:t>
                      </a:r>
                      <a:endParaRPr lang="zh-CN" sz="1200">
                        <a:effectLst/>
                        <a:latin typeface="Times New Roman" panose="02020603050405020304"/>
                        <a:ea typeface="宋体" panose="02010600030101010101" pitchFamily="2" charset="-122"/>
                      </a:endParaRPr>
                    </a:p>
                  </a:txBody>
                  <a:tcPr marL="68580" marR="68580" marT="0" marB="0" anchor="ctr"/>
                </a:tc>
              </a:tr>
              <a:tr h="407856">
                <a:tc>
                  <a:txBody>
                    <a:bodyPr/>
                    <a:lstStyle/>
                    <a:p>
                      <a:pPr algn="ctr">
                        <a:lnSpc>
                          <a:spcPts val="1250"/>
                        </a:lnSpc>
                        <a:spcAft>
                          <a:spcPts val="100"/>
                        </a:spcAft>
                      </a:pPr>
                      <a:r>
                        <a:rPr lang="en-US" sz="1200">
                          <a:effectLst/>
                        </a:rPr>
                        <a:t>6</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Button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btnFont</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zh-CN" sz="1200">
                          <a:effectLst/>
                        </a:rPr>
                        <a:t>设置字体</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btnFont_Click(object sender,EventArgs e)</a:t>
                      </a:r>
                      <a:endParaRPr lang="zh-CN" sz="1200">
                        <a:effectLst/>
                        <a:latin typeface="Times New Roman" panose="02020603050405020304"/>
                        <a:ea typeface="宋体" panose="02010600030101010101" pitchFamily="2" charset="-122"/>
                      </a:endParaRPr>
                    </a:p>
                  </a:txBody>
                  <a:tcPr marL="68580" marR="68580" marT="0" marB="0" anchor="ctr"/>
                </a:tc>
              </a:tr>
              <a:tr h="407856">
                <a:tc>
                  <a:txBody>
                    <a:bodyPr/>
                    <a:lstStyle/>
                    <a:p>
                      <a:pPr algn="ctr">
                        <a:lnSpc>
                          <a:spcPts val="1250"/>
                        </a:lnSpc>
                        <a:spcAft>
                          <a:spcPts val="100"/>
                        </a:spcAft>
                      </a:pPr>
                      <a:r>
                        <a:rPr lang="en-US" sz="1200">
                          <a:effectLst/>
                        </a:rPr>
                        <a:t>7</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Button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btnFile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zh-CN" sz="1200">
                          <a:effectLst/>
                        </a:rPr>
                        <a:t>浏览文件</a:t>
                      </a:r>
                      <a:r>
                        <a:rPr lang="en-US" sz="1200">
                          <a:effectLst/>
                        </a:rPr>
                        <a:t>…</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btnFile_Click(object sender,EventArgs e)</a:t>
                      </a:r>
                      <a:endParaRPr lang="zh-CN" sz="1200">
                        <a:effectLst/>
                        <a:latin typeface="Times New Roman" panose="02020603050405020304"/>
                        <a:ea typeface="宋体" panose="02010600030101010101" pitchFamily="2" charset="-122"/>
                      </a:endParaRPr>
                    </a:p>
                  </a:txBody>
                  <a:tcPr marL="68580" marR="68580" marT="0" marB="0" anchor="ctr"/>
                </a:tc>
              </a:tr>
              <a:tr h="407856">
                <a:tc>
                  <a:txBody>
                    <a:bodyPr/>
                    <a:lstStyle/>
                    <a:p>
                      <a:pPr algn="ctr">
                        <a:lnSpc>
                          <a:spcPts val="1250"/>
                        </a:lnSpc>
                        <a:spcAft>
                          <a:spcPts val="100"/>
                        </a:spcAft>
                      </a:pPr>
                      <a:r>
                        <a:rPr lang="en-US" sz="1200">
                          <a:effectLst/>
                        </a:rPr>
                        <a:t>8</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Button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btnSave</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zh-CN" sz="1200">
                          <a:effectLst/>
                        </a:rPr>
                        <a:t>保存为</a:t>
                      </a:r>
                      <a:r>
                        <a:rPr lang="en-US" sz="1200">
                          <a:effectLst/>
                        </a:rPr>
                        <a:t>…</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btnSave_Click(object sender, EventArgs e)</a:t>
                      </a:r>
                      <a:endParaRPr lang="zh-CN" sz="1200">
                        <a:effectLst/>
                        <a:latin typeface="Times New Roman" panose="02020603050405020304"/>
                        <a:ea typeface="宋体" panose="02010600030101010101" pitchFamily="2" charset="-122"/>
                      </a:endParaRPr>
                    </a:p>
                  </a:txBody>
                  <a:tcPr marL="68580" marR="68580" marT="0" marB="0" anchor="ctr"/>
                </a:tc>
              </a:tr>
              <a:tr h="407856">
                <a:tc>
                  <a:txBody>
                    <a:bodyPr/>
                    <a:lstStyle/>
                    <a:p>
                      <a:pPr algn="ctr">
                        <a:lnSpc>
                          <a:spcPts val="1250"/>
                        </a:lnSpc>
                        <a:spcAft>
                          <a:spcPts val="100"/>
                        </a:spcAft>
                      </a:pPr>
                      <a:r>
                        <a:rPr lang="en-US" sz="1200">
                          <a:effectLst/>
                        </a:rPr>
                        <a:t>9</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Button</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a:effectLst/>
                        </a:rPr>
                        <a:t>btnFolder</a:t>
                      </a:r>
                      <a:endParaRPr lang="zh-CN" sz="12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zh-CN" sz="1200" dirty="0">
                          <a:effectLst/>
                        </a:rPr>
                        <a:t>浏览目录</a:t>
                      </a:r>
                      <a:r>
                        <a:rPr lang="en-US" sz="1200" dirty="0">
                          <a:effectLst/>
                        </a:rPr>
                        <a:t>…</a:t>
                      </a:r>
                      <a:endParaRPr lang="zh-CN" sz="1200" dirty="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250"/>
                        </a:lnSpc>
                        <a:spcAft>
                          <a:spcPts val="100"/>
                        </a:spcAft>
                      </a:pPr>
                      <a:r>
                        <a:rPr lang="en-US" sz="1200" dirty="0" err="1">
                          <a:effectLst/>
                        </a:rPr>
                        <a:t>btnFolder_Click</a:t>
                      </a:r>
                      <a:r>
                        <a:rPr lang="en-US" sz="1200" dirty="0">
                          <a:effectLst/>
                        </a:rPr>
                        <a:t>(object </a:t>
                      </a:r>
                      <a:r>
                        <a:rPr lang="en-US" sz="1200" dirty="0" err="1">
                          <a:effectLst/>
                        </a:rPr>
                        <a:t>sender,EventArgs</a:t>
                      </a:r>
                      <a:r>
                        <a:rPr lang="en-US" sz="1200" dirty="0">
                          <a:effectLst/>
                        </a:rPr>
                        <a:t> e)</a:t>
                      </a:r>
                      <a:endParaRPr lang="zh-CN" sz="1200" dirty="0">
                        <a:effectLst/>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zh-CN" altLang="en-US" dirty="0">
                <a:solidFill>
                  <a:schemeClr val="bg1">
                    <a:lumMod val="85000"/>
                    <a:lumOff val="15000"/>
                  </a:schemeClr>
                </a:solidFill>
                <a:latin typeface="Times New Roman" panose="02020603050405020304"/>
              </a:rPr>
              <a:t>运行</a:t>
            </a:r>
            <a:r>
              <a:rPr lang="en-US" altLang="zh-CN" dirty="0" err="1">
                <a:solidFill>
                  <a:schemeClr val="bg1">
                    <a:lumMod val="85000"/>
                    <a:lumOff val="15000"/>
                  </a:schemeClr>
                </a:solidFill>
                <a:latin typeface="Times New Roman" panose="02020603050405020304"/>
              </a:rPr>
              <a:t>Chapter22</a:t>
            </a:r>
            <a:r>
              <a:rPr lang="en-US" altLang="zh-CN" dirty="0">
                <a:solidFill>
                  <a:schemeClr val="bg1">
                    <a:lumMod val="85000"/>
                    <a:lumOff val="15000"/>
                  </a:schemeClr>
                </a:solidFill>
                <a:latin typeface="Times New Roman" panose="02020603050405020304"/>
              </a:rPr>
              <a:t> Windows</a:t>
            </a:r>
            <a:r>
              <a:rPr lang="zh-CN" altLang="en-US" dirty="0">
                <a:solidFill>
                  <a:schemeClr val="bg1">
                    <a:lumMod val="85000"/>
                    <a:lumOff val="15000"/>
                  </a:schemeClr>
                </a:solidFill>
                <a:latin typeface="Times New Roman" panose="02020603050405020304"/>
              </a:rPr>
              <a:t>窗体应用程序之后，选择“对话框”命令，可打开“对话框”对话框（</a:t>
            </a:r>
            <a:r>
              <a:rPr lang="en-US" altLang="zh-CN" dirty="0" err="1">
                <a:solidFill>
                  <a:schemeClr val="bg1">
                    <a:lumMod val="85000"/>
                    <a:lumOff val="15000"/>
                  </a:schemeClr>
                </a:solidFill>
                <a:latin typeface="Times New Roman" panose="02020603050405020304"/>
              </a:rPr>
              <a:t>DialogForm.cs</a:t>
            </a:r>
            <a:r>
              <a:rPr lang="zh-CN" altLang="en-US" dirty="0">
                <a:solidFill>
                  <a:schemeClr val="bg1">
                    <a:lumMod val="85000"/>
                    <a:lumOff val="15000"/>
                  </a:schemeClr>
                </a:solidFill>
                <a:latin typeface="Times New Roman" panose="02020603050405020304"/>
              </a:rPr>
              <a:t>窗体</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容    器</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dirty="0">
                <a:solidFill>
                  <a:schemeClr val="bg1">
                    <a:lumMod val="85000"/>
                    <a:lumOff val="15000"/>
                  </a:schemeClr>
                </a:solidFill>
                <a:latin typeface="Times New Roman" panose="02020603050405020304"/>
              </a:rPr>
              <a:t>容器是指在这些控件上面可以放置其他控件。</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系统中有三个常用的容器控件：面板、组合框和选项卡。本节我们来学习这三种容器控件。</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面板</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fontScale="92500"/>
          </a:bodyPr>
          <a:lstStyle/>
          <a:p>
            <a:pPr marR="0" lvl="0" rtl="0"/>
            <a:r>
              <a:rPr lang="zh-CN" altLang="en-US" b="0" i="0" u="none" strike="noStrike" baseline="0" dirty="0">
                <a:solidFill>
                  <a:schemeClr val="bg1">
                    <a:lumMod val="85000"/>
                    <a:lumOff val="15000"/>
                  </a:schemeClr>
                </a:solidFill>
                <a:latin typeface="Times New Roman" panose="02020603050405020304"/>
              </a:rPr>
              <a:t>面板（</a:t>
            </a:r>
            <a:r>
              <a:rPr lang="en-US" altLang="zh-CN" b="0" i="0" u="none" strike="noStrike" baseline="0" dirty="0">
                <a:solidFill>
                  <a:schemeClr val="bg1">
                    <a:lumMod val="85000"/>
                    <a:lumOff val="15000"/>
                  </a:schemeClr>
                </a:solidFill>
                <a:latin typeface="Times New Roman" panose="02020603050405020304"/>
              </a:rPr>
              <a:t>Panel</a:t>
            </a:r>
            <a:r>
              <a:rPr lang="zh-CN" altLang="en-US" b="0" i="0" u="none" strike="noStrike" baseline="0" dirty="0">
                <a:solidFill>
                  <a:schemeClr val="bg1">
                    <a:lumMod val="85000"/>
                    <a:lumOff val="15000"/>
                  </a:schemeClr>
                </a:solidFill>
                <a:latin typeface="Times New Roman" panose="02020603050405020304"/>
              </a:rPr>
              <a:t>）控件用于为其他控件提供可识别的分组。开发</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应用程序时，通常使用面板控件按功能细分窗体。在窗体设计时，所有控件都可以自由移动，当移动面板时，它包含的所有控件也将随着移动。</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默认情况下，面板控件不显示任何边框。如果要显示边框，则需要设置其</a:t>
            </a:r>
            <a:r>
              <a:rPr lang="en-US" altLang="zh-CN" b="0" i="0" u="none" strike="noStrike" baseline="0" dirty="0" err="1">
                <a:solidFill>
                  <a:schemeClr val="bg1">
                    <a:lumMod val="85000"/>
                    <a:lumOff val="15000"/>
                  </a:schemeClr>
                </a:solidFill>
                <a:latin typeface="Times New Roman" panose="02020603050405020304"/>
              </a:rPr>
              <a:t>BorderStyle</a:t>
            </a:r>
            <a:r>
              <a:rPr lang="zh-CN" altLang="en-US" b="0" i="0" u="none" strike="noStrike" baseline="0" dirty="0">
                <a:solidFill>
                  <a:schemeClr val="bg1">
                    <a:lumMod val="85000"/>
                    <a:lumOff val="15000"/>
                  </a:schemeClr>
                </a:solidFill>
                <a:latin typeface="Times New Roman" panose="02020603050405020304"/>
              </a:rPr>
              <a:t>属性的值。特别地，面板控件不显示标题。面板控件包括以下</a:t>
            </a:r>
            <a:r>
              <a:rPr lang="en-US" altLang="zh-CN" b="0" i="0" u="none" strike="noStrike" baseline="0" dirty="0">
                <a:solidFill>
                  <a:schemeClr val="bg1">
                    <a:lumMod val="85000"/>
                    <a:lumOff val="15000"/>
                  </a:schemeClr>
                </a:solidFill>
                <a:latin typeface="Times New Roman" panose="02020603050405020304"/>
              </a:rPr>
              <a:t>3</a:t>
            </a:r>
            <a:r>
              <a:rPr lang="zh-CN" altLang="en-US" b="0" i="0" u="none" strike="noStrike" baseline="0" dirty="0">
                <a:solidFill>
                  <a:schemeClr val="bg1">
                    <a:lumMod val="85000"/>
                    <a:lumOff val="15000"/>
                  </a:schemeClr>
                </a:solidFill>
                <a:latin typeface="Times New Roman" panose="02020603050405020304"/>
              </a:rPr>
              <a:t>个常用属性。</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AutoSizeMode</a:t>
            </a:r>
            <a:r>
              <a:rPr lang="zh-CN" altLang="en-US" b="0" i="0" u="none" strike="noStrike" baseline="0" dirty="0">
                <a:solidFill>
                  <a:schemeClr val="bg1">
                    <a:lumMod val="85000"/>
                    <a:lumOff val="15000"/>
                  </a:schemeClr>
                </a:solidFill>
                <a:latin typeface="Times New Roman" panose="02020603050405020304"/>
              </a:rPr>
              <a:t>属性：指定控件的自动调整大小行为。</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BorderStyle</a:t>
            </a:r>
            <a:r>
              <a:rPr lang="zh-CN" altLang="en-US" b="0" i="0" u="none" strike="noStrike" baseline="0" dirty="0">
                <a:solidFill>
                  <a:schemeClr val="bg1">
                    <a:lumMod val="85000"/>
                    <a:lumOff val="15000"/>
                  </a:schemeClr>
                </a:solidFill>
                <a:latin typeface="Times New Roman" panose="02020603050405020304"/>
              </a:rPr>
              <a:t>属性：指定控件的边框样式。 </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TabStop</a:t>
            </a:r>
            <a:r>
              <a:rPr lang="zh-CN" altLang="en-US" b="0" i="0" u="none" strike="noStrike" baseline="0" dirty="0">
                <a:solidFill>
                  <a:schemeClr val="bg1">
                    <a:lumMod val="85000"/>
                    <a:lumOff val="15000"/>
                  </a:schemeClr>
                </a:solidFill>
                <a:latin typeface="Times New Roman" panose="02020603050405020304"/>
              </a:rPr>
              <a:t>属性：指定用户能否使用</a:t>
            </a:r>
            <a:r>
              <a:rPr lang="en-US" altLang="zh-CN" b="0" i="0" u="none" strike="noStrike" baseline="0" dirty="0">
                <a:solidFill>
                  <a:schemeClr val="bg1">
                    <a:lumMod val="85000"/>
                    <a:lumOff val="15000"/>
                  </a:schemeClr>
                </a:solidFill>
                <a:latin typeface="Times New Roman" panose="02020603050405020304"/>
              </a:rPr>
              <a:t>Tab</a:t>
            </a:r>
            <a:r>
              <a:rPr lang="zh-CN" altLang="en-US" b="0" i="0" u="none" strike="noStrike" baseline="0" dirty="0">
                <a:solidFill>
                  <a:schemeClr val="bg1">
                    <a:lumMod val="85000"/>
                    <a:lumOff val="15000"/>
                  </a:schemeClr>
                </a:solidFill>
                <a:latin typeface="Times New Roman" panose="02020603050405020304"/>
              </a:rPr>
              <a:t>键将焦点放到该控件上。</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0"/>
            <a:ext cx="8229600" cy="6858000"/>
          </a:xfrm>
        </p:spPr>
        <p:txBody>
          <a:bodyPr>
            <a:normAutofit lnSpcReduction="10000"/>
          </a:bodyPr>
          <a:lstStyle/>
          <a:p>
            <a:pPr lvl="0"/>
            <a:r>
              <a:rPr lang="en-US" altLang="zh-CN" dirty="0">
                <a:solidFill>
                  <a:schemeClr val="bg1">
                    <a:lumMod val="85000"/>
                    <a:lumOff val="15000"/>
                  </a:schemeClr>
                </a:solidFill>
                <a:latin typeface="Arial" panose="020B0604020202020204"/>
                <a:ea typeface="黑体" panose="02010609060101010101" charset="-122"/>
              </a:rPr>
              <a:t>【</a:t>
            </a:r>
            <a:r>
              <a:rPr lang="zh-CN" altLang="en-US" dirty="0">
                <a:solidFill>
                  <a:schemeClr val="bg1">
                    <a:lumMod val="85000"/>
                    <a:lumOff val="15000"/>
                  </a:schemeClr>
                </a:solidFill>
                <a:latin typeface="Arial" panose="020B0604020202020204"/>
                <a:ea typeface="黑体" panose="02010609060101010101" charset="-122"/>
              </a:rPr>
              <a:t>示例</a:t>
            </a:r>
            <a:r>
              <a:rPr lang="en-US" altLang="zh-CN" b="1" dirty="0">
                <a:solidFill>
                  <a:schemeClr val="bg1">
                    <a:lumMod val="85000"/>
                    <a:lumOff val="15000"/>
                  </a:schemeClr>
                </a:solidFill>
                <a:latin typeface="Times New Roman" panose="02020603050405020304"/>
                <a:ea typeface="黑体" panose="02010609060101010101" charset="-122"/>
              </a:rPr>
              <a:t>22-7</a:t>
            </a:r>
            <a:r>
              <a:rPr lang="en-US" altLang="zh-CN" dirty="0">
                <a:solidFill>
                  <a:schemeClr val="bg1">
                    <a:lumMod val="85000"/>
                    <a:lumOff val="15000"/>
                  </a:schemeClr>
                </a:solidFill>
                <a:latin typeface="Arial" panose="020B0604020202020204"/>
                <a:ea typeface="黑体" panose="02010609060101010101" charset="-122"/>
              </a:rPr>
              <a:t>】</a:t>
            </a:r>
            <a:r>
              <a:rPr lang="zh-CN" altLang="en-US" dirty="0">
                <a:solidFill>
                  <a:schemeClr val="bg1">
                    <a:lumMod val="85000"/>
                    <a:lumOff val="15000"/>
                  </a:schemeClr>
                </a:solidFill>
                <a:latin typeface="宋体" panose="02010600030101010101" pitchFamily="2" charset="-122"/>
                <a:ea typeface="黑体" panose="02010609060101010101" charset="-122"/>
              </a:rPr>
              <a:t>下面</a:t>
            </a:r>
            <a:r>
              <a:rPr lang="zh-CN" altLang="en-US" dirty="0">
                <a:solidFill>
                  <a:schemeClr val="bg1">
                    <a:lumMod val="85000"/>
                    <a:lumOff val="15000"/>
                  </a:schemeClr>
                </a:solidFill>
                <a:latin typeface="Times New Roman" panose="02020603050405020304"/>
                <a:ea typeface="黑体" panose="02010609060101010101" charset="-122"/>
              </a:rPr>
              <a:t>创建一个面板控件，它的</a:t>
            </a:r>
            <a:r>
              <a:rPr lang="en-US" altLang="zh-CN" dirty="0">
                <a:solidFill>
                  <a:schemeClr val="bg1">
                    <a:lumMod val="85000"/>
                    <a:lumOff val="15000"/>
                  </a:schemeClr>
                </a:solidFill>
                <a:latin typeface="Times New Roman" panose="02020603050405020304"/>
                <a:ea typeface="黑体" panose="02010609060101010101" charset="-122"/>
              </a:rPr>
              <a:t>Name</a:t>
            </a:r>
            <a:r>
              <a:rPr lang="zh-CN" altLang="en-US" dirty="0">
                <a:solidFill>
                  <a:schemeClr val="bg1">
                    <a:lumMod val="85000"/>
                    <a:lumOff val="15000"/>
                  </a:schemeClr>
                </a:solidFill>
                <a:latin typeface="Times New Roman" panose="02020603050405020304"/>
                <a:ea typeface="黑体" panose="02010609060101010101" charset="-122"/>
              </a:rPr>
              <a:t>属性的值为</a:t>
            </a:r>
            <a:r>
              <a:rPr lang="en-US" altLang="zh-CN" dirty="0" err="1">
                <a:solidFill>
                  <a:schemeClr val="bg1">
                    <a:lumMod val="85000"/>
                    <a:lumOff val="15000"/>
                  </a:schemeClr>
                </a:solidFill>
                <a:latin typeface="Times New Roman" panose="02020603050405020304"/>
                <a:ea typeface="黑体" panose="02010609060101010101" charset="-122"/>
              </a:rPr>
              <a:t>pLeft</a:t>
            </a:r>
            <a:r>
              <a:rPr lang="zh-CN" altLang="en-US" dirty="0">
                <a:solidFill>
                  <a:schemeClr val="bg1">
                    <a:lumMod val="85000"/>
                    <a:lumOff val="15000"/>
                  </a:schemeClr>
                </a:solidFill>
                <a:latin typeface="Times New Roman" panose="02020603050405020304"/>
                <a:ea typeface="黑体" panose="02010609060101010101" charset="-122"/>
              </a:rPr>
              <a:t>，</a:t>
            </a:r>
            <a:r>
              <a:rPr lang="en-US" altLang="zh-CN" dirty="0">
                <a:solidFill>
                  <a:schemeClr val="bg1">
                    <a:lumMod val="85000"/>
                    <a:lumOff val="15000"/>
                  </a:schemeClr>
                </a:solidFill>
                <a:latin typeface="Times New Roman" panose="02020603050405020304"/>
                <a:ea typeface="黑体" panose="02010609060101010101" charset="-122"/>
              </a:rPr>
              <a:t>Dock</a:t>
            </a:r>
            <a:r>
              <a:rPr lang="zh-CN" altLang="en-US" dirty="0">
                <a:solidFill>
                  <a:schemeClr val="bg1">
                    <a:lumMod val="85000"/>
                    <a:lumOff val="15000"/>
                  </a:schemeClr>
                </a:solidFill>
                <a:latin typeface="Times New Roman" panose="02020603050405020304"/>
                <a:ea typeface="黑体" panose="02010609060101010101" charset="-122"/>
              </a:rPr>
              <a:t>属性的值为</a:t>
            </a:r>
            <a:r>
              <a:rPr lang="en-US" altLang="zh-CN" dirty="0" err="1">
                <a:solidFill>
                  <a:schemeClr val="bg1">
                    <a:lumMod val="85000"/>
                    <a:lumOff val="15000"/>
                  </a:schemeClr>
                </a:solidFill>
                <a:latin typeface="Times New Roman" panose="02020603050405020304"/>
                <a:ea typeface="黑体" panose="02010609060101010101" charset="-122"/>
              </a:rPr>
              <a:t>DockStyle.Left</a:t>
            </a:r>
            <a:r>
              <a:rPr lang="zh-CN" altLang="en-US" dirty="0">
                <a:solidFill>
                  <a:schemeClr val="bg1">
                    <a:lumMod val="85000"/>
                    <a:lumOff val="15000"/>
                  </a:schemeClr>
                </a:solidFill>
                <a:latin typeface="Times New Roman" panose="02020603050405020304"/>
                <a:ea typeface="黑体" panose="02010609060101010101" charset="-122"/>
              </a:rPr>
              <a:t>，宽度和高度分别为</a:t>
            </a:r>
            <a:r>
              <a:rPr lang="en-US" altLang="zh-CN" dirty="0">
                <a:solidFill>
                  <a:schemeClr val="bg1">
                    <a:lumMod val="85000"/>
                    <a:lumOff val="15000"/>
                  </a:schemeClr>
                </a:solidFill>
                <a:latin typeface="Times New Roman" panose="02020603050405020304"/>
                <a:ea typeface="黑体" panose="02010609060101010101" charset="-122"/>
              </a:rPr>
              <a:t>228</a:t>
            </a:r>
            <a:r>
              <a:rPr lang="zh-CN" altLang="en-US" dirty="0">
                <a:solidFill>
                  <a:schemeClr val="bg1">
                    <a:lumMod val="85000"/>
                    <a:lumOff val="15000"/>
                  </a:schemeClr>
                </a:solidFill>
                <a:latin typeface="Times New Roman" panose="02020603050405020304"/>
                <a:ea typeface="黑体" panose="02010609060101010101" charset="-122"/>
              </a:rPr>
              <a:t>和</a:t>
            </a:r>
            <a:r>
              <a:rPr lang="en-US" altLang="zh-CN" dirty="0">
                <a:solidFill>
                  <a:schemeClr val="bg1">
                    <a:lumMod val="85000"/>
                    <a:lumOff val="15000"/>
                  </a:schemeClr>
                </a:solidFill>
                <a:latin typeface="Times New Roman" panose="02020603050405020304"/>
                <a:ea typeface="黑体" panose="02010609060101010101" charset="-122"/>
              </a:rPr>
              <a:t>266</a:t>
            </a:r>
            <a:r>
              <a:rPr lang="zh-CN" altLang="en-US" dirty="0">
                <a:solidFill>
                  <a:schemeClr val="bg1">
                    <a:lumMod val="85000"/>
                    <a:lumOff val="15000"/>
                  </a:schemeClr>
                </a:solidFill>
                <a:latin typeface="Times New Roman" panose="02020603050405020304"/>
                <a:ea typeface="黑体" panose="02010609060101010101" charset="-122"/>
              </a:rPr>
              <a:t>。</a:t>
            </a:r>
            <a:endParaRPr lang="en-US" altLang="zh-CN" dirty="0">
              <a:solidFill>
                <a:schemeClr val="bg1">
                  <a:lumMod val="85000"/>
                  <a:lumOff val="15000"/>
                </a:schemeClr>
              </a:solidFill>
              <a:latin typeface="Times New Roman" panose="02020603050405020304"/>
              <a:ea typeface="黑体" panose="02010609060101010101" charset="-122"/>
            </a:endParaRPr>
          </a:p>
          <a:p>
            <a:r>
              <a:rPr lang="en-US" altLang="zh-CN" dirty="0">
                <a:solidFill>
                  <a:schemeClr val="bg1">
                    <a:lumMod val="85000"/>
                    <a:lumOff val="15000"/>
                  </a:schemeClr>
                </a:solidFill>
              </a:rPr>
              <a:t>01	</a:t>
            </a:r>
            <a:r>
              <a:rPr lang="en-US" altLang="zh-CN" dirty="0" err="1">
                <a:solidFill>
                  <a:schemeClr val="bg1">
                    <a:lumMod val="85000"/>
                    <a:lumOff val="15000"/>
                  </a:schemeClr>
                </a:solidFill>
              </a:rPr>
              <a:t>System.Windows.Forms.Panel</a:t>
            </a:r>
            <a:r>
              <a:rPr lang="en-US" altLang="zh-CN" dirty="0">
                <a:solidFill>
                  <a:schemeClr val="bg1">
                    <a:lumMod val="85000"/>
                    <a:lumOff val="15000"/>
                  </a:schemeClr>
                </a:solidFill>
              </a:rPr>
              <a:t> </a:t>
            </a:r>
            <a:r>
              <a:rPr lang="en-US" altLang="zh-CN" dirty="0" err="1">
                <a:solidFill>
                  <a:schemeClr val="bg1">
                    <a:lumMod val="85000"/>
                    <a:lumOff val="15000"/>
                  </a:schemeClr>
                </a:solidFill>
              </a:rPr>
              <a:t>pLeft</a:t>
            </a:r>
            <a:r>
              <a:rPr lang="en-US" altLang="zh-CN" dirty="0">
                <a:solidFill>
                  <a:schemeClr val="bg1">
                    <a:lumMod val="85000"/>
                    <a:lumOff val="15000"/>
                  </a:schemeClr>
                </a:solidFill>
              </a:rPr>
              <a:t> = new        </a:t>
            </a:r>
            <a:r>
              <a:rPr lang="en-US" altLang="zh-CN" dirty="0" err="1">
                <a:solidFill>
                  <a:schemeClr val="bg1">
                    <a:lumMod val="85000"/>
                    <a:lumOff val="15000"/>
                  </a:schemeClr>
                </a:solidFill>
              </a:rPr>
              <a:t>System.Windows.Forms.Panel</a:t>
            </a:r>
            <a:r>
              <a:rPr lang="en-US" altLang="zh-CN" dirty="0">
                <a:solidFill>
                  <a:schemeClr val="bg1">
                    <a:lumMod val="85000"/>
                    <a:lumOff val="15000"/>
                  </a:schemeClr>
                </a:solidFill>
              </a:rPr>
              <a:t>();</a:t>
            </a:r>
            <a:endParaRPr lang="zh-CN" altLang="zh-CN" dirty="0">
              <a:solidFill>
                <a:schemeClr val="bg1">
                  <a:lumMod val="85000"/>
                  <a:lumOff val="15000"/>
                </a:schemeClr>
              </a:solidFill>
            </a:endParaRPr>
          </a:p>
          <a:p>
            <a:r>
              <a:rPr lang="en-US" altLang="zh-CN" dirty="0">
                <a:solidFill>
                  <a:schemeClr val="bg1">
                    <a:lumMod val="85000"/>
                    <a:lumOff val="15000"/>
                  </a:schemeClr>
                </a:solidFill>
              </a:rPr>
              <a:t>02	</a:t>
            </a:r>
            <a:r>
              <a:rPr lang="en-US" altLang="zh-CN" dirty="0" err="1">
                <a:solidFill>
                  <a:schemeClr val="bg1">
                    <a:lumMod val="85000"/>
                    <a:lumOff val="15000"/>
                  </a:schemeClr>
                </a:solidFill>
              </a:rPr>
              <a:t>pLeft.Name</a:t>
            </a:r>
            <a:r>
              <a:rPr lang="en-US" altLang="zh-CN" dirty="0">
                <a:solidFill>
                  <a:schemeClr val="bg1">
                    <a:lumMod val="85000"/>
                    <a:lumOff val="15000"/>
                  </a:schemeClr>
                </a:solidFill>
              </a:rPr>
              <a:t> = "</a:t>
            </a:r>
            <a:r>
              <a:rPr lang="en-US" altLang="zh-CN" dirty="0" err="1">
                <a:solidFill>
                  <a:schemeClr val="bg1">
                    <a:lumMod val="85000"/>
                    <a:lumOff val="15000"/>
                  </a:schemeClr>
                </a:solidFill>
              </a:rPr>
              <a:t>pLeft</a:t>
            </a:r>
            <a:r>
              <a:rPr lang="en-US" altLang="zh-CN" dirty="0">
                <a:solidFill>
                  <a:schemeClr val="bg1">
                    <a:lumMod val="85000"/>
                    <a:lumOff val="15000"/>
                  </a:schemeClr>
                </a:solidFill>
              </a:rPr>
              <a:t>";</a:t>
            </a:r>
            <a:endParaRPr lang="zh-CN" altLang="zh-CN" dirty="0">
              <a:solidFill>
                <a:schemeClr val="bg1">
                  <a:lumMod val="85000"/>
                  <a:lumOff val="15000"/>
                </a:schemeClr>
              </a:solidFill>
            </a:endParaRPr>
          </a:p>
          <a:p>
            <a:r>
              <a:rPr lang="en-US" altLang="zh-CN" dirty="0">
                <a:solidFill>
                  <a:schemeClr val="bg1">
                    <a:lumMod val="85000"/>
                    <a:lumOff val="15000"/>
                  </a:schemeClr>
                </a:solidFill>
              </a:rPr>
              <a:t>03	</a:t>
            </a:r>
            <a:r>
              <a:rPr lang="en-US" altLang="zh-CN" dirty="0" err="1">
                <a:solidFill>
                  <a:schemeClr val="bg1">
                    <a:lumMod val="85000"/>
                    <a:lumOff val="15000"/>
                  </a:schemeClr>
                </a:solidFill>
              </a:rPr>
              <a:t>pLeft.Dock</a:t>
            </a:r>
            <a:r>
              <a:rPr lang="en-US" altLang="zh-CN" dirty="0">
                <a:solidFill>
                  <a:schemeClr val="bg1">
                    <a:lumMod val="85000"/>
                    <a:lumOff val="15000"/>
                  </a:schemeClr>
                </a:solidFill>
              </a:rPr>
              <a:t> = </a:t>
            </a:r>
            <a:r>
              <a:rPr lang="en-US" altLang="zh-CN" dirty="0" err="1">
                <a:solidFill>
                  <a:schemeClr val="bg1">
                    <a:lumMod val="85000"/>
                    <a:lumOff val="15000"/>
                  </a:schemeClr>
                </a:solidFill>
              </a:rPr>
              <a:t>System.Windows.Forms.DockStyle.Left</a:t>
            </a:r>
            <a:r>
              <a:rPr lang="en-US" altLang="zh-CN" dirty="0">
                <a:solidFill>
                  <a:schemeClr val="bg1">
                    <a:lumMod val="85000"/>
                    <a:lumOff val="15000"/>
                  </a:schemeClr>
                </a:solidFill>
              </a:rPr>
              <a:t>;</a:t>
            </a:r>
            <a:endParaRPr lang="zh-CN" altLang="zh-CN" dirty="0">
              <a:solidFill>
                <a:schemeClr val="bg1">
                  <a:lumMod val="85000"/>
                  <a:lumOff val="15000"/>
                </a:schemeClr>
              </a:solidFill>
            </a:endParaRPr>
          </a:p>
          <a:p>
            <a:r>
              <a:rPr lang="en-US" altLang="zh-CN" dirty="0">
                <a:solidFill>
                  <a:schemeClr val="bg1">
                    <a:lumMod val="85000"/>
                    <a:lumOff val="15000"/>
                  </a:schemeClr>
                </a:solidFill>
              </a:rPr>
              <a:t>04	</a:t>
            </a:r>
            <a:r>
              <a:rPr lang="en-US" altLang="zh-CN" dirty="0" err="1">
                <a:solidFill>
                  <a:schemeClr val="bg1">
                    <a:lumMod val="85000"/>
                    <a:lumOff val="15000"/>
                  </a:schemeClr>
                </a:solidFill>
              </a:rPr>
              <a:t>pLeft.Size</a:t>
            </a:r>
            <a:r>
              <a:rPr lang="en-US" altLang="zh-CN" dirty="0">
                <a:solidFill>
                  <a:schemeClr val="bg1">
                    <a:lumMod val="85000"/>
                    <a:lumOff val="15000"/>
                  </a:schemeClr>
                </a:solidFill>
              </a:rPr>
              <a:t> = new </a:t>
            </a:r>
            <a:r>
              <a:rPr lang="en-US" altLang="zh-CN" dirty="0" err="1">
                <a:solidFill>
                  <a:schemeClr val="bg1">
                    <a:lumMod val="85000"/>
                    <a:lumOff val="15000"/>
                  </a:schemeClr>
                </a:solidFill>
              </a:rPr>
              <a:t>System.Drawing.Size</a:t>
            </a:r>
            <a:r>
              <a:rPr lang="en-US" altLang="zh-CN" dirty="0">
                <a:solidFill>
                  <a:schemeClr val="bg1">
                    <a:lumMod val="85000"/>
                    <a:lumOff val="15000"/>
                  </a:schemeClr>
                </a:solidFill>
              </a:rPr>
              <a:t>(228,266);</a:t>
            </a:r>
            <a:endParaRPr lang="zh-CN" altLang="zh-CN" dirty="0">
              <a:solidFill>
                <a:schemeClr val="bg1">
                  <a:lumMod val="85000"/>
                  <a:lumOff val="15000"/>
                </a:schemeClr>
              </a:solidFill>
            </a:endParaRPr>
          </a:p>
          <a:p>
            <a:r>
              <a:rPr lang="en-US" altLang="zh-CN" dirty="0">
                <a:solidFill>
                  <a:schemeClr val="bg1">
                    <a:lumMod val="85000"/>
                    <a:lumOff val="15000"/>
                  </a:schemeClr>
                </a:solidFill>
              </a:rPr>
              <a:t>05	</a:t>
            </a:r>
            <a:r>
              <a:rPr lang="en-US" altLang="zh-CN" dirty="0" err="1">
                <a:solidFill>
                  <a:schemeClr val="bg1">
                    <a:lumMod val="85000"/>
                    <a:lumOff val="15000"/>
                  </a:schemeClr>
                </a:solidFill>
              </a:rPr>
              <a:t>pLeft.Location</a:t>
            </a:r>
            <a:r>
              <a:rPr lang="en-US" altLang="zh-CN" dirty="0">
                <a:solidFill>
                  <a:schemeClr val="bg1">
                    <a:lumMod val="85000"/>
                    <a:lumOff val="15000"/>
                  </a:schemeClr>
                </a:solidFill>
              </a:rPr>
              <a:t> = new </a:t>
            </a:r>
            <a:r>
              <a:rPr lang="en-US" altLang="zh-CN" dirty="0" err="1">
                <a:solidFill>
                  <a:schemeClr val="bg1">
                    <a:lumMod val="85000"/>
                    <a:lumOff val="15000"/>
                  </a:schemeClr>
                </a:solidFill>
              </a:rPr>
              <a:t>System.Drawing.Point</a:t>
            </a:r>
            <a:r>
              <a:rPr lang="en-US" altLang="zh-CN" dirty="0">
                <a:solidFill>
                  <a:schemeClr val="bg1">
                    <a:lumMod val="85000"/>
                    <a:lumOff val="15000"/>
                  </a:schemeClr>
                </a:solidFill>
              </a:rPr>
              <a:t>(0,0);    //</a:t>
            </a:r>
            <a:r>
              <a:rPr lang="zh-CN" altLang="zh-CN" dirty="0">
                <a:solidFill>
                  <a:schemeClr val="bg1">
                    <a:lumMod val="85000"/>
                    <a:lumOff val="15000"/>
                  </a:schemeClr>
                </a:solidFill>
              </a:rPr>
              <a:t>设置起始位置</a:t>
            </a:r>
            <a:endParaRPr lang="zh-CN" altLang="zh-CN" dirty="0">
              <a:solidFill>
                <a:schemeClr val="bg1">
                  <a:lumMod val="85000"/>
                  <a:lumOff val="15000"/>
                </a:schemeClr>
              </a:solidFill>
            </a:endParaRPr>
          </a:p>
          <a:p>
            <a:r>
              <a:rPr lang="en-US" altLang="zh-CN" dirty="0">
                <a:solidFill>
                  <a:schemeClr val="bg1">
                    <a:lumMod val="85000"/>
                    <a:lumOff val="15000"/>
                  </a:schemeClr>
                </a:solidFill>
              </a:rPr>
              <a:t>06	</a:t>
            </a:r>
            <a:r>
              <a:rPr lang="en-US" altLang="zh-CN" dirty="0" err="1">
                <a:solidFill>
                  <a:schemeClr val="bg1">
                    <a:lumMod val="85000"/>
                    <a:lumOff val="15000"/>
                  </a:schemeClr>
                </a:solidFill>
              </a:rPr>
              <a:t>pLeft.TabIndex</a:t>
            </a:r>
            <a:r>
              <a:rPr lang="en-US" altLang="zh-CN" dirty="0">
                <a:solidFill>
                  <a:schemeClr val="bg1">
                    <a:lumMod val="85000"/>
                    <a:lumOff val="15000"/>
                  </a:schemeClr>
                </a:solidFill>
              </a:rPr>
              <a:t> = 0;                                 //</a:t>
            </a:r>
            <a:r>
              <a:rPr lang="zh-CN" altLang="zh-CN" dirty="0">
                <a:solidFill>
                  <a:schemeClr val="bg1">
                    <a:lumMod val="85000"/>
                    <a:lumOff val="15000"/>
                  </a:schemeClr>
                </a:solidFill>
              </a:rPr>
              <a:t>设置</a:t>
            </a:r>
            <a:r>
              <a:rPr lang="en-US" altLang="zh-CN" dirty="0" err="1">
                <a:solidFill>
                  <a:schemeClr val="bg1">
                    <a:lumMod val="85000"/>
                    <a:lumOff val="15000"/>
                  </a:schemeClr>
                </a:solidFill>
              </a:rPr>
              <a:t>TabIndex</a:t>
            </a:r>
            <a:r>
              <a:rPr lang="zh-CN" altLang="zh-CN" dirty="0">
                <a:solidFill>
                  <a:schemeClr val="bg1">
                    <a:lumMod val="85000"/>
                    <a:lumOff val="15000"/>
                  </a:schemeClr>
                </a:solidFill>
              </a:rPr>
              <a:t>属性的值</a:t>
            </a:r>
            <a:endParaRPr lang="zh-CN" altLang="zh-CN" dirty="0">
              <a:solidFill>
                <a:schemeClr val="bg1">
                  <a:lumMod val="85000"/>
                  <a:lumOff val="15000"/>
                </a:schemeClr>
              </a:solidFill>
            </a:endParaRPr>
          </a:p>
          <a:p>
            <a:pPr lvl="0"/>
            <a:endParaRPr lang="zh-CN" altLang="en-US" dirty="0">
              <a:solidFill>
                <a:schemeClr val="bg1">
                  <a:lumMod val="85000"/>
                  <a:lumOff val="15000"/>
                </a:schemeClr>
              </a:solidFill>
              <a:latin typeface="Times New Roman" panose="02020603050405020304"/>
              <a:ea typeface="黑体" panose="02010609060101010101" charset="-122"/>
            </a:endParaRPr>
          </a:p>
          <a:p>
            <a:endParaRPr lang="zh-CN" altLang="en-US" dirty="0">
              <a:solidFill>
                <a:schemeClr val="bg1">
                  <a:lumMod val="85000"/>
                  <a:lumOff val="1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256"/>
            <a:ext cx="7776000" cy="1143000"/>
          </a:xfrm>
        </p:spPr>
        <p:txBody>
          <a:bodyPr/>
          <a:lstStyle/>
          <a:p>
            <a:pPr marR="0" rtl="0"/>
            <a:r>
              <a:rPr lang="zh-CN" altLang="en-US" b="0" i="0" u="none" strike="noStrike" kern="1800" baseline="0" dirty="0">
                <a:latin typeface="Arial" panose="020B0604020202020204"/>
                <a:ea typeface="黑体" panose="02010609060101010101" charset="-122"/>
              </a:rPr>
              <a:t>组合框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a:xfrm>
            <a:off x="457200" y="1152128"/>
            <a:ext cx="8229600" cy="6093296"/>
          </a:xfrm>
        </p:spPr>
        <p:txBody>
          <a:bodyPr>
            <a:noAutofit/>
          </a:bodyPr>
          <a:lstStyle/>
          <a:p>
            <a:pPr marR="0" lvl="0" rtl="0"/>
            <a:r>
              <a:rPr lang="zh-CN" altLang="en-US" sz="2200" b="0" i="0" u="none" strike="noStrike" baseline="0" dirty="0">
                <a:solidFill>
                  <a:schemeClr val="bg1">
                    <a:lumMod val="85000"/>
                    <a:lumOff val="15000"/>
                  </a:schemeClr>
                </a:solidFill>
                <a:latin typeface="Times New Roman" panose="02020603050405020304"/>
              </a:rPr>
              <a:t>组合框控件是</a:t>
            </a:r>
            <a:r>
              <a:rPr lang="en-US" altLang="zh-CN" sz="2200" b="0" i="0" u="none" strike="noStrike" baseline="0" dirty="0">
                <a:solidFill>
                  <a:schemeClr val="bg1">
                    <a:lumMod val="85000"/>
                    <a:lumOff val="15000"/>
                  </a:schemeClr>
                </a:solidFill>
                <a:latin typeface="Times New Roman" panose="02020603050405020304"/>
              </a:rPr>
              <a:t>C#</a:t>
            </a:r>
            <a:r>
              <a:rPr lang="zh-CN" altLang="en-US" sz="2200" b="0" i="0" u="none" strike="noStrike" baseline="0" dirty="0">
                <a:solidFill>
                  <a:schemeClr val="bg1">
                    <a:lumMod val="85000"/>
                    <a:lumOff val="15000"/>
                  </a:schemeClr>
                </a:solidFill>
                <a:latin typeface="Times New Roman" panose="02020603050405020304"/>
              </a:rPr>
              <a:t>中用来组织其他控件形成一个控件组。当组合框移动时，该控件组同时移动，不会产生其他的位移。组合框控件最典型的用途是用作一组单项按钮的容器，并指定为一个逻辑组，组内的单项按钮互相排斥。组合框控件包括以下</a:t>
            </a:r>
            <a:r>
              <a:rPr lang="en-US" altLang="zh-CN" sz="2200" b="0" i="0" u="none" strike="noStrike" baseline="0" dirty="0">
                <a:solidFill>
                  <a:schemeClr val="bg1">
                    <a:lumMod val="85000"/>
                    <a:lumOff val="15000"/>
                  </a:schemeClr>
                </a:solidFill>
                <a:latin typeface="Times New Roman" panose="02020603050405020304"/>
              </a:rPr>
              <a:t>8</a:t>
            </a:r>
            <a:r>
              <a:rPr lang="zh-CN" altLang="en-US" sz="2200" b="0" i="0" u="none" strike="noStrike" baseline="0" dirty="0">
                <a:solidFill>
                  <a:schemeClr val="bg1">
                    <a:lumMod val="85000"/>
                    <a:lumOff val="15000"/>
                  </a:schemeClr>
                </a:solidFill>
                <a:latin typeface="Times New Roman" panose="02020603050405020304"/>
              </a:rPr>
              <a:t>个常用属性。</a:t>
            </a:r>
            <a:endParaRPr lang="zh-CN" altLang="en-US" sz="2200" b="0" i="0" u="none" strike="noStrike" baseline="0" dirty="0">
              <a:solidFill>
                <a:schemeClr val="bg1">
                  <a:lumMod val="85000"/>
                  <a:lumOff val="15000"/>
                </a:schemeClr>
              </a:solidFill>
              <a:latin typeface="Times New Roman" panose="02020603050405020304"/>
            </a:endParaRPr>
          </a:p>
          <a:p>
            <a:pPr marR="0" lvl="0" rtl="0"/>
            <a:r>
              <a:rPr lang="en-US" altLang="zh-CN" sz="2200" b="0" i="0" u="none" strike="noStrike" baseline="0" dirty="0" err="1">
                <a:solidFill>
                  <a:schemeClr val="bg1">
                    <a:lumMod val="85000"/>
                    <a:lumOff val="15000"/>
                  </a:schemeClr>
                </a:solidFill>
                <a:latin typeface="Times New Roman" panose="02020603050405020304"/>
              </a:rPr>
              <a:t>AllowDrop</a:t>
            </a:r>
            <a:r>
              <a:rPr lang="zh-CN" altLang="en-US" sz="2200" b="0" i="0" u="none" strike="noStrike" baseline="0" dirty="0">
                <a:solidFill>
                  <a:schemeClr val="bg1">
                    <a:lumMod val="85000"/>
                    <a:lumOff val="15000"/>
                  </a:schemeClr>
                </a:solidFill>
                <a:latin typeface="Times New Roman" panose="02020603050405020304"/>
              </a:rPr>
              <a:t>属性：指定控件是否允许使用拖放操作和事件。</a:t>
            </a:r>
            <a:endParaRPr lang="zh-CN" altLang="en-US" sz="2200" b="0" i="0" u="none" strike="noStrike" baseline="0" dirty="0">
              <a:solidFill>
                <a:schemeClr val="bg1">
                  <a:lumMod val="85000"/>
                  <a:lumOff val="15000"/>
                </a:schemeClr>
              </a:solidFill>
              <a:latin typeface="Times New Roman" panose="02020603050405020304"/>
            </a:endParaRPr>
          </a:p>
          <a:p>
            <a:pPr marR="0" lvl="0" rtl="0"/>
            <a:r>
              <a:rPr lang="en-US" altLang="zh-CN" sz="2200" b="0" i="0" u="none" strike="noStrike" baseline="0" dirty="0" err="1">
                <a:solidFill>
                  <a:schemeClr val="bg1">
                    <a:lumMod val="85000"/>
                    <a:lumOff val="15000"/>
                  </a:schemeClr>
                </a:solidFill>
                <a:latin typeface="Times New Roman" panose="02020603050405020304"/>
              </a:rPr>
              <a:t>AutoSize</a:t>
            </a:r>
            <a:r>
              <a:rPr lang="zh-CN" altLang="en-US" sz="2200" b="0" i="0" u="none" strike="noStrike" baseline="0" dirty="0">
                <a:solidFill>
                  <a:schemeClr val="bg1">
                    <a:lumMod val="85000"/>
                    <a:lumOff val="15000"/>
                  </a:schemeClr>
                </a:solidFill>
                <a:latin typeface="Times New Roman" panose="02020603050405020304"/>
              </a:rPr>
              <a:t>属性：指定控件是否根据其内容调整大小。</a:t>
            </a:r>
            <a:endParaRPr lang="zh-CN" altLang="en-US" sz="2200" b="0" i="0" u="none" strike="noStrike" baseline="0" dirty="0">
              <a:solidFill>
                <a:schemeClr val="bg1">
                  <a:lumMod val="85000"/>
                  <a:lumOff val="15000"/>
                </a:schemeClr>
              </a:solidFill>
              <a:latin typeface="Times New Roman" panose="02020603050405020304"/>
            </a:endParaRPr>
          </a:p>
          <a:p>
            <a:pPr marR="0" lvl="0" rtl="0"/>
            <a:r>
              <a:rPr lang="en-US" altLang="zh-CN" sz="2200" b="0" i="0" u="none" strike="noStrike" baseline="0" dirty="0" err="1">
                <a:solidFill>
                  <a:schemeClr val="bg1">
                    <a:lumMod val="85000"/>
                    <a:lumOff val="15000"/>
                  </a:schemeClr>
                </a:solidFill>
                <a:latin typeface="Times New Roman" panose="02020603050405020304"/>
              </a:rPr>
              <a:t>AutoSizeMode</a:t>
            </a:r>
            <a:r>
              <a:rPr lang="zh-CN" altLang="en-US" sz="2200" b="0" i="0" u="none" strike="noStrike" baseline="0" dirty="0">
                <a:solidFill>
                  <a:schemeClr val="bg1">
                    <a:lumMod val="85000"/>
                    <a:lumOff val="15000"/>
                  </a:schemeClr>
                </a:solidFill>
                <a:latin typeface="Times New Roman" panose="02020603050405020304"/>
              </a:rPr>
              <a:t>属性：当控件启用</a:t>
            </a:r>
            <a:r>
              <a:rPr lang="en-US" altLang="zh-CN" sz="2200" b="0" i="0" u="none" strike="noStrike" baseline="0" dirty="0" err="1">
                <a:solidFill>
                  <a:schemeClr val="bg1">
                    <a:lumMod val="85000"/>
                    <a:lumOff val="15000"/>
                  </a:schemeClr>
                </a:solidFill>
                <a:latin typeface="Times New Roman" panose="02020603050405020304"/>
              </a:rPr>
              <a:t>AutoSize</a:t>
            </a:r>
            <a:r>
              <a:rPr lang="zh-CN" altLang="en-US" sz="2200" b="0" i="0" u="none" strike="noStrike" baseline="0" dirty="0">
                <a:solidFill>
                  <a:schemeClr val="bg1">
                    <a:lumMod val="85000"/>
                    <a:lumOff val="15000"/>
                  </a:schemeClr>
                </a:solidFill>
                <a:latin typeface="Times New Roman" panose="02020603050405020304"/>
              </a:rPr>
              <a:t>属性时，指定控件的行为方式。</a:t>
            </a:r>
            <a:endParaRPr lang="zh-CN" altLang="en-US" sz="2200" b="0" i="0" u="none" strike="noStrike" baseline="0" dirty="0">
              <a:solidFill>
                <a:schemeClr val="bg1">
                  <a:lumMod val="85000"/>
                  <a:lumOff val="15000"/>
                </a:schemeClr>
              </a:solidFill>
              <a:latin typeface="Times New Roman" panose="02020603050405020304"/>
            </a:endParaRPr>
          </a:p>
          <a:p>
            <a:pPr marR="0" lvl="0" rtl="0"/>
            <a:r>
              <a:rPr lang="en-US" altLang="zh-CN" sz="2200" b="0" i="0" u="none" strike="noStrike" baseline="0" dirty="0" err="1">
                <a:solidFill>
                  <a:schemeClr val="bg1">
                    <a:lumMod val="85000"/>
                    <a:lumOff val="15000"/>
                  </a:schemeClr>
                </a:solidFill>
                <a:latin typeface="Times New Roman" panose="02020603050405020304"/>
              </a:rPr>
              <a:t>DisplayRectangle</a:t>
            </a:r>
            <a:r>
              <a:rPr lang="zh-CN" altLang="en-US" sz="2200" b="0" i="0" u="none" strike="noStrike" baseline="0" dirty="0">
                <a:solidFill>
                  <a:schemeClr val="bg1">
                    <a:lumMod val="85000"/>
                    <a:lumOff val="15000"/>
                  </a:schemeClr>
                </a:solidFill>
                <a:latin typeface="Times New Roman" panose="02020603050405020304"/>
              </a:rPr>
              <a:t>属性：获取控件的维度的矩形。</a:t>
            </a:r>
            <a:endParaRPr lang="zh-CN" altLang="en-US" sz="2200"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292"/>
            <a:ext cx="7776000" cy="1143000"/>
          </a:xfrm>
        </p:spPr>
        <p:txBody>
          <a:bodyPr/>
          <a:lstStyle/>
          <a:p>
            <a:pPr marR="0" rtl="0"/>
            <a:r>
              <a:rPr lang="zh-CN" altLang="en-US" b="0" i="0" u="none" strike="noStrike" kern="1800" baseline="0" dirty="0">
                <a:latin typeface="Arial" panose="020B0604020202020204"/>
                <a:ea typeface="黑体" panose="02010609060101010101" charset="-122"/>
              </a:rPr>
              <a:t>应用程序起始点</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a:xfrm>
            <a:off x="467544" y="1152128"/>
            <a:ext cx="8229600" cy="4653136"/>
          </a:xfrm>
        </p:spPr>
        <p:txBody>
          <a:bodyPr>
            <a:normAutofit/>
          </a:bodyPr>
          <a:lstStyle/>
          <a:p>
            <a:pPr lvl="0"/>
            <a:r>
              <a:rPr lang="zh-CN" altLang="en-US" b="0" i="0" u="none" strike="noStrike" baseline="0" dirty="0">
                <a:solidFill>
                  <a:schemeClr val="bg1">
                    <a:lumMod val="85000"/>
                    <a:lumOff val="15000"/>
                  </a:schemeClr>
                </a:solidFill>
                <a:latin typeface="Times New Roman" panose="02020603050405020304"/>
              </a:rPr>
              <a:t>应用程序起始点的信息存放在</a:t>
            </a:r>
            <a:r>
              <a:rPr lang="en-US" altLang="zh-CN" b="0" i="0" u="none" strike="noStrike" baseline="0" dirty="0" err="1">
                <a:solidFill>
                  <a:schemeClr val="bg1">
                    <a:lumMod val="85000"/>
                    <a:lumOff val="15000"/>
                  </a:schemeClr>
                </a:solidFill>
                <a:latin typeface="Times New Roman" panose="02020603050405020304"/>
              </a:rPr>
              <a:t>Program.cs</a:t>
            </a:r>
            <a:r>
              <a:rPr lang="zh-CN" altLang="en-US" b="0" i="0" u="none" strike="noStrike" baseline="0" dirty="0">
                <a:solidFill>
                  <a:schemeClr val="bg1">
                    <a:lumMod val="85000"/>
                    <a:lumOff val="15000"/>
                  </a:schemeClr>
                </a:solidFill>
                <a:latin typeface="Times New Roman" panose="02020603050405020304"/>
              </a:rPr>
              <a:t>文件中。双击“解决方案资源管理器”面板中的</a:t>
            </a:r>
            <a:r>
              <a:rPr lang="en-US" altLang="zh-CN" b="0" i="0" u="none" strike="noStrike" baseline="0" dirty="0" err="1">
                <a:solidFill>
                  <a:schemeClr val="bg1">
                    <a:lumMod val="85000"/>
                    <a:lumOff val="15000"/>
                  </a:schemeClr>
                </a:solidFill>
                <a:latin typeface="Times New Roman" panose="02020603050405020304"/>
              </a:rPr>
              <a:t>Program.cs</a:t>
            </a:r>
            <a:r>
              <a:rPr lang="zh-CN" altLang="en-US" b="0" i="0" u="none" strike="noStrike" baseline="0" dirty="0">
                <a:solidFill>
                  <a:schemeClr val="bg1">
                    <a:lumMod val="85000"/>
                    <a:lumOff val="15000"/>
                  </a:schemeClr>
                </a:solidFill>
                <a:latin typeface="Times New Roman" panose="02020603050405020304"/>
              </a:rPr>
              <a:t>节点，打开</a:t>
            </a:r>
            <a:r>
              <a:rPr lang="en-US" altLang="zh-CN" b="0" i="0" u="none" strike="noStrike" baseline="0" dirty="0" err="1">
                <a:solidFill>
                  <a:schemeClr val="bg1">
                    <a:lumMod val="85000"/>
                    <a:lumOff val="15000"/>
                  </a:schemeClr>
                </a:solidFill>
                <a:latin typeface="Times New Roman" panose="02020603050405020304"/>
              </a:rPr>
              <a:t>Program.cs</a:t>
            </a:r>
            <a:r>
              <a:rPr lang="zh-CN" altLang="en-US" b="0" i="0" u="none" strike="noStrike" baseline="0" dirty="0">
                <a:solidFill>
                  <a:schemeClr val="bg1">
                    <a:lumMod val="85000"/>
                    <a:lumOff val="15000"/>
                  </a:schemeClr>
                </a:solidFill>
                <a:latin typeface="Times New Roman" panose="02020603050405020304"/>
              </a:rPr>
              <a:t>文件。</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en-US" altLang="zh-CN" dirty="0" err="1">
                <a:solidFill>
                  <a:schemeClr val="bg1">
                    <a:lumMod val="85000"/>
                    <a:lumOff val="15000"/>
                  </a:schemeClr>
                </a:solidFill>
                <a:latin typeface="Times New Roman" panose="02020603050405020304"/>
              </a:rPr>
              <a:t>FlatStyle</a:t>
            </a:r>
            <a:r>
              <a:rPr lang="zh-CN" altLang="en-US" dirty="0">
                <a:solidFill>
                  <a:schemeClr val="bg1">
                    <a:lumMod val="85000"/>
                    <a:lumOff val="15000"/>
                  </a:schemeClr>
                </a:solidFill>
                <a:latin typeface="Times New Roman" panose="02020603050405020304"/>
              </a:rPr>
              <a:t>属性：获取或设置控件的平面样式外观。</a:t>
            </a:r>
            <a:endParaRPr lang="zh-CN" altLang="en-US" dirty="0">
              <a:solidFill>
                <a:schemeClr val="bg1">
                  <a:lumMod val="85000"/>
                  <a:lumOff val="15000"/>
                </a:schemeClr>
              </a:solidFill>
              <a:latin typeface="Times New Roman" panose="02020603050405020304"/>
            </a:endParaRPr>
          </a:p>
          <a:p>
            <a:pPr lvl="0"/>
            <a:r>
              <a:rPr lang="en-US" altLang="zh-CN" dirty="0" err="1">
                <a:solidFill>
                  <a:schemeClr val="bg1">
                    <a:lumMod val="85000"/>
                    <a:lumOff val="15000"/>
                  </a:schemeClr>
                </a:solidFill>
                <a:latin typeface="Times New Roman" panose="02020603050405020304"/>
              </a:rPr>
              <a:t>TabStop</a:t>
            </a:r>
            <a:r>
              <a:rPr lang="zh-CN" altLang="en-US" dirty="0">
                <a:solidFill>
                  <a:schemeClr val="bg1">
                    <a:lumMod val="85000"/>
                    <a:lumOff val="15000"/>
                  </a:schemeClr>
                </a:solidFill>
                <a:latin typeface="Times New Roman" panose="02020603050405020304"/>
              </a:rPr>
              <a:t>属性：指定用户能否使用</a:t>
            </a:r>
            <a:r>
              <a:rPr lang="en-US" altLang="zh-CN" dirty="0">
                <a:solidFill>
                  <a:schemeClr val="bg1">
                    <a:lumMod val="85000"/>
                    <a:lumOff val="15000"/>
                  </a:schemeClr>
                </a:solidFill>
                <a:latin typeface="Times New Roman" panose="02020603050405020304"/>
              </a:rPr>
              <a:t>Tab</a:t>
            </a:r>
            <a:r>
              <a:rPr lang="zh-CN" altLang="en-US" dirty="0">
                <a:solidFill>
                  <a:schemeClr val="bg1">
                    <a:lumMod val="85000"/>
                    <a:lumOff val="15000"/>
                  </a:schemeClr>
                </a:solidFill>
                <a:latin typeface="Times New Roman" panose="02020603050405020304"/>
              </a:rPr>
              <a:t>键将焦点放到该控件上。</a:t>
            </a:r>
            <a:endParaRPr lang="zh-CN" altLang="en-US" dirty="0">
              <a:solidFill>
                <a:schemeClr val="bg1">
                  <a:lumMod val="85000"/>
                  <a:lumOff val="15000"/>
                </a:schemeClr>
              </a:solidFill>
              <a:latin typeface="Times New Roman" panose="02020603050405020304"/>
            </a:endParaRPr>
          </a:p>
          <a:p>
            <a:pPr lvl="0"/>
            <a:r>
              <a:rPr lang="en-US" altLang="zh-CN" dirty="0">
                <a:solidFill>
                  <a:schemeClr val="bg1">
                    <a:lumMod val="85000"/>
                    <a:lumOff val="15000"/>
                  </a:schemeClr>
                </a:solidFill>
                <a:latin typeface="Times New Roman" panose="02020603050405020304"/>
              </a:rPr>
              <a:t>Text</a:t>
            </a:r>
            <a:r>
              <a:rPr lang="zh-CN" altLang="en-US" dirty="0">
                <a:solidFill>
                  <a:schemeClr val="bg1">
                    <a:lumMod val="85000"/>
                    <a:lumOff val="15000"/>
                  </a:schemeClr>
                </a:solidFill>
                <a:latin typeface="Times New Roman" panose="02020603050405020304"/>
              </a:rPr>
              <a:t>属性：控件的标题。</a:t>
            </a:r>
            <a:endParaRPr lang="zh-CN" altLang="en-US" dirty="0">
              <a:solidFill>
                <a:schemeClr val="bg1">
                  <a:lumMod val="85000"/>
                  <a:lumOff val="15000"/>
                </a:schemeClr>
              </a:solidFill>
              <a:latin typeface="Times New Roman" panose="02020603050405020304"/>
            </a:endParaRPr>
          </a:p>
          <a:p>
            <a:pPr lvl="0"/>
            <a:r>
              <a:rPr lang="en-US" altLang="zh-CN" dirty="0" err="1">
                <a:solidFill>
                  <a:schemeClr val="bg1">
                    <a:lumMod val="85000"/>
                    <a:lumOff val="15000"/>
                  </a:schemeClr>
                </a:solidFill>
                <a:latin typeface="Times New Roman" panose="02020603050405020304"/>
              </a:rPr>
              <a:t>UseCompatibleTextRendering</a:t>
            </a:r>
            <a:r>
              <a:rPr lang="zh-CN" altLang="en-US" dirty="0">
                <a:solidFill>
                  <a:schemeClr val="bg1">
                    <a:lumMod val="85000"/>
                    <a:lumOff val="15000"/>
                  </a:schemeClr>
                </a:solidFill>
                <a:latin typeface="Times New Roman" panose="02020603050405020304"/>
              </a:rPr>
              <a:t>属性：指定是否使用了兼容文本呈现控件的标题。</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0"/>
            <a:ext cx="8229600" cy="6858000"/>
          </a:xfrm>
        </p:spPr>
        <p:txBody>
          <a:bodyPr>
            <a:normAutofit fontScale="85000" lnSpcReduction="10000"/>
          </a:bodyPr>
          <a:lstStyle/>
          <a:p>
            <a:pPr lvl="0"/>
            <a:r>
              <a:rPr lang="en-US" altLang="zh-CN" dirty="0">
                <a:solidFill>
                  <a:schemeClr val="bg1">
                    <a:lumMod val="85000"/>
                    <a:lumOff val="15000"/>
                  </a:schemeClr>
                </a:solidFill>
                <a:latin typeface="Arial" panose="020B0604020202020204"/>
                <a:ea typeface="黑体" panose="02010609060101010101" charset="-122"/>
              </a:rPr>
              <a:t>【</a:t>
            </a:r>
            <a:r>
              <a:rPr lang="zh-CN" altLang="en-US" dirty="0">
                <a:solidFill>
                  <a:schemeClr val="bg1">
                    <a:lumMod val="85000"/>
                    <a:lumOff val="15000"/>
                  </a:schemeClr>
                </a:solidFill>
                <a:latin typeface="Arial" panose="020B0604020202020204"/>
                <a:ea typeface="黑体" panose="02010609060101010101" charset="-122"/>
              </a:rPr>
              <a:t>示例</a:t>
            </a:r>
            <a:r>
              <a:rPr lang="en-US" altLang="zh-CN" b="1" dirty="0">
                <a:solidFill>
                  <a:schemeClr val="bg1">
                    <a:lumMod val="85000"/>
                    <a:lumOff val="15000"/>
                  </a:schemeClr>
                </a:solidFill>
                <a:latin typeface="Times New Roman" panose="02020603050405020304"/>
                <a:ea typeface="黑体" panose="02010609060101010101" charset="-122"/>
              </a:rPr>
              <a:t>22-8</a:t>
            </a:r>
            <a:r>
              <a:rPr lang="en-US" altLang="zh-CN" dirty="0">
                <a:solidFill>
                  <a:schemeClr val="bg1">
                    <a:lumMod val="85000"/>
                    <a:lumOff val="15000"/>
                  </a:schemeClr>
                </a:solidFill>
                <a:latin typeface="Arial" panose="020B0604020202020204"/>
                <a:ea typeface="黑体" panose="02010609060101010101" charset="-122"/>
              </a:rPr>
              <a:t>】</a:t>
            </a:r>
            <a:r>
              <a:rPr lang="zh-CN" altLang="en-US" dirty="0">
                <a:solidFill>
                  <a:schemeClr val="bg1">
                    <a:lumMod val="85000"/>
                    <a:lumOff val="15000"/>
                  </a:schemeClr>
                </a:solidFill>
                <a:latin typeface="宋体" panose="02010600030101010101" pitchFamily="2" charset="-122"/>
                <a:ea typeface="黑体" panose="02010609060101010101" charset="-122"/>
              </a:rPr>
              <a:t>下面</a:t>
            </a:r>
            <a:r>
              <a:rPr lang="zh-CN" altLang="en-US" dirty="0">
                <a:solidFill>
                  <a:schemeClr val="bg1">
                    <a:lumMod val="85000"/>
                    <a:lumOff val="15000"/>
                  </a:schemeClr>
                </a:solidFill>
                <a:latin typeface="Times New Roman" panose="02020603050405020304"/>
                <a:ea typeface="黑体" panose="02010609060101010101" charset="-122"/>
              </a:rPr>
              <a:t>创建一个组合框控件，它的</a:t>
            </a:r>
            <a:r>
              <a:rPr lang="en-US" altLang="zh-CN" dirty="0">
                <a:solidFill>
                  <a:schemeClr val="bg1">
                    <a:lumMod val="85000"/>
                    <a:lumOff val="15000"/>
                  </a:schemeClr>
                </a:solidFill>
                <a:latin typeface="Times New Roman" panose="02020603050405020304"/>
                <a:ea typeface="黑体" panose="02010609060101010101" charset="-122"/>
              </a:rPr>
              <a:t>Name</a:t>
            </a:r>
            <a:r>
              <a:rPr lang="zh-CN" altLang="en-US" dirty="0">
                <a:solidFill>
                  <a:schemeClr val="bg1">
                    <a:lumMod val="85000"/>
                    <a:lumOff val="15000"/>
                  </a:schemeClr>
                </a:solidFill>
                <a:latin typeface="Times New Roman" panose="02020603050405020304"/>
                <a:ea typeface="黑体" panose="02010609060101010101" charset="-122"/>
              </a:rPr>
              <a:t>属性的值为</a:t>
            </a:r>
            <a:r>
              <a:rPr lang="en-US" altLang="zh-CN" dirty="0" err="1">
                <a:solidFill>
                  <a:schemeClr val="bg1">
                    <a:lumMod val="85000"/>
                    <a:lumOff val="15000"/>
                  </a:schemeClr>
                </a:solidFill>
                <a:latin typeface="Times New Roman" panose="02020603050405020304"/>
                <a:ea typeface="黑体" panose="02010609060101010101" charset="-122"/>
              </a:rPr>
              <a:t>gbMain</a:t>
            </a:r>
            <a:r>
              <a:rPr lang="zh-CN" altLang="en-US" dirty="0">
                <a:solidFill>
                  <a:schemeClr val="bg1">
                    <a:lumMod val="85000"/>
                    <a:lumOff val="15000"/>
                  </a:schemeClr>
                </a:solidFill>
                <a:latin typeface="Times New Roman" panose="02020603050405020304"/>
                <a:ea typeface="黑体" panose="02010609060101010101" charset="-122"/>
              </a:rPr>
              <a:t>，</a:t>
            </a:r>
            <a:r>
              <a:rPr lang="en-US" altLang="zh-CN" dirty="0">
                <a:solidFill>
                  <a:schemeClr val="bg1">
                    <a:lumMod val="85000"/>
                    <a:lumOff val="15000"/>
                  </a:schemeClr>
                </a:solidFill>
                <a:latin typeface="Times New Roman" panose="02020603050405020304"/>
                <a:ea typeface="黑体" panose="02010609060101010101" charset="-122"/>
              </a:rPr>
              <a:t>Dock</a:t>
            </a:r>
            <a:r>
              <a:rPr lang="zh-CN" altLang="en-US" dirty="0">
                <a:solidFill>
                  <a:schemeClr val="bg1">
                    <a:lumMod val="85000"/>
                    <a:lumOff val="15000"/>
                  </a:schemeClr>
                </a:solidFill>
                <a:latin typeface="Times New Roman" panose="02020603050405020304"/>
                <a:ea typeface="黑体" panose="02010609060101010101" charset="-122"/>
              </a:rPr>
              <a:t>属性的值为</a:t>
            </a:r>
            <a:r>
              <a:rPr lang="en-US" altLang="zh-CN" dirty="0" err="1">
                <a:solidFill>
                  <a:schemeClr val="bg1">
                    <a:lumMod val="85000"/>
                    <a:lumOff val="15000"/>
                  </a:schemeClr>
                </a:solidFill>
                <a:latin typeface="Times New Roman" panose="02020603050405020304"/>
                <a:ea typeface="黑体" panose="02010609060101010101" charset="-122"/>
              </a:rPr>
              <a:t>DockStyle.Fill</a:t>
            </a:r>
            <a:r>
              <a:rPr lang="zh-CN" altLang="en-US" dirty="0">
                <a:solidFill>
                  <a:schemeClr val="bg1">
                    <a:lumMod val="85000"/>
                    <a:lumOff val="15000"/>
                  </a:schemeClr>
                </a:solidFill>
                <a:latin typeface="Times New Roman" panose="02020603050405020304"/>
                <a:ea typeface="黑体" panose="02010609060101010101" charset="-122"/>
              </a:rPr>
              <a:t>，宽度和高度分别为</a:t>
            </a:r>
            <a:r>
              <a:rPr lang="en-US" altLang="zh-CN" dirty="0">
                <a:solidFill>
                  <a:schemeClr val="bg1">
                    <a:lumMod val="85000"/>
                    <a:lumOff val="15000"/>
                  </a:schemeClr>
                </a:solidFill>
                <a:latin typeface="Times New Roman" panose="02020603050405020304"/>
                <a:ea typeface="黑体" panose="02010609060101010101" charset="-122"/>
              </a:rPr>
              <a:t>224</a:t>
            </a:r>
            <a:r>
              <a:rPr lang="zh-CN" altLang="en-US" dirty="0">
                <a:solidFill>
                  <a:schemeClr val="bg1">
                    <a:lumMod val="85000"/>
                    <a:lumOff val="15000"/>
                  </a:schemeClr>
                </a:solidFill>
                <a:latin typeface="Times New Roman" panose="02020603050405020304"/>
                <a:ea typeface="黑体" panose="02010609060101010101" charset="-122"/>
              </a:rPr>
              <a:t>和</a:t>
            </a:r>
            <a:r>
              <a:rPr lang="en-US" altLang="zh-CN" dirty="0">
                <a:solidFill>
                  <a:schemeClr val="bg1">
                    <a:lumMod val="85000"/>
                    <a:lumOff val="15000"/>
                  </a:schemeClr>
                </a:solidFill>
                <a:latin typeface="Times New Roman" panose="02020603050405020304"/>
                <a:ea typeface="黑体" panose="02010609060101010101" charset="-122"/>
              </a:rPr>
              <a:t>266</a:t>
            </a:r>
            <a:r>
              <a:rPr lang="zh-CN" altLang="en-US" dirty="0">
                <a:solidFill>
                  <a:schemeClr val="bg1">
                    <a:lumMod val="85000"/>
                    <a:lumOff val="15000"/>
                  </a:schemeClr>
                </a:solidFill>
                <a:latin typeface="Times New Roman" panose="02020603050405020304"/>
                <a:ea typeface="黑体" panose="02010609060101010101" charset="-122"/>
              </a:rPr>
              <a:t>。</a:t>
            </a:r>
            <a:endParaRPr lang="en-US" altLang="zh-CN" dirty="0">
              <a:solidFill>
                <a:schemeClr val="bg1">
                  <a:lumMod val="85000"/>
                  <a:lumOff val="15000"/>
                </a:schemeClr>
              </a:solidFill>
              <a:latin typeface="Times New Roman" panose="02020603050405020304"/>
              <a:ea typeface="黑体" panose="02010609060101010101" charset="-122"/>
            </a:endParaRPr>
          </a:p>
          <a:p>
            <a:r>
              <a:rPr lang="en-US" altLang="zh-CN" dirty="0">
                <a:solidFill>
                  <a:schemeClr val="bg1">
                    <a:lumMod val="85000"/>
                    <a:lumOff val="15000"/>
                  </a:schemeClr>
                </a:solidFill>
              </a:rPr>
              <a:t>01	</a:t>
            </a:r>
            <a:r>
              <a:rPr lang="en-US" altLang="zh-CN" dirty="0" err="1">
                <a:solidFill>
                  <a:schemeClr val="bg1">
                    <a:lumMod val="85000"/>
                    <a:lumOff val="15000"/>
                  </a:schemeClr>
                </a:solidFill>
              </a:rPr>
              <a:t>System.Windows.Forms.GroupBox</a:t>
            </a:r>
            <a:r>
              <a:rPr lang="en-US" altLang="zh-CN" dirty="0">
                <a:solidFill>
                  <a:schemeClr val="bg1">
                    <a:lumMod val="85000"/>
                    <a:lumOff val="15000"/>
                  </a:schemeClr>
                </a:solidFill>
              </a:rPr>
              <a:t> </a:t>
            </a:r>
            <a:r>
              <a:rPr lang="en-US" altLang="zh-CN" dirty="0" err="1">
                <a:solidFill>
                  <a:schemeClr val="bg1">
                    <a:lumMod val="85000"/>
                    <a:lumOff val="15000"/>
                  </a:schemeClr>
                </a:solidFill>
              </a:rPr>
              <a:t>gbMain</a:t>
            </a:r>
            <a:r>
              <a:rPr lang="en-US" altLang="zh-CN" dirty="0">
                <a:solidFill>
                  <a:schemeClr val="bg1">
                    <a:lumMod val="85000"/>
                    <a:lumOff val="15000"/>
                  </a:schemeClr>
                </a:solidFill>
              </a:rPr>
              <a:t> = new </a:t>
            </a:r>
            <a:endParaRPr lang="zh-CN" altLang="zh-CN" dirty="0">
              <a:solidFill>
                <a:schemeClr val="bg1">
                  <a:lumMod val="85000"/>
                  <a:lumOff val="15000"/>
                </a:schemeClr>
              </a:solidFill>
            </a:endParaRPr>
          </a:p>
          <a:p>
            <a:r>
              <a:rPr lang="en-US" altLang="zh-CN" dirty="0">
                <a:solidFill>
                  <a:schemeClr val="bg1">
                    <a:lumMod val="85000"/>
                    <a:lumOff val="15000"/>
                  </a:schemeClr>
                </a:solidFill>
              </a:rPr>
              <a:t>02           </a:t>
            </a:r>
            <a:r>
              <a:rPr lang="en-US" altLang="zh-CN" dirty="0" err="1">
                <a:solidFill>
                  <a:schemeClr val="bg1">
                    <a:lumMod val="85000"/>
                    <a:lumOff val="15000"/>
                  </a:schemeClr>
                </a:solidFill>
              </a:rPr>
              <a:t>System.Windows.Forms.GroupBox</a:t>
            </a:r>
            <a:r>
              <a:rPr lang="en-US" altLang="zh-CN" dirty="0">
                <a:solidFill>
                  <a:schemeClr val="bg1">
                    <a:lumMod val="85000"/>
                    <a:lumOff val="15000"/>
                  </a:schemeClr>
                </a:solidFill>
              </a:rPr>
              <a:t>();</a:t>
            </a:r>
            <a:endParaRPr lang="zh-CN" altLang="zh-CN" dirty="0">
              <a:solidFill>
                <a:schemeClr val="bg1">
                  <a:lumMod val="85000"/>
                  <a:lumOff val="15000"/>
                </a:schemeClr>
              </a:solidFill>
            </a:endParaRPr>
          </a:p>
          <a:p>
            <a:r>
              <a:rPr lang="en-US" altLang="zh-CN" dirty="0">
                <a:solidFill>
                  <a:schemeClr val="bg1">
                    <a:lumMod val="85000"/>
                    <a:lumOff val="15000"/>
                  </a:schemeClr>
                </a:solidFill>
              </a:rPr>
              <a:t>03	</a:t>
            </a:r>
            <a:r>
              <a:rPr lang="en-US" altLang="zh-CN" dirty="0" err="1">
                <a:solidFill>
                  <a:schemeClr val="bg1">
                    <a:lumMod val="85000"/>
                    <a:lumOff val="15000"/>
                  </a:schemeClr>
                </a:solidFill>
              </a:rPr>
              <a:t>gbMain.Name</a:t>
            </a:r>
            <a:r>
              <a:rPr lang="en-US" altLang="zh-CN" dirty="0">
                <a:solidFill>
                  <a:schemeClr val="bg1">
                    <a:lumMod val="85000"/>
                    <a:lumOff val="15000"/>
                  </a:schemeClr>
                </a:solidFill>
              </a:rPr>
              <a:t> = "</a:t>
            </a:r>
            <a:r>
              <a:rPr lang="en-US" altLang="zh-CN" dirty="0" err="1">
                <a:solidFill>
                  <a:schemeClr val="bg1">
                    <a:lumMod val="85000"/>
                    <a:lumOff val="15000"/>
                  </a:schemeClr>
                </a:solidFill>
              </a:rPr>
              <a:t>gbMain</a:t>
            </a:r>
            <a:r>
              <a:rPr lang="en-US" altLang="zh-CN" dirty="0">
                <a:solidFill>
                  <a:schemeClr val="bg1">
                    <a:lumMod val="85000"/>
                    <a:lumOff val="15000"/>
                  </a:schemeClr>
                </a:solidFill>
              </a:rPr>
              <a:t>";</a:t>
            </a:r>
            <a:endParaRPr lang="zh-CN" altLang="zh-CN" dirty="0">
              <a:solidFill>
                <a:schemeClr val="bg1">
                  <a:lumMod val="85000"/>
                  <a:lumOff val="15000"/>
                </a:schemeClr>
              </a:solidFill>
            </a:endParaRPr>
          </a:p>
          <a:p>
            <a:r>
              <a:rPr lang="en-US" altLang="zh-CN" dirty="0">
                <a:solidFill>
                  <a:schemeClr val="bg1">
                    <a:lumMod val="85000"/>
                    <a:lumOff val="15000"/>
                  </a:schemeClr>
                </a:solidFill>
              </a:rPr>
              <a:t>04	</a:t>
            </a:r>
            <a:r>
              <a:rPr lang="en-US" altLang="zh-CN" dirty="0" err="1">
                <a:solidFill>
                  <a:schemeClr val="bg1">
                    <a:lumMod val="85000"/>
                    <a:lumOff val="15000"/>
                  </a:schemeClr>
                </a:solidFill>
              </a:rPr>
              <a:t>gbMain.Text</a:t>
            </a:r>
            <a:r>
              <a:rPr lang="en-US" altLang="zh-CN" dirty="0">
                <a:solidFill>
                  <a:schemeClr val="bg1">
                    <a:lumMod val="85000"/>
                    <a:lumOff val="15000"/>
                  </a:schemeClr>
                </a:solidFill>
              </a:rPr>
              <a:t> = "</a:t>
            </a:r>
            <a:r>
              <a:rPr lang="zh-CN" altLang="zh-CN" dirty="0">
                <a:solidFill>
                  <a:schemeClr val="bg1">
                    <a:lumMod val="85000"/>
                    <a:lumOff val="15000"/>
                  </a:schemeClr>
                </a:solidFill>
              </a:rPr>
              <a:t>选项：</a:t>
            </a:r>
            <a:r>
              <a:rPr lang="en-US" altLang="zh-CN" dirty="0">
                <a:solidFill>
                  <a:schemeClr val="bg1">
                    <a:lumMod val="85000"/>
                    <a:lumOff val="15000"/>
                  </a:schemeClr>
                </a:solidFill>
              </a:rPr>
              <a:t>"; //</a:t>
            </a:r>
            <a:r>
              <a:rPr lang="zh-CN" altLang="zh-CN" dirty="0">
                <a:solidFill>
                  <a:schemeClr val="bg1">
                    <a:lumMod val="85000"/>
                    <a:lumOff val="15000"/>
                  </a:schemeClr>
                </a:solidFill>
              </a:rPr>
              <a:t>设置控件的标题</a:t>
            </a:r>
            <a:endParaRPr lang="zh-CN" altLang="zh-CN" dirty="0">
              <a:solidFill>
                <a:schemeClr val="bg1">
                  <a:lumMod val="85000"/>
                  <a:lumOff val="15000"/>
                </a:schemeClr>
              </a:solidFill>
            </a:endParaRPr>
          </a:p>
          <a:p>
            <a:r>
              <a:rPr lang="en-US" altLang="zh-CN" dirty="0">
                <a:solidFill>
                  <a:schemeClr val="bg1">
                    <a:lumMod val="85000"/>
                    <a:lumOff val="15000"/>
                  </a:schemeClr>
                </a:solidFill>
              </a:rPr>
              <a:t>05	</a:t>
            </a:r>
            <a:r>
              <a:rPr lang="en-US" altLang="zh-CN" dirty="0" err="1">
                <a:solidFill>
                  <a:schemeClr val="bg1">
                    <a:lumMod val="85000"/>
                    <a:lumOff val="15000"/>
                  </a:schemeClr>
                </a:solidFill>
              </a:rPr>
              <a:t>gbMain.Dock</a:t>
            </a:r>
            <a:r>
              <a:rPr lang="en-US" altLang="zh-CN" dirty="0">
                <a:solidFill>
                  <a:schemeClr val="bg1">
                    <a:lumMod val="85000"/>
                    <a:lumOff val="15000"/>
                  </a:schemeClr>
                </a:solidFill>
              </a:rPr>
              <a:t> = </a:t>
            </a:r>
            <a:r>
              <a:rPr lang="en-US" altLang="zh-CN" dirty="0" err="1">
                <a:solidFill>
                  <a:schemeClr val="bg1">
                    <a:lumMod val="85000"/>
                    <a:lumOff val="15000"/>
                  </a:schemeClr>
                </a:solidFill>
              </a:rPr>
              <a:t>System.Windows.Forms.DockStyle.Fill</a:t>
            </a:r>
            <a:r>
              <a:rPr lang="en-US" altLang="zh-CN" dirty="0">
                <a:solidFill>
                  <a:schemeClr val="bg1">
                    <a:lumMod val="85000"/>
                    <a:lumOff val="15000"/>
                  </a:schemeClr>
                </a:solidFill>
              </a:rPr>
              <a:t>;</a:t>
            </a:r>
            <a:endParaRPr lang="zh-CN" altLang="zh-CN" dirty="0">
              <a:solidFill>
                <a:schemeClr val="bg1">
                  <a:lumMod val="85000"/>
                  <a:lumOff val="15000"/>
                </a:schemeClr>
              </a:solidFill>
            </a:endParaRPr>
          </a:p>
          <a:p>
            <a:r>
              <a:rPr lang="en-US" altLang="zh-CN" dirty="0">
                <a:solidFill>
                  <a:schemeClr val="bg1">
                    <a:lumMod val="85000"/>
                    <a:lumOff val="15000"/>
                  </a:schemeClr>
                </a:solidFill>
              </a:rPr>
              <a:t>06	</a:t>
            </a:r>
            <a:r>
              <a:rPr lang="en-US" altLang="zh-CN" dirty="0" err="1">
                <a:solidFill>
                  <a:schemeClr val="bg1">
                    <a:lumMod val="85000"/>
                    <a:lumOff val="15000"/>
                  </a:schemeClr>
                </a:solidFill>
              </a:rPr>
              <a:t>gbMain.Location</a:t>
            </a:r>
            <a:r>
              <a:rPr lang="en-US" altLang="zh-CN" dirty="0">
                <a:solidFill>
                  <a:schemeClr val="bg1">
                    <a:lumMod val="85000"/>
                    <a:lumOff val="15000"/>
                  </a:schemeClr>
                </a:solidFill>
              </a:rPr>
              <a:t> = new </a:t>
            </a:r>
            <a:r>
              <a:rPr lang="en-US" altLang="zh-CN" dirty="0" err="1">
                <a:solidFill>
                  <a:schemeClr val="bg1">
                    <a:lumMod val="85000"/>
                    <a:lumOff val="15000"/>
                  </a:schemeClr>
                </a:solidFill>
              </a:rPr>
              <a:t>System.Drawing.Point</a:t>
            </a:r>
            <a:r>
              <a:rPr lang="en-US" altLang="zh-CN" dirty="0">
                <a:solidFill>
                  <a:schemeClr val="bg1">
                    <a:lumMod val="85000"/>
                    <a:lumOff val="15000"/>
                  </a:schemeClr>
                </a:solidFill>
              </a:rPr>
              <a:t>(0,0);   //</a:t>
            </a:r>
            <a:r>
              <a:rPr lang="zh-CN" altLang="zh-CN" dirty="0">
                <a:solidFill>
                  <a:schemeClr val="bg1">
                    <a:lumMod val="85000"/>
                    <a:lumOff val="15000"/>
                  </a:schemeClr>
                </a:solidFill>
              </a:rPr>
              <a:t>设置起始位置</a:t>
            </a:r>
            <a:endParaRPr lang="zh-CN" altLang="zh-CN" dirty="0">
              <a:solidFill>
                <a:schemeClr val="bg1">
                  <a:lumMod val="85000"/>
                  <a:lumOff val="15000"/>
                </a:schemeClr>
              </a:solidFill>
            </a:endParaRPr>
          </a:p>
          <a:p>
            <a:r>
              <a:rPr lang="en-US" altLang="zh-CN" dirty="0">
                <a:solidFill>
                  <a:schemeClr val="bg1">
                    <a:lumMod val="85000"/>
                    <a:lumOff val="15000"/>
                  </a:schemeClr>
                </a:solidFill>
              </a:rPr>
              <a:t>07	</a:t>
            </a:r>
            <a:r>
              <a:rPr lang="en-US" altLang="zh-CN" dirty="0" err="1">
                <a:solidFill>
                  <a:schemeClr val="bg1">
                    <a:lumMod val="85000"/>
                    <a:lumOff val="15000"/>
                  </a:schemeClr>
                </a:solidFill>
              </a:rPr>
              <a:t>gbMain.Size</a:t>
            </a:r>
            <a:r>
              <a:rPr lang="en-US" altLang="zh-CN" dirty="0">
                <a:solidFill>
                  <a:schemeClr val="bg1">
                    <a:lumMod val="85000"/>
                    <a:lumOff val="15000"/>
                  </a:schemeClr>
                </a:solidFill>
              </a:rPr>
              <a:t> = new </a:t>
            </a:r>
            <a:r>
              <a:rPr lang="en-US" altLang="zh-CN" dirty="0" err="1">
                <a:solidFill>
                  <a:schemeClr val="bg1">
                    <a:lumMod val="85000"/>
                    <a:lumOff val="15000"/>
                  </a:schemeClr>
                </a:solidFill>
              </a:rPr>
              <a:t>System.Drawing.Size</a:t>
            </a:r>
            <a:r>
              <a:rPr lang="en-US" altLang="zh-CN" dirty="0">
                <a:solidFill>
                  <a:schemeClr val="bg1">
                    <a:lumMod val="85000"/>
                    <a:lumOff val="15000"/>
                  </a:schemeClr>
                </a:solidFill>
              </a:rPr>
              <a:t>(224,266);</a:t>
            </a:r>
            <a:endParaRPr lang="zh-CN" altLang="zh-CN" dirty="0">
              <a:solidFill>
                <a:schemeClr val="bg1">
                  <a:lumMod val="85000"/>
                  <a:lumOff val="15000"/>
                </a:schemeClr>
              </a:solidFill>
            </a:endParaRPr>
          </a:p>
          <a:p>
            <a:r>
              <a:rPr lang="en-US" altLang="zh-CN" dirty="0">
                <a:solidFill>
                  <a:schemeClr val="bg1">
                    <a:lumMod val="85000"/>
                    <a:lumOff val="15000"/>
                  </a:schemeClr>
                </a:solidFill>
              </a:rPr>
              <a:t>08	</a:t>
            </a:r>
            <a:r>
              <a:rPr lang="en-US" altLang="zh-CN" dirty="0" err="1">
                <a:solidFill>
                  <a:schemeClr val="bg1">
                    <a:lumMod val="85000"/>
                    <a:lumOff val="15000"/>
                  </a:schemeClr>
                </a:solidFill>
              </a:rPr>
              <a:t>gbMain.TabIndex</a:t>
            </a:r>
            <a:r>
              <a:rPr lang="en-US" altLang="zh-CN" dirty="0">
                <a:solidFill>
                  <a:schemeClr val="bg1">
                    <a:lumMod val="85000"/>
                    <a:lumOff val="15000"/>
                  </a:schemeClr>
                </a:solidFill>
              </a:rPr>
              <a:t> = 0; //</a:t>
            </a:r>
            <a:r>
              <a:rPr lang="zh-CN" altLang="zh-CN" dirty="0">
                <a:solidFill>
                  <a:schemeClr val="bg1">
                    <a:lumMod val="85000"/>
                    <a:lumOff val="15000"/>
                  </a:schemeClr>
                </a:solidFill>
              </a:rPr>
              <a:t>设置</a:t>
            </a:r>
            <a:r>
              <a:rPr lang="en-US" altLang="zh-CN" dirty="0" err="1">
                <a:solidFill>
                  <a:schemeClr val="bg1">
                    <a:lumMod val="85000"/>
                    <a:lumOff val="15000"/>
                  </a:schemeClr>
                </a:solidFill>
              </a:rPr>
              <a:t>TabIndex</a:t>
            </a:r>
            <a:r>
              <a:rPr lang="zh-CN" altLang="zh-CN" dirty="0">
                <a:solidFill>
                  <a:schemeClr val="bg1">
                    <a:lumMod val="85000"/>
                    <a:lumOff val="15000"/>
                  </a:schemeClr>
                </a:solidFill>
              </a:rPr>
              <a:t>属性的值</a:t>
            </a:r>
            <a:endParaRPr lang="zh-CN" altLang="zh-CN" dirty="0">
              <a:solidFill>
                <a:schemeClr val="bg1">
                  <a:lumMod val="85000"/>
                  <a:lumOff val="15000"/>
                </a:schemeClr>
              </a:solidFill>
            </a:endParaRPr>
          </a:p>
          <a:p>
            <a:r>
              <a:rPr lang="en-US" altLang="zh-CN" dirty="0">
                <a:solidFill>
                  <a:schemeClr val="bg1">
                    <a:lumMod val="85000"/>
                    <a:lumOff val="15000"/>
                  </a:schemeClr>
                </a:solidFill>
              </a:rPr>
              <a:t>09	</a:t>
            </a:r>
            <a:r>
              <a:rPr lang="en-US" altLang="zh-CN" dirty="0" err="1">
                <a:solidFill>
                  <a:schemeClr val="bg1">
                    <a:lumMod val="85000"/>
                    <a:lumOff val="15000"/>
                  </a:schemeClr>
                </a:solidFill>
              </a:rPr>
              <a:t>gbMain.TabStop</a:t>
            </a:r>
            <a:r>
              <a:rPr lang="en-US" altLang="zh-CN" dirty="0">
                <a:solidFill>
                  <a:schemeClr val="bg1">
                    <a:lumMod val="85000"/>
                    <a:lumOff val="15000"/>
                  </a:schemeClr>
                </a:solidFill>
              </a:rPr>
              <a:t> = false;</a:t>
            </a:r>
            <a:endParaRPr lang="zh-CN" altLang="zh-CN" dirty="0">
              <a:solidFill>
                <a:schemeClr val="bg1">
                  <a:lumMod val="85000"/>
                  <a:lumOff val="15000"/>
                </a:schemeClr>
              </a:solidFill>
            </a:endParaRPr>
          </a:p>
          <a:p>
            <a:pPr lvl="0"/>
            <a:r>
              <a:rPr lang="zh-CN" altLang="en-US" b="1" dirty="0">
                <a:solidFill>
                  <a:schemeClr val="bg1">
                    <a:lumMod val="85000"/>
                    <a:lumOff val="15000"/>
                  </a:schemeClr>
                </a:solidFill>
                <a:latin typeface="Times New Roman" panose="02020603050405020304"/>
                <a:sym typeface="Wingdings" panose="05000000000000000000"/>
              </a:rPr>
              <a:t></a:t>
            </a:r>
            <a:r>
              <a:rPr lang="zh-CN" altLang="en-US" dirty="0">
                <a:solidFill>
                  <a:schemeClr val="bg1">
                    <a:lumMod val="85000"/>
                    <a:lumOff val="15000"/>
                  </a:schemeClr>
                </a:solidFill>
                <a:latin typeface="Arial" panose="020B0604020202020204"/>
                <a:ea typeface="黑体" panose="02010609060101010101" charset="-122"/>
                <a:sym typeface="Wingdings" panose="05000000000000000000"/>
              </a:rPr>
              <a:t>注意：</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组合框控件和面板控件的最大区别在于组合框控件可以显示标题，而面板控件可以显示滚动条。</a:t>
            </a:r>
            <a:endPar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endParaRPr>
          </a:p>
          <a:p>
            <a:endParaRPr lang="zh-CN" altLang="en-US" dirty="0">
              <a:solidFill>
                <a:schemeClr val="bg1">
                  <a:lumMod val="85000"/>
                  <a:lumOff val="1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err="1">
                <a:latin typeface="Arial" panose="020B0604020202020204"/>
                <a:ea typeface="黑体" panose="02010609060101010101" charset="-122"/>
              </a:rPr>
              <a:t>TabControl</a:t>
            </a:r>
            <a:r>
              <a:rPr lang="zh-CN" altLang="en-US" b="0" i="0" u="none" strike="noStrike" kern="1800" baseline="0" dirty="0">
                <a:latin typeface="Arial" panose="020B0604020202020204"/>
                <a:ea typeface="黑体" panose="02010609060101010101" charset="-122"/>
              </a:rPr>
              <a:t>控件</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dirty="0" err="1">
                <a:solidFill>
                  <a:schemeClr val="bg1">
                    <a:lumMod val="85000"/>
                    <a:lumOff val="15000"/>
                  </a:schemeClr>
                </a:solidFill>
                <a:latin typeface="Times New Roman" panose="02020603050405020304"/>
              </a:rPr>
              <a:t>TabControl</a:t>
            </a:r>
            <a:r>
              <a:rPr lang="zh-CN" altLang="en-US" b="0" i="0" u="none" strike="noStrike" baseline="0" dirty="0">
                <a:solidFill>
                  <a:schemeClr val="bg1">
                    <a:lumMod val="85000"/>
                    <a:lumOff val="15000"/>
                  </a:schemeClr>
                </a:solidFill>
                <a:latin typeface="Times New Roman" panose="02020603050405020304"/>
              </a:rPr>
              <a:t>控件主要用于窗体内容比较多的场合，通过一个个的“标签”分门别类的显示不同的内容。通过右击</a:t>
            </a:r>
            <a:r>
              <a:rPr lang="en-US" altLang="zh-CN" b="0" i="0" u="none" strike="noStrike" baseline="0" dirty="0" err="1">
                <a:solidFill>
                  <a:schemeClr val="bg1">
                    <a:lumMod val="85000"/>
                    <a:lumOff val="15000"/>
                  </a:schemeClr>
                </a:solidFill>
                <a:latin typeface="Times New Roman" panose="02020603050405020304"/>
              </a:rPr>
              <a:t>TabControl</a:t>
            </a:r>
            <a:r>
              <a:rPr lang="zh-CN" altLang="en-US" b="0" i="0" u="none" strike="noStrike" baseline="0" dirty="0">
                <a:solidFill>
                  <a:schemeClr val="bg1">
                    <a:lumMod val="85000"/>
                    <a:lumOff val="15000"/>
                  </a:schemeClr>
                </a:solidFill>
                <a:latin typeface="Times New Roman" panose="02020603050405020304"/>
              </a:rPr>
              <a:t>控件即可添加或删除选项卡。</a:t>
            </a:r>
            <a:r>
              <a:rPr lang="en-US" altLang="zh-CN" b="0" i="0" u="none" strike="noStrike" baseline="0" dirty="0" err="1">
                <a:solidFill>
                  <a:schemeClr val="bg1">
                    <a:lumMod val="85000"/>
                    <a:lumOff val="15000"/>
                  </a:schemeClr>
                </a:solidFill>
                <a:latin typeface="Times New Roman" panose="02020603050405020304"/>
              </a:rPr>
              <a:t>TabControl</a:t>
            </a:r>
            <a:r>
              <a:rPr lang="zh-CN" altLang="en-US" b="0" i="0" u="none" strike="noStrike" baseline="0" dirty="0">
                <a:solidFill>
                  <a:schemeClr val="bg1">
                    <a:lumMod val="85000"/>
                    <a:lumOff val="15000"/>
                  </a:schemeClr>
                </a:solidFill>
                <a:latin typeface="Times New Roman" panose="02020603050405020304"/>
              </a:rPr>
              <a:t>控件包括以下</a:t>
            </a:r>
            <a:r>
              <a:rPr lang="en-US" altLang="zh-CN" b="0" i="0" u="none" strike="noStrike" baseline="0" dirty="0">
                <a:solidFill>
                  <a:schemeClr val="bg1">
                    <a:lumMod val="85000"/>
                    <a:lumOff val="15000"/>
                  </a:schemeClr>
                </a:solidFill>
                <a:latin typeface="Times New Roman" panose="02020603050405020304"/>
              </a:rPr>
              <a:t>3</a:t>
            </a:r>
            <a:r>
              <a:rPr lang="zh-CN" altLang="en-US" b="0" i="0" u="none" strike="noStrike" baseline="0" dirty="0">
                <a:solidFill>
                  <a:schemeClr val="bg1">
                    <a:lumMod val="85000"/>
                    <a:lumOff val="15000"/>
                  </a:schemeClr>
                </a:solidFill>
                <a:latin typeface="Times New Roman" panose="02020603050405020304"/>
              </a:rPr>
              <a:t>个常用属性。</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SelectedIndex</a:t>
            </a:r>
            <a:r>
              <a:rPr lang="zh-CN" altLang="en-US" b="0" i="0" u="none" strike="noStrike" baseline="0" dirty="0">
                <a:solidFill>
                  <a:schemeClr val="bg1">
                    <a:lumMod val="85000"/>
                    <a:lumOff val="15000"/>
                  </a:schemeClr>
                </a:solidFill>
                <a:latin typeface="Times New Roman" panose="02020603050405020304"/>
              </a:rPr>
              <a:t>属性：当前选定的选项卡页的索引。 </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SelectedTab</a:t>
            </a:r>
            <a:r>
              <a:rPr lang="zh-CN" altLang="en-US" b="0" i="0" u="none" strike="noStrike" baseline="0" dirty="0">
                <a:solidFill>
                  <a:schemeClr val="bg1">
                    <a:lumMod val="85000"/>
                    <a:lumOff val="15000"/>
                  </a:schemeClr>
                </a:solidFill>
                <a:latin typeface="Times New Roman" panose="02020603050405020304"/>
              </a:rPr>
              <a:t>属性：当前选定的选项卡页。</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TabPages</a:t>
            </a:r>
            <a:r>
              <a:rPr lang="zh-CN" altLang="en-US" b="0" i="0" u="none" strike="noStrike" baseline="0" dirty="0">
                <a:solidFill>
                  <a:schemeClr val="bg1">
                    <a:lumMod val="85000"/>
                    <a:lumOff val="15000"/>
                  </a:schemeClr>
                </a:solidFill>
                <a:latin typeface="Times New Roman" panose="02020603050405020304"/>
              </a:rPr>
              <a:t>属性：</a:t>
            </a:r>
            <a:r>
              <a:rPr lang="en-US" altLang="zh-CN" b="0" i="0" u="none" strike="noStrike" baseline="0" dirty="0" err="1">
                <a:solidFill>
                  <a:schemeClr val="bg1">
                    <a:lumMod val="85000"/>
                    <a:lumOff val="15000"/>
                  </a:schemeClr>
                </a:solidFill>
                <a:latin typeface="Times New Roman" panose="02020603050405020304"/>
              </a:rPr>
              <a:t>TabControl</a:t>
            </a:r>
            <a:r>
              <a:rPr lang="zh-CN" altLang="en-US" b="0" i="0" u="none" strike="noStrike" baseline="0" dirty="0">
                <a:solidFill>
                  <a:schemeClr val="bg1">
                    <a:lumMod val="85000"/>
                    <a:lumOff val="15000"/>
                  </a:schemeClr>
                </a:solidFill>
                <a:latin typeface="Times New Roman" panose="02020603050405020304"/>
              </a:rPr>
              <a:t>控件中选项卡页的集合。</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1" i="0" u="none" strike="noStrike" baseline="0" dirty="0">
                <a:solidFill>
                  <a:schemeClr val="bg1">
                    <a:lumMod val="85000"/>
                    <a:lumOff val="15000"/>
                  </a:schemeClr>
                </a:solidFill>
                <a:latin typeface="Times New Roman" panose="02020603050405020304"/>
                <a:sym typeface="Wingdings" panose="05000000000000000000"/>
              </a:rPr>
              <a:t></a:t>
            </a:r>
            <a:r>
              <a:rPr lang="zh-CN" altLang="en-US" b="0" i="0" u="none" strike="noStrike" baseline="0" dirty="0">
                <a:solidFill>
                  <a:schemeClr val="bg1">
                    <a:lumMod val="85000"/>
                    <a:lumOff val="15000"/>
                  </a:schemeClr>
                </a:solidFill>
                <a:latin typeface="Arial" panose="020B0604020202020204"/>
                <a:ea typeface="黑体" panose="02010609060101010101" charset="-122"/>
                <a:sym typeface="Wingdings" panose="05000000000000000000"/>
              </a:rPr>
              <a:t>注意：</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rPr>
              <a:t>调用选项卡页的</a:t>
            </a:r>
            <a:r>
              <a:rPr lang="en-US" altLang="zh-CN"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rPr>
              <a:t>Hide()</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rPr>
              <a:t>方法不能够隐藏选项卡。若要隐藏选项卡，则必须从</a:t>
            </a:r>
            <a:r>
              <a:rPr lang="en-US" altLang="zh-CN" b="0" i="0" u="none" strike="noStrike" baseline="0" dirty="0" err="1">
                <a:solidFill>
                  <a:schemeClr val="bg1">
                    <a:lumMod val="85000"/>
                    <a:lumOff val="15000"/>
                  </a:schemeClr>
                </a:solidFill>
                <a:latin typeface="Times New Roman" panose="02020603050405020304"/>
                <a:ea typeface="黑体" panose="02010609060101010101" charset="-122"/>
                <a:sym typeface="Wingdings" panose="05000000000000000000"/>
              </a:rPr>
              <a:t>TabControl</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rPr>
              <a:t>控件的</a:t>
            </a:r>
            <a:r>
              <a:rPr lang="en-US" altLang="zh-CN" b="0" i="0" u="none" strike="noStrike" baseline="0" dirty="0" err="1">
                <a:solidFill>
                  <a:schemeClr val="bg1">
                    <a:lumMod val="85000"/>
                    <a:lumOff val="15000"/>
                  </a:schemeClr>
                </a:solidFill>
                <a:latin typeface="Times New Roman" panose="02020603050405020304"/>
                <a:ea typeface="黑体" panose="02010609060101010101" charset="-122"/>
                <a:sym typeface="Wingdings" panose="05000000000000000000"/>
              </a:rPr>
              <a:t>TabPages</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rPr>
              <a:t>集合中隐藏该选项卡页控件。</a:t>
            </a:r>
            <a:endParaRPr lang="zh-CN" altLang="en-US" b="0" i="0" u="none" strike="noStrike" baseline="0" dirty="0">
              <a:solidFill>
                <a:schemeClr val="bg1">
                  <a:lumMod val="85000"/>
                  <a:lumOff val="15000"/>
                </a:schemeClr>
              </a:solidFill>
              <a:latin typeface="Times New Roman" panose="02020603050405020304"/>
              <a:ea typeface="黑体" panose="02010609060101010101" charset="-122"/>
              <a:sym typeface="Wingdings" panose="0500000000000000000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容器窗体</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容器窗体是在容器控件上添加别的控件。在此，笔者用</a:t>
            </a:r>
            <a:r>
              <a:rPr lang="en-US" altLang="zh-CN" b="0" i="0" u="none" strike="noStrike" baseline="0" dirty="0" err="1">
                <a:solidFill>
                  <a:schemeClr val="bg1">
                    <a:lumMod val="85000"/>
                    <a:lumOff val="15000"/>
                  </a:schemeClr>
                </a:solidFill>
                <a:latin typeface="Times New Roman" panose="02020603050405020304"/>
              </a:rPr>
              <a:t>ContainForm.cs</a:t>
            </a:r>
            <a:r>
              <a:rPr lang="zh-CN" altLang="en-US" b="0" i="0" u="none" strike="noStrike" baseline="0" dirty="0">
                <a:solidFill>
                  <a:schemeClr val="bg1">
                    <a:lumMod val="85000"/>
                    <a:lumOff val="15000"/>
                  </a:schemeClr>
                </a:solidFill>
                <a:latin typeface="Times New Roman" panose="02020603050405020304"/>
              </a:rPr>
              <a:t>窗体实现，介绍了面板、组合框、选项卡等控件的使用方法。该窗体的标题为“容器”，它包括</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TabControl</a:t>
            </a:r>
            <a:r>
              <a:rPr lang="zh-CN" altLang="en-US" b="0" i="0" u="none" strike="noStrike" baseline="0" dirty="0">
                <a:solidFill>
                  <a:schemeClr val="bg1">
                    <a:lumMod val="85000"/>
                    <a:lumOff val="15000"/>
                  </a:schemeClr>
                </a:solidFill>
                <a:latin typeface="Times New Roman" panose="02020603050405020304"/>
              </a:rPr>
              <a:t>控件、</a:t>
            </a:r>
            <a:r>
              <a:rPr lang="en-US" altLang="zh-CN" b="0" i="0" u="none" strike="noStrike" baseline="0" dirty="0">
                <a:solidFill>
                  <a:schemeClr val="bg1">
                    <a:lumMod val="85000"/>
                    <a:lumOff val="15000"/>
                  </a:schemeClr>
                </a:solidFill>
                <a:latin typeface="Times New Roman" panose="02020603050405020304"/>
              </a:rPr>
              <a:t>3</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Tabpage</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TextBox</a:t>
            </a:r>
            <a:r>
              <a:rPr lang="zh-CN" altLang="en-US" b="0" i="0" u="none" strike="noStrike" baseline="0" dirty="0">
                <a:solidFill>
                  <a:schemeClr val="bg1">
                    <a:lumMod val="85000"/>
                    <a:lumOff val="15000"/>
                  </a:schemeClr>
                </a:solidFill>
                <a:latin typeface="Times New Roman" panose="02020603050405020304"/>
              </a:rPr>
              <a:t>控件、</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RichTextBox</a:t>
            </a:r>
            <a:r>
              <a:rPr lang="zh-CN" altLang="en-US" b="0" i="0" u="none" strike="noStrike" baseline="0" dirty="0">
                <a:solidFill>
                  <a:schemeClr val="bg1">
                    <a:lumMod val="85000"/>
                    <a:lumOff val="15000"/>
                  </a:schemeClr>
                </a:solidFill>
                <a:latin typeface="Times New Roman" panose="02020603050405020304"/>
              </a:rPr>
              <a:t>控件、</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PictureBox</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GroupBox</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3</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RadioButton</a:t>
            </a:r>
            <a:r>
              <a:rPr lang="zh-CN" altLang="en-US" b="0" i="0" u="none" strike="noStrike" baseline="0" dirty="0">
                <a:solidFill>
                  <a:schemeClr val="bg1">
                    <a:lumMod val="85000"/>
                    <a:lumOff val="15000"/>
                  </a:schemeClr>
                </a:solidFill>
                <a:latin typeface="Times New Roman" panose="02020603050405020304"/>
              </a:rPr>
              <a:t>和</a:t>
            </a:r>
            <a:r>
              <a:rPr lang="en-US" altLang="zh-CN" b="0" i="0" u="none" strike="noStrike" baseline="0" dirty="0">
                <a:solidFill>
                  <a:schemeClr val="bg1">
                    <a:lumMod val="85000"/>
                    <a:lumOff val="15000"/>
                  </a:schemeClr>
                </a:solidFill>
                <a:latin typeface="Times New Roman" panose="02020603050405020304"/>
              </a:rPr>
              <a:t>2</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a:solidFill>
                  <a:schemeClr val="bg1">
                    <a:lumMod val="85000"/>
                    <a:lumOff val="15000"/>
                  </a:schemeClr>
                </a:solidFill>
                <a:latin typeface="Times New Roman" panose="02020603050405020304"/>
              </a:rPr>
              <a:t>Panel</a:t>
            </a:r>
            <a:r>
              <a:rPr lang="zh-CN" altLang="en-US" b="0" i="0" u="none" strike="noStrike" baseline="0" dirty="0">
                <a:solidFill>
                  <a:schemeClr val="bg1">
                    <a:lumMod val="85000"/>
                    <a:lumOff val="15000"/>
                  </a:schemeClr>
                </a:solidFill>
                <a:latin typeface="Times New Roman" panose="02020603050405020304"/>
              </a:rPr>
              <a:t>控件。具体说明如下表所示。</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graphicFrame>
        <p:nvGraphicFramePr>
          <p:cNvPr id="4" name="表格 3"/>
          <p:cNvGraphicFramePr>
            <a:graphicFrameLocks noGrp="1"/>
          </p:cNvGraphicFramePr>
          <p:nvPr/>
        </p:nvGraphicFramePr>
        <p:xfrm>
          <a:off x="-2" y="-3"/>
          <a:ext cx="9144001" cy="6858002"/>
        </p:xfrm>
        <a:graphic>
          <a:graphicData uri="http://schemas.openxmlformats.org/drawingml/2006/table">
            <a:tbl>
              <a:tblPr>
                <a:tableStyleId>{5C22544A-7EE6-4342-B048-85BDC9FD1C3A}</a:tableStyleId>
              </a:tblPr>
              <a:tblGrid>
                <a:gridCol w="812509"/>
                <a:gridCol w="1349813"/>
                <a:gridCol w="1405509"/>
                <a:gridCol w="932163"/>
                <a:gridCol w="4644007"/>
              </a:tblGrid>
              <a:tr h="360948">
                <a:tc>
                  <a:txBody>
                    <a:bodyPr/>
                    <a:lstStyle/>
                    <a:p>
                      <a:pPr algn="ctr">
                        <a:lnSpc>
                          <a:spcPts val="1450"/>
                        </a:lnSpc>
                        <a:spcBef>
                          <a:spcPts val="100"/>
                        </a:spcBef>
                        <a:spcAft>
                          <a:spcPts val="200"/>
                        </a:spcAft>
                      </a:pPr>
                      <a:r>
                        <a:rPr lang="zh-CN" sz="1400" dirty="0">
                          <a:effectLst/>
                        </a:rPr>
                        <a:t>序号</a:t>
                      </a:r>
                      <a:endParaRPr lang="zh-CN" sz="1400" dirty="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450"/>
                        </a:lnSpc>
                        <a:spcBef>
                          <a:spcPts val="100"/>
                        </a:spcBef>
                        <a:spcAft>
                          <a:spcPts val="200"/>
                        </a:spcAft>
                      </a:pPr>
                      <a:r>
                        <a:rPr lang="zh-CN" sz="1400">
                          <a:effectLst/>
                        </a:rPr>
                        <a:t>控 件 类 型</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450"/>
                        </a:lnSpc>
                        <a:spcBef>
                          <a:spcPts val="100"/>
                        </a:spcBef>
                        <a:spcAft>
                          <a:spcPts val="200"/>
                        </a:spcAft>
                      </a:pPr>
                      <a:r>
                        <a:rPr lang="en-US" sz="1400">
                          <a:effectLst/>
                        </a:rPr>
                        <a:t>Name</a:t>
                      </a:r>
                      <a:r>
                        <a:rPr lang="zh-CN" sz="1400">
                          <a:effectLst/>
                        </a:rPr>
                        <a:t>属性</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450"/>
                        </a:lnSpc>
                        <a:spcBef>
                          <a:spcPts val="100"/>
                        </a:spcBef>
                        <a:spcAft>
                          <a:spcPts val="200"/>
                        </a:spcAft>
                      </a:pPr>
                      <a:r>
                        <a:rPr lang="en-US" sz="1400">
                          <a:effectLst/>
                        </a:rPr>
                        <a:t>Text</a:t>
                      </a:r>
                      <a:r>
                        <a:rPr lang="zh-CN" sz="1400">
                          <a:effectLst/>
                        </a:rPr>
                        <a:t>属性</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ctr">
                        <a:lnSpc>
                          <a:spcPts val="1450"/>
                        </a:lnSpc>
                        <a:spcBef>
                          <a:spcPts val="100"/>
                        </a:spcBef>
                        <a:spcAft>
                          <a:spcPts val="200"/>
                        </a:spcAft>
                      </a:pPr>
                      <a:r>
                        <a:rPr lang="zh-CN" sz="1400">
                          <a:effectLst/>
                        </a:rPr>
                        <a:t>事</a:t>
                      </a:r>
                      <a:r>
                        <a:rPr lang="en-US" sz="1400">
                          <a:effectLst/>
                        </a:rPr>
                        <a:t>    </a:t>
                      </a:r>
                      <a:r>
                        <a:rPr lang="zh-CN" sz="1400">
                          <a:effectLst/>
                        </a:rPr>
                        <a:t>件</a:t>
                      </a:r>
                      <a:endParaRPr lang="zh-CN" sz="1400">
                        <a:effectLst/>
                        <a:latin typeface="Times New Roman" panose="02020603050405020304"/>
                        <a:ea typeface="宋体" panose="02010600030101010101" pitchFamily="2" charset="-122"/>
                      </a:endParaRPr>
                    </a:p>
                  </a:txBody>
                  <a:tcPr marL="68580" marR="68580" marT="0" marB="0" anchor="ctr"/>
                </a:tc>
              </a:tr>
              <a:tr h="721894">
                <a:tc>
                  <a:txBody>
                    <a:bodyPr/>
                    <a:lstStyle/>
                    <a:p>
                      <a:pPr algn="ctr">
                        <a:lnSpc>
                          <a:spcPts val="1450"/>
                        </a:lnSpc>
                        <a:spcBef>
                          <a:spcPts val="100"/>
                        </a:spcBef>
                        <a:spcAft>
                          <a:spcPts val="200"/>
                        </a:spcAft>
                      </a:pPr>
                      <a:r>
                        <a:rPr lang="en-US" sz="1400">
                          <a:effectLst/>
                        </a:rPr>
                        <a:t>1</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TabControl</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tc</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tc_SelectedIndexChanged(object sender,EventArgs e)</a:t>
                      </a:r>
                      <a:endParaRPr lang="zh-CN" sz="1400">
                        <a:effectLst/>
                        <a:latin typeface="Times New Roman" panose="02020603050405020304"/>
                        <a:ea typeface="宋体" panose="02010600030101010101" pitchFamily="2" charset="-122"/>
                      </a:endParaRPr>
                    </a:p>
                  </a:txBody>
                  <a:tcPr marL="68580" marR="68580" marT="0" marB="0" anchor="ctr"/>
                </a:tc>
              </a:tr>
              <a:tr h="360948">
                <a:tc>
                  <a:txBody>
                    <a:bodyPr/>
                    <a:lstStyle/>
                    <a:p>
                      <a:pPr algn="ctr">
                        <a:lnSpc>
                          <a:spcPts val="1450"/>
                        </a:lnSpc>
                        <a:spcBef>
                          <a:spcPts val="100"/>
                        </a:spcBef>
                        <a:spcAft>
                          <a:spcPts val="200"/>
                        </a:spcAft>
                      </a:pPr>
                      <a:r>
                        <a:rPr lang="en-US" sz="1400">
                          <a:effectLst/>
                        </a:rPr>
                        <a:t>2</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TabPage</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tp1</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r>
              <a:tr h="360948">
                <a:tc>
                  <a:txBody>
                    <a:bodyPr/>
                    <a:lstStyle/>
                    <a:p>
                      <a:pPr algn="ctr">
                        <a:lnSpc>
                          <a:spcPts val="1450"/>
                        </a:lnSpc>
                        <a:spcBef>
                          <a:spcPts val="100"/>
                        </a:spcBef>
                        <a:spcAft>
                          <a:spcPts val="200"/>
                        </a:spcAft>
                      </a:pPr>
                      <a:r>
                        <a:rPr lang="en-US" sz="1400">
                          <a:effectLst/>
                        </a:rPr>
                        <a:t>3</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TabPage</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tp2</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r>
              <a:tr h="360948">
                <a:tc>
                  <a:txBody>
                    <a:bodyPr/>
                    <a:lstStyle/>
                    <a:p>
                      <a:pPr algn="ctr">
                        <a:lnSpc>
                          <a:spcPts val="1450"/>
                        </a:lnSpc>
                        <a:spcBef>
                          <a:spcPts val="100"/>
                        </a:spcBef>
                        <a:spcAft>
                          <a:spcPts val="200"/>
                        </a:spcAft>
                      </a:pPr>
                      <a:r>
                        <a:rPr lang="en-US" sz="1400">
                          <a:effectLst/>
                        </a:rPr>
                        <a:t>4</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TabPage</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tp3</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r>
              <a:tr h="360948">
                <a:tc>
                  <a:txBody>
                    <a:bodyPr/>
                    <a:lstStyle/>
                    <a:p>
                      <a:pPr algn="ctr">
                        <a:lnSpc>
                          <a:spcPts val="1450"/>
                        </a:lnSpc>
                        <a:spcBef>
                          <a:spcPts val="100"/>
                        </a:spcBef>
                        <a:spcAft>
                          <a:spcPts val="200"/>
                        </a:spcAft>
                      </a:pPr>
                      <a:r>
                        <a:rPr lang="en-US" sz="1400">
                          <a:effectLst/>
                        </a:rPr>
                        <a:t>5</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TextBox</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TextBox1</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r>
              <a:tr h="721894">
                <a:tc>
                  <a:txBody>
                    <a:bodyPr/>
                    <a:lstStyle/>
                    <a:p>
                      <a:pPr algn="ctr">
                        <a:lnSpc>
                          <a:spcPts val="1450"/>
                        </a:lnSpc>
                        <a:spcBef>
                          <a:spcPts val="100"/>
                        </a:spcBef>
                        <a:spcAft>
                          <a:spcPts val="200"/>
                        </a:spcAft>
                      </a:pPr>
                      <a:r>
                        <a:rPr lang="en-US" sz="1400">
                          <a:effectLst/>
                        </a:rPr>
                        <a:t>6</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RichTextBox</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RichTextBox1</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r>
              <a:tr h="360948">
                <a:tc>
                  <a:txBody>
                    <a:bodyPr/>
                    <a:lstStyle/>
                    <a:p>
                      <a:pPr algn="ctr">
                        <a:lnSpc>
                          <a:spcPts val="1450"/>
                        </a:lnSpc>
                        <a:spcBef>
                          <a:spcPts val="100"/>
                        </a:spcBef>
                        <a:spcAft>
                          <a:spcPts val="200"/>
                        </a:spcAft>
                      </a:pPr>
                      <a:r>
                        <a:rPr lang="en-US" sz="1400">
                          <a:effectLst/>
                        </a:rPr>
                        <a:t>7</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PictureBox</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pb</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r>
              <a:tr h="360948">
                <a:tc>
                  <a:txBody>
                    <a:bodyPr/>
                    <a:lstStyle/>
                    <a:p>
                      <a:pPr algn="ctr">
                        <a:lnSpc>
                          <a:spcPts val="1450"/>
                        </a:lnSpc>
                        <a:spcBef>
                          <a:spcPts val="100"/>
                        </a:spcBef>
                        <a:spcAft>
                          <a:spcPts val="200"/>
                        </a:spcAft>
                      </a:pPr>
                      <a:r>
                        <a:rPr lang="en-US" sz="1400">
                          <a:effectLst/>
                        </a:rPr>
                        <a:t>8</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GroupBox</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gbMain</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r>
              <a:tr h="721894">
                <a:tc>
                  <a:txBody>
                    <a:bodyPr/>
                    <a:lstStyle/>
                    <a:p>
                      <a:pPr algn="ctr">
                        <a:lnSpc>
                          <a:spcPts val="1450"/>
                        </a:lnSpc>
                        <a:spcBef>
                          <a:spcPts val="100"/>
                        </a:spcBef>
                        <a:spcAft>
                          <a:spcPts val="200"/>
                        </a:spcAft>
                      </a:pPr>
                      <a:r>
                        <a:rPr lang="en-US" sz="1400">
                          <a:effectLst/>
                        </a:rPr>
                        <a:t>9</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RadioButton</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rb1</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rb_CheckedChanged(object sender,EventArgs e)</a:t>
                      </a:r>
                      <a:endParaRPr lang="zh-CN" sz="1400">
                        <a:effectLst/>
                        <a:latin typeface="Times New Roman" panose="02020603050405020304"/>
                        <a:ea typeface="宋体" panose="02010600030101010101" pitchFamily="2" charset="-122"/>
                      </a:endParaRPr>
                    </a:p>
                  </a:txBody>
                  <a:tcPr marL="68580" marR="68580" marT="0" marB="0" anchor="ctr"/>
                </a:tc>
              </a:tr>
              <a:tr h="721894">
                <a:tc>
                  <a:txBody>
                    <a:bodyPr/>
                    <a:lstStyle/>
                    <a:p>
                      <a:pPr algn="ctr">
                        <a:lnSpc>
                          <a:spcPts val="1450"/>
                        </a:lnSpc>
                        <a:spcBef>
                          <a:spcPts val="100"/>
                        </a:spcBef>
                        <a:spcAft>
                          <a:spcPts val="200"/>
                        </a:spcAft>
                      </a:pPr>
                      <a:r>
                        <a:rPr lang="en-US" sz="1400">
                          <a:effectLst/>
                        </a:rPr>
                        <a:t>10</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RadioButton</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rb2</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rb_CheckedChanged(object sender,EventArgs e)</a:t>
                      </a:r>
                      <a:endParaRPr lang="zh-CN" sz="1400">
                        <a:effectLst/>
                        <a:latin typeface="Times New Roman" panose="02020603050405020304"/>
                        <a:ea typeface="宋体" panose="02010600030101010101" pitchFamily="2" charset="-122"/>
                      </a:endParaRPr>
                    </a:p>
                  </a:txBody>
                  <a:tcPr marL="68580" marR="68580" marT="0" marB="0" anchor="ctr"/>
                </a:tc>
              </a:tr>
              <a:tr h="721894">
                <a:tc>
                  <a:txBody>
                    <a:bodyPr/>
                    <a:lstStyle/>
                    <a:p>
                      <a:pPr algn="ctr">
                        <a:lnSpc>
                          <a:spcPts val="1450"/>
                        </a:lnSpc>
                        <a:spcBef>
                          <a:spcPts val="100"/>
                        </a:spcBef>
                        <a:spcAft>
                          <a:spcPts val="200"/>
                        </a:spcAft>
                      </a:pPr>
                      <a:r>
                        <a:rPr lang="en-US" sz="1400">
                          <a:effectLst/>
                        </a:rPr>
                        <a:t>11</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RadioButton</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rb3</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rb_CheckedChanged(object sender,EventArgs e)</a:t>
                      </a:r>
                      <a:endParaRPr lang="zh-CN" sz="1400">
                        <a:effectLst/>
                        <a:latin typeface="Times New Roman" panose="02020603050405020304"/>
                        <a:ea typeface="宋体" panose="02010600030101010101" pitchFamily="2" charset="-122"/>
                      </a:endParaRPr>
                    </a:p>
                  </a:txBody>
                  <a:tcPr marL="68580" marR="68580" marT="0" marB="0" anchor="ctr"/>
                </a:tc>
              </a:tr>
              <a:tr h="360948">
                <a:tc>
                  <a:txBody>
                    <a:bodyPr/>
                    <a:lstStyle/>
                    <a:p>
                      <a:pPr algn="ctr">
                        <a:lnSpc>
                          <a:spcPts val="1450"/>
                        </a:lnSpc>
                        <a:spcBef>
                          <a:spcPts val="100"/>
                        </a:spcBef>
                        <a:spcAft>
                          <a:spcPts val="200"/>
                        </a:spcAft>
                      </a:pPr>
                      <a:r>
                        <a:rPr lang="en-US" sz="1400">
                          <a:effectLst/>
                        </a:rPr>
                        <a:t>12</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Panel</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pLeft</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r>
              <a:tr h="360948">
                <a:tc>
                  <a:txBody>
                    <a:bodyPr/>
                    <a:lstStyle/>
                    <a:p>
                      <a:pPr algn="ctr">
                        <a:lnSpc>
                          <a:spcPts val="1450"/>
                        </a:lnSpc>
                        <a:spcBef>
                          <a:spcPts val="100"/>
                        </a:spcBef>
                        <a:spcAft>
                          <a:spcPts val="200"/>
                        </a:spcAft>
                      </a:pPr>
                      <a:r>
                        <a:rPr lang="en-US" sz="1400">
                          <a:effectLst/>
                        </a:rPr>
                        <a:t>13</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Panel</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pMain</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a:effectLst/>
                        </a:rPr>
                        <a:t> </a:t>
                      </a:r>
                      <a:endParaRPr lang="zh-CN" sz="1400">
                        <a:effectLst/>
                        <a:latin typeface="Times New Roman" panose="02020603050405020304"/>
                        <a:ea typeface="宋体" panose="02010600030101010101" pitchFamily="2" charset="-122"/>
                      </a:endParaRPr>
                    </a:p>
                  </a:txBody>
                  <a:tcPr marL="68580" marR="68580" marT="0" marB="0" anchor="ctr"/>
                </a:tc>
                <a:tc>
                  <a:txBody>
                    <a:bodyPr/>
                    <a:lstStyle/>
                    <a:p>
                      <a:pPr algn="just">
                        <a:lnSpc>
                          <a:spcPts val="1450"/>
                        </a:lnSpc>
                        <a:spcBef>
                          <a:spcPts val="100"/>
                        </a:spcBef>
                        <a:spcAft>
                          <a:spcPts val="200"/>
                        </a:spcAft>
                      </a:pPr>
                      <a:r>
                        <a:rPr lang="en-US" sz="1400" dirty="0">
                          <a:effectLst/>
                        </a:rPr>
                        <a:t> </a:t>
                      </a:r>
                      <a:endParaRPr lang="zh-CN" sz="1400" dirty="0">
                        <a:effectLst/>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zh-CN" altLang="en-US" dirty="0">
                <a:solidFill>
                  <a:schemeClr val="bg1">
                    <a:lumMod val="85000"/>
                    <a:lumOff val="15000"/>
                  </a:schemeClr>
                </a:solidFill>
                <a:latin typeface="Times New Roman" panose="02020603050405020304"/>
              </a:rPr>
              <a:t>运行</a:t>
            </a:r>
            <a:r>
              <a:rPr lang="en-US" altLang="zh-CN" dirty="0" err="1">
                <a:solidFill>
                  <a:schemeClr val="bg1">
                    <a:lumMod val="85000"/>
                    <a:lumOff val="15000"/>
                  </a:schemeClr>
                </a:solidFill>
                <a:latin typeface="Times New Roman" panose="02020603050405020304"/>
              </a:rPr>
              <a:t>Chapter22</a:t>
            </a:r>
            <a:r>
              <a:rPr lang="zh-CN" altLang="en-US" dirty="0">
                <a:solidFill>
                  <a:schemeClr val="bg1">
                    <a:lumMod val="85000"/>
                    <a:lumOff val="15000"/>
                  </a:schemeClr>
                </a:solidFill>
                <a:latin typeface="Times New Roman" panose="02020603050405020304"/>
              </a:rPr>
              <a:t> </a:t>
            </a:r>
            <a:r>
              <a:rPr lang="en-US" altLang="zh-CN" dirty="0">
                <a:solidFill>
                  <a:schemeClr val="bg1">
                    <a:lumMod val="85000"/>
                    <a:lumOff val="15000"/>
                  </a:schemeClr>
                </a:solidFill>
                <a:latin typeface="Times New Roman" panose="02020603050405020304"/>
              </a:rPr>
              <a:t>Windows</a:t>
            </a:r>
            <a:r>
              <a:rPr lang="zh-CN" altLang="en-US" dirty="0">
                <a:solidFill>
                  <a:schemeClr val="bg1">
                    <a:lumMod val="85000"/>
                    <a:lumOff val="15000"/>
                  </a:schemeClr>
                </a:solidFill>
                <a:latin typeface="Times New Roman" panose="02020603050405020304"/>
              </a:rPr>
              <a:t>窗体应用程序之后，单击“容器”命令即可打开“容器”对话框（</a:t>
            </a:r>
            <a:r>
              <a:rPr lang="en-US" altLang="zh-CN" dirty="0" err="1">
                <a:solidFill>
                  <a:schemeClr val="bg1">
                    <a:lumMod val="85000"/>
                    <a:lumOff val="15000"/>
                  </a:schemeClr>
                </a:solidFill>
                <a:latin typeface="Times New Roman" panose="02020603050405020304"/>
              </a:rPr>
              <a:t>ContainForm.cs</a:t>
            </a:r>
            <a:r>
              <a:rPr lang="zh-CN" altLang="en-US" dirty="0">
                <a:solidFill>
                  <a:schemeClr val="bg1">
                    <a:lumMod val="85000"/>
                    <a:lumOff val="15000"/>
                  </a:schemeClr>
                </a:solidFill>
                <a:latin typeface="Times New Roman" panose="02020603050405020304"/>
              </a:rPr>
              <a:t>窗体）。选择“选项卡二”单选按钮或者“选项卡二”选项卡，“容器”对话框有相应变化。选择“选项卡三”单选按钮或者“选项卡三”选项卡，“容器”对话框有相应变化。</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476672"/>
            <a:ext cx="8229600" cy="6381328"/>
          </a:xfrm>
        </p:spPr>
        <p:txBody>
          <a:bodyPr>
            <a:normAutofit/>
          </a:bodyPr>
          <a:lstStyle/>
          <a:p>
            <a:pPr lvl="0"/>
            <a:r>
              <a:rPr lang="zh-CN" altLang="en-US" dirty="0">
                <a:solidFill>
                  <a:schemeClr val="bg1">
                    <a:lumMod val="85000"/>
                    <a:lumOff val="15000"/>
                  </a:schemeClr>
                </a:solidFill>
                <a:latin typeface="Times New Roman" panose="02020603050405020304"/>
              </a:rPr>
              <a:t>当用户选择“选项卡一”或“选项卡二”或“选项卡三”单选按钮时，都触发</a:t>
            </a:r>
            <a:r>
              <a:rPr lang="en-US" altLang="zh-CN" dirty="0" err="1">
                <a:solidFill>
                  <a:schemeClr val="bg1">
                    <a:lumMod val="85000"/>
                    <a:lumOff val="15000"/>
                  </a:schemeClr>
                </a:solidFill>
                <a:latin typeface="Times New Roman" panose="02020603050405020304"/>
              </a:rPr>
              <a:t>rb_CheckedChanged</a:t>
            </a:r>
            <a:r>
              <a:rPr lang="en-US" altLang="zh-CN" dirty="0">
                <a:solidFill>
                  <a:schemeClr val="bg1">
                    <a:lumMod val="85000"/>
                    <a:lumOff val="15000"/>
                  </a:schemeClr>
                </a:solidFill>
                <a:latin typeface="Times New Roman" panose="02020603050405020304"/>
              </a:rPr>
              <a:t>(object sender,</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事件。该事件将当前选项卡设置为与被单选按钮相对应的选项卡（选项卡的名称和单选按钮的文本相同），具体步骤如下：</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1</a:t>
            </a:r>
            <a:r>
              <a:rPr lang="zh-CN" altLang="en-US" dirty="0">
                <a:solidFill>
                  <a:schemeClr val="bg1">
                    <a:lumMod val="85000"/>
                    <a:lumOff val="15000"/>
                  </a:schemeClr>
                </a:solidFill>
                <a:latin typeface="Times New Roman" panose="02020603050405020304"/>
              </a:rPr>
              <a:t>）使用</a:t>
            </a:r>
            <a:r>
              <a:rPr lang="en-US" altLang="zh-CN" dirty="0" err="1">
                <a:solidFill>
                  <a:schemeClr val="bg1">
                    <a:lumMod val="85000"/>
                    <a:lumOff val="15000"/>
                  </a:schemeClr>
                </a:solidFill>
                <a:latin typeface="Times New Roman" panose="02020603050405020304"/>
              </a:rPr>
              <a:t>foreach</a:t>
            </a:r>
            <a:r>
              <a:rPr lang="zh-CN" altLang="en-US" dirty="0">
                <a:solidFill>
                  <a:schemeClr val="bg1">
                    <a:lumMod val="85000"/>
                    <a:lumOff val="15000"/>
                  </a:schemeClr>
                </a:solidFill>
                <a:latin typeface="Times New Roman" panose="02020603050405020304"/>
              </a:rPr>
              <a:t>语句处理</a:t>
            </a:r>
            <a:r>
              <a:rPr lang="en-US" altLang="zh-CN" dirty="0" err="1">
                <a:solidFill>
                  <a:schemeClr val="bg1">
                    <a:lumMod val="85000"/>
                    <a:lumOff val="15000"/>
                  </a:schemeClr>
                </a:solidFill>
                <a:latin typeface="Times New Roman" panose="02020603050405020304"/>
              </a:rPr>
              <a:t>pMain</a:t>
            </a:r>
            <a:r>
              <a:rPr lang="zh-CN" altLang="en-US" dirty="0">
                <a:solidFill>
                  <a:schemeClr val="bg1">
                    <a:lumMod val="85000"/>
                    <a:lumOff val="15000"/>
                  </a:schemeClr>
                </a:solidFill>
                <a:latin typeface="Times New Roman" panose="02020603050405020304"/>
              </a:rPr>
              <a:t>控件的所有子控件。</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2</a:t>
            </a:r>
            <a:r>
              <a:rPr lang="zh-CN" altLang="en-US" dirty="0">
                <a:solidFill>
                  <a:schemeClr val="bg1">
                    <a:lumMod val="85000"/>
                    <a:lumOff val="15000"/>
                  </a:schemeClr>
                </a:solidFill>
                <a:latin typeface="Times New Roman" panose="02020603050405020304"/>
              </a:rPr>
              <a:t>）如果当前控件的类型为</a:t>
            </a:r>
            <a:r>
              <a:rPr lang="en-US" altLang="zh-CN" dirty="0" err="1">
                <a:solidFill>
                  <a:schemeClr val="bg1">
                    <a:lumMod val="85000"/>
                    <a:lumOff val="15000"/>
                  </a:schemeClr>
                </a:solidFill>
                <a:latin typeface="Times New Roman" panose="02020603050405020304"/>
              </a:rPr>
              <a:t>RadioButton</a:t>
            </a:r>
            <a:r>
              <a:rPr lang="zh-CN" altLang="en-US" dirty="0">
                <a:solidFill>
                  <a:schemeClr val="bg1">
                    <a:lumMod val="85000"/>
                    <a:lumOff val="15000"/>
                  </a:schemeClr>
                </a:solidFill>
                <a:latin typeface="Times New Roman" panose="02020603050405020304"/>
              </a:rPr>
              <a:t>控件，则获取该控件，并保存为</a:t>
            </a:r>
            <a:r>
              <a:rPr lang="en-US" altLang="zh-CN" dirty="0" err="1">
                <a:solidFill>
                  <a:schemeClr val="bg1">
                    <a:lumMod val="85000"/>
                    <a:lumOff val="15000"/>
                  </a:schemeClr>
                </a:solidFill>
                <a:latin typeface="Times New Roman" panose="02020603050405020304"/>
              </a:rPr>
              <a:t>rb</a:t>
            </a:r>
            <a:r>
              <a:rPr lang="zh-CN" altLang="en-US" dirty="0">
                <a:solidFill>
                  <a:schemeClr val="bg1">
                    <a:lumMod val="85000"/>
                    <a:lumOff val="15000"/>
                  </a:schemeClr>
                </a:solidFill>
                <a:latin typeface="Times New Roman" panose="02020603050405020304"/>
              </a:rPr>
              <a:t>变量。</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3</a:t>
            </a:r>
            <a:r>
              <a:rPr lang="zh-CN" altLang="en-US" dirty="0">
                <a:solidFill>
                  <a:schemeClr val="bg1">
                    <a:lumMod val="85000"/>
                    <a:lumOff val="15000"/>
                  </a:schemeClr>
                </a:solidFill>
                <a:latin typeface="Times New Roman" panose="02020603050405020304"/>
              </a:rPr>
              <a:t>）如果</a:t>
            </a:r>
            <a:r>
              <a:rPr lang="en-US" altLang="zh-CN" dirty="0" err="1">
                <a:solidFill>
                  <a:schemeClr val="bg1">
                    <a:lumMod val="85000"/>
                    <a:lumOff val="15000"/>
                  </a:schemeClr>
                </a:solidFill>
                <a:latin typeface="Times New Roman" panose="02020603050405020304"/>
              </a:rPr>
              <a:t>rb</a:t>
            </a:r>
            <a:r>
              <a:rPr lang="zh-CN" altLang="en-US" dirty="0">
                <a:solidFill>
                  <a:schemeClr val="bg1">
                    <a:lumMod val="85000"/>
                    <a:lumOff val="15000"/>
                  </a:schemeClr>
                </a:solidFill>
                <a:latin typeface="Times New Roman" panose="02020603050405020304"/>
              </a:rPr>
              <a:t>控件被选中，则设置与该控件相对应的选项卡。</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normAutofit/>
          </a:bodyPr>
          <a:lstStyle/>
          <a:p>
            <a:pPr lvl="0"/>
            <a:r>
              <a:rPr lang="zh-CN" altLang="en-US" dirty="0">
                <a:solidFill>
                  <a:schemeClr val="bg1">
                    <a:lumMod val="85000"/>
                    <a:lumOff val="15000"/>
                  </a:schemeClr>
                </a:solidFill>
                <a:latin typeface="Times New Roman" panose="02020603050405020304"/>
              </a:rPr>
              <a:t>当用户选择“选项卡一”或“选项卡二”或“选项卡三”选项卡时，都触发</a:t>
            </a:r>
            <a:r>
              <a:rPr lang="en-US" altLang="zh-CN" dirty="0" err="1">
                <a:solidFill>
                  <a:schemeClr val="bg1">
                    <a:lumMod val="85000"/>
                    <a:lumOff val="15000"/>
                  </a:schemeClr>
                </a:solidFill>
                <a:latin typeface="Times New Roman" panose="02020603050405020304"/>
              </a:rPr>
              <a:t>tc_SelectedIndexChanged</a:t>
            </a:r>
            <a:r>
              <a:rPr lang="en-US" altLang="zh-CN" dirty="0">
                <a:solidFill>
                  <a:schemeClr val="bg1">
                    <a:lumMod val="85000"/>
                    <a:lumOff val="15000"/>
                  </a:schemeClr>
                </a:solidFill>
                <a:latin typeface="Times New Roman" panose="02020603050405020304"/>
              </a:rPr>
              <a:t>(object sender,</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事件。该事件将当前单选按钮设置为与选项卡相对应的单选按钮（单选按钮的文本和选项卡的名称相同），具体步骤如下：</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使用</a:t>
            </a:r>
            <a:r>
              <a:rPr lang="en-US" altLang="zh-CN" dirty="0" err="1">
                <a:solidFill>
                  <a:schemeClr val="bg1">
                    <a:lumMod val="85000"/>
                    <a:lumOff val="15000"/>
                  </a:schemeClr>
                </a:solidFill>
                <a:latin typeface="Times New Roman" panose="02020603050405020304"/>
              </a:rPr>
              <a:t>foreach</a:t>
            </a:r>
            <a:r>
              <a:rPr lang="zh-CN" altLang="en-US" dirty="0">
                <a:solidFill>
                  <a:schemeClr val="bg1">
                    <a:lumMod val="85000"/>
                    <a:lumOff val="15000"/>
                  </a:schemeClr>
                </a:solidFill>
                <a:latin typeface="Times New Roman" panose="02020603050405020304"/>
              </a:rPr>
              <a:t>语句处理</a:t>
            </a:r>
            <a:r>
              <a:rPr lang="en-US" altLang="zh-CN" dirty="0" err="1">
                <a:solidFill>
                  <a:schemeClr val="bg1">
                    <a:lumMod val="85000"/>
                    <a:lumOff val="15000"/>
                  </a:schemeClr>
                </a:solidFill>
                <a:latin typeface="Times New Roman" panose="02020603050405020304"/>
              </a:rPr>
              <a:t>pMain</a:t>
            </a:r>
            <a:r>
              <a:rPr lang="zh-CN" altLang="en-US" dirty="0">
                <a:solidFill>
                  <a:schemeClr val="bg1">
                    <a:lumMod val="85000"/>
                    <a:lumOff val="15000"/>
                  </a:schemeClr>
                </a:solidFill>
                <a:latin typeface="Times New Roman" panose="02020603050405020304"/>
              </a:rPr>
              <a:t>控件的所有子控件。</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如果当前控件的类型为</a:t>
            </a:r>
            <a:r>
              <a:rPr lang="en-US" altLang="zh-CN" dirty="0" err="1">
                <a:solidFill>
                  <a:schemeClr val="bg1">
                    <a:lumMod val="85000"/>
                    <a:lumOff val="15000"/>
                  </a:schemeClr>
                </a:solidFill>
                <a:latin typeface="Times New Roman" panose="02020603050405020304"/>
              </a:rPr>
              <a:t>RadioButton</a:t>
            </a:r>
            <a:r>
              <a:rPr lang="zh-CN" altLang="en-US" dirty="0">
                <a:solidFill>
                  <a:schemeClr val="bg1">
                    <a:lumMod val="85000"/>
                    <a:lumOff val="15000"/>
                  </a:schemeClr>
                </a:solidFill>
                <a:latin typeface="Times New Roman" panose="02020603050405020304"/>
              </a:rPr>
              <a:t>控件，则设置与当前控件文本相同的单选按钮的</a:t>
            </a:r>
            <a:r>
              <a:rPr lang="en-US" altLang="zh-CN" dirty="0">
                <a:solidFill>
                  <a:schemeClr val="bg1">
                    <a:lumMod val="85000"/>
                    <a:lumOff val="15000"/>
                  </a:schemeClr>
                </a:solidFill>
                <a:latin typeface="Times New Roman" panose="02020603050405020304"/>
              </a:rPr>
              <a:t>Checked</a:t>
            </a:r>
            <a:r>
              <a:rPr lang="zh-CN" altLang="en-US" dirty="0">
                <a:solidFill>
                  <a:schemeClr val="bg1">
                    <a:lumMod val="85000"/>
                    <a:lumOff val="15000"/>
                  </a:schemeClr>
                </a:solidFill>
                <a:latin typeface="Times New Roman" panose="02020603050405020304"/>
              </a:rPr>
              <a:t>属性为</a:t>
            </a:r>
            <a:r>
              <a:rPr lang="en-US" altLang="zh-CN" dirty="0">
                <a:solidFill>
                  <a:schemeClr val="bg1">
                    <a:lumMod val="85000"/>
                    <a:lumOff val="15000"/>
                  </a:schemeClr>
                </a:solidFill>
                <a:latin typeface="Times New Roman" panose="02020603050405020304"/>
              </a:rPr>
              <a:t>true</a:t>
            </a:r>
            <a:r>
              <a:rPr lang="zh-CN" altLang="en-US" dirty="0">
                <a:solidFill>
                  <a:schemeClr val="bg1">
                    <a:lumMod val="85000"/>
                    <a:lumOff val="15000"/>
                  </a:schemeClr>
                </a:solidFill>
                <a:latin typeface="Times New Roman" panose="02020603050405020304"/>
              </a:rPr>
              <a:t>。</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数据网格视图控件</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数据网格视图控件也称为</a:t>
            </a:r>
            <a:r>
              <a:rPr lang="en-US" altLang="zh-CN" b="0" i="0" u="none" strike="noStrike" baseline="0" dirty="0" err="1">
                <a:solidFill>
                  <a:schemeClr val="bg1">
                    <a:lumMod val="85000"/>
                    <a:lumOff val="15000"/>
                  </a:schemeClr>
                </a:solidFill>
                <a:latin typeface="Times New Roman" panose="02020603050405020304"/>
              </a:rPr>
              <a:t>GridView</a:t>
            </a:r>
            <a:r>
              <a:rPr lang="zh-CN" altLang="en-US" b="0" i="0" u="none" strike="noStrike" baseline="0" dirty="0">
                <a:solidFill>
                  <a:schemeClr val="bg1">
                    <a:lumMod val="85000"/>
                    <a:lumOff val="15000"/>
                  </a:schemeClr>
                </a:solidFill>
                <a:latin typeface="Times New Roman" panose="02020603050405020304"/>
              </a:rPr>
              <a:t>控件，它能够以数据网格形式显示数据，并能够对这些数据进行编辑、排序、分页、自定义样式等操作。在此，使用</a:t>
            </a:r>
            <a:r>
              <a:rPr lang="en-US" altLang="zh-CN" b="0" i="0" u="none" strike="noStrike" baseline="0" dirty="0" err="1">
                <a:solidFill>
                  <a:schemeClr val="bg1">
                    <a:lumMod val="85000"/>
                    <a:lumOff val="15000"/>
                  </a:schemeClr>
                </a:solidFill>
                <a:latin typeface="Times New Roman" panose="02020603050405020304"/>
              </a:rPr>
              <a:t>DataGridView</a:t>
            </a:r>
            <a:r>
              <a:rPr lang="zh-CN" altLang="en-US" b="0" i="0" u="none" strike="noStrike" baseline="0" dirty="0">
                <a:solidFill>
                  <a:schemeClr val="bg1">
                    <a:lumMod val="85000"/>
                    <a:lumOff val="15000"/>
                  </a:schemeClr>
                </a:solidFill>
                <a:latin typeface="Times New Roman" panose="02020603050405020304"/>
              </a:rPr>
              <a:t>控件显示数据，由</a:t>
            </a:r>
            <a:r>
              <a:rPr lang="en-US" altLang="zh-CN" b="0" i="0" u="none" strike="noStrike" baseline="0" dirty="0" err="1">
                <a:solidFill>
                  <a:schemeClr val="bg1">
                    <a:lumMod val="85000"/>
                    <a:lumOff val="15000"/>
                  </a:schemeClr>
                </a:solidFill>
                <a:latin typeface="Times New Roman" panose="02020603050405020304"/>
              </a:rPr>
              <a:t>DGVForm.cs</a:t>
            </a:r>
            <a:r>
              <a:rPr lang="zh-CN" altLang="en-US" b="0" i="0" u="none" strike="noStrike" baseline="0" dirty="0">
                <a:solidFill>
                  <a:schemeClr val="bg1">
                    <a:lumMod val="85000"/>
                    <a:lumOff val="15000"/>
                  </a:schemeClr>
                </a:solidFill>
                <a:latin typeface="Times New Roman" panose="02020603050405020304"/>
              </a:rPr>
              <a:t>窗体实现数据网格视图控件窗体。</a:t>
            </a:r>
            <a:r>
              <a:rPr lang="en-US" altLang="zh-CN" b="0" i="0" u="none" strike="noStrike" baseline="0" dirty="0" err="1">
                <a:solidFill>
                  <a:schemeClr val="bg1">
                    <a:lumMod val="85000"/>
                    <a:lumOff val="15000"/>
                  </a:schemeClr>
                </a:solidFill>
                <a:latin typeface="Times New Roman" panose="02020603050405020304"/>
              </a:rPr>
              <a:t>DGVForm.cs</a:t>
            </a:r>
            <a:r>
              <a:rPr lang="zh-CN" altLang="en-US" b="0" i="0" u="none" strike="noStrike" baseline="0" dirty="0">
                <a:solidFill>
                  <a:schemeClr val="bg1">
                    <a:lumMod val="85000"/>
                    <a:lumOff val="15000"/>
                  </a:schemeClr>
                </a:solidFill>
                <a:latin typeface="Times New Roman" panose="02020603050405020304"/>
              </a:rPr>
              <a:t>窗体的标题为“数据网格视图控件”，它只包含</a:t>
            </a:r>
            <a:r>
              <a:rPr lang="en-US" altLang="zh-CN" b="0" i="0" u="none" strike="noStrike" baseline="0" dirty="0">
                <a:solidFill>
                  <a:schemeClr val="bg1">
                    <a:lumMod val="85000"/>
                    <a:lumOff val="15000"/>
                  </a:schemeClr>
                </a:solidFill>
                <a:latin typeface="Times New Roman" panose="02020603050405020304"/>
              </a:rPr>
              <a:t>1</a:t>
            </a:r>
            <a:r>
              <a:rPr lang="zh-CN" altLang="en-US" b="0" i="0" u="none" strike="noStrike" baseline="0" dirty="0">
                <a:solidFill>
                  <a:schemeClr val="bg1">
                    <a:lumMod val="85000"/>
                    <a:lumOff val="15000"/>
                  </a:schemeClr>
                </a:solidFill>
                <a:latin typeface="Times New Roman" panose="02020603050405020304"/>
              </a:rPr>
              <a:t>个</a:t>
            </a:r>
            <a:r>
              <a:rPr lang="en-US" altLang="zh-CN" b="0" i="0" u="none" strike="noStrike" baseline="0" dirty="0" err="1">
                <a:solidFill>
                  <a:schemeClr val="bg1">
                    <a:lumMod val="85000"/>
                    <a:lumOff val="15000"/>
                  </a:schemeClr>
                </a:solidFill>
                <a:latin typeface="Times New Roman" panose="02020603050405020304"/>
              </a:rPr>
              <a:t>DataGridView</a:t>
            </a:r>
            <a:r>
              <a:rPr lang="zh-CN" altLang="en-US" b="0" i="0" u="none" strike="noStrike" baseline="0" dirty="0">
                <a:solidFill>
                  <a:schemeClr val="bg1">
                    <a:lumMod val="85000"/>
                    <a:lumOff val="15000"/>
                  </a:schemeClr>
                </a:solidFill>
                <a:latin typeface="Times New Roman" panose="02020603050405020304"/>
              </a:rPr>
              <a:t>控件（</a:t>
            </a:r>
            <a:r>
              <a:rPr lang="en-US" altLang="zh-CN" b="0" i="0" u="none" strike="noStrike" baseline="0" dirty="0">
                <a:solidFill>
                  <a:schemeClr val="bg1">
                    <a:lumMod val="85000"/>
                    <a:lumOff val="15000"/>
                  </a:schemeClr>
                </a:solidFill>
                <a:latin typeface="Times New Roman" panose="02020603050405020304"/>
              </a:rPr>
              <a:t>Name</a:t>
            </a:r>
            <a:r>
              <a:rPr lang="zh-CN" altLang="en-US" b="0" i="0" u="none" strike="noStrike" baseline="0" dirty="0">
                <a:solidFill>
                  <a:schemeClr val="bg1">
                    <a:lumMod val="85000"/>
                    <a:lumOff val="15000"/>
                  </a:schemeClr>
                </a:solidFill>
                <a:latin typeface="Times New Roman" panose="02020603050405020304"/>
              </a:rPr>
              <a:t>属性的值为</a:t>
            </a:r>
            <a:r>
              <a:rPr lang="en-US" altLang="zh-CN" b="0" i="0" u="none" strike="noStrike" baseline="0" dirty="0" err="1">
                <a:solidFill>
                  <a:schemeClr val="bg1">
                    <a:lumMod val="85000"/>
                    <a:lumOff val="15000"/>
                  </a:schemeClr>
                </a:solidFill>
                <a:latin typeface="Times New Roman" panose="02020603050405020304"/>
              </a:rPr>
              <a:t>dgvData</a:t>
            </a:r>
            <a:r>
              <a:rPr lang="zh-CN" altLang="en-US" b="0" i="0" u="none" strike="noStrike" baseline="0" dirty="0">
                <a:solidFill>
                  <a:schemeClr val="bg1">
                    <a:lumMod val="85000"/>
                    <a:lumOff val="15000"/>
                  </a:schemeClr>
                </a:solidFill>
                <a:latin typeface="Times New Roman" panose="02020603050405020304"/>
              </a:rPr>
              <a:t>）。</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运行</a:t>
            </a:r>
            <a:r>
              <a:rPr lang="en-US" altLang="zh-CN" b="0" i="0" u="none" strike="noStrike" baseline="0" dirty="0" err="1">
                <a:solidFill>
                  <a:schemeClr val="bg1">
                    <a:lumMod val="85000"/>
                    <a:lumOff val="15000"/>
                  </a:schemeClr>
                </a:solidFill>
                <a:latin typeface="Times New Roman" panose="02020603050405020304"/>
              </a:rPr>
              <a:t>Chapter22</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窗体应用程序之后，单击“数据网格视图”命令</a:t>
            </a:r>
            <a:r>
              <a:rPr lang="zh-CN" altLang="en-US" dirty="0">
                <a:solidFill>
                  <a:schemeClr val="bg1">
                    <a:lumMod val="85000"/>
                    <a:lumOff val="15000"/>
                  </a:schemeClr>
                </a:solidFill>
                <a:latin typeface="Times New Roman" panose="02020603050405020304"/>
              </a:rPr>
              <a:t>可以</a:t>
            </a:r>
            <a:r>
              <a:rPr lang="zh-CN" altLang="en-US" b="0" i="0" u="none" strike="noStrike" baseline="0" dirty="0">
                <a:solidFill>
                  <a:schemeClr val="bg1">
                    <a:lumMod val="85000"/>
                    <a:lumOff val="15000"/>
                  </a:schemeClr>
                </a:solidFill>
                <a:latin typeface="Times New Roman" panose="02020603050405020304"/>
              </a:rPr>
              <a:t>打开“数据网格视图控件”对话框（</a:t>
            </a:r>
            <a:r>
              <a:rPr lang="en-US" altLang="zh-CN" b="0" i="0" u="none" strike="noStrike" baseline="0" dirty="0" err="1">
                <a:solidFill>
                  <a:schemeClr val="bg1">
                    <a:lumMod val="85000"/>
                    <a:lumOff val="15000"/>
                  </a:schemeClr>
                </a:solidFill>
                <a:latin typeface="Times New Roman" panose="02020603050405020304"/>
              </a:rPr>
              <a:t>DGVForm.cs</a:t>
            </a:r>
            <a:r>
              <a:rPr lang="zh-CN" altLang="en-US" b="0" i="0" u="none" strike="noStrike" baseline="0" dirty="0">
                <a:solidFill>
                  <a:schemeClr val="bg1">
                    <a:lumMod val="85000"/>
                    <a:lumOff val="15000"/>
                  </a:schemeClr>
                </a:solidFill>
                <a:latin typeface="Times New Roman" panose="02020603050405020304"/>
              </a:rPr>
              <a:t>窗体。</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0"/>
            <a:ext cx="8229600" cy="6858000"/>
          </a:xfrm>
        </p:spPr>
        <p:txBody>
          <a:bodyPr>
            <a:normAutofit/>
          </a:bodyPr>
          <a:lstStyle/>
          <a:p>
            <a:pPr lvl="0"/>
            <a:r>
              <a:rPr lang="en-US" altLang="zh-CN" dirty="0" err="1">
                <a:solidFill>
                  <a:schemeClr val="bg1">
                    <a:lumMod val="85000"/>
                    <a:lumOff val="15000"/>
                  </a:schemeClr>
                </a:solidFill>
                <a:latin typeface="Times New Roman" panose="02020603050405020304"/>
              </a:rPr>
              <a:t>DGVForm.cs</a:t>
            </a:r>
            <a:r>
              <a:rPr lang="zh-CN" altLang="en-US" dirty="0">
                <a:solidFill>
                  <a:schemeClr val="bg1">
                    <a:lumMod val="85000"/>
                    <a:lumOff val="15000"/>
                  </a:schemeClr>
                </a:solidFill>
                <a:latin typeface="Times New Roman" panose="02020603050405020304"/>
              </a:rPr>
              <a:t>窗体在其</a:t>
            </a:r>
            <a:r>
              <a:rPr lang="en-US" altLang="zh-CN" dirty="0" err="1">
                <a:solidFill>
                  <a:schemeClr val="bg1">
                    <a:lumMod val="85000"/>
                    <a:lumOff val="15000"/>
                  </a:schemeClr>
                </a:solidFill>
                <a:latin typeface="Times New Roman" panose="02020603050405020304"/>
              </a:rPr>
              <a:t>DGVForm_Load</a:t>
            </a:r>
            <a:r>
              <a:rPr lang="en-US" altLang="zh-CN" dirty="0">
                <a:solidFill>
                  <a:schemeClr val="bg1">
                    <a:lumMod val="85000"/>
                    <a:lumOff val="15000"/>
                  </a:schemeClr>
                </a:solidFill>
                <a:latin typeface="Times New Roman" panose="02020603050405020304"/>
              </a:rPr>
              <a:t>(object </a:t>
            </a:r>
            <a:r>
              <a:rPr lang="en-US" altLang="zh-CN" dirty="0" err="1">
                <a:solidFill>
                  <a:schemeClr val="bg1">
                    <a:lumMod val="85000"/>
                    <a:lumOff val="15000"/>
                  </a:schemeClr>
                </a:solidFill>
                <a:latin typeface="Times New Roman" panose="02020603050405020304"/>
              </a:rPr>
              <a:t>sender,EventArgs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事件中设置</a:t>
            </a:r>
            <a:r>
              <a:rPr lang="en-US" altLang="zh-CN" dirty="0" err="1">
                <a:solidFill>
                  <a:schemeClr val="bg1">
                    <a:lumMod val="85000"/>
                    <a:lumOff val="15000"/>
                  </a:schemeClr>
                </a:solidFill>
                <a:latin typeface="Times New Roman" panose="02020603050405020304"/>
              </a:rPr>
              <a:t>dgvData</a:t>
            </a:r>
            <a:r>
              <a:rPr lang="zh-CN" altLang="en-US" dirty="0">
                <a:solidFill>
                  <a:schemeClr val="bg1">
                    <a:lumMod val="85000"/>
                    <a:lumOff val="15000"/>
                  </a:schemeClr>
                </a:solidFill>
                <a:latin typeface="Times New Roman" panose="02020603050405020304"/>
              </a:rPr>
              <a:t>控件的数据源，并以表格形式输出数据源中的数据。具体步骤如下：</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1</a:t>
            </a:r>
            <a:r>
              <a:rPr lang="zh-CN" altLang="en-US" dirty="0">
                <a:solidFill>
                  <a:schemeClr val="bg1">
                    <a:lumMod val="85000"/>
                    <a:lumOff val="15000"/>
                  </a:schemeClr>
                </a:solidFill>
                <a:latin typeface="Times New Roman" panose="02020603050405020304"/>
              </a:rPr>
              <a:t>）创建元素类型</a:t>
            </a:r>
            <a:r>
              <a:rPr lang="en-US" altLang="zh-CN" dirty="0" err="1">
                <a:solidFill>
                  <a:schemeClr val="bg1">
                    <a:lumMod val="85000"/>
                    <a:lumOff val="15000"/>
                  </a:schemeClr>
                </a:solidFill>
                <a:latin typeface="Times New Roman" panose="02020603050405020304"/>
              </a:rPr>
              <a:t>UserInfo</a:t>
            </a:r>
            <a:r>
              <a:rPr lang="zh-CN" altLang="en-US" dirty="0">
                <a:solidFill>
                  <a:schemeClr val="bg1">
                    <a:lumMod val="85000"/>
                    <a:lumOff val="15000"/>
                  </a:schemeClr>
                </a:solidFill>
                <a:latin typeface="Times New Roman" panose="02020603050405020304"/>
              </a:rPr>
              <a:t>的泛型列表</a:t>
            </a:r>
            <a:r>
              <a:rPr lang="en-US" altLang="zh-CN" dirty="0">
                <a:solidFill>
                  <a:schemeClr val="bg1">
                    <a:lumMod val="85000"/>
                    <a:lumOff val="15000"/>
                  </a:schemeClr>
                </a:solidFill>
                <a:latin typeface="Times New Roman" panose="02020603050405020304"/>
              </a:rPr>
              <a:t>list</a:t>
            </a:r>
            <a:r>
              <a:rPr lang="zh-CN" altLang="en-US" dirty="0">
                <a:solidFill>
                  <a:schemeClr val="bg1">
                    <a:lumMod val="85000"/>
                    <a:lumOff val="15000"/>
                  </a:schemeClr>
                </a:solidFill>
                <a:latin typeface="Times New Roman" panose="02020603050405020304"/>
              </a:rPr>
              <a:t>。</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2</a:t>
            </a:r>
            <a:r>
              <a:rPr lang="zh-CN" altLang="en-US" dirty="0">
                <a:solidFill>
                  <a:schemeClr val="bg1">
                    <a:lumMod val="85000"/>
                    <a:lumOff val="15000"/>
                  </a:schemeClr>
                </a:solidFill>
                <a:latin typeface="Times New Roman" panose="02020603050405020304"/>
              </a:rPr>
              <a:t>）使用</a:t>
            </a:r>
            <a:r>
              <a:rPr lang="en-US" altLang="zh-CN" dirty="0">
                <a:solidFill>
                  <a:schemeClr val="bg1">
                    <a:lumMod val="85000"/>
                    <a:lumOff val="15000"/>
                  </a:schemeClr>
                </a:solidFill>
                <a:latin typeface="Times New Roman" panose="02020603050405020304"/>
              </a:rPr>
              <a:t>for</a:t>
            </a:r>
            <a:r>
              <a:rPr lang="zh-CN" altLang="en-US" dirty="0">
                <a:solidFill>
                  <a:schemeClr val="bg1">
                    <a:lumMod val="85000"/>
                    <a:lumOff val="15000"/>
                  </a:schemeClr>
                </a:solidFill>
                <a:latin typeface="Times New Roman" panose="02020603050405020304"/>
              </a:rPr>
              <a:t>语句向</a:t>
            </a:r>
            <a:r>
              <a:rPr lang="en-US" altLang="zh-CN" dirty="0">
                <a:solidFill>
                  <a:schemeClr val="bg1">
                    <a:lumMod val="85000"/>
                    <a:lumOff val="15000"/>
                  </a:schemeClr>
                </a:solidFill>
                <a:latin typeface="Times New Roman" panose="02020603050405020304"/>
              </a:rPr>
              <a:t>list</a:t>
            </a:r>
            <a:r>
              <a:rPr lang="zh-CN" altLang="en-US" dirty="0">
                <a:solidFill>
                  <a:schemeClr val="bg1">
                    <a:lumMod val="85000"/>
                    <a:lumOff val="15000"/>
                  </a:schemeClr>
                </a:solidFill>
                <a:latin typeface="Times New Roman" panose="02020603050405020304"/>
              </a:rPr>
              <a:t>列表中添加</a:t>
            </a:r>
            <a:r>
              <a:rPr lang="en-US" altLang="zh-CN" dirty="0">
                <a:solidFill>
                  <a:schemeClr val="bg1">
                    <a:lumMod val="85000"/>
                    <a:lumOff val="15000"/>
                  </a:schemeClr>
                </a:solidFill>
                <a:latin typeface="Times New Roman" panose="02020603050405020304"/>
              </a:rPr>
              <a:t>10</a:t>
            </a:r>
            <a:r>
              <a:rPr lang="zh-CN" altLang="en-US" dirty="0">
                <a:solidFill>
                  <a:schemeClr val="bg1">
                    <a:lumMod val="85000"/>
                    <a:lumOff val="15000"/>
                  </a:schemeClr>
                </a:solidFill>
                <a:latin typeface="Times New Roman" panose="02020603050405020304"/>
              </a:rPr>
              <a:t>个元素，并设置每一个元素的</a:t>
            </a:r>
            <a:r>
              <a:rPr lang="en-US" altLang="zh-CN" dirty="0">
                <a:solidFill>
                  <a:schemeClr val="bg1">
                    <a:lumMod val="85000"/>
                    <a:lumOff val="15000"/>
                  </a:schemeClr>
                </a:solidFill>
                <a:latin typeface="Times New Roman" panose="02020603050405020304"/>
              </a:rPr>
              <a:t>ID</a:t>
            </a:r>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和</a:t>
            </a:r>
            <a:r>
              <a:rPr lang="en-US" altLang="zh-CN" dirty="0">
                <a:solidFill>
                  <a:schemeClr val="bg1">
                    <a:lumMod val="85000"/>
                    <a:lumOff val="15000"/>
                  </a:schemeClr>
                </a:solidFill>
                <a:latin typeface="Times New Roman" panose="02020603050405020304"/>
              </a:rPr>
              <a:t>Email</a:t>
            </a:r>
            <a:r>
              <a:rPr lang="zh-CN" altLang="en-US" dirty="0">
                <a:solidFill>
                  <a:schemeClr val="bg1">
                    <a:lumMod val="85000"/>
                    <a:lumOff val="15000"/>
                  </a:schemeClr>
                </a:solidFill>
                <a:latin typeface="Times New Roman" panose="02020603050405020304"/>
              </a:rPr>
              <a:t>属性的值。</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3</a:t>
            </a:r>
            <a:r>
              <a:rPr lang="zh-CN" altLang="en-US" dirty="0">
                <a:solidFill>
                  <a:schemeClr val="bg1">
                    <a:lumMod val="85000"/>
                    <a:lumOff val="15000"/>
                  </a:schemeClr>
                </a:solidFill>
                <a:latin typeface="Times New Roman" panose="02020603050405020304"/>
              </a:rPr>
              <a:t>）把</a:t>
            </a:r>
            <a:r>
              <a:rPr lang="en-US" altLang="zh-CN" dirty="0">
                <a:solidFill>
                  <a:schemeClr val="bg1">
                    <a:lumMod val="85000"/>
                    <a:lumOff val="15000"/>
                  </a:schemeClr>
                </a:solidFill>
                <a:latin typeface="Times New Roman" panose="02020603050405020304"/>
              </a:rPr>
              <a:t>list</a:t>
            </a:r>
            <a:r>
              <a:rPr lang="zh-CN" altLang="en-US" dirty="0">
                <a:solidFill>
                  <a:schemeClr val="bg1">
                    <a:lumMod val="85000"/>
                    <a:lumOff val="15000"/>
                  </a:schemeClr>
                </a:solidFill>
                <a:latin typeface="Times New Roman" panose="02020603050405020304"/>
              </a:rPr>
              <a:t>列表设置为</a:t>
            </a:r>
            <a:r>
              <a:rPr lang="en-US" altLang="zh-CN" dirty="0" err="1">
                <a:solidFill>
                  <a:schemeClr val="bg1">
                    <a:lumMod val="85000"/>
                    <a:lumOff val="15000"/>
                  </a:schemeClr>
                </a:solidFill>
                <a:latin typeface="Times New Roman" panose="02020603050405020304"/>
              </a:rPr>
              <a:t>dgvData</a:t>
            </a:r>
            <a:r>
              <a:rPr lang="zh-CN" altLang="en-US" dirty="0">
                <a:solidFill>
                  <a:schemeClr val="bg1">
                    <a:lumMod val="85000"/>
                    <a:lumOff val="15000"/>
                  </a:schemeClr>
                </a:solidFill>
                <a:latin typeface="Times New Roman" panose="02020603050405020304"/>
              </a:rPr>
              <a:t>控件的数据源，并以表格形式输出数据源中的数据。</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其中，上述程序代码中的</a:t>
            </a:r>
            <a:r>
              <a:rPr lang="en-US" altLang="zh-CN" dirty="0">
                <a:solidFill>
                  <a:schemeClr val="bg1">
                    <a:lumMod val="85000"/>
                    <a:lumOff val="15000"/>
                  </a:schemeClr>
                </a:solidFill>
                <a:latin typeface="Times New Roman" panose="02020603050405020304"/>
              </a:rPr>
              <a:t>list</a:t>
            </a:r>
            <a:r>
              <a:rPr lang="zh-CN" altLang="en-US" dirty="0">
                <a:solidFill>
                  <a:schemeClr val="bg1">
                    <a:lumMod val="85000"/>
                    <a:lumOff val="15000"/>
                  </a:schemeClr>
                </a:solidFill>
                <a:latin typeface="Times New Roman" panose="02020603050405020304"/>
              </a:rPr>
              <a:t>列表的元素类型为</a:t>
            </a:r>
            <a:r>
              <a:rPr lang="en-US" altLang="zh-CN" dirty="0" err="1">
                <a:solidFill>
                  <a:schemeClr val="bg1">
                    <a:lumMod val="85000"/>
                    <a:lumOff val="15000"/>
                  </a:schemeClr>
                </a:solidFill>
                <a:latin typeface="Times New Roman" panose="02020603050405020304"/>
              </a:rPr>
              <a:t>UserInfo</a:t>
            </a:r>
            <a:r>
              <a:rPr lang="zh-CN" altLang="en-US" dirty="0">
                <a:solidFill>
                  <a:schemeClr val="bg1">
                    <a:lumMod val="85000"/>
                    <a:lumOff val="15000"/>
                  </a:schemeClr>
                </a:solidFill>
                <a:latin typeface="Times New Roman" panose="02020603050405020304"/>
              </a:rPr>
              <a:t>。在此，</a:t>
            </a:r>
            <a:r>
              <a:rPr lang="en-US" altLang="zh-CN" dirty="0" err="1">
                <a:solidFill>
                  <a:schemeClr val="bg1">
                    <a:lumMod val="85000"/>
                    <a:lumOff val="15000"/>
                  </a:schemeClr>
                </a:solidFill>
                <a:latin typeface="Times New Roman" panose="02020603050405020304"/>
              </a:rPr>
              <a:t>UserInfo</a:t>
            </a:r>
            <a:r>
              <a:rPr lang="zh-CN" altLang="en-US" dirty="0">
                <a:solidFill>
                  <a:schemeClr val="bg1">
                    <a:lumMod val="85000"/>
                    <a:lumOff val="15000"/>
                  </a:schemeClr>
                </a:solidFill>
                <a:latin typeface="Times New Roman" panose="02020603050405020304"/>
              </a:rPr>
              <a:t>为一个类，它包含</a:t>
            </a:r>
            <a:r>
              <a:rPr lang="en-US" altLang="zh-CN" dirty="0">
                <a:solidFill>
                  <a:schemeClr val="bg1">
                    <a:lumMod val="85000"/>
                    <a:lumOff val="15000"/>
                  </a:schemeClr>
                </a:solidFill>
                <a:latin typeface="Times New Roman" panose="02020603050405020304"/>
              </a:rPr>
              <a:t>3</a:t>
            </a:r>
            <a:r>
              <a:rPr lang="zh-CN" altLang="en-US" dirty="0">
                <a:solidFill>
                  <a:schemeClr val="bg1">
                    <a:lumMod val="85000"/>
                    <a:lumOff val="15000"/>
                  </a:schemeClr>
                </a:solidFill>
                <a:latin typeface="Times New Roman" panose="02020603050405020304"/>
              </a:rPr>
              <a:t>个属性：</a:t>
            </a:r>
            <a:r>
              <a:rPr lang="en-US" altLang="zh-CN" dirty="0">
                <a:solidFill>
                  <a:schemeClr val="bg1">
                    <a:lumMod val="85000"/>
                    <a:lumOff val="15000"/>
                  </a:schemeClr>
                </a:solidFill>
                <a:latin typeface="Times New Roman" panose="02020603050405020304"/>
              </a:rPr>
              <a:t>ID</a:t>
            </a:r>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和</a:t>
            </a:r>
            <a:r>
              <a:rPr lang="en-US" altLang="zh-CN" dirty="0">
                <a:solidFill>
                  <a:schemeClr val="bg1">
                    <a:lumMod val="85000"/>
                    <a:lumOff val="15000"/>
                  </a:schemeClr>
                </a:solidFill>
                <a:latin typeface="Times New Roman" panose="02020603050405020304"/>
              </a:rPr>
              <a:t>Email</a:t>
            </a:r>
            <a:r>
              <a:rPr lang="zh-CN" altLang="en-US" dirty="0">
                <a:solidFill>
                  <a:schemeClr val="bg1">
                    <a:lumMod val="85000"/>
                    <a:lumOff val="15000"/>
                  </a:schemeClr>
                </a:solidFill>
                <a:latin typeface="Times New Roman" panose="02020603050405020304"/>
              </a:rPr>
              <a:t>。</a:t>
            </a:r>
            <a:endParaRPr lang="zh-CN" altLang="en-US" dirty="0">
              <a:solidFill>
                <a:schemeClr val="bg1">
                  <a:lumMod val="85000"/>
                  <a:lumOff val="1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配置程序集信息</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lvl="0"/>
            <a:r>
              <a:rPr lang="zh-CN" altLang="en-US" b="0" i="0" u="none" strike="noStrike" baseline="0" dirty="0">
                <a:solidFill>
                  <a:schemeClr val="bg1">
                    <a:lumMod val="85000"/>
                    <a:lumOff val="15000"/>
                  </a:schemeClr>
                </a:solidFill>
                <a:latin typeface="Times New Roman" panose="02020603050405020304"/>
              </a:rPr>
              <a:t>用来配置程序集信息的相关内容存放在文件</a:t>
            </a:r>
            <a:r>
              <a:rPr lang="en-US" altLang="zh-CN" b="0" i="0" u="none" strike="noStrike" baseline="0" dirty="0" err="1">
                <a:solidFill>
                  <a:schemeClr val="bg1">
                    <a:lumMod val="85000"/>
                    <a:lumOff val="15000"/>
                  </a:schemeClr>
                </a:solidFill>
                <a:latin typeface="Times New Roman" panose="02020603050405020304"/>
              </a:rPr>
              <a:t>AssemblyInfo.cs</a:t>
            </a:r>
            <a:r>
              <a:rPr lang="zh-CN" altLang="en-US" b="0" i="0" u="none" strike="noStrike" baseline="0" dirty="0">
                <a:solidFill>
                  <a:schemeClr val="bg1">
                    <a:lumMod val="85000"/>
                    <a:lumOff val="15000"/>
                  </a:schemeClr>
                </a:solidFill>
                <a:latin typeface="Times New Roman" panose="02020603050405020304"/>
              </a:rPr>
              <a:t>中。首先展开“解决方案资源管理器”面板中的</a:t>
            </a:r>
            <a:r>
              <a:rPr lang="en-US" altLang="zh-CN" b="0" i="0" u="none" strike="noStrike" baseline="0" dirty="0">
                <a:solidFill>
                  <a:schemeClr val="bg1">
                    <a:lumMod val="85000"/>
                    <a:lumOff val="15000"/>
                  </a:schemeClr>
                </a:solidFill>
                <a:latin typeface="Times New Roman" panose="02020603050405020304"/>
              </a:rPr>
              <a:t>Properties</a:t>
            </a:r>
            <a:r>
              <a:rPr lang="zh-CN" altLang="en-US" b="0" i="0" u="none" strike="noStrike" baseline="0" dirty="0">
                <a:solidFill>
                  <a:schemeClr val="bg1">
                    <a:lumMod val="85000"/>
                    <a:lumOff val="15000"/>
                  </a:schemeClr>
                </a:solidFill>
                <a:latin typeface="Times New Roman" panose="02020603050405020304"/>
              </a:rPr>
              <a:t>节点，然后双击</a:t>
            </a:r>
            <a:r>
              <a:rPr lang="en-US" altLang="zh-CN" b="0" i="0" u="none" strike="noStrike" baseline="0" dirty="0" err="1">
                <a:solidFill>
                  <a:schemeClr val="bg1">
                    <a:lumMod val="85000"/>
                    <a:lumOff val="15000"/>
                  </a:schemeClr>
                </a:solidFill>
                <a:latin typeface="Times New Roman" panose="02020603050405020304"/>
              </a:rPr>
              <a:t>AssemblyInfo.cs</a:t>
            </a:r>
            <a:r>
              <a:rPr lang="zh-CN" altLang="en-US" b="0" i="0" u="none" strike="noStrike" baseline="0" dirty="0">
                <a:solidFill>
                  <a:schemeClr val="bg1">
                    <a:lumMod val="85000"/>
                    <a:lumOff val="15000"/>
                  </a:schemeClr>
                </a:solidFill>
                <a:latin typeface="Times New Roman" panose="02020603050405020304"/>
              </a:rPr>
              <a:t>节点打开</a:t>
            </a:r>
            <a:r>
              <a:rPr lang="en-US" altLang="zh-CN" b="0" i="0" u="none" strike="noStrike" baseline="0" dirty="0" err="1">
                <a:solidFill>
                  <a:schemeClr val="bg1">
                    <a:lumMod val="85000"/>
                    <a:lumOff val="15000"/>
                  </a:schemeClr>
                </a:solidFill>
                <a:latin typeface="Times New Roman" panose="02020603050405020304"/>
              </a:rPr>
              <a:t>AssemblyInfo.cs</a:t>
            </a:r>
            <a:r>
              <a:rPr lang="zh-CN" altLang="en-US" b="0" i="0" u="none" strike="noStrike" baseline="0" dirty="0">
                <a:solidFill>
                  <a:schemeClr val="bg1">
                    <a:lumMod val="85000"/>
                    <a:lumOff val="15000"/>
                  </a:schemeClr>
                </a:solidFill>
                <a:latin typeface="Times New Roman" panose="02020603050405020304"/>
              </a:rPr>
              <a:t>文件。</a:t>
            </a:r>
            <a:endParaRPr lang="zh-CN" altLang="en-US" dirty="0">
              <a:solidFill>
                <a:schemeClr val="bg1">
                  <a:lumMod val="85000"/>
                  <a:lumOff val="15000"/>
                </a:schemeClr>
              </a:solidFill>
              <a:latin typeface="Times New Roman" panose="02020603050405020304"/>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使用菜单和工具栏</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dirty="0">
                <a:solidFill>
                  <a:schemeClr val="bg1">
                    <a:lumMod val="85000"/>
                    <a:lumOff val="15000"/>
                  </a:schemeClr>
                </a:solidFill>
                <a:latin typeface="Times New Roman" panose="02020603050405020304"/>
              </a:rPr>
              <a:t>菜单和工具栏是应用程序中必不可少的部分，它为快速访问程序的功能提供了遍历。菜单和工具栏也属于控件范畴，它的列表中包含了用于创建菜单和工具栏的控件。本节我们来学习菜单控件、工具栏控件、上下文菜单控件的使用方法。</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使用菜单</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dirty="0">
                <a:solidFill>
                  <a:schemeClr val="bg1">
                    <a:lumMod val="85000"/>
                    <a:lumOff val="15000"/>
                  </a:schemeClr>
                </a:solidFill>
                <a:latin typeface="Times New Roman" panose="02020603050405020304"/>
              </a:rPr>
              <a:t>菜单通常位于程序标题栏的下方。添加主菜单使用的是</a:t>
            </a:r>
            <a:r>
              <a:rPr lang="en-US" altLang="zh-CN" b="0" i="0" u="none" strike="noStrike" baseline="0" dirty="0" err="1">
                <a:solidFill>
                  <a:schemeClr val="bg1">
                    <a:lumMod val="85000"/>
                    <a:lumOff val="15000"/>
                  </a:schemeClr>
                </a:solidFill>
                <a:latin typeface="Times New Roman" panose="02020603050405020304"/>
              </a:rPr>
              <a:t>MenuStrip</a:t>
            </a:r>
            <a:r>
              <a:rPr lang="zh-CN" altLang="en-US" b="0" i="0" u="none" strike="noStrike" baseline="0" dirty="0">
                <a:solidFill>
                  <a:schemeClr val="bg1">
                    <a:lumMod val="85000"/>
                    <a:lumOff val="15000"/>
                  </a:schemeClr>
                </a:solidFill>
                <a:latin typeface="Times New Roman" panose="02020603050405020304"/>
              </a:rPr>
              <a:t>控件，此控件将应用程序命令分组，从而使它们更容易访问。如果要为某一个窗体添加菜单控件，只要将菜单（</a:t>
            </a:r>
            <a:r>
              <a:rPr lang="en-US" altLang="zh-CN" b="0" i="0" u="none" strike="noStrike" baseline="0" dirty="0" err="1">
                <a:solidFill>
                  <a:schemeClr val="bg1">
                    <a:lumMod val="85000"/>
                    <a:lumOff val="15000"/>
                  </a:schemeClr>
                </a:solidFill>
                <a:latin typeface="Times New Roman" panose="02020603050405020304"/>
              </a:rPr>
              <a:t>MenuStrip</a:t>
            </a:r>
            <a:r>
              <a:rPr lang="zh-CN" altLang="en-US" b="0" i="0" u="none" strike="noStrike" baseline="0" dirty="0">
                <a:solidFill>
                  <a:schemeClr val="bg1">
                    <a:lumMod val="85000"/>
                    <a:lumOff val="15000"/>
                  </a:schemeClr>
                </a:solidFill>
                <a:latin typeface="Times New Roman" panose="02020603050405020304"/>
              </a:rPr>
              <a:t>）控件从“工具箱”面板中直接拖放到窗体上即可。</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在此，笔者向</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窗体添加了一个菜单，并设置它的</a:t>
            </a:r>
            <a:r>
              <a:rPr lang="en-US" altLang="zh-CN" b="0" i="0" u="none" strike="noStrike" baseline="0" dirty="0">
                <a:solidFill>
                  <a:schemeClr val="bg1">
                    <a:lumMod val="85000"/>
                    <a:lumOff val="15000"/>
                  </a:schemeClr>
                </a:solidFill>
                <a:latin typeface="Times New Roman" panose="02020603050405020304"/>
              </a:rPr>
              <a:t>Name</a:t>
            </a:r>
            <a:r>
              <a:rPr lang="zh-CN" altLang="en-US" b="0" i="0" u="none" strike="noStrike" baseline="0" dirty="0">
                <a:solidFill>
                  <a:schemeClr val="bg1">
                    <a:lumMod val="85000"/>
                    <a:lumOff val="15000"/>
                  </a:schemeClr>
                </a:solidFill>
                <a:latin typeface="Times New Roman" panose="02020603050405020304"/>
              </a:rPr>
              <a:t>属性的值为</a:t>
            </a:r>
            <a:r>
              <a:rPr lang="en-US" altLang="zh-CN" b="0" i="0" u="none" strike="noStrike" baseline="0" dirty="0" err="1">
                <a:solidFill>
                  <a:schemeClr val="bg1">
                    <a:lumMod val="85000"/>
                    <a:lumOff val="15000"/>
                  </a:schemeClr>
                </a:solidFill>
                <a:latin typeface="Times New Roman" panose="02020603050405020304"/>
              </a:rPr>
              <a:t>msMain</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err="1">
                <a:solidFill>
                  <a:schemeClr val="bg1">
                    <a:lumMod val="85000"/>
                    <a:lumOff val="15000"/>
                  </a:schemeClr>
                </a:solidFill>
                <a:latin typeface="Times New Roman" panose="02020603050405020304"/>
              </a:rPr>
              <a:t>msMain</a:t>
            </a:r>
            <a:r>
              <a:rPr lang="zh-CN" altLang="en-US" b="0" i="0" u="none" strike="noStrike" baseline="0" dirty="0">
                <a:solidFill>
                  <a:schemeClr val="bg1">
                    <a:lumMod val="85000"/>
                    <a:lumOff val="15000"/>
                  </a:schemeClr>
                </a:solidFill>
                <a:latin typeface="Times New Roman" panose="02020603050405020304"/>
              </a:rPr>
              <a:t>菜单包括以下</a:t>
            </a:r>
            <a:r>
              <a:rPr lang="en-US" altLang="zh-CN" b="0" i="0" u="none" strike="noStrike" baseline="0" dirty="0">
                <a:solidFill>
                  <a:schemeClr val="bg1">
                    <a:lumMod val="85000"/>
                    <a:lumOff val="15000"/>
                  </a:schemeClr>
                </a:solidFill>
                <a:latin typeface="Times New Roman" panose="02020603050405020304"/>
              </a:rPr>
              <a:t>3</a:t>
            </a:r>
            <a:r>
              <a:rPr lang="zh-CN" altLang="en-US" b="0" i="0" u="none" strike="noStrike" baseline="0" dirty="0">
                <a:solidFill>
                  <a:schemeClr val="bg1">
                    <a:lumMod val="85000"/>
                    <a:lumOff val="15000"/>
                  </a:schemeClr>
                </a:solidFill>
                <a:latin typeface="Times New Roman" panose="02020603050405020304"/>
              </a:rPr>
              <a:t>个子菜单。</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对话框：</a:t>
            </a:r>
            <a:r>
              <a:rPr lang="en-US" altLang="zh-CN" b="0" i="0" u="none" strike="noStrike" baseline="0" dirty="0">
                <a:solidFill>
                  <a:schemeClr val="bg1">
                    <a:lumMod val="85000"/>
                    <a:lumOff val="15000"/>
                  </a:schemeClr>
                </a:solidFill>
                <a:latin typeface="Times New Roman" panose="02020603050405020304"/>
              </a:rPr>
              <a:t>Name</a:t>
            </a:r>
            <a:r>
              <a:rPr lang="zh-CN" altLang="en-US" b="0" i="0" u="none" strike="noStrike" baseline="0" dirty="0">
                <a:solidFill>
                  <a:schemeClr val="bg1">
                    <a:lumMod val="85000"/>
                    <a:lumOff val="15000"/>
                  </a:schemeClr>
                </a:solidFill>
                <a:latin typeface="Times New Roman" panose="02020603050405020304"/>
              </a:rPr>
              <a:t>属性的值为</a:t>
            </a:r>
            <a:r>
              <a:rPr lang="en-US" altLang="zh-CN" b="0" i="0" u="none" strike="noStrike" baseline="0" dirty="0" err="1">
                <a:solidFill>
                  <a:schemeClr val="bg1">
                    <a:lumMod val="85000"/>
                    <a:lumOff val="15000"/>
                  </a:schemeClr>
                </a:solidFill>
                <a:latin typeface="Times New Roman" panose="02020603050405020304"/>
              </a:rPr>
              <a:t>tsmiDialog</a:t>
            </a:r>
            <a:r>
              <a:rPr lang="zh-CN" altLang="en-US" b="0" i="0" u="none" strike="noStrike" baseline="0" dirty="0">
                <a:solidFill>
                  <a:schemeClr val="bg1">
                    <a:lumMod val="85000"/>
                    <a:lumOff val="15000"/>
                  </a:schemeClr>
                </a:solidFill>
                <a:latin typeface="Times New Roman" panose="02020603050405020304"/>
              </a:rPr>
              <a:t>，单击该控件触发</a:t>
            </a:r>
            <a:r>
              <a:rPr lang="en-US" altLang="zh-CN" b="0" i="0" u="none" strike="noStrike" baseline="0" dirty="0" err="1">
                <a:solidFill>
                  <a:schemeClr val="bg1">
                    <a:lumMod val="85000"/>
                    <a:lumOff val="15000"/>
                  </a:schemeClr>
                </a:solidFill>
                <a:latin typeface="Times New Roman" panose="02020603050405020304"/>
              </a:rPr>
              <a:t>tsmiDialog_Click</a:t>
            </a:r>
            <a:r>
              <a:rPr lang="en-US" altLang="zh-CN" b="0" i="0" u="none" strike="noStrike" baseline="0" dirty="0">
                <a:solidFill>
                  <a:schemeClr val="bg1">
                    <a:lumMod val="85000"/>
                    <a:lumOff val="15000"/>
                  </a:schemeClr>
                </a:solidFill>
                <a:latin typeface="Times New Roman" panose="02020603050405020304"/>
              </a:rPr>
              <a:t>(</a:t>
            </a:r>
            <a:r>
              <a:rPr lang="en-US" altLang="zh-CN" b="0" i="0" u="none" strike="noStrike" baseline="0" dirty="0" err="1">
                <a:solidFill>
                  <a:schemeClr val="bg1">
                    <a:lumMod val="85000"/>
                    <a:lumOff val="15000"/>
                  </a:schemeClr>
                </a:solidFill>
                <a:latin typeface="Times New Roman" panose="02020603050405020304"/>
              </a:rPr>
              <a:t>ob</a:t>
            </a:r>
            <a:r>
              <a:rPr lang="en-US" altLang="zh-CN" b="0" i="0" u="none" strike="noStrike" baseline="0" dirty="0">
                <a:solidFill>
                  <a:schemeClr val="bg1">
                    <a:lumMod val="85000"/>
                    <a:lumOff val="15000"/>
                  </a:schemeClr>
                </a:solidFill>
                <a:latin typeface="Times New Roman" panose="02020603050405020304"/>
              </a:rPr>
              <a:t>- </a:t>
            </a:r>
            <a:r>
              <a:rPr lang="en-US" altLang="zh-CN" b="0" i="0" u="none" strike="noStrike" baseline="0" dirty="0" err="1">
                <a:solidFill>
                  <a:schemeClr val="bg1">
                    <a:lumMod val="85000"/>
                    <a:lumOff val="15000"/>
                  </a:schemeClr>
                </a:solidFill>
                <a:latin typeface="Times New Roman" panose="02020603050405020304"/>
              </a:rPr>
              <a:t>ject</a:t>
            </a:r>
            <a:r>
              <a:rPr lang="en-US" altLang="zh-CN" b="0" i="0" u="none" strike="noStrike" baseline="0" dirty="0">
                <a:solidFill>
                  <a:schemeClr val="bg1">
                    <a:lumMod val="85000"/>
                    <a:lumOff val="15000"/>
                  </a:schemeClr>
                </a:solidFill>
                <a:latin typeface="Times New Roman" panose="02020603050405020304"/>
              </a:rPr>
              <a:t> sender,</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err="1">
                <a:solidFill>
                  <a:schemeClr val="bg1">
                    <a:lumMod val="85000"/>
                    <a:lumOff val="15000"/>
                  </a:schemeClr>
                </a:solidFill>
                <a:latin typeface="Times New Roman" panose="02020603050405020304"/>
              </a:rPr>
              <a:t>EventArgs</a:t>
            </a:r>
            <a:r>
              <a:rPr lang="en-US" altLang="zh-CN" b="0" i="0" u="none" strike="noStrike" baseline="0" dirty="0">
                <a:solidFill>
                  <a:schemeClr val="bg1">
                    <a:lumMod val="85000"/>
                    <a:lumOff val="15000"/>
                  </a:schemeClr>
                </a:solidFill>
                <a:latin typeface="Times New Roman" panose="02020603050405020304"/>
              </a:rPr>
              <a:t> e)</a:t>
            </a:r>
            <a:r>
              <a:rPr lang="zh-CN" altLang="en-US" b="0" i="0" u="none" strike="noStrike" baseline="0" dirty="0">
                <a:solidFill>
                  <a:schemeClr val="bg1">
                    <a:lumMod val="85000"/>
                    <a:lumOff val="15000"/>
                  </a:schemeClr>
                </a:solidFill>
                <a:latin typeface="Times New Roman" panose="02020603050405020304"/>
              </a:rPr>
              <a:t>事件。</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容器：</a:t>
            </a:r>
            <a:r>
              <a:rPr lang="en-US" altLang="zh-CN" b="0" i="0" u="none" strike="noStrike" baseline="0" dirty="0">
                <a:solidFill>
                  <a:schemeClr val="bg1">
                    <a:lumMod val="85000"/>
                    <a:lumOff val="15000"/>
                  </a:schemeClr>
                </a:solidFill>
                <a:latin typeface="Times New Roman" panose="02020603050405020304"/>
              </a:rPr>
              <a:t>Name</a:t>
            </a:r>
            <a:r>
              <a:rPr lang="zh-CN" altLang="en-US" b="0" i="0" u="none" strike="noStrike" baseline="0" dirty="0">
                <a:solidFill>
                  <a:schemeClr val="bg1">
                    <a:lumMod val="85000"/>
                    <a:lumOff val="15000"/>
                  </a:schemeClr>
                </a:solidFill>
                <a:latin typeface="Times New Roman" panose="02020603050405020304"/>
              </a:rPr>
              <a:t>属性的值为</a:t>
            </a:r>
            <a:r>
              <a:rPr lang="en-US" altLang="zh-CN" b="0" i="0" u="none" strike="noStrike" baseline="0" dirty="0" err="1">
                <a:solidFill>
                  <a:schemeClr val="bg1">
                    <a:lumMod val="85000"/>
                    <a:lumOff val="15000"/>
                  </a:schemeClr>
                </a:solidFill>
                <a:latin typeface="Times New Roman" panose="02020603050405020304"/>
              </a:rPr>
              <a:t>tsmiContain</a:t>
            </a:r>
            <a:r>
              <a:rPr lang="zh-CN" altLang="en-US" b="0" i="0" u="none" strike="noStrike" baseline="0" dirty="0">
                <a:solidFill>
                  <a:schemeClr val="bg1">
                    <a:lumMod val="85000"/>
                    <a:lumOff val="15000"/>
                  </a:schemeClr>
                </a:solidFill>
                <a:latin typeface="Times New Roman" panose="02020603050405020304"/>
              </a:rPr>
              <a:t>，单击该控件触发</a:t>
            </a:r>
            <a:r>
              <a:rPr lang="en-US" altLang="zh-CN" b="0" i="0" u="none" strike="noStrike" baseline="0" dirty="0" err="1">
                <a:solidFill>
                  <a:schemeClr val="bg1">
                    <a:lumMod val="85000"/>
                    <a:lumOff val="15000"/>
                  </a:schemeClr>
                </a:solidFill>
                <a:latin typeface="Times New Roman" panose="02020603050405020304"/>
              </a:rPr>
              <a:t>tsmiContain_Click</a:t>
            </a:r>
            <a:r>
              <a:rPr lang="en-US" altLang="zh-CN" b="0" i="0" u="none" strike="noStrike" baseline="0" dirty="0">
                <a:solidFill>
                  <a:schemeClr val="bg1">
                    <a:lumMod val="85000"/>
                    <a:lumOff val="15000"/>
                  </a:schemeClr>
                </a:solidFill>
                <a:latin typeface="Times New Roman" panose="02020603050405020304"/>
              </a:rPr>
              <a:t>(</a:t>
            </a:r>
            <a:r>
              <a:rPr lang="en-US" altLang="zh-CN" b="0" i="0" u="none" strike="noStrike" baseline="0" dirty="0" err="1">
                <a:solidFill>
                  <a:schemeClr val="bg1">
                    <a:lumMod val="85000"/>
                    <a:lumOff val="15000"/>
                  </a:schemeClr>
                </a:solidFill>
                <a:latin typeface="Times New Roman" panose="02020603050405020304"/>
              </a:rPr>
              <a:t>ob</a:t>
            </a:r>
            <a:r>
              <a:rPr lang="en-US" altLang="zh-CN" b="0" i="0" u="none" strike="noStrike" baseline="0" dirty="0">
                <a:solidFill>
                  <a:schemeClr val="bg1">
                    <a:lumMod val="85000"/>
                    <a:lumOff val="15000"/>
                  </a:schemeClr>
                </a:solidFill>
                <a:latin typeface="Times New Roman" panose="02020603050405020304"/>
              </a:rPr>
              <a:t>- </a:t>
            </a:r>
            <a:r>
              <a:rPr lang="en-US" altLang="zh-CN" b="0" i="0" u="none" strike="noStrike" baseline="0" dirty="0" err="1">
                <a:solidFill>
                  <a:schemeClr val="bg1">
                    <a:lumMod val="85000"/>
                    <a:lumOff val="15000"/>
                  </a:schemeClr>
                </a:solidFill>
                <a:latin typeface="Times New Roman" panose="02020603050405020304"/>
              </a:rPr>
              <a:t>ject</a:t>
            </a:r>
            <a:r>
              <a:rPr lang="en-US" altLang="zh-CN" b="0" i="0" u="none" strike="noStrike" baseline="0" dirty="0">
                <a:solidFill>
                  <a:schemeClr val="bg1">
                    <a:lumMod val="85000"/>
                    <a:lumOff val="15000"/>
                  </a:schemeClr>
                </a:solidFill>
                <a:latin typeface="Times New Roman" panose="02020603050405020304"/>
              </a:rPr>
              <a:t> sender,</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err="1">
                <a:solidFill>
                  <a:schemeClr val="bg1">
                    <a:lumMod val="85000"/>
                    <a:lumOff val="15000"/>
                  </a:schemeClr>
                </a:solidFill>
                <a:latin typeface="Times New Roman" panose="02020603050405020304"/>
              </a:rPr>
              <a:t>EventArgs</a:t>
            </a:r>
            <a:r>
              <a:rPr lang="en-US" altLang="zh-CN" b="0" i="0" u="none" strike="noStrike" baseline="0" dirty="0">
                <a:solidFill>
                  <a:schemeClr val="bg1">
                    <a:lumMod val="85000"/>
                    <a:lumOff val="15000"/>
                  </a:schemeClr>
                </a:solidFill>
                <a:latin typeface="Times New Roman" panose="02020603050405020304"/>
              </a:rPr>
              <a:t> e)</a:t>
            </a:r>
            <a:r>
              <a:rPr lang="zh-CN" altLang="en-US" b="0" i="0" u="none" strike="noStrike" baseline="0" dirty="0">
                <a:solidFill>
                  <a:schemeClr val="bg1">
                    <a:lumMod val="85000"/>
                    <a:lumOff val="15000"/>
                  </a:schemeClr>
                </a:solidFill>
                <a:latin typeface="Times New Roman" panose="02020603050405020304"/>
              </a:rPr>
              <a:t>事件。</a:t>
            </a:r>
            <a:endParaRPr lang="zh-CN" altLang="en-US"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数据网格视图：</a:t>
            </a:r>
            <a:r>
              <a:rPr lang="en-US" altLang="zh-CN" b="0" i="0" u="none" strike="noStrike" baseline="0" dirty="0">
                <a:solidFill>
                  <a:schemeClr val="bg1">
                    <a:lumMod val="85000"/>
                    <a:lumOff val="15000"/>
                  </a:schemeClr>
                </a:solidFill>
                <a:latin typeface="Times New Roman" panose="02020603050405020304"/>
              </a:rPr>
              <a:t>Name</a:t>
            </a:r>
            <a:r>
              <a:rPr lang="zh-CN" altLang="en-US" b="0" i="0" u="none" strike="noStrike" baseline="0" dirty="0">
                <a:solidFill>
                  <a:schemeClr val="bg1">
                    <a:lumMod val="85000"/>
                    <a:lumOff val="15000"/>
                  </a:schemeClr>
                </a:solidFill>
                <a:latin typeface="Times New Roman" panose="02020603050405020304"/>
              </a:rPr>
              <a:t>属性的值为</a:t>
            </a:r>
            <a:r>
              <a:rPr lang="en-US" altLang="zh-CN" b="0" i="0" u="none" strike="noStrike" baseline="0" dirty="0" err="1">
                <a:solidFill>
                  <a:schemeClr val="bg1">
                    <a:lumMod val="85000"/>
                    <a:lumOff val="15000"/>
                  </a:schemeClr>
                </a:solidFill>
                <a:latin typeface="Times New Roman" panose="02020603050405020304"/>
              </a:rPr>
              <a:t>tsmiDgv</a:t>
            </a:r>
            <a:r>
              <a:rPr lang="zh-CN" altLang="en-US" b="0" i="0" u="none" strike="noStrike" baseline="0" dirty="0">
                <a:solidFill>
                  <a:schemeClr val="bg1">
                    <a:lumMod val="85000"/>
                    <a:lumOff val="15000"/>
                  </a:schemeClr>
                </a:solidFill>
                <a:latin typeface="Times New Roman" panose="02020603050405020304"/>
              </a:rPr>
              <a:t>，单击该控件触发</a:t>
            </a:r>
            <a:r>
              <a:rPr lang="en-US" altLang="zh-CN" b="0" i="0" u="none" strike="noStrike" baseline="0" dirty="0" err="1">
                <a:solidFill>
                  <a:schemeClr val="bg1">
                    <a:lumMod val="85000"/>
                    <a:lumOff val="15000"/>
                  </a:schemeClr>
                </a:solidFill>
                <a:latin typeface="Times New Roman" panose="02020603050405020304"/>
              </a:rPr>
              <a:t>tsmiDgv</a:t>
            </a:r>
            <a:r>
              <a:rPr lang="en-US" altLang="zh-CN" b="0" i="0" u="none" strike="noStrike" baseline="0" dirty="0">
                <a:solidFill>
                  <a:schemeClr val="bg1">
                    <a:lumMod val="85000"/>
                    <a:lumOff val="15000"/>
                  </a:schemeClr>
                </a:solidFill>
                <a:latin typeface="Times New Roman" panose="02020603050405020304"/>
              </a:rPr>
              <a:t>_</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a:solidFill>
                  <a:schemeClr val="bg1">
                    <a:lumMod val="85000"/>
                    <a:lumOff val="15000"/>
                  </a:schemeClr>
                </a:solidFill>
                <a:latin typeface="Times New Roman" panose="02020603050405020304"/>
              </a:rPr>
              <a:t>Click(object sender,</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err="1">
                <a:solidFill>
                  <a:schemeClr val="bg1">
                    <a:lumMod val="85000"/>
                    <a:lumOff val="15000"/>
                  </a:schemeClr>
                </a:solidFill>
                <a:latin typeface="Times New Roman" panose="02020603050405020304"/>
              </a:rPr>
              <a:t>EventArgs</a:t>
            </a:r>
            <a:r>
              <a:rPr lang="en-US" altLang="zh-CN" b="0" i="0" u="none" strike="noStrike" baseline="0" dirty="0">
                <a:solidFill>
                  <a:schemeClr val="bg1">
                    <a:lumMod val="85000"/>
                    <a:lumOff val="15000"/>
                  </a:schemeClr>
                </a:solidFill>
                <a:latin typeface="Times New Roman" panose="02020603050405020304"/>
              </a:rPr>
              <a:t> e)</a:t>
            </a:r>
            <a:r>
              <a:rPr lang="zh-CN" altLang="en-US" b="0" i="0" u="none" strike="noStrike" baseline="0" dirty="0">
                <a:solidFill>
                  <a:schemeClr val="bg1">
                    <a:lumMod val="85000"/>
                    <a:lumOff val="15000"/>
                  </a:schemeClr>
                </a:solidFill>
                <a:latin typeface="Times New Roman" panose="02020603050405020304"/>
              </a:rPr>
              <a:t>事件。</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zh-CN" altLang="en-US" dirty="0">
                <a:solidFill>
                  <a:schemeClr val="bg1">
                    <a:lumMod val="85000"/>
                    <a:lumOff val="15000"/>
                  </a:schemeClr>
                </a:solidFill>
                <a:latin typeface="Times New Roman" panose="02020603050405020304"/>
              </a:rPr>
              <a:t>设计</a:t>
            </a:r>
            <a:r>
              <a:rPr lang="en-US" altLang="zh-CN" dirty="0" err="1">
                <a:solidFill>
                  <a:schemeClr val="bg1">
                    <a:lumMod val="85000"/>
                    <a:lumOff val="15000"/>
                  </a:schemeClr>
                </a:solidFill>
                <a:latin typeface="Times New Roman" panose="02020603050405020304"/>
              </a:rPr>
              <a:t>msMain</a:t>
            </a:r>
            <a:r>
              <a:rPr lang="zh-CN" altLang="en-US" dirty="0">
                <a:solidFill>
                  <a:schemeClr val="bg1">
                    <a:lumMod val="85000"/>
                    <a:lumOff val="15000"/>
                  </a:schemeClr>
                </a:solidFill>
                <a:latin typeface="Times New Roman" panose="02020603050405020304"/>
              </a:rPr>
              <a:t>菜单之后，可以在</a:t>
            </a:r>
            <a:r>
              <a:rPr lang="en-US" altLang="zh-CN" dirty="0" err="1">
                <a:solidFill>
                  <a:schemeClr val="bg1">
                    <a:lumMod val="85000"/>
                    <a:lumOff val="15000"/>
                  </a:schemeClr>
                </a:solidFill>
                <a:latin typeface="Times New Roman" panose="02020603050405020304"/>
              </a:rPr>
              <a:t>MainForm.cs</a:t>
            </a:r>
            <a:r>
              <a:rPr lang="zh-CN" altLang="en-US" dirty="0">
                <a:solidFill>
                  <a:schemeClr val="bg1">
                    <a:lumMod val="85000"/>
                    <a:lumOff val="15000"/>
                  </a:schemeClr>
                </a:solidFill>
                <a:latin typeface="Times New Roman" panose="02020603050405020304"/>
              </a:rPr>
              <a:t>窗体查看该菜单。</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单击</a:t>
            </a:r>
            <a:r>
              <a:rPr lang="en-US" altLang="zh-CN" dirty="0" err="1">
                <a:solidFill>
                  <a:schemeClr val="bg1">
                    <a:lumMod val="85000"/>
                    <a:lumOff val="15000"/>
                  </a:schemeClr>
                </a:solidFill>
                <a:latin typeface="Times New Roman" panose="02020603050405020304"/>
              </a:rPr>
              <a:t>msMain</a:t>
            </a:r>
            <a:r>
              <a:rPr lang="zh-CN" altLang="en-US" dirty="0">
                <a:solidFill>
                  <a:schemeClr val="bg1">
                    <a:lumMod val="85000"/>
                    <a:lumOff val="15000"/>
                  </a:schemeClr>
                </a:solidFill>
                <a:latin typeface="Times New Roman" panose="02020603050405020304"/>
              </a:rPr>
              <a:t>菜单的</a:t>
            </a:r>
            <a:r>
              <a:rPr lang="en-US" altLang="zh-CN" dirty="0">
                <a:solidFill>
                  <a:schemeClr val="bg1">
                    <a:lumMod val="85000"/>
                    <a:lumOff val="15000"/>
                  </a:schemeClr>
                </a:solidFill>
                <a:latin typeface="Times New Roman" panose="02020603050405020304"/>
              </a:rPr>
              <a:t>3</a:t>
            </a:r>
            <a:r>
              <a:rPr lang="zh-CN" altLang="en-US" dirty="0">
                <a:solidFill>
                  <a:schemeClr val="bg1">
                    <a:lumMod val="85000"/>
                    <a:lumOff val="15000"/>
                  </a:schemeClr>
                </a:solidFill>
                <a:latin typeface="Times New Roman" panose="02020603050405020304"/>
              </a:rPr>
              <a:t>个子菜单：“对话框”、“容器”和“数据网格视图”，分别弹出“对话框”、“容器”和“数据网格视图”对话框。这些功能分别由它们的</a:t>
            </a:r>
            <a:r>
              <a:rPr lang="en-US" altLang="zh-CN" dirty="0">
                <a:solidFill>
                  <a:schemeClr val="bg1">
                    <a:lumMod val="85000"/>
                    <a:lumOff val="15000"/>
                  </a:schemeClr>
                </a:solidFill>
                <a:latin typeface="Times New Roman" panose="02020603050405020304"/>
              </a:rPr>
              <a:t>Click</a:t>
            </a:r>
            <a:r>
              <a:rPr lang="zh-CN" altLang="en-US" dirty="0">
                <a:solidFill>
                  <a:schemeClr val="bg1">
                    <a:lumMod val="85000"/>
                    <a:lumOff val="15000"/>
                  </a:schemeClr>
                </a:solidFill>
                <a:latin typeface="Times New Roman" panose="02020603050405020304"/>
              </a:rPr>
              <a:t>事件实现。</a:t>
            </a:r>
            <a:endParaRPr lang="zh-CN" altLang="en-US" dirty="0">
              <a:solidFill>
                <a:schemeClr val="bg1">
                  <a:lumMod val="85000"/>
                  <a:lumOff val="15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使用工具栏</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a:xfrm>
            <a:off x="457200" y="1512168"/>
            <a:ext cx="8229600" cy="3861048"/>
          </a:xfrm>
        </p:spPr>
        <p:txBody>
          <a:bodyPr>
            <a:noAutofit/>
          </a:bodyPr>
          <a:lstStyle/>
          <a:p>
            <a:pPr marR="0" lvl="0" rtl="0"/>
            <a:r>
              <a:rPr lang="zh-CN" altLang="en-US" sz="2000" b="0" i="0" u="none" strike="noStrike" baseline="0" dirty="0">
                <a:solidFill>
                  <a:schemeClr val="bg1">
                    <a:lumMod val="85000"/>
                    <a:lumOff val="15000"/>
                  </a:schemeClr>
                </a:solidFill>
                <a:latin typeface="Times New Roman" panose="02020603050405020304"/>
              </a:rPr>
              <a:t>工具栏通常位于主菜单的下方，提供的是主菜单中最常用的相关工具。工具栏由</a:t>
            </a:r>
            <a:r>
              <a:rPr lang="en-US" altLang="zh-CN" sz="2000" b="0" i="0" u="none" strike="noStrike" baseline="0" dirty="0" err="1">
                <a:solidFill>
                  <a:schemeClr val="bg1">
                    <a:lumMod val="85000"/>
                    <a:lumOff val="15000"/>
                  </a:schemeClr>
                </a:solidFill>
                <a:latin typeface="Times New Roman" panose="02020603050405020304"/>
              </a:rPr>
              <a:t>ToolStrip</a:t>
            </a:r>
            <a:r>
              <a:rPr lang="zh-CN" altLang="en-US" sz="2000" b="0" i="0" u="none" strike="noStrike" baseline="0" dirty="0">
                <a:solidFill>
                  <a:schemeClr val="bg1">
                    <a:lumMod val="85000"/>
                    <a:lumOff val="15000"/>
                  </a:schemeClr>
                </a:solidFill>
                <a:latin typeface="Times New Roman" panose="02020603050405020304"/>
              </a:rPr>
              <a:t>控件来实现，它可以在</a:t>
            </a:r>
            <a:r>
              <a:rPr lang="en-US" altLang="zh-CN" sz="2000" b="0" i="0" u="none" strike="noStrike" baseline="0" dirty="0">
                <a:solidFill>
                  <a:schemeClr val="bg1">
                    <a:lumMod val="85000"/>
                    <a:lumOff val="15000"/>
                  </a:schemeClr>
                </a:solidFill>
                <a:latin typeface="Times New Roman" panose="02020603050405020304"/>
              </a:rPr>
              <a:t>Windows</a:t>
            </a:r>
            <a:r>
              <a:rPr lang="zh-CN" altLang="en-US" sz="2000" b="0" i="0" u="none" strike="noStrike" baseline="0" dirty="0">
                <a:solidFill>
                  <a:schemeClr val="bg1">
                    <a:lumMod val="85000"/>
                    <a:lumOff val="15000"/>
                  </a:schemeClr>
                </a:solidFill>
                <a:latin typeface="Times New Roman" panose="02020603050405020304"/>
              </a:rPr>
              <a:t>窗体应用程序中承载菜单、控件和用户常用的工具条。如果要为某一个窗体添加工具栏，只要将工具栏（</a:t>
            </a:r>
            <a:r>
              <a:rPr lang="en-US" altLang="zh-CN" sz="2000" b="0" i="0" u="none" strike="noStrike" baseline="0" dirty="0" err="1">
                <a:solidFill>
                  <a:schemeClr val="bg1">
                    <a:lumMod val="85000"/>
                    <a:lumOff val="15000"/>
                  </a:schemeClr>
                </a:solidFill>
                <a:latin typeface="Times New Roman" panose="02020603050405020304"/>
              </a:rPr>
              <a:t>ToolStrip</a:t>
            </a:r>
            <a:r>
              <a:rPr lang="zh-CN" altLang="en-US" sz="2000" b="0" i="0" u="none" strike="noStrike" baseline="0" dirty="0">
                <a:solidFill>
                  <a:schemeClr val="bg1">
                    <a:lumMod val="85000"/>
                    <a:lumOff val="15000"/>
                  </a:schemeClr>
                </a:solidFill>
                <a:latin typeface="Times New Roman" panose="02020603050405020304"/>
              </a:rPr>
              <a:t>）控件从“工具箱”面板中直接拖放到窗体上即可。</a:t>
            </a:r>
            <a:endParaRPr lang="zh-CN" altLang="en-US" sz="2000"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692696"/>
            <a:ext cx="8229600" cy="6165304"/>
          </a:xfrm>
        </p:spPr>
        <p:txBody>
          <a:bodyPr>
            <a:normAutofit fontScale="92500"/>
          </a:bodyPr>
          <a:lstStyle/>
          <a:p>
            <a:pPr lvl="0"/>
            <a:r>
              <a:rPr lang="zh-CN" altLang="en-US" dirty="0">
                <a:solidFill>
                  <a:schemeClr val="bg1">
                    <a:lumMod val="85000"/>
                    <a:lumOff val="15000"/>
                  </a:schemeClr>
                </a:solidFill>
                <a:latin typeface="Times New Roman" panose="02020603050405020304"/>
              </a:rPr>
              <a:t>在此，笔者向</a:t>
            </a:r>
            <a:r>
              <a:rPr lang="en-US" altLang="zh-CN" dirty="0" err="1">
                <a:solidFill>
                  <a:schemeClr val="bg1">
                    <a:lumMod val="85000"/>
                    <a:lumOff val="15000"/>
                  </a:schemeClr>
                </a:solidFill>
                <a:latin typeface="Times New Roman" panose="02020603050405020304"/>
              </a:rPr>
              <a:t>MainForm.cs</a:t>
            </a:r>
            <a:r>
              <a:rPr lang="zh-CN" altLang="en-US" dirty="0">
                <a:solidFill>
                  <a:schemeClr val="bg1">
                    <a:lumMod val="85000"/>
                    <a:lumOff val="15000"/>
                  </a:schemeClr>
                </a:solidFill>
                <a:latin typeface="Times New Roman" panose="02020603050405020304"/>
              </a:rPr>
              <a:t>窗体添加了一个工具栏，并设置它的</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属性的值为</a:t>
            </a:r>
            <a:r>
              <a:rPr lang="en-US" altLang="zh-CN" dirty="0" err="1">
                <a:solidFill>
                  <a:schemeClr val="bg1">
                    <a:lumMod val="85000"/>
                    <a:lumOff val="15000"/>
                  </a:schemeClr>
                </a:solidFill>
                <a:latin typeface="Times New Roman" panose="02020603050405020304"/>
              </a:rPr>
              <a:t>tsMain</a:t>
            </a:r>
            <a:r>
              <a:rPr lang="zh-CN" altLang="en-US" dirty="0">
                <a:solidFill>
                  <a:schemeClr val="bg1">
                    <a:lumMod val="85000"/>
                    <a:lumOff val="15000"/>
                  </a:schemeClr>
                </a:solidFill>
                <a:latin typeface="Times New Roman" panose="02020603050405020304"/>
              </a:rPr>
              <a:t>。</a:t>
            </a:r>
            <a:r>
              <a:rPr lang="en-US" altLang="zh-CN" dirty="0" err="1">
                <a:solidFill>
                  <a:schemeClr val="bg1">
                    <a:lumMod val="85000"/>
                    <a:lumOff val="15000"/>
                  </a:schemeClr>
                </a:solidFill>
                <a:latin typeface="Times New Roman" panose="02020603050405020304"/>
              </a:rPr>
              <a:t>tsMain</a:t>
            </a:r>
            <a:r>
              <a:rPr lang="zh-CN" altLang="en-US" dirty="0">
                <a:solidFill>
                  <a:schemeClr val="bg1">
                    <a:lumMod val="85000"/>
                    <a:lumOff val="15000"/>
                  </a:schemeClr>
                </a:solidFill>
                <a:latin typeface="Times New Roman" panose="02020603050405020304"/>
              </a:rPr>
              <a:t>菜单包括以下</a:t>
            </a:r>
            <a:r>
              <a:rPr lang="en-US" altLang="zh-CN" dirty="0">
                <a:solidFill>
                  <a:schemeClr val="bg1">
                    <a:lumMod val="85000"/>
                    <a:lumOff val="15000"/>
                  </a:schemeClr>
                </a:solidFill>
                <a:latin typeface="Times New Roman" panose="02020603050405020304"/>
              </a:rPr>
              <a:t>3</a:t>
            </a:r>
            <a:r>
              <a:rPr lang="zh-CN" altLang="en-US" dirty="0">
                <a:solidFill>
                  <a:schemeClr val="bg1">
                    <a:lumMod val="85000"/>
                    <a:lumOff val="15000"/>
                  </a:schemeClr>
                </a:solidFill>
                <a:latin typeface="Times New Roman" panose="02020603050405020304"/>
              </a:rPr>
              <a:t>个图像按钮。</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  ”按钮：</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属性的值为</a:t>
            </a:r>
            <a:r>
              <a:rPr lang="en-US" altLang="zh-CN" dirty="0" err="1">
                <a:solidFill>
                  <a:schemeClr val="bg1">
                    <a:lumMod val="85000"/>
                    <a:lumOff val="15000"/>
                  </a:schemeClr>
                </a:solidFill>
                <a:latin typeface="Times New Roman" panose="02020603050405020304"/>
              </a:rPr>
              <a:t>tsbDialog</a:t>
            </a:r>
            <a:r>
              <a:rPr lang="zh-CN" altLang="en-US" dirty="0">
                <a:solidFill>
                  <a:schemeClr val="bg1">
                    <a:lumMod val="85000"/>
                    <a:lumOff val="15000"/>
                  </a:schemeClr>
                </a:solidFill>
                <a:latin typeface="Times New Roman" panose="02020603050405020304"/>
              </a:rPr>
              <a:t>，单击此按钮打开“对话框”对话框。</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  ”按钮：</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属性的值为</a:t>
            </a:r>
            <a:r>
              <a:rPr lang="en-US" altLang="zh-CN" dirty="0" err="1">
                <a:solidFill>
                  <a:schemeClr val="bg1">
                    <a:lumMod val="85000"/>
                    <a:lumOff val="15000"/>
                  </a:schemeClr>
                </a:solidFill>
                <a:latin typeface="Times New Roman" panose="02020603050405020304"/>
              </a:rPr>
              <a:t>tsbContain</a:t>
            </a:r>
            <a:r>
              <a:rPr lang="zh-CN" altLang="en-US" dirty="0">
                <a:solidFill>
                  <a:schemeClr val="bg1">
                    <a:lumMod val="85000"/>
                    <a:lumOff val="15000"/>
                  </a:schemeClr>
                </a:solidFill>
                <a:latin typeface="Times New Roman" panose="02020603050405020304"/>
              </a:rPr>
              <a:t>，单击此按钮打开“容器”对话框。</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  ”按钮：</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属性的值为</a:t>
            </a:r>
            <a:r>
              <a:rPr lang="en-US" altLang="zh-CN" dirty="0" err="1">
                <a:solidFill>
                  <a:schemeClr val="bg1">
                    <a:lumMod val="85000"/>
                    <a:lumOff val="15000"/>
                  </a:schemeClr>
                </a:solidFill>
                <a:latin typeface="Times New Roman" panose="02020603050405020304"/>
              </a:rPr>
              <a:t>tsbDGV</a:t>
            </a:r>
            <a:r>
              <a:rPr lang="zh-CN" altLang="en-US" dirty="0">
                <a:solidFill>
                  <a:schemeClr val="bg1">
                    <a:lumMod val="85000"/>
                    <a:lumOff val="15000"/>
                  </a:schemeClr>
                </a:solidFill>
                <a:latin typeface="Times New Roman" panose="02020603050405020304"/>
              </a:rPr>
              <a:t>，单击此按钮打开“数据网格视图”对话框。</a:t>
            </a:r>
            <a:endParaRPr lang="zh-CN" altLang="en-US" dirty="0">
              <a:solidFill>
                <a:schemeClr val="bg1">
                  <a:lumMod val="85000"/>
                  <a:lumOff val="15000"/>
                </a:schemeClr>
              </a:solidFill>
              <a:latin typeface="Times New Roman" panose="02020603050405020304"/>
            </a:endParaRPr>
          </a:p>
          <a:p>
            <a:pPr lvl="0"/>
            <a:r>
              <a:rPr lang="zh-CN" altLang="en-US" b="1" dirty="0">
                <a:solidFill>
                  <a:schemeClr val="bg1">
                    <a:lumMod val="85000"/>
                    <a:lumOff val="15000"/>
                  </a:schemeClr>
                </a:solidFill>
                <a:latin typeface="Times New Roman" panose="02020603050405020304"/>
                <a:sym typeface="Wingdings" panose="05000000000000000000"/>
              </a:rPr>
              <a:t></a:t>
            </a:r>
            <a:r>
              <a:rPr lang="zh-CN" altLang="en-US" dirty="0">
                <a:solidFill>
                  <a:schemeClr val="bg1">
                    <a:lumMod val="85000"/>
                    <a:lumOff val="15000"/>
                  </a:schemeClr>
                </a:solidFill>
                <a:latin typeface="Arial" panose="020B0604020202020204"/>
                <a:ea typeface="黑体" panose="02010609060101010101" charset="-122"/>
                <a:sym typeface="Wingdings" panose="05000000000000000000"/>
              </a:rPr>
              <a:t>注意：</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单击上述</a:t>
            </a:r>
            <a:r>
              <a:rPr lang="en-US" altLang="zh-CN" dirty="0">
                <a:solidFill>
                  <a:schemeClr val="bg1">
                    <a:lumMod val="85000"/>
                    <a:lumOff val="15000"/>
                  </a:schemeClr>
                </a:solidFill>
                <a:latin typeface="Times New Roman" panose="02020603050405020304"/>
                <a:ea typeface="黑体" panose="02010609060101010101" charset="-122"/>
                <a:sym typeface="Wingdings" panose="05000000000000000000"/>
              </a:rPr>
              <a:t>3</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个图像按钮时，都触发</a:t>
            </a:r>
            <a:r>
              <a:rPr lang="en-US" altLang="zh-CN" dirty="0" err="1">
                <a:solidFill>
                  <a:schemeClr val="bg1">
                    <a:lumMod val="85000"/>
                    <a:lumOff val="15000"/>
                  </a:schemeClr>
                </a:solidFill>
                <a:latin typeface="Times New Roman" panose="02020603050405020304"/>
                <a:ea typeface="黑体" panose="02010609060101010101" charset="-122"/>
                <a:sym typeface="Wingdings" panose="05000000000000000000"/>
              </a:rPr>
              <a:t>tsMain</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控件的</a:t>
            </a:r>
            <a:r>
              <a:rPr lang="en-US" altLang="zh-CN" dirty="0" err="1">
                <a:solidFill>
                  <a:schemeClr val="bg1">
                    <a:lumMod val="85000"/>
                    <a:lumOff val="15000"/>
                  </a:schemeClr>
                </a:solidFill>
                <a:latin typeface="Times New Roman" panose="02020603050405020304"/>
                <a:ea typeface="黑体" panose="02010609060101010101" charset="-122"/>
                <a:sym typeface="Wingdings" panose="05000000000000000000"/>
              </a:rPr>
              <a:t>tsMain_ItemClicked</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a:t>
            </a:r>
            <a:r>
              <a:rPr lang="en-US" altLang="zh-CN" dirty="0">
                <a:solidFill>
                  <a:schemeClr val="bg1">
                    <a:lumMod val="85000"/>
                    <a:lumOff val="15000"/>
                  </a:schemeClr>
                </a:solidFill>
                <a:latin typeface="Times New Roman" panose="02020603050405020304"/>
                <a:ea typeface="黑体" panose="02010609060101010101" charset="-122"/>
                <a:sym typeface="Wingdings" panose="05000000000000000000"/>
              </a:rPr>
              <a:t>object sender,</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 </a:t>
            </a:r>
            <a:r>
              <a:rPr lang="en-US" altLang="zh-CN" dirty="0" err="1">
                <a:solidFill>
                  <a:schemeClr val="bg1">
                    <a:lumMod val="85000"/>
                    <a:lumOff val="15000"/>
                  </a:schemeClr>
                </a:solidFill>
                <a:latin typeface="Times New Roman" panose="02020603050405020304"/>
                <a:ea typeface="黑体" panose="02010609060101010101" charset="-122"/>
                <a:sym typeface="Wingdings" panose="05000000000000000000"/>
              </a:rPr>
              <a:t>ToolStripItemClic</a:t>
            </a:r>
            <a:r>
              <a:rPr lang="en-US" altLang="zh-CN" dirty="0">
                <a:solidFill>
                  <a:schemeClr val="bg1">
                    <a:lumMod val="85000"/>
                    <a:lumOff val="15000"/>
                  </a:schemeClr>
                </a:solidFill>
                <a:latin typeface="Times New Roman" panose="02020603050405020304"/>
                <a:ea typeface="黑体" panose="02010609060101010101" charset="-122"/>
                <a:sym typeface="Wingdings" panose="05000000000000000000"/>
              </a:rPr>
              <a:t>- </a:t>
            </a:r>
            <a:r>
              <a:rPr lang="en-US" altLang="zh-CN" dirty="0" err="1">
                <a:solidFill>
                  <a:schemeClr val="bg1">
                    <a:lumMod val="85000"/>
                    <a:lumOff val="15000"/>
                  </a:schemeClr>
                </a:solidFill>
                <a:latin typeface="Times New Roman" panose="02020603050405020304"/>
                <a:ea typeface="黑体" panose="02010609060101010101" charset="-122"/>
                <a:sym typeface="Wingdings" panose="05000000000000000000"/>
              </a:rPr>
              <a:t>kedEventArgs</a:t>
            </a:r>
            <a:r>
              <a:rPr lang="en-US" altLang="zh-CN" dirty="0">
                <a:solidFill>
                  <a:schemeClr val="bg1">
                    <a:lumMod val="85000"/>
                    <a:lumOff val="15000"/>
                  </a:schemeClr>
                </a:solidFill>
                <a:latin typeface="Times New Roman" panose="02020603050405020304"/>
                <a:ea typeface="黑体" panose="02010609060101010101" charset="-122"/>
                <a:sym typeface="Wingdings" panose="05000000000000000000"/>
              </a:rPr>
              <a:t> e</a:t>
            </a:r>
            <a:r>
              <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rPr>
              <a:t>）事件。</a:t>
            </a:r>
            <a:endParaRPr lang="zh-CN" altLang="en-US" dirty="0">
              <a:solidFill>
                <a:schemeClr val="bg1">
                  <a:lumMod val="85000"/>
                  <a:lumOff val="15000"/>
                </a:schemeClr>
              </a:solidFill>
              <a:latin typeface="Times New Roman" panose="02020603050405020304"/>
              <a:ea typeface="黑体" panose="02010609060101010101" charset="-122"/>
              <a:sym typeface="Wingdings" panose="05000000000000000000"/>
            </a:endParaRPr>
          </a:p>
          <a:p>
            <a:endParaRPr lang="zh-CN" altLang="en-US" dirty="0">
              <a:solidFill>
                <a:schemeClr val="bg1">
                  <a:lumMod val="85000"/>
                  <a:lumOff val="15000"/>
                </a:schemeClr>
              </a:solidFill>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5115" y="2060847"/>
            <a:ext cx="136525"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15" y="3084389"/>
            <a:ext cx="136525"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682" y="4135438"/>
            <a:ext cx="1365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zh-CN" altLang="en-US" dirty="0">
                <a:solidFill>
                  <a:schemeClr val="bg1">
                    <a:lumMod val="85000"/>
                    <a:lumOff val="15000"/>
                  </a:schemeClr>
                </a:solidFill>
                <a:latin typeface="Times New Roman" panose="02020603050405020304"/>
              </a:rPr>
              <a:t>设计</a:t>
            </a:r>
            <a:r>
              <a:rPr lang="en-US" altLang="zh-CN" dirty="0" err="1">
                <a:solidFill>
                  <a:schemeClr val="bg1">
                    <a:lumMod val="85000"/>
                    <a:lumOff val="15000"/>
                  </a:schemeClr>
                </a:solidFill>
                <a:latin typeface="Times New Roman" panose="02020603050405020304"/>
              </a:rPr>
              <a:t>tsMain</a:t>
            </a:r>
            <a:r>
              <a:rPr lang="zh-CN" altLang="en-US" dirty="0">
                <a:solidFill>
                  <a:schemeClr val="bg1">
                    <a:lumMod val="85000"/>
                    <a:lumOff val="15000"/>
                  </a:schemeClr>
                </a:solidFill>
                <a:latin typeface="Times New Roman" panose="02020603050405020304"/>
              </a:rPr>
              <a:t>菜单之后，在</a:t>
            </a:r>
            <a:r>
              <a:rPr lang="en-US" altLang="zh-CN" dirty="0" err="1">
                <a:solidFill>
                  <a:schemeClr val="bg1">
                    <a:lumMod val="85000"/>
                    <a:lumOff val="15000"/>
                  </a:schemeClr>
                </a:solidFill>
                <a:latin typeface="Times New Roman" panose="02020603050405020304"/>
              </a:rPr>
              <a:t>MainForm.cs</a:t>
            </a:r>
            <a:r>
              <a:rPr lang="zh-CN" altLang="en-US" dirty="0">
                <a:solidFill>
                  <a:schemeClr val="bg1">
                    <a:lumMod val="85000"/>
                    <a:lumOff val="15000"/>
                  </a:schemeClr>
                </a:solidFill>
                <a:latin typeface="Times New Roman" panose="02020603050405020304"/>
              </a:rPr>
              <a:t>窗体可以查看该菜单。</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单击</a:t>
            </a:r>
            <a:r>
              <a:rPr lang="en-US" altLang="zh-CN" dirty="0" err="1">
                <a:solidFill>
                  <a:schemeClr val="bg1">
                    <a:lumMod val="85000"/>
                    <a:lumOff val="15000"/>
                  </a:schemeClr>
                </a:solidFill>
                <a:latin typeface="Times New Roman" panose="02020603050405020304"/>
              </a:rPr>
              <a:t>tsMain</a:t>
            </a:r>
            <a:r>
              <a:rPr lang="zh-CN" altLang="en-US" dirty="0">
                <a:solidFill>
                  <a:schemeClr val="bg1">
                    <a:lumMod val="85000"/>
                    <a:lumOff val="15000"/>
                  </a:schemeClr>
                </a:solidFill>
                <a:latin typeface="Times New Roman" panose="02020603050405020304"/>
              </a:rPr>
              <a:t>菜单的</a:t>
            </a:r>
            <a:r>
              <a:rPr lang="en-US" altLang="zh-CN" dirty="0">
                <a:solidFill>
                  <a:schemeClr val="bg1">
                    <a:lumMod val="85000"/>
                    <a:lumOff val="15000"/>
                  </a:schemeClr>
                </a:solidFill>
                <a:latin typeface="Times New Roman" panose="02020603050405020304"/>
              </a:rPr>
              <a:t>3</a:t>
            </a:r>
            <a:r>
              <a:rPr lang="zh-CN" altLang="en-US" dirty="0">
                <a:solidFill>
                  <a:schemeClr val="bg1">
                    <a:lumMod val="85000"/>
                    <a:lumOff val="15000"/>
                  </a:schemeClr>
                </a:solidFill>
                <a:latin typeface="Times New Roman" panose="02020603050405020304"/>
              </a:rPr>
              <a:t>个图像按钮，分别弹出“对话框”、“容器”和“数据网格视图”对话框。这些功能分别由</a:t>
            </a:r>
            <a:r>
              <a:rPr lang="en-US" altLang="zh-CN" dirty="0" err="1">
                <a:solidFill>
                  <a:schemeClr val="bg1">
                    <a:lumMod val="85000"/>
                    <a:lumOff val="15000"/>
                  </a:schemeClr>
                </a:solidFill>
                <a:latin typeface="Times New Roman" panose="02020603050405020304"/>
              </a:rPr>
              <a:t>tsMain</a:t>
            </a:r>
            <a:r>
              <a:rPr lang="zh-CN" altLang="en-US" dirty="0">
                <a:solidFill>
                  <a:schemeClr val="bg1">
                    <a:lumMod val="85000"/>
                    <a:lumOff val="15000"/>
                  </a:schemeClr>
                </a:solidFill>
                <a:latin typeface="Times New Roman" panose="02020603050405020304"/>
              </a:rPr>
              <a:t>控件的</a:t>
            </a:r>
            <a:r>
              <a:rPr lang="en-US" altLang="zh-CN" dirty="0" err="1">
                <a:solidFill>
                  <a:schemeClr val="bg1">
                    <a:lumMod val="85000"/>
                    <a:lumOff val="15000"/>
                  </a:schemeClr>
                </a:solidFill>
                <a:latin typeface="Times New Roman" panose="02020603050405020304"/>
              </a:rPr>
              <a:t>tsMain_ItemClicked</a:t>
            </a:r>
            <a:r>
              <a:rPr lang="en-US" altLang="zh-CN" dirty="0">
                <a:solidFill>
                  <a:schemeClr val="bg1">
                    <a:lumMod val="85000"/>
                    <a:lumOff val="15000"/>
                  </a:schemeClr>
                </a:solidFill>
                <a:latin typeface="Times New Roman" panose="02020603050405020304"/>
              </a:rPr>
              <a:t>(object sender,</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ToolStripItemClickedEventArgs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事件实现。</a:t>
            </a:r>
            <a:endParaRPr lang="zh-CN" altLang="en-US" dirty="0">
              <a:solidFill>
                <a:schemeClr val="bg1">
                  <a:lumMod val="85000"/>
                  <a:lumOff val="15000"/>
                </a:scheme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使用上下文菜单</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上下文菜单是</a:t>
            </a:r>
            <a:r>
              <a:rPr lang="en-US" altLang="zh-CN" b="0" i="0" u="none" strike="noStrike" baseline="0" dirty="0">
                <a:solidFill>
                  <a:schemeClr val="bg1">
                    <a:lumMod val="85000"/>
                    <a:lumOff val="15000"/>
                  </a:schemeClr>
                </a:solidFill>
                <a:latin typeface="Times New Roman" panose="02020603050405020304"/>
              </a:rPr>
              <a:t>C#</a:t>
            </a:r>
            <a:r>
              <a:rPr lang="zh-CN" altLang="en-US" b="0" i="0" u="none" strike="noStrike" baseline="0" dirty="0">
                <a:solidFill>
                  <a:schemeClr val="bg1">
                    <a:lumMod val="85000"/>
                    <a:lumOff val="15000"/>
                  </a:schemeClr>
                </a:solidFill>
                <a:latin typeface="Times New Roman" panose="02020603050405020304"/>
              </a:rPr>
              <a:t>中另外一种菜单，也叫弹出菜单或右键菜单。上下文菜单指的是在右击相应的控件时弹出的菜单，由</a:t>
            </a:r>
            <a:r>
              <a:rPr lang="en-US" altLang="zh-CN" b="0" i="0" u="none" strike="noStrike" baseline="0" dirty="0" err="1">
                <a:solidFill>
                  <a:schemeClr val="bg1">
                    <a:lumMod val="85000"/>
                    <a:lumOff val="15000"/>
                  </a:schemeClr>
                </a:solidFill>
                <a:latin typeface="Times New Roman" panose="02020603050405020304"/>
              </a:rPr>
              <a:t>ContextMenuStrip</a:t>
            </a:r>
            <a:r>
              <a:rPr lang="zh-CN" altLang="en-US" b="0" i="0" u="none" strike="noStrike" baseline="0" dirty="0">
                <a:solidFill>
                  <a:schemeClr val="bg1">
                    <a:lumMod val="85000"/>
                    <a:lumOff val="15000"/>
                  </a:schemeClr>
                </a:solidFill>
                <a:latin typeface="Times New Roman" panose="02020603050405020304"/>
              </a:rPr>
              <a:t>类型实现。如果要为某一个窗体添加上下文菜单，只要将上下文菜单（</a:t>
            </a:r>
            <a:r>
              <a:rPr lang="en-US" altLang="zh-CN" b="0" i="0" u="none" strike="noStrike" baseline="0" dirty="0" err="1">
                <a:solidFill>
                  <a:schemeClr val="bg1">
                    <a:lumMod val="85000"/>
                    <a:lumOff val="15000"/>
                  </a:schemeClr>
                </a:solidFill>
                <a:latin typeface="Times New Roman" panose="02020603050405020304"/>
              </a:rPr>
              <a:t>ToolStrip</a:t>
            </a:r>
            <a:r>
              <a:rPr lang="zh-CN" altLang="en-US" b="0" i="0" u="none" strike="noStrike" baseline="0" dirty="0">
                <a:solidFill>
                  <a:schemeClr val="bg1">
                    <a:lumMod val="85000"/>
                    <a:lumOff val="15000"/>
                  </a:schemeClr>
                </a:solidFill>
                <a:latin typeface="Times New Roman" panose="02020603050405020304"/>
              </a:rPr>
              <a:t>）控件从“工具箱”面板中直接拖放到窗体上即可。</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0"/>
            <a:ext cx="8229600" cy="6858000"/>
          </a:xfrm>
        </p:spPr>
        <p:txBody>
          <a:bodyPr>
            <a:normAutofit lnSpcReduction="10000"/>
          </a:bodyPr>
          <a:lstStyle/>
          <a:p>
            <a:pPr lvl="0"/>
            <a:r>
              <a:rPr lang="zh-CN" altLang="en-US" dirty="0">
                <a:solidFill>
                  <a:schemeClr val="bg1">
                    <a:lumMod val="85000"/>
                    <a:lumOff val="15000"/>
                  </a:schemeClr>
                </a:solidFill>
                <a:latin typeface="Times New Roman" panose="02020603050405020304"/>
              </a:rPr>
              <a:t>在此，笔者向</a:t>
            </a:r>
            <a:r>
              <a:rPr lang="en-US" altLang="zh-CN" dirty="0" err="1">
                <a:solidFill>
                  <a:schemeClr val="bg1">
                    <a:lumMod val="85000"/>
                    <a:lumOff val="15000"/>
                  </a:schemeClr>
                </a:solidFill>
                <a:latin typeface="Times New Roman" panose="02020603050405020304"/>
              </a:rPr>
              <a:t>MainForm.cs</a:t>
            </a:r>
            <a:r>
              <a:rPr lang="zh-CN" altLang="en-US" dirty="0">
                <a:solidFill>
                  <a:schemeClr val="bg1">
                    <a:lumMod val="85000"/>
                    <a:lumOff val="15000"/>
                  </a:schemeClr>
                </a:solidFill>
                <a:latin typeface="Times New Roman" panose="02020603050405020304"/>
              </a:rPr>
              <a:t>窗体添加了一个上下文菜单，并设置它的</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属性的值为</a:t>
            </a:r>
            <a:r>
              <a:rPr lang="en-US" altLang="zh-CN" dirty="0" err="1">
                <a:solidFill>
                  <a:schemeClr val="bg1">
                    <a:lumMod val="85000"/>
                    <a:lumOff val="15000"/>
                  </a:schemeClr>
                </a:solidFill>
                <a:latin typeface="Times New Roman" panose="02020603050405020304"/>
              </a:rPr>
              <a:t>cmsMain</a:t>
            </a:r>
            <a:r>
              <a:rPr lang="zh-CN" altLang="en-US" dirty="0">
                <a:solidFill>
                  <a:schemeClr val="bg1">
                    <a:lumMod val="85000"/>
                    <a:lumOff val="15000"/>
                  </a:schemeClr>
                </a:solidFill>
                <a:latin typeface="Times New Roman" panose="02020603050405020304"/>
              </a:rPr>
              <a:t>。</a:t>
            </a:r>
            <a:r>
              <a:rPr lang="en-US" altLang="zh-CN" dirty="0" err="1">
                <a:solidFill>
                  <a:schemeClr val="bg1">
                    <a:lumMod val="85000"/>
                    <a:lumOff val="15000"/>
                  </a:schemeClr>
                </a:solidFill>
                <a:latin typeface="Times New Roman" panose="02020603050405020304"/>
              </a:rPr>
              <a:t>cmsMain</a:t>
            </a:r>
            <a:r>
              <a:rPr lang="zh-CN" altLang="en-US" dirty="0">
                <a:solidFill>
                  <a:schemeClr val="bg1">
                    <a:lumMod val="85000"/>
                    <a:lumOff val="15000"/>
                  </a:schemeClr>
                </a:solidFill>
                <a:latin typeface="Times New Roman" panose="02020603050405020304"/>
              </a:rPr>
              <a:t>菜单包括以下</a:t>
            </a:r>
            <a:r>
              <a:rPr lang="en-US" altLang="zh-CN" dirty="0">
                <a:solidFill>
                  <a:schemeClr val="bg1">
                    <a:lumMod val="85000"/>
                    <a:lumOff val="15000"/>
                  </a:schemeClr>
                </a:solidFill>
                <a:latin typeface="Times New Roman" panose="02020603050405020304"/>
              </a:rPr>
              <a:t>4</a:t>
            </a:r>
            <a:r>
              <a:rPr lang="zh-CN" altLang="en-US" dirty="0">
                <a:solidFill>
                  <a:schemeClr val="bg1">
                    <a:lumMod val="85000"/>
                    <a:lumOff val="15000"/>
                  </a:schemeClr>
                </a:solidFill>
                <a:latin typeface="Times New Roman" panose="02020603050405020304"/>
              </a:rPr>
              <a:t>个菜单和</a:t>
            </a:r>
            <a:r>
              <a:rPr lang="en-US" altLang="zh-CN" dirty="0">
                <a:solidFill>
                  <a:schemeClr val="bg1">
                    <a:lumMod val="85000"/>
                    <a:lumOff val="15000"/>
                  </a:schemeClr>
                </a:solidFill>
                <a:latin typeface="Times New Roman" panose="02020603050405020304"/>
              </a:rPr>
              <a:t>1</a:t>
            </a:r>
            <a:r>
              <a:rPr lang="zh-CN" altLang="en-US" dirty="0">
                <a:solidFill>
                  <a:schemeClr val="bg1">
                    <a:lumMod val="85000"/>
                    <a:lumOff val="15000"/>
                  </a:schemeClr>
                </a:solidFill>
                <a:latin typeface="Times New Roman" panose="02020603050405020304"/>
              </a:rPr>
              <a:t>个分隔线。</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“剪切”菜单：</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属性的值为</a:t>
            </a:r>
            <a:r>
              <a:rPr lang="en-US" altLang="zh-CN" dirty="0" err="1">
                <a:solidFill>
                  <a:schemeClr val="bg1">
                    <a:lumMod val="85000"/>
                    <a:lumOff val="15000"/>
                  </a:schemeClr>
                </a:solidFill>
                <a:latin typeface="Times New Roman" panose="02020603050405020304"/>
              </a:rPr>
              <a:t>tsmiCut</a:t>
            </a:r>
            <a:r>
              <a:rPr lang="zh-CN" altLang="en-US" dirty="0">
                <a:solidFill>
                  <a:schemeClr val="bg1">
                    <a:lumMod val="85000"/>
                    <a:lumOff val="15000"/>
                  </a:schemeClr>
                </a:solidFill>
                <a:latin typeface="Times New Roman" panose="02020603050405020304"/>
              </a:rPr>
              <a:t>，单击此菜单触发</a:t>
            </a:r>
            <a:r>
              <a:rPr lang="en-US" altLang="zh-CN" dirty="0" err="1">
                <a:solidFill>
                  <a:schemeClr val="bg1">
                    <a:lumMod val="85000"/>
                    <a:lumOff val="15000"/>
                  </a:schemeClr>
                </a:solidFill>
                <a:latin typeface="Times New Roman" panose="02020603050405020304"/>
              </a:rPr>
              <a:t>tsmiCut_Click</a:t>
            </a:r>
            <a:r>
              <a:rPr lang="en-US" altLang="zh-CN" dirty="0">
                <a:solidFill>
                  <a:schemeClr val="bg1">
                    <a:lumMod val="85000"/>
                    <a:lumOff val="15000"/>
                  </a:schemeClr>
                </a:solidFill>
                <a:latin typeface="Times New Roman" panose="02020603050405020304"/>
              </a:rPr>
              <a:t>(object sender,</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“复制”菜单：</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属性的值为</a:t>
            </a:r>
            <a:r>
              <a:rPr lang="en-US" altLang="zh-CN" dirty="0" err="1">
                <a:solidFill>
                  <a:schemeClr val="bg1">
                    <a:lumMod val="85000"/>
                    <a:lumOff val="15000"/>
                  </a:schemeClr>
                </a:solidFill>
                <a:latin typeface="Times New Roman" panose="02020603050405020304"/>
              </a:rPr>
              <a:t>tsmiCopy</a:t>
            </a:r>
            <a:r>
              <a:rPr lang="zh-CN" altLang="en-US" dirty="0">
                <a:solidFill>
                  <a:schemeClr val="bg1">
                    <a:lumMod val="85000"/>
                    <a:lumOff val="15000"/>
                  </a:schemeClr>
                </a:solidFill>
                <a:latin typeface="Times New Roman" panose="02020603050405020304"/>
              </a:rPr>
              <a:t>，单击此菜单触发</a:t>
            </a:r>
            <a:r>
              <a:rPr lang="en-US" altLang="zh-CN" dirty="0" err="1">
                <a:solidFill>
                  <a:schemeClr val="bg1">
                    <a:lumMod val="85000"/>
                    <a:lumOff val="15000"/>
                  </a:schemeClr>
                </a:solidFill>
                <a:latin typeface="Times New Roman" panose="02020603050405020304"/>
              </a:rPr>
              <a:t>tsmiCopy_Click</a:t>
            </a:r>
            <a:r>
              <a:rPr lang="en-US" altLang="zh-CN" dirty="0">
                <a:solidFill>
                  <a:schemeClr val="bg1">
                    <a:lumMod val="85000"/>
                    <a:lumOff val="15000"/>
                  </a:schemeClr>
                </a:solidFill>
                <a:latin typeface="Times New Roman" panose="02020603050405020304"/>
              </a:rPr>
              <a:t>(object sender,</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“粘贴”菜单：</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属性的值为</a:t>
            </a:r>
            <a:r>
              <a:rPr lang="en-US" altLang="zh-CN" dirty="0" err="1">
                <a:solidFill>
                  <a:schemeClr val="bg1">
                    <a:lumMod val="85000"/>
                    <a:lumOff val="15000"/>
                  </a:schemeClr>
                </a:solidFill>
                <a:latin typeface="Times New Roman" panose="02020603050405020304"/>
              </a:rPr>
              <a:t>tsmiPaste</a:t>
            </a:r>
            <a:r>
              <a:rPr lang="zh-CN" altLang="en-US" dirty="0">
                <a:solidFill>
                  <a:schemeClr val="bg1">
                    <a:lumMod val="85000"/>
                    <a:lumOff val="15000"/>
                  </a:schemeClr>
                </a:solidFill>
                <a:latin typeface="Times New Roman" panose="02020603050405020304"/>
              </a:rPr>
              <a:t>，单击此菜单触发</a:t>
            </a:r>
            <a:r>
              <a:rPr lang="en-US" altLang="zh-CN" dirty="0" err="1">
                <a:solidFill>
                  <a:schemeClr val="bg1">
                    <a:lumMod val="85000"/>
                    <a:lumOff val="15000"/>
                  </a:schemeClr>
                </a:solidFill>
                <a:latin typeface="Times New Roman" panose="02020603050405020304"/>
              </a:rPr>
              <a:t>tsmiPaste_Click</a:t>
            </a:r>
            <a:r>
              <a:rPr lang="en-US" altLang="zh-CN" dirty="0">
                <a:solidFill>
                  <a:schemeClr val="bg1">
                    <a:lumMod val="85000"/>
                    <a:lumOff val="15000"/>
                  </a:schemeClr>
                </a:solidFill>
                <a:latin typeface="Times New Roman" panose="02020603050405020304"/>
              </a:rPr>
              <a:t>(object sender,</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a:t>
            </a:r>
            <a:r>
              <a:rPr lang="en-US" altLang="zh-CN" dirty="0">
                <a:solidFill>
                  <a:schemeClr val="bg1">
                    <a:lumMod val="85000"/>
                    <a:lumOff val="15000"/>
                  </a:schemeClr>
                </a:solidFill>
                <a:latin typeface="Times New Roman" panose="02020603050405020304"/>
              </a:rPr>
              <a:t>-</a:t>
            </a:r>
            <a:r>
              <a:rPr lang="zh-CN" altLang="en-US" dirty="0">
                <a:solidFill>
                  <a:schemeClr val="bg1">
                    <a:lumMod val="85000"/>
                    <a:lumOff val="15000"/>
                  </a:schemeClr>
                </a:solidFill>
                <a:latin typeface="Times New Roman" panose="02020603050405020304"/>
              </a:rPr>
              <a:t>”分隔线。</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“选择所有”菜单：</a:t>
            </a:r>
            <a:r>
              <a:rPr lang="en-US" altLang="zh-CN" dirty="0">
                <a:solidFill>
                  <a:schemeClr val="bg1">
                    <a:lumMod val="85000"/>
                    <a:lumOff val="15000"/>
                  </a:schemeClr>
                </a:solidFill>
                <a:latin typeface="Times New Roman" panose="02020603050405020304"/>
              </a:rPr>
              <a:t>Name</a:t>
            </a:r>
            <a:r>
              <a:rPr lang="zh-CN" altLang="en-US" dirty="0">
                <a:solidFill>
                  <a:schemeClr val="bg1">
                    <a:lumMod val="85000"/>
                    <a:lumOff val="15000"/>
                  </a:schemeClr>
                </a:solidFill>
                <a:latin typeface="Times New Roman" panose="02020603050405020304"/>
              </a:rPr>
              <a:t>属性的值为</a:t>
            </a:r>
            <a:r>
              <a:rPr lang="en-US" altLang="zh-CN" dirty="0" err="1">
                <a:solidFill>
                  <a:schemeClr val="bg1">
                    <a:lumMod val="85000"/>
                    <a:lumOff val="15000"/>
                  </a:schemeClr>
                </a:solidFill>
                <a:latin typeface="Times New Roman" panose="02020603050405020304"/>
              </a:rPr>
              <a:t>tsmiAll</a:t>
            </a:r>
            <a:r>
              <a:rPr lang="zh-CN" altLang="en-US" dirty="0">
                <a:solidFill>
                  <a:schemeClr val="bg1">
                    <a:lumMod val="85000"/>
                    <a:lumOff val="15000"/>
                  </a:schemeClr>
                </a:solidFill>
                <a:latin typeface="Times New Roman" panose="02020603050405020304"/>
              </a:rPr>
              <a:t>，单击此菜单触发</a:t>
            </a:r>
            <a:r>
              <a:rPr lang="en-US" altLang="zh-CN" dirty="0" err="1">
                <a:solidFill>
                  <a:schemeClr val="bg1">
                    <a:lumMod val="85000"/>
                    <a:lumOff val="15000"/>
                  </a:schemeClr>
                </a:solidFill>
                <a:latin typeface="Times New Roman" panose="02020603050405020304"/>
              </a:rPr>
              <a:t>tsmiAll_Click</a:t>
            </a:r>
            <a:r>
              <a:rPr lang="en-US" altLang="zh-CN" dirty="0">
                <a:solidFill>
                  <a:schemeClr val="bg1">
                    <a:lumMod val="85000"/>
                    <a:lumOff val="15000"/>
                  </a:schemeClr>
                </a:solidFill>
                <a:latin typeface="Times New Roman" panose="02020603050405020304"/>
              </a:rPr>
              <a:t>(object sender,</a:t>
            </a:r>
            <a:r>
              <a:rPr lang="zh-CN" altLang="en-US" dirty="0">
                <a:solidFill>
                  <a:schemeClr val="bg1">
                    <a:lumMod val="85000"/>
                    <a:lumOff val="15000"/>
                  </a:schemeClr>
                </a:solidFill>
                <a:latin typeface="Times New Roman" panose="02020603050405020304"/>
              </a:rPr>
              <a:t> </a:t>
            </a:r>
            <a:r>
              <a:rPr lang="en-US" altLang="zh-CN" dirty="0" err="1">
                <a:solidFill>
                  <a:schemeClr val="bg1">
                    <a:lumMod val="85000"/>
                    <a:lumOff val="15000"/>
                  </a:schemeClr>
                </a:solidFill>
                <a:latin typeface="Times New Roman" panose="02020603050405020304"/>
              </a:rPr>
              <a:t>EventArgs</a:t>
            </a:r>
            <a:r>
              <a:rPr lang="en-US" altLang="zh-CN" dirty="0">
                <a:solidFill>
                  <a:schemeClr val="bg1">
                    <a:lumMod val="85000"/>
                    <a:lumOff val="15000"/>
                  </a:schemeClr>
                </a:solidFill>
                <a:latin typeface="Times New Roman" panose="02020603050405020304"/>
              </a:rPr>
              <a:t> e)</a:t>
            </a:r>
            <a:r>
              <a:rPr lang="zh-CN" altLang="en-US" dirty="0">
                <a:solidFill>
                  <a:schemeClr val="bg1">
                    <a:lumMod val="85000"/>
                    <a:lumOff val="15000"/>
                  </a:schemeClr>
                </a:solidFill>
                <a:latin typeface="Times New Roman" panose="02020603050405020304"/>
              </a:rPr>
              <a:t>事件。</a:t>
            </a:r>
            <a:endParaRPr lang="zh-CN" altLang="en-US" dirty="0">
              <a:solidFill>
                <a:schemeClr val="bg1">
                  <a:lumMod val="85000"/>
                  <a:lumOff val="15000"/>
                </a:schemeClr>
              </a:solidFill>
              <a:latin typeface="Times New Roman" panose="02020603050405020304"/>
            </a:endParaRPr>
          </a:p>
          <a:p>
            <a:endParaRPr lang="zh-CN" altLang="en-US" dirty="0">
              <a:solidFill>
                <a:schemeClr val="bg1">
                  <a:lumMod val="85000"/>
                  <a:lumOff val="15000"/>
                </a:scheme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a:xfrm>
            <a:off x="457200" y="1368152"/>
            <a:ext cx="8229600" cy="4869160"/>
          </a:xfrm>
        </p:spPr>
        <p:txBody>
          <a:bodyPr/>
          <a:lstStyle/>
          <a:p>
            <a:pPr lvl="0"/>
            <a:r>
              <a:rPr lang="zh-CN" altLang="en-US" dirty="0">
                <a:solidFill>
                  <a:schemeClr val="bg1">
                    <a:lumMod val="85000"/>
                    <a:lumOff val="15000"/>
                  </a:schemeClr>
                </a:solidFill>
                <a:latin typeface="Times New Roman" panose="02020603050405020304"/>
              </a:rPr>
              <a:t>设计</a:t>
            </a:r>
            <a:r>
              <a:rPr lang="en-US" altLang="zh-CN" dirty="0" err="1">
                <a:solidFill>
                  <a:schemeClr val="bg1">
                    <a:lumMod val="85000"/>
                    <a:lumOff val="15000"/>
                  </a:schemeClr>
                </a:solidFill>
                <a:latin typeface="Times New Roman" panose="02020603050405020304"/>
              </a:rPr>
              <a:t>cmsMain</a:t>
            </a:r>
            <a:r>
              <a:rPr lang="zh-CN" altLang="en-US" dirty="0">
                <a:solidFill>
                  <a:schemeClr val="bg1">
                    <a:lumMod val="85000"/>
                    <a:lumOff val="15000"/>
                  </a:schemeClr>
                </a:solidFill>
                <a:latin typeface="Times New Roman" panose="02020603050405020304"/>
              </a:rPr>
              <a:t>菜单之后，在</a:t>
            </a:r>
            <a:r>
              <a:rPr lang="en-US" altLang="zh-CN" dirty="0" err="1">
                <a:solidFill>
                  <a:schemeClr val="bg1">
                    <a:lumMod val="85000"/>
                    <a:lumOff val="15000"/>
                  </a:schemeClr>
                </a:solidFill>
                <a:latin typeface="Times New Roman" panose="02020603050405020304"/>
              </a:rPr>
              <a:t>MainForm.cs</a:t>
            </a:r>
            <a:r>
              <a:rPr lang="zh-CN" altLang="en-US" dirty="0">
                <a:solidFill>
                  <a:schemeClr val="bg1">
                    <a:lumMod val="85000"/>
                    <a:lumOff val="15000"/>
                  </a:schemeClr>
                </a:solidFill>
                <a:latin typeface="Times New Roman" panose="02020603050405020304"/>
              </a:rPr>
              <a:t>窗体查看该上下文菜单。右击</a:t>
            </a:r>
            <a:r>
              <a:rPr lang="en-US" altLang="zh-CN" dirty="0" err="1">
                <a:solidFill>
                  <a:schemeClr val="bg1">
                    <a:lumMod val="85000"/>
                    <a:lumOff val="15000"/>
                  </a:schemeClr>
                </a:solidFill>
                <a:latin typeface="Times New Roman" panose="02020603050405020304"/>
              </a:rPr>
              <a:t>rtbDesn</a:t>
            </a:r>
            <a:r>
              <a:rPr lang="zh-CN" altLang="en-US" dirty="0">
                <a:solidFill>
                  <a:schemeClr val="bg1">
                    <a:lumMod val="85000"/>
                    <a:lumOff val="15000"/>
                  </a:schemeClr>
                </a:solidFill>
                <a:latin typeface="Times New Roman" panose="02020603050405020304"/>
              </a:rPr>
              <a:t>控件，显示该上下文菜单。</a:t>
            </a:r>
            <a:endParaRPr lang="zh-CN" altLang="en-US" dirty="0">
              <a:solidFill>
                <a:schemeClr val="bg1">
                  <a:lumMod val="85000"/>
                  <a:lumOff val="15000"/>
                </a:schemeClr>
              </a:solidFill>
              <a:latin typeface="Times New Roman" panose="02020603050405020304"/>
            </a:endParaRPr>
          </a:p>
          <a:p>
            <a:pPr lvl="0"/>
            <a:r>
              <a:rPr lang="zh-CN" altLang="en-US" dirty="0">
                <a:solidFill>
                  <a:schemeClr val="bg1">
                    <a:lumMod val="85000"/>
                    <a:lumOff val="15000"/>
                  </a:schemeClr>
                </a:solidFill>
                <a:latin typeface="Times New Roman" panose="02020603050405020304"/>
              </a:rPr>
              <a:t>单击</a:t>
            </a:r>
            <a:r>
              <a:rPr lang="en-US" altLang="zh-CN" dirty="0" err="1">
                <a:solidFill>
                  <a:schemeClr val="bg1">
                    <a:lumMod val="85000"/>
                    <a:lumOff val="15000"/>
                  </a:schemeClr>
                </a:solidFill>
                <a:latin typeface="Times New Roman" panose="02020603050405020304"/>
              </a:rPr>
              <a:t>tsMain</a:t>
            </a:r>
            <a:r>
              <a:rPr lang="zh-CN" altLang="en-US" dirty="0">
                <a:solidFill>
                  <a:schemeClr val="bg1">
                    <a:lumMod val="85000"/>
                    <a:lumOff val="15000"/>
                  </a:schemeClr>
                </a:solidFill>
                <a:latin typeface="Times New Roman" panose="02020603050405020304"/>
              </a:rPr>
              <a:t>菜单的</a:t>
            </a:r>
            <a:r>
              <a:rPr lang="en-US" altLang="zh-CN" dirty="0">
                <a:solidFill>
                  <a:schemeClr val="bg1">
                    <a:lumMod val="85000"/>
                    <a:lumOff val="15000"/>
                  </a:schemeClr>
                </a:solidFill>
                <a:latin typeface="Times New Roman" panose="02020603050405020304"/>
              </a:rPr>
              <a:t>4</a:t>
            </a:r>
            <a:r>
              <a:rPr lang="zh-CN" altLang="en-US" dirty="0">
                <a:solidFill>
                  <a:schemeClr val="bg1">
                    <a:lumMod val="85000"/>
                    <a:lumOff val="15000"/>
                  </a:schemeClr>
                </a:solidFill>
                <a:latin typeface="Times New Roman" panose="02020603050405020304"/>
              </a:rPr>
              <a:t>个菜单：“剪切”、“复制”、“粘贴”和“选择所有”，分别实现剪切、复制、粘贴和选择所有</a:t>
            </a:r>
            <a:r>
              <a:rPr lang="en-US" altLang="zh-CN" dirty="0" err="1">
                <a:solidFill>
                  <a:schemeClr val="bg1">
                    <a:lumMod val="85000"/>
                    <a:lumOff val="15000"/>
                  </a:schemeClr>
                </a:solidFill>
                <a:latin typeface="Times New Roman" panose="02020603050405020304"/>
              </a:rPr>
              <a:t>rtbDesn</a:t>
            </a:r>
            <a:r>
              <a:rPr lang="zh-CN" altLang="en-US" dirty="0">
                <a:solidFill>
                  <a:schemeClr val="bg1">
                    <a:lumMod val="85000"/>
                    <a:lumOff val="15000"/>
                  </a:schemeClr>
                </a:solidFill>
                <a:latin typeface="Times New Roman" panose="02020603050405020304"/>
              </a:rPr>
              <a:t>控件中的文本的功能。这</a:t>
            </a:r>
            <a:r>
              <a:rPr lang="en-US" altLang="zh-CN" dirty="0">
                <a:solidFill>
                  <a:schemeClr val="bg1">
                    <a:lumMod val="85000"/>
                    <a:lumOff val="15000"/>
                  </a:schemeClr>
                </a:solidFill>
                <a:latin typeface="Times New Roman" panose="02020603050405020304"/>
              </a:rPr>
              <a:t>4</a:t>
            </a:r>
            <a:r>
              <a:rPr lang="zh-CN" altLang="en-US" dirty="0">
                <a:solidFill>
                  <a:schemeClr val="bg1">
                    <a:lumMod val="85000"/>
                    <a:lumOff val="15000"/>
                  </a:schemeClr>
                </a:solidFill>
                <a:latin typeface="Times New Roman" panose="02020603050405020304"/>
              </a:rPr>
              <a:t>个功能分别由它们的</a:t>
            </a:r>
            <a:r>
              <a:rPr lang="en-US" altLang="zh-CN" dirty="0">
                <a:solidFill>
                  <a:schemeClr val="bg1">
                    <a:lumMod val="85000"/>
                    <a:lumOff val="15000"/>
                  </a:schemeClr>
                </a:solidFill>
                <a:latin typeface="Times New Roman" panose="02020603050405020304"/>
              </a:rPr>
              <a:t>Click</a:t>
            </a:r>
            <a:r>
              <a:rPr lang="zh-CN" altLang="en-US" dirty="0">
                <a:solidFill>
                  <a:schemeClr val="bg1">
                    <a:lumMod val="85000"/>
                    <a:lumOff val="15000"/>
                  </a:schemeClr>
                </a:solidFill>
                <a:latin typeface="Times New Roman" panose="02020603050405020304"/>
              </a:rPr>
              <a:t>事件实现。</a:t>
            </a:r>
            <a:endParaRPr lang="zh-CN" altLang="en-US" dirty="0">
              <a:solidFill>
                <a:schemeClr val="bg1">
                  <a:lumMod val="85000"/>
                  <a:lumOff val="15000"/>
                </a:schemeClr>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运行应用程序</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dirty="0">
                <a:solidFill>
                  <a:schemeClr val="bg1">
                    <a:lumMod val="85000"/>
                    <a:lumOff val="15000"/>
                  </a:schemeClr>
                </a:solidFill>
                <a:latin typeface="Times New Roman" panose="02020603050405020304"/>
              </a:rPr>
              <a:t>按下</a:t>
            </a:r>
            <a:r>
              <a:rPr lang="en-US" altLang="zh-CN" b="0" i="0" u="none" strike="noStrike" baseline="0" dirty="0" err="1">
                <a:solidFill>
                  <a:schemeClr val="bg1">
                    <a:lumMod val="85000"/>
                    <a:lumOff val="15000"/>
                  </a:schemeClr>
                </a:solidFill>
                <a:latin typeface="Times New Roman" panose="02020603050405020304"/>
              </a:rPr>
              <a:t>F5</a:t>
            </a:r>
            <a:r>
              <a:rPr lang="zh-CN" altLang="en-US" b="0" i="0" u="none" strike="noStrike" baseline="0" dirty="0">
                <a:solidFill>
                  <a:schemeClr val="bg1">
                    <a:lumMod val="85000"/>
                    <a:lumOff val="15000"/>
                  </a:schemeClr>
                </a:solidFill>
                <a:latin typeface="Times New Roman" panose="02020603050405020304"/>
              </a:rPr>
              <a:t>键或者单击</a:t>
            </a:r>
            <a:r>
              <a:rPr lang="en-US" altLang="zh-CN" b="0" i="0" u="none" strike="noStrike" baseline="0" dirty="0">
                <a:solidFill>
                  <a:schemeClr val="bg1">
                    <a:lumMod val="85000"/>
                    <a:lumOff val="15000"/>
                  </a:schemeClr>
                </a:solidFill>
                <a:latin typeface="Times New Roman" panose="02020603050405020304"/>
              </a:rPr>
              <a:t>Microsoft Visual Studio 2010</a:t>
            </a:r>
            <a:r>
              <a:rPr lang="zh-CN" altLang="en-US" b="0" i="0" u="none" strike="noStrike" baseline="0" dirty="0">
                <a:solidFill>
                  <a:schemeClr val="bg1">
                    <a:lumMod val="85000"/>
                    <a:lumOff val="15000"/>
                  </a:schemeClr>
                </a:solidFill>
                <a:latin typeface="Times New Roman" panose="02020603050405020304"/>
              </a:rPr>
              <a:t>集成开发环境中的调试运行按钮即可运行</a:t>
            </a:r>
            <a:r>
              <a:rPr lang="en-US" altLang="zh-CN" b="0" i="0" u="none" strike="noStrike" baseline="0" dirty="0" err="1">
                <a:solidFill>
                  <a:schemeClr val="bg1">
                    <a:lumMod val="85000"/>
                    <a:lumOff val="15000"/>
                  </a:schemeClr>
                </a:solidFill>
                <a:latin typeface="Times New Roman" panose="02020603050405020304"/>
              </a:rPr>
              <a:t>Chapter22</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窗体应用程序。该应用程序运行之后，显示的第一个窗口为</a:t>
            </a:r>
            <a:r>
              <a:rPr lang="en-US" altLang="zh-CN" b="0" i="0" u="none" strike="noStrike" baseline="0" dirty="0" err="1">
                <a:solidFill>
                  <a:schemeClr val="bg1">
                    <a:lumMod val="85000"/>
                    <a:lumOff val="15000"/>
                  </a:schemeClr>
                </a:solidFill>
                <a:latin typeface="Times New Roman" panose="02020603050405020304"/>
              </a:rPr>
              <a:t>WaittingForm</a:t>
            </a:r>
            <a:r>
              <a:rPr lang="zh-CN" altLang="en-US" b="0" i="0" u="none" strike="noStrike" baseline="0" dirty="0">
                <a:solidFill>
                  <a:schemeClr val="bg1">
                    <a:lumMod val="85000"/>
                    <a:lumOff val="15000"/>
                  </a:schemeClr>
                </a:solidFill>
                <a:latin typeface="Times New Roman" panose="02020603050405020304"/>
              </a:rPr>
              <a:t>窗口，然后跳转为</a:t>
            </a:r>
            <a:r>
              <a:rPr lang="en-US" altLang="zh-CN" b="0" i="0" u="none" strike="noStrike" baseline="0" dirty="0" err="1">
                <a:solidFill>
                  <a:schemeClr val="bg1">
                    <a:lumMod val="85000"/>
                    <a:lumOff val="15000"/>
                  </a:schemeClr>
                </a:solidFill>
                <a:latin typeface="Times New Roman" panose="02020603050405020304"/>
              </a:rPr>
              <a:t>MainForm</a:t>
            </a:r>
            <a:r>
              <a:rPr lang="zh-CN" altLang="en-US" b="0" i="0" u="none" strike="noStrike" baseline="0" dirty="0">
                <a:solidFill>
                  <a:schemeClr val="bg1">
                    <a:lumMod val="85000"/>
                    <a:lumOff val="15000"/>
                  </a:schemeClr>
                </a:solidFill>
                <a:latin typeface="Times New Roman" panose="02020603050405020304"/>
              </a:rPr>
              <a:t>窗口。</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常见控件</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lstStyle/>
          <a:p>
            <a:pPr marR="0" lvl="0" rtl="0"/>
            <a:r>
              <a:rPr lang="zh-CN" altLang="en-US" b="0" i="0" u="none" strike="noStrike" baseline="0" dirty="0">
                <a:solidFill>
                  <a:schemeClr val="bg1">
                    <a:lumMod val="85000"/>
                    <a:lumOff val="15000"/>
                  </a:schemeClr>
                </a:solidFill>
                <a:latin typeface="Times New Roman" panose="02020603050405020304"/>
              </a:rPr>
              <a:t>控件是一组可以直接通过拖拉来被重用的类库。</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窗体开发时可以使用丰富的控件，通过控件的使用可以给用户提供强大的功能。控件执行</a:t>
            </a:r>
            <a:r>
              <a:rPr lang="en-US" altLang="zh-CN" b="0" i="0" u="none" strike="noStrike" baseline="0" dirty="0" err="1">
                <a:solidFill>
                  <a:schemeClr val="bg1">
                    <a:lumMod val="85000"/>
                    <a:lumOff val="15000"/>
                  </a:schemeClr>
                </a:solidFill>
                <a:latin typeface="Times New Roman" panose="02020603050405020304"/>
              </a:rPr>
              <a:t>OnPaint</a:t>
            </a:r>
            <a:r>
              <a:rPr lang="en-US" altLang="zh-CN" b="0" i="0" u="none" strike="noStrike" baseline="0" dirty="0">
                <a:solidFill>
                  <a:schemeClr val="bg1">
                    <a:lumMod val="85000"/>
                    <a:lumOff val="15000"/>
                  </a:schemeClr>
                </a:solidFill>
                <a:latin typeface="Times New Roman" panose="02020603050405020304"/>
              </a:rPr>
              <a:t>(</a:t>
            </a:r>
            <a:r>
              <a:rPr lang="en-US" altLang="zh-CN" b="0" i="0" u="none" strike="noStrike" baseline="0" dirty="0" err="1">
                <a:solidFill>
                  <a:schemeClr val="bg1">
                    <a:lumMod val="85000"/>
                    <a:lumOff val="15000"/>
                  </a:schemeClr>
                </a:solidFill>
                <a:latin typeface="Times New Roman" panose="02020603050405020304"/>
              </a:rPr>
              <a:t>PainEventArgs</a:t>
            </a:r>
            <a:r>
              <a:rPr lang="en-US" altLang="zh-CN" b="0" i="0" u="none" strike="noStrike" baseline="0" dirty="0">
                <a:solidFill>
                  <a:schemeClr val="bg1">
                    <a:lumMod val="85000"/>
                    <a:lumOff val="15000"/>
                  </a:schemeClr>
                </a:solidFill>
                <a:latin typeface="Times New Roman" panose="02020603050405020304"/>
              </a:rPr>
              <a:t> e)</a:t>
            </a:r>
            <a:r>
              <a:rPr lang="zh-CN" altLang="en-US" b="0" i="0" u="none" strike="noStrike" baseline="0" dirty="0">
                <a:solidFill>
                  <a:schemeClr val="bg1">
                    <a:lumMod val="85000"/>
                    <a:lumOff val="15000"/>
                  </a:schemeClr>
                </a:solidFill>
                <a:latin typeface="Times New Roman" panose="02020603050405020304"/>
              </a:rPr>
              <a:t>方法，把结果展示在窗体上。</a:t>
            </a:r>
            <a:r>
              <a:rPr lang="en-US" altLang="zh-CN" b="0" i="0" u="none" strike="noStrike" baseline="0" dirty="0">
                <a:solidFill>
                  <a:schemeClr val="bg1">
                    <a:lumMod val="85000"/>
                    <a:lumOff val="15000"/>
                  </a:schemeClr>
                </a:solidFill>
                <a:latin typeface="Times New Roman" panose="02020603050405020304"/>
              </a:rPr>
              <a:t>.NET Framework</a:t>
            </a:r>
            <a:r>
              <a:rPr lang="zh-CN" altLang="en-US" b="0" i="0" u="none" strike="noStrike" baseline="0" dirty="0">
                <a:solidFill>
                  <a:schemeClr val="bg1">
                    <a:lumMod val="85000"/>
                    <a:lumOff val="15000"/>
                  </a:schemeClr>
                </a:solidFill>
                <a:latin typeface="Times New Roman" panose="02020603050405020304"/>
              </a:rPr>
              <a:t>的工具箱中封装了很多控件供编程者使用，如按钮控件、单选框控件、复选框控件等等。本节我们来学习</a:t>
            </a:r>
            <a:r>
              <a:rPr lang="en-US" altLang="zh-CN" b="0" i="0" u="none" strike="noStrike" baseline="0" dirty="0">
                <a:solidFill>
                  <a:schemeClr val="bg1">
                    <a:lumMod val="85000"/>
                    <a:lumOff val="15000"/>
                  </a:schemeClr>
                </a:solidFill>
                <a:latin typeface="Times New Roman" panose="02020603050405020304"/>
              </a:rPr>
              <a:t>Windows</a:t>
            </a:r>
            <a:r>
              <a:rPr lang="zh-CN" altLang="en-US" b="0" i="0" u="none" strike="noStrike" baseline="0" dirty="0">
                <a:solidFill>
                  <a:schemeClr val="bg1">
                    <a:lumMod val="85000"/>
                    <a:lumOff val="15000"/>
                  </a:schemeClr>
                </a:solidFill>
                <a:latin typeface="Times New Roman" panose="02020603050405020304"/>
              </a:rPr>
              <a:t>窗体编程的各种基本控件。</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标签控件</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a:solidFill>
                  <a:schemeClr val="bg1">
                    <a:lumMod val="85000"/>
                    <a:lumOff val="15000"/>
                  </a:schemeClr>
                </a:solidFill>
                <a:latin typeface="Times New Roman" panose="02020603050405020304"/>
              </a:rPr>
              <a:t>标签控件主要用于显示用户不能编辑的文本，如标题或提示等。它可以作为基本信息的载体，也可以作为复杂信息的呈现体。标签控件不能接收焦点，但是可以作为其他控件的访问键。标签通过使用类</a:t>
            </a:r>
            <a:r>
              <a:rPr lang="en-US" altLang="zh-CN" b="0" i="0" u="none" strike="noStrike" baseline="0" dirty="0">
                <a:solidFill>
                  <a:schemeClr val="bg1">
                    <a:lumMod val="85000"/>
                    <a:lumOff val="15000"/>
                  </a:schemeClr>
                </a:solidFill>
                <a:latin typeface="Times New Roman" panose="02020603050405020304"/>
              </a:rPr>
              <a:t>Label</a:t>
            </a:r>
            <a:r>
              <a:rPr lang="zh-CN" altLang="en-US" b="0" i="0" u="none" strike="noStrike" baseline="0" dirty="0">
                <a:solidFill>
                  <a:schemeClr val="bg1">
                    <a:lumMod val="85000"/>
                    <a:lumOff val="15000"/>
                  </a:schemeClr>
                </a:solidFill>
                <a:latin typeface="Times New Roman" panose="02020603050405020304"/>
              </a:rPr>
              <a:t>来实现。</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Arial" panose="020B0604020202020204"/>
                <a:ea typeface="黑体" panose="02010609060101010101" charset="-122"/>
              </a:rPr>
              <a:t>示例</a:t>
            </a:r>
            <a:r>
              <a:rPr lang="en-US" altLang="zh-CN" b="1" i="0" u="none" strike="noStrike" baseline="0" dirty="0">
                <a:solidFill>
                  <a:schemeClr val="bg1">
                    <a:lumMod val="85000"/>
                    <a:lumOff val="15000"/>
                  </a:schemeClr>
                </a:solidFill>
                <a:latin typeface="Times New Roman" panose="02020603050405020304"/>
                <a:ea typeface="黑体" panose="02010609060101010101" charset="-122"/>
              </a:rPr>
              <a:t>22-1</a:t>
            </a:r>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宋体" panose="02010600030101010101" pitchFamily="2" charset="-122"/>
                <a:ea typeface="黑体" panose="02010609060101010101" charset="-122"/>
              </a:rPr>
              <a:t>下面</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创建一个标签控件，其</a:t>
            </a:r>
            <a:r>
              <a:rPr lang="en-US" altLang="zh-CN" b="0" i="0" u="none" strike="noStrike" baseline="0" dirty="0">
                <a:solidFill>
                  <a:schemeClr val="bg1">
                    <a:lumMod val="85000"/>
                    <a:lumOff val="15000"/>
                  </a:schemeClr>
                </a:solidFill>
                <a:latin typeface="Times New Roman" panose="02020603050405020304"/>
                <a:ea typeface="黑体" panose="02010609060101010101" charset="-122"/>
              </a:rPr>
              <a:t>Name</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属性的值为</a:t>
            </a:r>
            <a:r>
              <a:rPr lang="en-US" altLang="zh-CN" b="0" i="0" u="none" strike="noStrike" baseline="0" dirty="0" err="1">
                <a:solidFill>
                  <a:schemeClr val="bg1">
                    <a:lumMod val="85000"/>
                    <a:lumOff val="15000"/>
                  </a:schemeClr>
                </a:solidFill>
                <a:latin typeface="Times New Roman" panose="02020603050405020304"/>
                <a:ea typeface="黑体" panose="02010609060101010101" charset="-122"/>
              </a:rPr>
              <a:t>lb</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，它将显示“这是一个标签控件”的文本。</a:t>
            </a:r>
            <a:endParaRPr lang="zh-CN" altLang="en-US" b="0" i="0" u="none" strike="noStrike" baseline="0" dirty="0">
              <a:solidFill>
                <a:schemeClr val="bg1">
                  <a:lumMod val="85000"/>
                  <a:lumOff val="15000"/>
                </a:schemeClr>
              </a:solidFill>
              <a:latin typeface="Times New Roman" panose="02020603050405020304"/>
              <a:ea typeface="黑体" panose="02010609060101010101" charset="-122"/>
            </a:endParaRPr>
          </a:p>
          <a:p>
            <a:pPr marR="0" lvl="0" rtl="0"/>
            <a:r>
              <a:rPr lang="en-US" altLang="zh-CN" b="1" i="0" u="none" strike="noStrike" baseline="0" dirty="0">
                <a:solidFill>
                  <a:schemeClr val="bg1">
                    <a:lumMod val="85000"/>
                    <a:lumOff val="15000"/>
                  </a:schemeClr>
                </a:solidFill>
                <a:latin typeface="Times New Roman" panose="02020603050405020304"/>
              </a:rPr>
              <a:t>Label </a:t>
            </a:r>
            <a:r>
              <a:rPr lang="en-US" altLang="zh-CN" b="1" i="0" u="none" strike="noStrike" baseline="0" dirty="0" err="1">
                <a:solidFill>
                  <a:schemeClr val="bg1">
                    <a:lumMod val="85000"/>
                    <a:lumOff val="15000"/>
                  </a:schemeClr>
                </a:solidFill>
                <a:latin typeface="Times New Roman" panose="02020603050405020304"/>
              </a:rPr>
              <a:t>lb</a:t>
            </a:r>
            <a:r>
              <a:rPr lang="en-US" altLang="zh-CN" b="1" i="0" u="none" strike="noStrike" baseline="0" dirty="0">
                <a:solidFill>
                  <a:schemeClr val="bg1">
                    <a:lumMod val="85000"/>
                    <a:lumOff val="15000"/>
                  </a:schemeClr>
                </a:solidFill>
                <a:latin typeface="Times New Roman" panose="02020603050405020304"/>
              </a:rPr>
              <a:t> = new Label()</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创建一个标签控件</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lb.Text</a:t>
            </a:r>
            <a:r>
              <a:rPr lang="en-US" altLang="zh-CN" b="0" i="0" u="none" strike="noStrike" baseline="0" dirty="0">
                <a:solidFill>
                  <a:schemeClr val="bg1">
                    <a:lumMod val="85000"/>
                    <a:lumOff val="15000"/>
                  </a:schemeClr>
                </a:solidFill>
                <a:latin typeface="Times New Roman" panose="02020603050405020304"/>
              </a:rPr>
              <a:t> = "</a:t>
            </a:r>
            <a:r>
              <a:rPr lang="zh-CN" altLang="en-US" b="0" i="0" u="none" strike="noStrike" baseline="0" dirty="0">
                <a:solidFill>
                  <a:schemeClr val="bg1">
                    <a:lumMod val="85000"/>
                    <a:lumOff val="15000"/>
                  </a:schemeClr>
                </a:solidFill>
                <a:latin typeface="Times New Roman" panose="02020603050405020304"/>
              </a:rPr>
              <a:t>这是一个标签控件</a:t>
            </a:r>
            <a:r>
              <a:rPr lang="en-US" altLang="zh-CN" b="0" i="0" u="none" strike="noStrike" baseline="0" dirty="0">
                <a:solidFill>
                  <a:schemeClr val="bg1">
                    <a:lumMod val="85000"/>
                    <a:lumOff val="15000"/>
                  </a:schemeClr>
                </a:solidFill>
                <a:latin typeface="Times New Roman" panose="02020603050405020304"/>
              </a:rPr>
              <a:t>";</a:t>
            </a:r>
            <a:endParaRPr lang="en-US" altLang="zh-CN"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通过标签控件的</a:t>
            </a:r>
            <a:r>
              <a:rPr lang="en-US" altLang="zh-CN" b="0" i="0" u="none" strike="noStrike" baseline="0" dirty="0" err="1">
                <a:solidFill>
                  <a:schemeClr val="bg1">
                    <a:lumMod val="85000"/>
                    <a:lumOff val="15000"/>
                  </a:schemeClr>
                </a:solidFill>
                <a:latin typeface="Times New Roman" panose="02020603050405020304"/>
              </a:rPr>
              <a:t>TextAlign</a:t>
            </a:r>
            <a:r>
              <a:rPr lang="zh-CN" altLang="en-US" b="0" i="0" u="none" strike="noStrike" baseline="0" dirty="0">
                <a:solidFill>
                  <a:schemeClr val="bg1">
                    <a:lumMod val="85000"/>
                    <a:lumOff val="15000"/>
                  </a:schemeClr>
                </a:solidFill>
                <a:latin typeface="Times New Roman" panose="02020603050405020304"/>
              </a:rPr>
              <a:t>属性，开发人员可以设置文本在标签内的对齐方式。</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a:latin typeface="Arial" panose="020B0604020202020204"/>
                <a:ea typeface="黑体" panose="02010609060101010101" charset="-122"/>
              </a:rPr>
              <a:t>图片框控件</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solidFill>
                  <a:schemeClr val="bg1">
                    <a:lumMod val="85000"/>
                    <a:lumOff val="15000"/>
                  </a:schemeClr>
                </a:solidFill>
                <a:latin typeface="Times New Roman" panose="02020603050405020304"/>
              </a:rPr>
              <a:t>图片框控件主要用来显示图片，图片格式可为位图、</a:t>
            </a:r>
            <a:r>
              <a:rPr lang="en-US" altLang="zh-CN" b="0" i="0" u="none" strike="noStrike" baseline="0" dirty="0">
                <a:solidFill>
                  <a:schemeClr val="bg1">
                    <a:lumMod val="85000"/>
                    <a:lumOff val="15000"/>
                  </a:schemeClr>
                </a:solidFill>
                <a:latin typeface="Times New Roman" panose="02020603050405020304"/>
              </a:rPr>
              <a:t>GIF</a:t>
            </a:r>
            <a:r>
              <a:rPr lang="zh-CN" altLang="en-US" b="0"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JPEG</a:t>
            </a:r>
            <a:r>
              <a:rPr lang="zh-CN" altLang="en-US" b="0" i="0" u="none" strike="noStrike" baseline="0" dirty="0">
                <a:solidFill>
                  <a:schemeClr val="bg1">
                    <a:lumMod val="85000"/>
                    <a:lumOff val="15000"/>
                  </a:schemeClr>
                </a:solidFill>
                <a:latin typeface="Times New Roman" panose="02020603050405020304"/>
              </a:rPr>
              <a:t>、图元文件或图标。它显示的图片由</a:t>
            </a:r>
            <a:r>
              <a:rPr lang="en-US" altLang="zh-CN" b="0" i="0" u="none" strike="noStrike" baseline="0" dirty="0">
                <a:solidFill>
                  <a:schemeClr val="bg1">
                    <a:lumMod val="85000"/>
                    <a:lumOff val="15000"/>
                  </a:schemeClr>
                </a:solidFill>
                <a:latin typeface="Times New Roman" panose="02020603050405020304"/>
              </a:rPr>
              <a:t>Image</a:t>
            </a:r>
            <a:r>
              <a:rPr lang="zh-CN" altLang="en-US" b="0" i="0" u="none" strike="noStrike" baseline="0" dirty="0">
                <a:solidFill>
                  <a:schemeClr val="bg1">
                    <a:lumMod val="85000"/>
                    <a:lumOff val="15000"/>
                  </a:schemeClr>
                </a:solidFill>
                <a:latin typeface="Times New Roman" panose="02020603050405020304"/>
              </a:rPr>
              <a:t>属性或</a:t>
            </a:r>
            <a:r>
              <a:rPr lang="en-US" altLang="zh-CN" b="0" i="0" u="none" strike="noStrike" baseline="0" dirty="0" err="1">
                <a:solidFill>
                  <a:schemeClr val="bg1">
                    <a:lumMod val="85000"/>
                    <a:lumOff val="15000"/>
                  </a:schemeClr>
                </a:solidFill>
                <a:latin typeface="Times New Roman" panose="02020603050405020304"/>
              </a:rPr>
              <a:t>ImageLocation</a:t>
            </a:r>
            <a:r>
              <a:rPr lang="zh-CN" altLang="en-US" b="0" i="0" u="none" strike="noStrike" baseline="0" dirty="0">
                <a:solidFill>
                  <a:schemeClr val="bg1">
                    <a:lumMod val="85000"/>
                    <a:lumOff val="15000"/>
                  </a:schemeClr>
                </a:solidFill>
                <a:latin typeface="Times New Roman" panose="02020603050405020304"/>
              </a:rPr>
              <a:t>属性指定。</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Arial" panose="020B0604020202020204"/>
                <a:ea typeface="黑体" panose="02010609060101010101" charset="-122"/>
              </a:rPr>
              <a:t>示例</a:t>
            </a:r>
            <a:r>
              <a:rPr lang="en-US" altLang="zh-CN" b="1" i="0" u="none" strike="noStrike" baseline="0" dirty="0">
                <a:solidFill>
                  <a:schemeClr val="bg1">
                    <a:lumMod val="85000"/>
                    <a:lumOff val="15000"/>
                  </a:schemeClr>
                </a:solidFill>
                <a:latin typeface="Times New Roman" panose="02020603050405020304"/>
                <a:ea typeface="黑体" panose="02010609060101010101" charset="-122"/>
              </a:rPr>
              <a:t>22-2</a:t>
            </a:r>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宋体" panose="02010600030101010101" pitchFamily="2" charset="-122"/>
                <a:ea typeface="黑体" panose="02010609060101010101" charset="-122"/>
              </a:rPr>
              <a:t>下面</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创建一个图片框控件，其</a:t>
            </a:r>
            <a:r>
              <a:rPr lang="en-US" altLang="zh-CN" b="0" i="0" u="none" strike="noStrike" baseline="0" dirty="0">
                <a:solidFill>
                  <a:schemeClr val="bg1">
                    <a:lumMod val="85000"/>
                    <a:lumOff val="15000"/>
                  </a:schemeClr>
                </a:solidFill>
                <a:latin typeface="Times New Roman" panose="02020603050405020304"/>
                <a:ea typeface="黑体" panose="02010609060101010101" charset="-122"/>
              </a:rPr>
              <a:t>Name</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属性的值为</a:t>
            </a:r>
            <a:r>
              <a:rPr lang="en-US" altLang="zh-CN" b="0" i="0" u="none" strike="noStrike" baseline="0" dirty="0" err="1">
                <a:solidFill>
                  <a:schemeClr val="bg1">
                    <a:lumMod val="85000"/>
                    <a:lumOff val="15000"/>
                  </a:schemeClr>
                </a:solidFill>
                <a:latin typeface="Times New Roman" panose="02020603050405020304"/>
                <a:ea typeface="黑体" panose="02010609060101010101" charset="-122"/>
              </a:rPr>
              <a:t>pb</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，它将显示地址为</a:t>
            </a:r>
            <a:r>
              <a:rPr lang="en-US" altLang="zh-CN" b="0" i="0" u="none" strike="noStrike" baseline="0" dirty="0">
                <a:solidFill>
                  <a:schemeClr val="bg1">
                    <a:lumMod val="85000"/>
                    <a:lumOff val="15000"/>
                  </a:schemeClr>
                </a:solidFill>
                <a:latin typeface="Times New Roman" panose="02020603050405020304"/>
                <a:ea typeface="黑体" panose="02010609060101010101" charset="-122"/>
              </a:rPr>
              <a:t>E:\</a:t>
            </a:r>
            <a:r>
              <a:rPr lang="en-US" altLang="zh-CN" b="0" i="0" u="none" strike="noStrike" baseline="0" dirty="0" err="1">
                <a:solidFill>
                  <a:schemeClr val="bg1">
                    <a:lumMod val="85000"/>
                    <a:lumOff val="15000"/>
                  </a:schemeClr>
                </a:solidFill>
                <a:latin typeface="Times New Roman" panose="02020603050405020304"/>
                <a:ea typeface="黑体" panose="02010609060101010101" charset="-122"/>
              </a:rPr>
              <a:t>1.jpg</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的图片。</a:t>
            </a:r>
            <a:endParaRPr lang="zh-CN" altLang="en-US" b="0" i="0" u="none" strike="noStrike" baseline="0" dirty="0">
              <a:solidFill>
                <a:schemeClr val="bg1">
                  <a:lumMod val="85000"/>
                  <a:lumOff val="15000"/>
                </a:schemeClr>
              </a:solidFill>
              <a:latin typeface="Times New Roman" panose="02020603050405020304"/>
              <a:ea typeface="黑体" panose="02010609060101010101" charset="-122"/>
            </a:endParaRPr>
          </a:p>
          <a:p>
            <a:pPr marR="0" lvl="0" rtl="0"/>
            <a:r>
              <a:rPr lang="en-US" altLang="zh-CN" b="1" i="0" u="none" strike="noStrike" baseline="0" dirty="0" err="1">
                <a:solidFill>
                  <a:schemeClr val="bg1">
                    <a:lumMod val="85000"/>
                    <a:lumOff val="15000"/>
                  </a:schemeClr>
                </a:solidFill>
                <a:latin typeface="Times New Roman" panose="02020603050405020304"/>
              </a:rPr>
              <a:t>PictureBox</a:t>
            </a:r>
            <a:r>
              <a:rPr lang="en-US" altLang="zh-CN" b="1" i="0" u="none" strike="noStrike" baseline="0" dirty="0">
                <a:solidFill>
                  <a:schemeClr val="bg1">
                    <a:lumMod val="85000"/>
                    <a:lumOff val="15000"/>
                  </a:schemeClr>
                </a:solidFill>
                <a:latin typeface="Times New Roman" panose="02020603050405020304"/>
              </a:rPr>
              <a:t> </a:t>
            </a:r>
            <a:r>
              <a:rPr lang="en-US" altLang="zh-CN" b="1" i="0" u="none" strike="noStrike" baseline="0" dirty="0" err="1">
                <a:solidFill>
                  <a:schemeClr val="bg1">
                    <a:lumMod val="85000"/>
                    <a:lumOff val="15000"/>
                  </a:schemeClr>
                </a:solidFill>
                <a:latin typeface="Times New Roman" panose="02020603050405020304"/>
              </a:rPr>
              <a:t>pb</a:t>
            </a:r>
            <a:r>
              <a:rPr lang="en-US" altLang="zh-CN" b="1" i="0" u="none" strike="noStrike" baseline="0" dirty="0">
                <a:solidFill>
                  <a:schemeClr val="bg1">
                    <a:lumMod val="85000"/>
                    <a:lumOff val="15000"/>
                  </a:schemeClr>
                </a:solidFill>
                <a:latin typeface="Times New Roman" panose="02020603050405020304"/>
              </a:rPr>
              <a:t> = new </a:t>
            </a:r>
            <a:r>
              <a:rPr lang="en-US" altLang="zh-CN" b="1" i="0" u="none" strike="noStrike" baseline="0" dirty="0" err="1">
                <a:solidFill>
                  <a:schemeClr val="bg1">
                    <a:lumMod val="85000"/>
                    <a:lumOff val="15000"/>
                  </a:schemeClr>
                </a:solidFill>
                <a:latin typeface="Times New Roman" panose="02020603050405020304"/>
              </a:rPr>
              <a:t>PictureBox</a:t>
            </a:r>
            <a:r>
              <a:rPr lang="en-US" altLang="zh-CN" b="1" i="0" u="none" strike="noStrike" baseline="0" dirty="0">
                <a:solidFill>
                  <a:schemeClr val="bg1">
                    <a:lumMod val="85000"/>
                    <a:lumOff val="15000"/>
                  </a:schemeClr>
                </a:solidFill>
                <a:latin typeface="Times New Roman" panose="02020603050405020304"/>
              </a:rPr>
              <a:t>();</a:t>
            </a:r>
            <a:r>
              <a:rPr lang="zh-CN" altLang="en-US" b="1" i="0" u="none" strike="noStrike" baseline="0" dirty="0">
                <a:solidFill>
                  <a:schemeClr val="bg1">
                    <a:lumMod val="85000"/>
                    <a:lumOff val="15000"/>
                  </a:schemeClr>
                </a:solidFill>
                <a:latin typeface="Times New Roman" panose="02020603050405020304"/>
              </a:rPr>
              <a:t>   </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创建一个图片框控件</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pb.ImageLocation</a:t>
            </a:r>
            <a:r>
              <a:rPr lang="en-US" altLang="zh-CN" b="0" i="0" u="none" strike="noStrike" baseline="0" dirty="0">
                <a:solidFill>
                  <a:schemeClr val="bg1">
                    <a:lumMod val="85000"/>
                    <a:lumOff val="15000"/>
                  </a:schemeClr>
                </a:solidFill>
                <a:latin typeface="Times New Roman" panose="02020603050405020304"/>
              </a:rPr>
              <a:t> = @"E:\</a:t>
            </a:r>
            <a:r>
              <a:rPr lang="en-US" altLang="zh-CN" b="0" i="0" u="none" strike="noStrike" baseline="0" dirty="0" err="1">
                <a:solidFill>
                  <a:schemeClr val="bg1">
                    <a:lumMod val="85000"/>
                    <a:lumOff val="15000"/>
                  </a:schemeClr>
                </a:solidFill>
                <a:latin typeface="Times New Roman" panose="02020603050405020304"/>
              </a:rPr>
              <a:t>1.jpg</a:t>
            </a:r>
            <a:r>
              <a:rPr lang="en-US" altLang="zh-CN" b="0" i="0" u="none" strike="noStrike" baseline="0" dirty="0">
                <a:solidFill>
                  <a:schemeClr val="bg1">
                    <a:lumMod val="85000"/>
                    <a:lumOff val="15000"/>
                  </a:schemeClr>
                </a:solidFill>
                <a:latin typeface="Times New Roman" panose="02020603050405020304"/>
              </a:rPr>
              <a:t>";</a:t>
            </a:r>
            <a:endParaRPr lang="en-US" altLang="zh-CN" b="0" i="0" u="none" strike="noStrike" baseline="0" dirty="0">
              <a:solidFill>
                <a:schemeClr val="bg1">
                  <a:lumMod val="85000"/>
                  <a:lumOff val="15000"/>
                </a:schemeClr>
              </a:solidFill>
              <a:latin typeface="Times New Roman" panose="02020603050405020304"/>
            </a:endParaRPr>
          </a:p>
          <a:p>
            <a:pPr marR="0" lvl="0" rtl="0"/>
            <a:r>
              <a:rPr lang="zh-CN" altLang="en-US" b="0" i="0" u="none" strike="noStrike" baseline="0" dirty="0">
                <a:solidFill>
                  <a:schemeClr val="bg1">
                    <a:lumMod val="85000"/>
                    <a:lumOff val="15000"/>
                  </a:schemeClr>
                </a:solidFill>
                <a:latin typeface="Times New Roman" panose="02020603050405020304"/>
              </a:rPr>
              <a:t>运行</a:t>
            </a:r>
            <a:r>
              <a:rPr lang="en-US" altLang="zh-CN" b="0" i="0" u="none" strike="noStrike" baseline="0" dirty="0" err="1">
                <a:solidFill>
                  <a:schemeClr val="bg1">
                    <a:lumMod val="85000"/>
                    <a:lumOff val="15000"/>
                  </a:schemeClr>
                </a:solidFill>
                <a:latin typeface="Times New Roman" panose="02020603050405020304"/>
              </a:rPr>
              <a:t>MainForm.cs</a:t>
            </a:r>
            <a:r>
              <a:rPr lang="zh-CN" altLang="en-US" b="0" i="0" u="none" strike="noStrike" baseline="0" dirty="0">
                <a:solidFill>
                  <a:schemeClr val="bg1">
                    <a:lumMod val="85000"/>
                    <a:lumOff val="15000"/>
                  </a:schemeClr>
                </a:solidFill>
                <a:latin typeface="Times New Roman" panose="02020603050405020304"/>
              </a:rPr>
              <a:t>窗体之后，单击“浏览</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”按钮可以设置</a:t>
            </a:r>
            <a:r>
              <a:rPr lang="en-US" altLang="zh-CN" b="0" i="0" u="none" strike="noStrike" baseline="0" dirty="0" err="1">
                <a:solidFill>
                  <a:schemeClr val="bg1">
                    <a:lumMod val="85000"/>
                    <a:lumOff val="15000"/>
                  </a:schemeClr>
                </a:solidFill>
                <a:latin typeface="Times New Roman" panose="02020603050405020304"/>
              </a:rPr>
              <a:t>pb</a:t>
            </a:r>
            <a:r>
              <a:rPr lang="zh-CN" altLang="en-US" b="0" i="0" u="none" strike="noStrike" baseline="0" dirty="0">
                <a:solidFill>
                  <a:schemeClr val="bg1">
                    <a:lumMod val="85000"/>
                    <a:lumOff val="15000"/>
                  </a:schemeClr>
                </a:solidFill>
                <a:latin typeface="Times New Roman" panose="02020603050405020304"/>
              </a:rPr>
              <a:t>控件显示的图片。</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7776000" cy="1143000"/>
          </a:xfrm>
        </p:spPr>
        <p:txBody>
          <a:bodyPr/>
          <a:lstStyle/>
          <a:p>
            <a:pPr marR="0" rtl="0"/>
            <a:r>
              <a:rPr lang="zh-CN" altLang="en-US" b="0" i="0" u="none" strike="noStrike" kern="1800" baseline="0" dirty="0">
                <a:latin typeface="Arial" panose="020B0604020202020204"/>
                <a:ea typeface="黑体" panose="02010609060101010101" charset="-122"/>
              </a:rPr>
              <a:t>文本框和富文本框</a:t>
            </a:r>
            <a:endParaRPr lang="zh-CN" altLang="en-US" b="0" i="0" u="none" strike="noStrike" kern="1800" baseline="0" dirty="0">
              <a:latin typeface="Arial" panose="020B0604020202020204"/>
              <a:ea typeface="黑体" panose="02010609060101010101" charset="-122"/>
            </a:endParaRPr>
          </a:p>
        </p:txBody>
      </p:sp>
      <p:sp>
        <p:nvSpPr>
          <p:cNvPr id="3" name="文本占位符 2"/>
          <p:cNvSpPr>
            <a:spLocks noGrp="1"/>
          </p:cNvSpPr>
          <p:nvPr>
            <p:ph type="body" idx="1"/>
          </p:nvPr>
        </p:nvSpPr>
        <p:spPr>
          <a:xfrm>
            <a:off x="457200" y="1196752"/>
            <a:ext cx="8229600" cy="5688632"/>
          </a:xfrm>
        </p:spPr>
        <p:txBody>
          <a:bodyPr>
            <a:normAutofit fontScale="85000" lnSpcReduction="10000"/>
          </a:bodyPr>
          <a:lstStyle/>
          <a:p>
            <a:pPr marR="0" lvl="0" rtl="0"/>
            <a:r>
              <a:rPr lang="zh-CN" altLang="en-US" b="0" i="0" u="none" strike="noStrike" baseline="0" dirty="0">
                <a:solidFill>
                  <a:schemeClr val="bg1">
                    <a:lumMod val="85000"/>
                    <a:lumOff val="15000"/>
                  </a:schemeClr>
                </a:solidFill>
                <a:latin typeface="Times New Roman" panose="02020603050405020304"/>
              </a:rPr>
              <a:t>文本框（</a:t>
            </a:r>
            <a:r>
              <a:rPr lang="en-US" altLang="zh-CN" b="0" i="0" u="none" strike="noStrike" baseline="0" dirty="0" err="1">
                <a:solidFill>
                  <a:schemeClr val="bg1">
                    <a:lumMod val="85000"/>
                    <a:lumOff val="15000"/>
                  </a:schemeClr>
                </a:solidFill>
                <a:latin typeface="Times New Roman" panose="02020603050405020304"/>
              </a:rPr>
              <a:t>TextBox</a:t>
            </a:r>
            <a:r>
              <a:rPr lang="zh-CN" altLang="en-US" b="0" i="0" u="none" strike="noStrike" baseline="0" dirty="0">
                <a:solidFill>
                  <a:schemeClr val="bg1">
                    <a:lumMod val="85000"/>
                    <a:lumOff val="15000"/>
                  </a:schemeClr>
                </a:solidFill>
                <a:latin typeface="Times New Roman" panose="02020603050405020304"/>
              </a:rPr>
              <a:t>）和富文本框（</a:t>
            </a:r>
            <a:r>
              <a:rPr lang="en-US" altLang="zh-CN" b="0" i="0" u="none" strike="noStrike" baseline="0" dirty="0" err="1">
                <a:solidFill>
                  <a:schemeClr val="bg1">
                    <a:lumMod val="85000"/>
                    <a:lumOff val="15000"/>
                  </a:schemeClr>
                </a:solidFill>
                <a:latin typeface="Times New Roman" panose="02020603050405020304"/>
              </a:rPr>
              <a:t>RichTextBox</a:t>
            </a:r>
            <a:r>
              <a:rPr lang="zh-CN" altLang="en-US" b="0" i="0" u="none" strike="noStrike" baseline="0" dirty="0">
                <a:solidFill>
                  <a:schemeClr val="bg1">
                    <a:lumMod val="85000"/>
                    <a:lumOff val="15000"/>
                  </a:schemeClr>
                </a:solidFill>
                <a:latin typeface="Times New Roman" panose="02020603050405020304"/>
              </a:rPr>
              <a:t>）都用来获取用户输入或显示文本。其中，文本框控件一般用于输入比较简单的信息，例如用户名和密码；而富文本框则用于输入比较复杂的信息，例如评论或文章。通过</a:t>
            </a:r>
            <a:r>
              <a:rPr lang="en-US" altLang="zh-CN" b="0" i="0" u="none" strike="noStrike" baseline="0" dirty="0">
                <a:solidFill>
                  <a:schemeClr val="bg1">
                    <a:lumMod val="85000"/>
                    <a:lumOff val="15000"/>
                  </a:schemeClr>
                </a:solidFill>
                <a:latin typeface="Times New Roman" panose="02020603050405020304"/>
              </a:rPr>
              <a:t>Text</a:t>
            </a:r>
            <a:r>
              <a:rPr lang="zh-CN" altLang="en-US" b="0" i="0" u="none" strike="noStrike" baseline="0" dirty="0">
                <a:solidFill>
                  <a:schemeClr val="bg1">
                    <a:lumMod val="85000"/>
                    <a:lumOff val="15000"/>
                  </a:schemeClr>
                </a:solidFill>
                <a:latin typeface="Times New Roman" panose="02020603050405020304"/>
              </a:rPr>
              <a:t>属性可以获取或设置文本框的输入或显示的文本。</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Arial" panose="020B0604020202020204"/>
                <a:ea typeface="黑体" panose="02010609060101010101" charset="-122"/>
              </a:rPr>
              <a:t>示例</a:t>
            </a:r>
            <a:r>
              <a:rPr lang="en-US" altLang="zh-CN" b="1" i="0" u="none" strike="noStrike" baseline="0" dirty="0">
                <a:solidFill>
                  <a:schemeClr val="bg1">
                    <a:lumMod val="85000"/>
                    <a:lumOff val="15000"/>
                  </a:schemeClr>
                </a:solidFill>
                <a:latin typeface="Times New Roman" panose="02020603050405020304"/>
                <a:ea typeface="黑体" panose="02010609060101010101" charset="-122"/>
              </a:rPr>
              <a:t>22-3</a:t>
            </a:r>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宋体" panose="02010600030101010101" pitchFamily="2" charset="-122"/>
                <a:ea typeface="黑体" panose="02010609060101010101" charset="-122"/>
              </a:rPr>
              <a:t>下面</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创建一个文本框控件，其</a:t>
            </a:r>
            <a:r>
              <a:rPr lang="en-US" altLang="zh-CN" b="0" i="0" u="none" strike="noStrike" baseline="0" dirty="0">
                <a:solidFill>
                  <a:schemeClr val="bg1">
                    <a:lumMod val="85000"/>
                    <a:lumOff val="15000"/>
                  </a:schemeClr>
                </a:solidFill>
                <a:latin typeface="Times New Roman" panose="02020603050405020304"/>
                <a:ea typeface="黑体" panose="02010609060101010101" charset="-122"/>
              </a:rPr>
              <a:t>Name</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属性的值为</a:t>
            </a:r>
            <a:r>
              <a:rPr lang="en-US" altLang="zh-CN" b="0" i="0" u="none" strike="noStrike" baseline="0" dirty="0" err="1">
                <a:solidFill>
                  <a:schemeClr val="bg1">
                    <a:lumMod val="85000"/>
                    <a:lumOff val="15000"/>
                  </a:schemeClr>
                </a:solidFill>
                <a:latin typeface="Times New Roman" panose="02020603050405020304"/>
                <a:ea typeface="黑体" panose="02010609060101010101" charset="-122"/>
              </a:rPr>
              <a:t>tb</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，它将显示“这是一个文本框”文本。</a:t>
            </a:r>
            <a:endParaRPr lang="zh-CN" altLang="en-US" b="0" i="0" u="none" strike="noStrike" baseline="0" dirty="0">
              <a:solidFill>
                <a:schemeClr val="bg1">
                  <a:lumMod val="85000"/>
                  <a:lumOff val="15000"/>
                </a:schemeClr>
              </a:solidFill>
              <a:latin typeface="Times New Roman" panose="02020603050405020304"/>
              <a:ea typeface="黑体" panose="02010609060101010101" charset="-122"/>
            </a:endParaRPr>
          </a:p>
          <a:p>
            <a:pPr marR="0" lvl="0" rtl="0"/>
            <a:r>
              <a:rPr lang="en-US" altLang="zh-CN" b="1" i="0" u="none" strike="noStrike" baseline="0" dirty="0" err="1">
                <a:solidFill>
                  <a:schemeClr val="bg1">
                    <a:lumMod val="85000"/>
                    <a:lumOff val="15000"/>
                  </a:schemeClr>
                </a:solidFill>
                <a:latin typeface="Times New Roman" panose="02020603050405020304"/>
              </a:rPr>
              <a:t>TextBox</a:t>
            </a:r>
            <a:r>
              <a:rPr lang="en-US" altLang="zh-CN" b="1" i="0" u="none" strike="noStrike" baseline="0" dirty="0">
                <a:solidFill>
                  <a:schemeClr val="bg1">
                    <a:lumMod val="85000"/>
                    <a:lumOff val="15000"/>
                  </a:schemeClr>
                </a:solidFill>
                <a:latin typeface="Times New Roman" panose="02020603050405020304"/>
              </a:rPr>
              <a:t> </a:t>
            </a:r>
            <a:r>
              <a:rPr lang="en-US" altLang="zh-CN" b="1" i="0" u="none" strike="noStrike" baseline="0" dirty="0" err="1">
                <a:solidFill>
                  <a:schemeClr val="bg1">
                    <a:lumMod val="85000"/>
                    <a:lumOff val="15000"/>
                  </a:schemeClr>
                </a:solidFill>
                <a:latin typeface="Times New Roman" panose="02020603050405020304"/>
              </a:rPr>
              <a:t>tb</a:t>
            </a:r>
            <a:r>
              <a:rPr lang="en-US" altLang="zh-CN" b="1" i="0" u="none" strike="noStrike" baseline="0" dirty="0">
                <a:solidFill>
                  <a:schemeClr val="bg1">
                    <a:lumMod val="85000"/>
                    <a:lumOff val="15000"/>
                  </a:schemeClr>
                </a:solidFill>
                <a:latin typeface="Times New Roman" panose="02020603050405020304"/>
              </a:rPr>
              <a:t> = new </a:t>
            </a:r>
            <a:r>
              <a:rPr lang="en-US" altLang="zh-CN" b="1" i="0" u="none" strike="noStrike" baseline="0" dirty="0" err="1">
                <a:solidFill>
                  <a:schemeClr val="bg1">
                    <a:lumMod val="85000"/>
                    <a:lumOff val="15000"/>
                  </a:schemeClr>
                </a:solidFill>
                <a:latin typeface="Times New Roman" panose="02020603050405020304"/>
              </a:rPr>
              <a:t>TextBox</a:t>
            </a:r>
            <a:r>
              <a:rPr lang="en-US" altLang="zh-CN" b="1"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创建一个文本框控件</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tb.Text</a:t>
            </a:r>
            <a:r>
              <a:rPr lang="en-US" altLang="zh-CN" b="0" i="0" u="none" strike="noStrike" baseline="0" dirty="0">
                <a:solidFill>
                  <a:schemeClr val="bg1">
                    <a:lumMod val="85000"/>
                    <a:lumOff val="15000"/>
                  </a:schemeClr>
                </a:solidFill>
                <a:latin typeface="Times New Roman" panose="02020603050405020304"/>
              </a:rPr>
              <a:t> = "</a:t>
            </a:r>
            <a:r>
              <a:rPr lang="zh-CN" altLang="en-US" b="0" i="0" u="none" strike="noStrike" baseline="0" dirty="0">
                <a:solidFill>
                  <a:schemeClr val="bg1">
                    <a:lumMod val="85000"/>
                    <a:lumOff val="15000"/>
                  </a:schemeClr>
                </a:solidFill>
                <a:latin typeface="Times New Roman" panose="02020603050405020304"/>
              </a:rPr>
              <a:t>这是一个文本框</a:t>
            </a:r>
            <a:r>
              <a:rPr lang="en-US" altLang="zh-CN" b="0" i="0" u="none" strike="noStrike" baseline="0" dirty="0">
                <a:solidFill>
                  <a:schemeClr val="bg1">
                    <a:lumMod val="85000"/>
                    <a:lumOff val="15000"/>
                  </a:schemeClr>
                </a:solidFill>
                <a:latin typeface="Times New Roman" panose="02020603050405020304"/>
              </a:rPr>
              <a:t>";</a:t>
            </a:r>
            <a:endParaRPr lang="en-US" altLang="zh-CN"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Arial" panose="020B0604020202020204"/>
                <a:ea typeface="黑体" panose="02010609060101010101" charset="-122"/>
              </a:rPr>
              <a:t>示例</a:t>
            </a:r>
            <a:r>
              <a:rPr lang="en-US" altLang="zh-CN" b="1" i="0" u="none" strike="noStrike" baseline="0" dirty="0">
                <a:solidFill>
                  <a:schemeClr val="bg1">
                    <a:lumMod val="85000"/>
                    <a:lumOff val="15000"/>
                  </a:schemeClr>
                </a:solidFill>
                <a:latin typeface="Times New Roman" panose="02020603050405020304"/>
                <a:ea typeface="黑体" panose="02010609060101010101" charset="-122"/>
              </a:rPr>
              <a:t>22-4</a:t>
            </a:r>
            <a:r>
              <a:rPr lang="en-US" altLang="zh-CN" b="0" i="0" u="none" strike="noStrike" baseline="0" dirty="0">
                <a:solidFill>
                  <a:schemeClr val="bg1">
                    <a:lumMod val="85000"/>
                    <a:lumOff val="15000"/>
                  </a:schemeClr>
                </a:solidFill>
                <a:latin typeface="Arial" panose="020B0604020202020204"/>
                <a:ea typeface="黑体" panose="02010609060101010101" charset="-122"/>
              </a:rPr>
              <a:t>】</a:t>
            </a:r>
            <a:r>
              <a:rPr lang="zh-CN" altLang="en-US" b="0" i="0" u="none" strike="noStrike" baseline="0" dirty="0">
                <a:solidFill>
                  <a:schemeClr val="bg1">
                    <a:lumMod val="85000"/>
                    <a:lumOff val="15000"/>
                  </a:schemeClr>
                </a:solidFill>
                <a:latin typeface="宋体" panose="02010600030101010101" pitchFamily="2" charset="-122"/>
                <a:ea typeface="黑体" panose="02010609060101010101" charset="-122"/>
              </a:rPr>
              <a:t>下面</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创建一个富文本框控件，其</a:t>
            </a:r>
            <a:r>
              <a:rPr lang="en-US" altLang="zh-CN" b="0" i="0" u="none" strike="noStrike" baseline="0" dirty="0">
                <a:solidFill>
                  <a:schemeClr val="bg1">
                    <a:lumMod val="85000"/>
                    <a:lumOff val="15000"/>
                  </a:schemeClr>
                </a:solidFill>
                <a:latin typeface="Times New Roman" panose="02020603050405020304"/>
                <a:ea typeface="黑体" panose="02010609060101010101" charset="-122"/>
              </a:rPr>
              <a:t>Name</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属性的值为</a:t>
            </a:r>
            <a:r>
              <a:rPr lang="en-US" altLang="zh-CN" b="0" i="0" u="none" strike="noStrike" baseline="0" dirty="0" err="1">
                <a:solidFill>
                  <a:schemeClr val="bg1">
                    <a:lumMod val="85000"/>
                    <a:lumOff val="15000"/>
                  </a:schemeClr>
                </a:solidFill>
                <a:latin typeface="Times New Roman" panose="02020603050405020304"/>
                <a:ea typeface="黑体" panose="02010609060101010101" charset="-122"/>
              </a:rPr>
              <a:t>rtb</a:t>
            </a:r>
            <a:r>
              <a:rPr lang="zh-CN" altLang="en-US" b="0" i="0" u="none" strike="noStrike" baseline="0" dirty="0">
                <a:solidFill>
                  <a:schemeClr val="bg1">
                    <a:lumMod val="85000"/>
                    <a:lumOff val="15000"/>
                  </a:schemeClr>
                </a:solidFill>
                <a:latin typeface="Times New Roman" panose="02020603050405020304"/>
                <a:ea typeface="黑体" panose="02010609060101010101" charset="-122"/>
              </a:rPr>
              <a:t>，它将显示“这是一个富文本框”文本。</a:t>
            </a:r>
            <a:endParaRPr lang="zh-CN" altLang="en-US" b="0" i="0" u="none" strike="noStrike" baseline="0" dirty="0">
              <a:solidFill>
                <a:schemeClr val="bg1">
                  <a:lumMod val="85000"/>
                  <a:lumOff val="15000"/>
                </a:schemeClr>
              </a:solidFill>
              <a:latin typeface="Times New Roman" panose="02020603050405020304"/>
              <a:ea typeface="黑体" panose="02010609060101010101" charset="-122"/>
            </a:endParaRPr>
          </a:p>
          <a:p>
            <a:pPr marR="0" lvl="0" rtl="0"/>
            <a:r>
              <a:rPr lang="en-US" altLang="zh-CN" b="1" i="0" u="none" strike="noStrike" baseline="0" dirty="0" err="1">
                <a:solidFill>
                  <a:schemeClr val="bg1">
                    <a:lumMod val="85000"/>
                    <a:lumOff val="15000"/>
                  </a:schemeClr>
                </a:solidFill>
                <a:latin typeface="Times New Roman" panose="02020603050405020304"/>
              </a:rPr>
              <a:t>RichTextBox</a:t>
            </a:r>
            <a:r>
              <a:rPr lang="en-US" altLang="zh-CN" b="1" i="0" u="none" strike="noStrike" baseline="0" dirty="0">
                <a:solidFill>
                  <a:schemeClr val="bg1">
                    <a:lumMod val="85000"/>
                    <a:lumOff val="15000"/>
                  </a:schemeClr>
                </a:solidFill>
                <a:latin typeface="Times New Roman" panose="02020603050405020304"/>
              </a:rPr>
              <a:t> </a:t>
            </a:r>
            <a:r>
              <a:rPr lang="en-US" altLang="zh-CN" b="1" i="0" u="none" strike="noStrike" baseline="0" dirty="0" err="1">
                <a:solidFill>
                  <a:schemeClr val="bg1">
                    <a:lumMod val="85000"/>
                    <a:lumOff val="15000"/>
                  </a:schemeClr>
                </a:solidFill>
                <a:latin typeface="Times New Roman" panose="02020603050405020304"/>
              </a:rPr>
              <a:t>rtb</a:t>
            </a:r>
            <a:r>
              <a:rPr lang="en-US" altLang="zh-CN" b="1" i="0" u="none" strike="noStrike" baseline="0" dirty="0">
                <a:solidFill>
                  <a:schemeClr val="bg1">
                    <a:lumMod val="85000"/>
                    <a:lumOff val="15000"/>
                  </a:schemeClr>
                </a:solidFill>
                <a:latin typeface="Times New Roman" panose="02020603050405020304"/>
              </a:rPr>
              <a:t> = new </a:t>
            </a:r>
            <a:r>
              <a:rPr lang="en-US" altLang="zh-CN" b="1" i="0" u="none" strike="noStrike" baseline="0" dirty="0" err="1">
                <a:solidFill>
                  <a:schemeClr val="bg1">
                    <a:lumMod val="85000"/>
                    <a:lumOff val="15000"/>
                  </a:schemeClr>
                </a:solidFill>
                <a:latin typeface="Times New Roman" panose="02020603050405020304"/>
              </a:rPr>
              <a:t>RichTextBox</a:t>
            </a:r>
            <a:r>
              <a:rPr lang="en-US" altLang="zh-CN" b="1" i="0" u="none" strike="noStrike" baseline="0" dirty="0">
                <a:solidFill>
                  <a:schemeClr val="bg1">
                    <a:lumMod val="85000"/>
                    <a:lumOff val="15000"/>
                  </a:schemeClr>
                </a:solidFill>
                <a:latin typeface="Times New Roman" panose="02020603050405020304"/>
              </a:rPr>
              <a:t>()</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    </a:t>
            </a:r>
            <a:r>
              <a:rPr lang="en-US" altLang="zh-CN" b="0" i="0" u="none" strike="noStrike" baseline="0" dirty="0">
                <a:solidFill>
                  <a:schemeClr val="bg1">
                    <a:lumMod val="85000"/>
                    <a:lumOff val="15000"/>
                  </a:schemeClr>
                </a:solidFill>
                <a:latin typeface="Times New Roman" panose="02020603050405020304"/>
              </a:rPr>
              <a:t>//</a:t>
            </a:r>
            <a:r>
              <a:rPr lang="zh-CN" altLang="en-US" b="0" i="0" u="none" strike="noStrike" baseline="0" dirty="0">
                <a:solidFill>
                  <a:schemeClr val="bg1">
                    <a:lumMod val="85000"/>
                    <a:lumOff val="15000"/>
                  </a:schemeClr>
                </a:solidFill>
                <a:latin typeface="Times New Roman" panose="02020603050405020304"/>
              </a:rPr>
              <a:t>创建一个富文本框控件</a:t>
            </a:r>
            <a:endParaRPr lang="zh-CN" altLang="en-US" b="0" i="0" u="none" strike="noStrike" baseline="0" dirty="0">
              <a:solidFill>
                <a:schemeClr val="bg1">
                  <a:lumMod val="85000"/>
                  <a:lumOff val="15000"/>
                </a:schemeClr>
              </a:solidFill>
              <a:latin typeface="Times New Roman" panose="02020603050405020304"/>
            </a:endParaRPr>
          </a:p>
          <a:p>
            <a:pPr marR="0" lvl="0" rtl="0"/>
            <a:r>
              <a:rPr lang="en-US" altLang="zh-CN" b="0" i="0" u="none" strike="noStrike" baseline="0" dirty="0" err="1">
                <a:solidFill>
                  <a:schemeClr val="bg1">
                    <a:lumMod val="85000"/>
                    <a:lumOff val="15000"/>
                  </a:schemeClr>
                </a:solidFill>
                <a:latin typeface="Times New Roman" panose="02020603050405020304"/>
              </a:rPr>
              <a:t>rtb.Text</a:t>
            </a:r>
            <a:r>
              <a:rPr lang="en-US" altLang="zh-CN" b="0" i="0" u="none" strike="noStrike" baseline="0" dirty="0">
                <a:solidFill>
                  <a:schemeClr val="bg1">
                    <a:lumMod val="85000"/>
                    <a:lumOff val="15000"/>
                  </a:schemeClr>
                </a:solidFill>
                <a:latin typeface="Times New Roman" panose="02020603050405020304"/>
              </a:rPr>
              <a:t> = "</a:t>
            </a:r>
            <a:r>
              <a:rPr lang="zh-CN" altLang="en-US" b="0" i="0" u="none" strike="noStrike" baseline="0" dirty="0">
                <a:solidFill>
                  <a:schemeClr val="bg1">
                    <a:lumMod val="85000"/>
                    <a:lumOff val="15000"/>
                  </a:schemeClr>
                </a:solidFill>
                <a:latin typeface="Times New Roman" panose="02020603050405020304"/>
              </a:rPr>
              <a:t>这是一个富文本框</a:t>
            </a:r>
            <a:r>
              <a:rPr lang="en-US" altLang="zh-CN" b="0" i="0" u="none" strike="noStrike" baseline="0" dirty="0">
                <a:solidFill>
                  <a:schemeClr val="bg1">
                    <a:lumMod val="85000"/>
                    <a:lumOff val="15000"/>
                  </a:schemeClr>
                </a:solidFill>
                <a:latin typeface="Times New Roman" panose="02020603050405020304"/>
              </a:rPr>
              <a:t>";</a:t>
            </a:r>
            <a:endParaRPr lang="zh-CN" altLang="en-US" b="0" i="0" u="none" strike="noStrike" baseline="0" dirty="0">
              <a:solidFill>
                <a:schemeClr val="bg1">
                  <a:lumMod val="85000"/>
                  <a:lumOff val="15000"/>
                </a:schemeClr>
              </a:solidFill>
              <a:latin typeface="Times New Roman" panose="02020603050405020304"/>
            </a:endParaRPr>
          </a:p>
        </p:txBody>
      </p:sp>
    </p:spTree>
  </p:cSld>
  <p:clrMapOvr>
    <a:masterClrMapping/>
  </p:clrMapOvr>
</p:sld>
</file>

<file path=ppt/tags/tag1.xml><?xml version="1.0" encoding="utf-8"?>
<p:tagLst xmlns:p="http://schemas.openxmlformats.org/presentationml/2006/main">
  <p:tag name="COMMONDATA" val="eyJoZGlkIjoiOGI1ZDRlODU1NmU1NjYzOTgzMDRiZjdhZDgyNDkxOGMifQ=="/>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Phoenix</Template>
  <TotalTime>0</TotalTime>
  <Words>14300</Words>
  <Application>WPS 演示</Application>
  <PresentationFormat>全屏显示(4:3)</PresentationFormat>
  <Paragraphs>869</Paragraphs>
  <Slides>59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59</vt:i4>
      </vt:variant>
    </vt:vector>
  </HeadingPairs>
  <TitlesOfParts>
    <vt:vector size="74" baseType="lpstr">
      <vt:lpstr>Arial</vt:lpstr>
      <vt:lpstr>宋体</vt:lpstr>
      <vt:lpstr>Wingdings</vt:lpstr>
      <vt:lpstr>Wingdings 2</vt:lpstr>
      <vt:lpstr>Arial</vt:lpstr>
      <vt:lpstr>黑体</vt:lpstr>
      <vt:lpstr>Times New Roman</vt:lpstr>
      <vt:lpstr>微软雅黑</vt:lpstr>
      <vt:lpstr>Arial Unicode MS</vt:lpstr>
      <vt:lpstr>华文新魏</vt:lpstr>
      <vt:lpstr>Footlight MT Light</vt:lpstr>
      <vt:lpstr>Goudy Old Style</vt:lpstr>
      <vt:lpstr>Calibri</vt:lpstr>
      <vt:lpstr>Wingdings</vt:lpstr>
      <vt:lpstr>凤舞九天</vt:lpstr>
      <vt:lpstr>Windows窗体编程</vt:lpstr>
      <vt:lpstr>什么是Windows窗体应用程序</vt:lpstr>
      <vt:lpstr>创建Windows窗体应用程序</vt:lpstr>
      <vt:lpstr>应用程序起始点</vt:lpstr>
      <vt:lpstr>配置程序集信息</vt:lpstr>
      <vt:lpstr>常见控件</vt:lpstr>
      <vt:lpstr>标签控件</vt:lpstr>
      <vt:lpstr>图片框控件</vt:lpstr>
      <vt:lpstr>文本框和富文本框</vt:lpstr>
      <vt:lpstr>按钮控件</vt:lpstr>
      <vt:lpstr>PowerPoint 演示文稿</vt:lpstr>
      <vt:lpstr>单项按钮和复选框</vt:lpstr>
      <vt:lpstr>MainForm窗体设计</vt:lpstr>
      <vt:lpstr>配置窗体属性</vt:lpstr>
      <vt:lpstr>添加控件</vt:lpstr>
      <vt:lpstr>PowerPoint 演示文稿</vt:lpstr>
      <vt:lpstr>创建等待对话框</vt:lpstr>
      <vt:lpstr>添加窗体事件</vt:lpstr>
      <vt:lpstr>PowerPoint 演示文稿</vt:lpstr>
      <vt:lpstr>使用对话框</vt:lpstr>
      <vt:lpstr>颜色对话框</vt:lpstr>
      <vt:lpstr>PowerPoint 演示文稿</vt:lpstr>
      <vt:lpstr>PowerPoint 演示文稿</vt:lpstr>
      <vt:lpstr>PowerPoint 演示文稿</vt:lpstr>
      <vt:lpstr>字体对话框</vt:lpstr>
      <vt:lpstr>PowerPoint 演示文稿</vt:lpstr>
      <vt:lpstr>打开文件对话框</vt:lpstr>
      <vt:lpstr>PowerPoint 演示文稿</vt:lpstr>
      <vt:lpstr>保存文件对话框</vt:lpstr>
      <vt:lpstr>PowerPoint 演示文稿</vt:lpstr>
      <vt:lpstr>PowerPoint 演示文稿</vt:lpstr>
      <vt:lpstr>目录浏览对话框</vt:lpstr>
      <vt:lpstr>PowerPoint 演示文稿</vt:lpstr>
      <vt:lpstr>对话框窗体</vt:lpstr>
      <vt:lpstr>PowerPoint 演示文稿</vt:lpstr>
      <vt:lpstr>容    器</vt:lpstr>
      <vt:lpstr>面板</vt:lpstr>
      <vt:lpstr>PowerPoint 演示文稿</vt:lpstr>
      <vt:lpstr>组合框</vt:lpstr>
      <vt:lpstr>PowerPoint 演示文稿</vt:lpstr>
      <vt:lpstr>PowerPoint 演示文稿</vt:lpstr>
      <vt:lpstr>TabControl控件</vt:lpstr>
      <vt:lpstr>容器窗体</vt:lpstr>
      <vt:lpstr>PowerPoint 演示文稿</vt:lpstr>
      <vt:lpstr>PowerPoint 演示文稿</vt:lpstr>
      <vt:lpstr>PowerPoint 演示文稿</vt:lpstr>
      <vt:lpstr>PowerPoint 演示文稿</vt:lpstr>
      <vt:lpstr>数据网格视图控件</vt:lpstr>
      <vt:lpstr>PowerPoint 演示文稿</vt:lpstr>
      <vt:lpstr>使用菜单和工具栏</vt:lpstr>
      <vt:lpstr>使用菜单</vt:lpstr>
      <vt:lpstr>PowerPoint 演示文稿</vt:lpstr>
      <vt:lpstr>使用工具栏</vt:lpstr>
      <vt:lpstr>PowerPoint 演示文稿</vt:lpstr>
      <vt:lpstr>PowerPoint 演示文稿</vt:lpstr>
      <vt:lpstr>使用上下文菜单</vt:lpstr>
      <vt:lpstr>PowerPoint 演示文稿</vt:lpstr>
      <vt:lpstr>PowerPoint 演示文稿</vt:lpstr>
      <vt:lpstr>运行应用程序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第22章  Windows窗体编程</dc:title>
  <dc:creator>yztx4</dc:creator>
  <cp:lastModifiedBy>商嘉一</cp:lastModifiedBy>
  <cp:revision>18</cp:revision>
  <dcterms:created xsi:type="dcterms:W3CDTF">2013-01-15T02:35:00Z</dcterms:created>
  <dcterms:modified xsi:type="dcterms:W3CDTF">2022-04-28T06:16:32Z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142BF962AF89456BAED5DA0954EB5828</vt:lpwstr>
  </property>
  <property fmtid="{D5CDD505-2E9C-101B-9397-08002B2CF9AE}" pid="3" name="KSOProductBuildVer">
    <vt:lpwstr>2052-11.1.0.11636</vt:lpwstr>
  </property>
</Properties>
</file>