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1519" r:id="rId3"/>
    <p:sldId id="1546" r:id="rId5"/>
    <p:sldId id="1563" r:id="rId6"/>
    <p:sldId id="1547" r:id="rId7"/>
    <p:sldId id="1548" r:id="rId8"/>
    <p:sldId id="1564" r:id="rId9"/>
    <p:sldId id="1575" r:id="rId10"/>
    <p:sldId id="1576" r:id="rId11"/>
    <p:sldId id="1577" r:id="rId12"/>
    <p:sldId id="1578" r:id="rId13"/>
    <p:sldId id="1579" r:id="rId14"/>
    <p:sldId id="1580" r:id="rId15"/>
    <p:sldId id="1581" r:id="rId16"/>
    <p:sldId id="1582" r:id="rId17"/>
    <p:sldId id="1545" r:id="rId18"/>
  </p:sldIdLst>
  <p:sldSz cx="9144000" cy="6858000" type="screen4x3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00"/>
    <a:srgbClr val="00CC00"/>
    <a:srgbClr val="99CCFF"/>
    <a:srgbClr val="FFFFCC"/>
    <a:srgbClr val="15411E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83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640"/>
    </p:cViewPr>
  </p:sorterViewPr>
  <p:notesViewPr>
    <p:cSldViewPr>
      <p:cViewPr>
        <p:scale>
          <a:sx n="75" d="100"/>
          <a:sy n="75" d="100"/>
        </p:scale>
        <p:origin x="-1350" y="12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1238" y="781050"/>
            <a:ext cx="5075237" cy="3806825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6763" y="608013"/>
            <a:ext cx="569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806450" y="9666288"/>
            <a:ext cx="564038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460750" y="9705975"/>
            <a:ext cx="306388" cy="2222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8783" tIns="27513" rIns="68783" bIns="27513">
            <a:spAutoFit/>
          </a:bodyPr>
          <a:lstStyle/>
          <a:p>
            <a:pPr algn="ctr" defTabSz="990600" eaLnBrk="0" hangingPunct="0">
              <a:defRPr/>
            </a:pPr>
            <a:fld id="{69C19638-43FF-4D8F-8F32-EF976044CCE4}" type="slidenum">
              <a:rPr lang="zh-CN" altLang="en-US" sz="1100" b="1">
                <a:solidFill>
                  <a:schemeClr val="tx2"/>
                </a:solidFill>
              </a:rPr>
            </a:fld>
            <a:endParaRPr lang="en-US" altLang="zh-CN" sz="1100" b="1">
              <a:solidFill>
                <a:schemeClr val="tx2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12788" y="9720263"/>
            <a:ext cx="2203450" cy="2095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8783" tIns="27513" rIns="68783" bIns="27513">
            <a:spAutoFit/>
          </a:bodyPr>
          <a:lstStyle/>
          <a:p>
            <a:pPr defTabSz="990600" eaLnBrk="0" hangingPunct="0">
              <a:lnSpc>
                <a:spcPct val="102000"/>
              </a:lnSpc>
              <a:defRPr/>
            </a:pPr>
            <a:r>
              <a:rPr lang="zh-CN" altLang="en-US" sz="1000" b="1">
                <a:solidFill>
                  <a:schemeClr val="tx2"/>
                </a:solidFill>
              </a:rPr>
              <a:t>© 1998 </a:t>
            </a:r>
            <a:r>
              <a:rPr lang="en-US" altLang="zh-CN" sz="1000" b="1">
                <a:solidFill>
                  <a:schemeClr val="tx2"/>
                </a:solidFill>
              </a:rPr>
              <a:t>Carnegie Mellon University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779463" y="652463"/>
            <a:ext cx="566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1750" cy="3833812"/>
          </a:xfrm>
          <a:ln w="12700" cap="flat">
            <a:solidFill>
              <a:srgbClr val="000000"/>
            </a:solidFill>
          </a:ln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miter lim="800000"/>
          </a:ln>
        </p:spPr>
        <p:txBody>
          <a:bodyPr wrap="none" lIns="99720" tIns="49860" rIns="99720" bIns="49860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zh-CN" altLang="en-US"/>
              <a:t>集成分为：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、集成准备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、确认接口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、进行集成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0" hangingPunct="0"/>
            <a:fld id="{507B568B-197B-43A5-A1C3-35CAE1797C5D}" type="slidenum">
              <a:rPr lang="en-US" altLang="zh-CN"/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0" hangingPunct="0"/>
            <a:fld id="{F66E66BA-850E-47D8-BF5D-433744A9E946}" type="slidenum">
              <a:rPr lang="en-US" altLang="zh-CN"/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990600" y="6248400"/>
            <a:ext cx="741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890588"/>
            <a:ext cx="1855788" cy="5205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6475" y="890588"/>
            <a:ext cx="5416550" cy="5205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6475" y="890588"/>
            <a:ext cx="7421563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17588" y="1709738"/>
            <a:ext cx="3630612" cy="4386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800600" y="1709738"/>
            <a:ext cx="3630613" cy="438626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17588" y="1709738"/>
            <a:ext cx="3630612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709738"/>
            <a:ext cx="363061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wmf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7588" y="1709738"/>
            <a:ext cx="7413625" cy="438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This is first level text.</a:t>
            </a:r>
            <a:endParaRPr lang="en-US" altLang="zh-CN"/>
          </a:p>
        </p:txBody>
      </p:sp>
      <p:sp>
        <p:nvSpPr>
          <p:cNvPr id="10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6475" y="890588"/>
            <a:ext cx="7421563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Master Page</a:t>
            </a:r>
            <a:endParaRPr lang="en-US" altLang="zh-CN"/>
          </a:p>
        </p:txBody>
      </p:sp>
      <p:sp>
        <p:nvSpPr>
          <p:cNvPr id="2001924" name="Line 4"/>
          <p:cNvSpPr>
            <a:spLocks noChangeShapeType="1"/>
          </p:cNvSpPr>
          <p:nvPr/>
        </p:nvSpPr>
        <p:spPr bwMode="auto">
          <a:xfrm>
            <a:off x="990600" y="6248400"/>
            <a:ext cx="741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graphicFrame>
        <p:nvGraphicFramePr>
          <p:cNvPr id="1064" name="Object 40">
            <a:hlinkClick r:id="" action="ppaction://ole?verb=0"/>
          </p:cNvPr>
          <p:cNvGraphicFramePr/>
          <p:nvPr/>
        </p:nvGraphicFramePr>
        <p:xfrm>
          <a:off x="1042988" y="1341438"/>
          <a:ext cx="7402512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CorelDRAW! Graphic" r:id="rId13" imgW="837565" imgH="16510" progId="">
                  <p:embed/>
                </p:oleObj>
              </mc:Choice>
              <mc:Fallback>
                <p:oleObj name="CorelDRAW! Graphic" r:id="rId13" imgW="837565" imgH="16510" progId="">
                  <p:embed/>
                  <p:pic>
                    <p:nvPicPr>
                      <p:cNvPr id="0" name="Picture 4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402512" cy="12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7AB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39536B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6969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2pPr>
      <a:lvl3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3pPr>
      <a:lvl4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4pPr>
      <a:lvl5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5pPr>
      <a:lvl6pPr marL="4572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6pPr>
      <a:lvl7pPr marL="9144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7pPr>
      <a:lvl8pPr marL="13716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8pPr>
      <a:lvl9pPr marL="18288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9pPr>
    </p:titleStyle>
    <p:bodyStyle>
      <a:lvl1pPr marL="342900" indent="-342900" algn="l" defTabSz="811530" rtl="0" eaLnBrk="0" fontAlgn="base" hangingPunct="0">
        <a:spcBef>
          <a:spcPct val="0"/>
        </a:spcBef>
        <a:spcAft>
          <a:spcPct val="0"/>
        </a:spcAft>
        <a:buChar char="•"/>
        <a:defRPr sz="2400" b="1">
          <a:solidFill>
            <a:srgbClr val="15411E"/>
          </a:solidFill>
          <a:latin typeface="+mn-lt"/>
          <a:ea typeface="+mn-ea"/>
          <a:cs typeface="+mn-cs"/>
        </a:defRPr>
      </a:lvl1pPr>
      <a:lvl2pPr marL="336550" indent="-208280" algn="l" defTabSz="811530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692150" indent="-227330" algn="l" defTabSz="811530" rtl="0" eaLnBrk="0" fontAlgn="base" hangingPunct="0">
        <a:spcBef>
          <a:spcPct val="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</a:defRPr>
      </a:lvl3pPr>
      <a:lvl4pPr marL="1597025" indent="-227330" algn="l" defTabSz="811530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4225" indent="-228600" algn="l" defTabSz="811530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14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9686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4258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8830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900113" y="1628775"/>
            <a:ext cx="7324725" cy="2133600"/>
          </a:xfrm>
        </p:spPr>
        <p:txBody>
          <a:bodyPr lIns="92066" tIns="46033" rIns="92066" bIns="46033" anchor="ctr"/>
          <a:lstStyle/>
          <a:p>
            <a:pPr algn="ctr" eaLnBrk="1" hangingPunct="1">
              <a:spcBef>
                <a:spcPct val="6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集成项目管理过程域</a:t>
            </a:r>
            <a:b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Integrated Project Management</a:t>
            </a:r>
            <a:br>
              <a:rPr lang="en-US" altLang="zh-CN" sz="4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586" name="Rectangle 2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SP1.7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贡献经验到组织过程资产库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1017588" y="1484313"/>
            <a:ext cx="7413625" cy="48244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贡献过程相关的经验到组织过程资产库</a:t>
            </a:r>
            <a:endParaRPr lang="en-US" altLang="zh-CN"/>
          </a:p>
          <a:p>
            <a:pPr lvl="1"/>
            <a:r>
              <a:rPr lang="zh-CN" altLang="en-US"/>
              <a:t>根据组织过程资产库目录分类，项目结束后也需要收集项目的数据到组织过程资产库中，</a:t>
            </a:r>
            <a:r>
              <a:rPr lang="zh-CN" altLang="en-US">
                <a:solidFill>
                  <a:srgbClr val="FF0000"/>
                </a:solidFill>
              </a:rPr>
              <a:t>项目数据的收集通常由</a:t>
            </a:r>
            <a:r>
              <a:rPr lang="en-US" altLang="zh-CN">
                <a:solidFill>
                  <a:srgbClr val="FF0000"/>
                </a:solidFill>
              </a:rPr>
              <a:t>QA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>
                <a:solidFill>
                  <a:srgbClr val="FF0000"/>
                </a:solidFill>
              </a:rPr>
              <a:t>EPG</a:t>
            </a:r>
            <a:r>
              <a:rPr lang="zh-CN" altLang="en-US">
                <a:solidFill>
                  <a:srgbClr val="FF0000"/>
                </a:solidFill>
              </a:rPr>
              <a:t>在项目结束时收集</a:t>
            </a:r>
            <a:r>
              <a:rPr lang="zh-CN" altLang="en-US"/>
              <a:t>，可能包括：</a:t>
            </a:r>
            <a:endParaRPr lang="zh-CN" altLang="en-US"/>
          </a:p>
          <a:p>
            <a:pPr marL="1368425" lvl="3" indent="0"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项目的度量数据</a:t>
            </a:r>
            <a:endParaRPr lang="zh-CN" altLang="en-US"/>
          </a:p>
          <a:p>
            <a:pPr marL="1368425" lvl="3" indent="0"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项目的问题与风险处理</a:t>
            </a:r>
            <a:endParaRPr lang="zh-CN" altLang="en-US"/>
          </a:p>
          <a:p>
            <a:pPr marL="1368425" lvl="3" indent="0">
              <a:buFontTx/>
              <a:buNone/>
            </a:pPr>
            <a:r>
              <a:rPr lang="en-US" altLang="zh-CN"/>
              <a:t>3.</a:t>
            </a:r>
            <a:r>
              <a:rPr lang="zh-CN" altLang="en-US"/>
              <a:t>项目的经验教训</a:t>
            </a:r>
            <a:endParaRPr lang="zh-CN" altLang="en-US"/>
          </a:p>
          <a:p>
            <a:pPr marL="1368425" lvl="3" indent="0">
              <a:buFontTx/>
              <a:buNone/>
            </a:pPr>
            <a:r>
              <a:rPr lang="en-US" altLang="zh-CN"/>
              <a:t>4.</a:t>
            </a:r>
            <a:r>
              <a:rPr lang="zh-CN" altLang="en-US"/>
              <a:t>项目的最佳实践：好的做法、好的文档实例</a:t>
            </a:r>
            <a:endParaRPr lang="zh-CN" altLang="en-US"/>
          </a:p>
          <a:p>
            <a:pPr marL="1368425" lvl="3" indent="0">
              <a:buFontTx/>
              <a:buNone/>
            </a:pPr>
            <a:r>
              <a:rPr lang="en-US" altLang="zh-CN"/>
              <a:t>5.</a:t>
            </a:r>
            <a:r>
              <a:rPr lang="zh-CN" altLang="en-US"/>
              <a:t>项目的培训材料</a:t>
            </a:r>
            <a:endParaRPr lang="en-US" altLang="zh-CN"/>
          </a:p>
          <a:p>
            <a:pPr lvl="1"/>
            <a:r>
              <a:rPr lang="zh-CN" altLang="en-US"/>
              <a:t>在收集数据到组织过程资产库之前通常需要</a:t>
            </a:r>
            <a:r>
              <a:rPr lang="en-US" altLang="zh-CN"/>
              <a:t>QA</a:t>
            </a:r>
            <a:r>
              <a:rPr lang="zh-CN" altLang="en-US"/>
              <a:t>、</a:t>
            </a:r>
            <a:r>
              <a:rPr lang="en-US" altLang="zh-CN"/>
              <a:t>EPG</a:t>
            </a:r>
            <a:r>
              <a:rPr lang="zh-CN" altLang="en-US"/>
              <a:t>、项目经理和项目成员</a:t>
            </a:r>
            <a:r>
              <a:rPr lang="zh-CN" altLang="en-US">
                <a:solidFill>
                  <a:srgbClr val="FF0000"/>
                </a:solidFill>
              </a:rPr>
              <a:t>评审项目数据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检查数据的完整性、一致性、可用性</a:t>
            </a:r>
            <a:r>
              <a:rPr lang="zh-CN" altLang="en-US"/>
              <a:t>；并对项目数据的使用场景进行详细的说明，保证以后的项目能够方便、正确的使用历史数据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SG2</a:t>
            </a:r>
            <a:r>
              <a:rPr lang="zh-CN" altLang="en-US">
                <a:ea typeface="宋体" panose="02010600030101010101" pitchFamily="2" charset="-122"/>
              </a:rPr>
              <a:t>及其特定实践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3143250" cy="2001837"/>
          </a:xfrm>
          <a:solidFill>
            <a:schemeClr val="accent1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特定目标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en-US" altLang="zh-CN"/>
              <a:t>SG2 </a:t>
            </a:r>
            <a:r>
              <a:rPr lang="zh-CN" altLang="en-US"/>
              <a:t>和相关干系人协调和合作：在项目和相关干系人之间进行协调和合作</a:t>
            </a:r>
            <a:endParaRPr lang="zh-CN" altLang="en-US"/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429125" y="1643063"/>
            <a:ext cx="4186238" cy="40179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defTabSz="811530" eaLnBrk="0" hangingPunct="0">
              <a:defRPr/>
            </a:pPr>
            <a:r>
              <a:rPr lang="zh-CN" altLang="en-US" sz="2400" b="1" dirty="0">
                <a:solidFill>
                  <a:srgbClr val="15411E"/>
                </a:solidFill>
                <a:latin typeface="+mn-lt"/>
                <a:ea typeface="+mn-ea"/>
              </a:rPr>
              <a:t>特定实践</a:t>
            </a:r>
            <a:endParaRPr lang="zh-CN" altLang="en-US" sz="2400" b="1" dirty="0">
              <a:solidFill>
                <a:srgbClr val="15411E"/>
              </a:solidFill>
              <a:latin typeface="+mn-lt"/>
              <a:ea typeface="+mn-ea"/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SP2.1</a:t>
            </a:r>
            <a:r>
              <a:rPr lang="zh-CN" altLang="en-US" sz="2400" b="1" dirty="0">
                <a:solidFill>
                  <a:srgbClr val="000000"/>
                </a:solidFill>
              </a:rPr>
              <a:t>管理干系人参与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SP2.2</a:t>
            </a:r>
            <a:r>
              <a:rPr lang="zh-CN" altLang="en-US" sz="2400" b="1" dirty="0">
                <a:solidFill>
                  <a:srgbClr val="000000"/>
                </a:solidFill>
              </a:rPr>
              <a:t>管理关键依赖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SP2.3</a:t>
            </a:r>
            <a:r>
              <a:rPr lang="zh-CN" altLang="en-US" sz="2400" b="1" dirty="0">
                <a:solidFill>
                  <a:srgbClr val="000000"/>
                </a:solidFill>
              </a:rPr>
              <a:t>解决协作问题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SP2.1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管理干系人参与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7588" y="1557338"/>
            <a:ext cx="7413625" cy="47513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在项目中管理相关干系人的参与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sz="2000" dirty="0"/>
              <a:t>首先</a:t>
            </a:r>
            <a:r>
              <a:rPr lang="zh-CN" altLang="en-US" sz="2000" dirty="0">
                <a:solidFill>
                  <a:srgbClr val="FF0000"/>
                </a:solidFill>
              </a:rPr>
              <a:t>识别项目的所有干系人</a:t>
            </a:r>
            <a:r>
              <a:rPr lang="zh-CN" altLang="en-US" sz="2000" dirty="0"/>
              <a:t>，并针对项目</a:t>
            </a:r>
            <a:r>
              <a:rPr lang="en-US" altLang="zh-CN" sz="2000" dirty="0"/>
              <a:t>WBS</a:t>
            </a:r>
            <a:r>
              <a:rPr lang="zh-CN" altLang="en-US" sz="2000" dirty="0"/>
              <a:t>（任务分解）分析干系人如何参与到项目的活动中，</a:t>
            </a:r>
            <a:r>
              <a:rPr lang="zh-CN" altLang="en-US" sz="2000" dirty="0">
                <a:solidFill>
                  <a:srgbClr val="FF0000"/>
                </a:solidFill>
              </a:rPr>
              <a:t>干系人参与项目活动的方式</a:t>
            </a:r>
            <a:r>
              <a:rPr lang="zh-CN" altLang="en-US" sz="2000" dirty="0"/>
              <a:t>一般包括：</a:t>
            </a:r>
            <a:endParaRPr lang="zh-CN" altLang="en-US" sz="2000" dirty="0"/>
          </a:p>
          <a:p>
            <a:pPr lvl="3">
              <a:defRPr/>
            </a:pPr>
            <a:r>
              <a:rPr lang="zh-CN" altLang="en-US" sz="2000" dirty="0"/>
              <a:t>批准</a:t>
            </a:r>
            <a:endParaRPr lang="zh-CN" altLang="en-US" sz="2000" dirty="0"/>
          </a:p>
          <a:p>
            <a:pPr lvl="3">
              <a:defRPr/>
            </a:pPr>
            <a:r>
              <a:rPr lang="zh-CN" altLang="en-US" sz="2000" dirty="0"/>
              <a:t>主要负责</a:t>
            </a:r>
            <a:endParaRPr lang="zh-CN" altLang="en-US" sz="2000" dirty="0"/>
          </a:p>
          <a:p>
            <a:pPr lvl="3">
              <a:defRPr/>
            </a:pPr>
            <a:r>
              <a:rPr lang="zh-CN" altLang="en-US" sz="2000" dirty="0"/>
              <a:t>参与评审</a:t>
            </a:r>
            <a:endParaRPr lang="zh-CN" altLang="en-US" sz="2000" dirty="0"/>
          </a:p>
          <a:p>
            <a:pPr lvl="3">
              <a:defRPr/>
            </a:pPr>
            <a:r>
              <a:rPr lang="zh-CN" altLang="en-US" sz="2000" dirty="0"/>
              <a:t>提供支持</a:t>
            </a:r>
            <a:endParaRPr lang="zh-CN" altLang="en-US" sz="2000" dirty="0"/>
          </a:p>
          <a:p>
            <a:pPr lvl="3">
              <a:defRPr/>
            </a:pPr>
            <a:r>
              <a:rPr lang="zh-CN" altLang="en-US" sz="2000" dirty="0"/>
              <a:t>监控执行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000" dirty="0"/>
              <a:t>在项目执行过程中</a:t>
            </a:r>
            <a:r>
              <a:rPr lang="zh-CN" altLang="en-US" sz="2000" dirty="0">
                <a:solidFill>
                  <a:srgbClr val="FF0000"/>
                </a:solidFill>
              </a:rPr>
              <a:t>管理、协调干系人的参与，</a:t>
            </a:r>
            <a:r>
              <a:rPr lang="zh-CN" altLang="en-US" sz="2000" dirty="0"/>
              <a:t>使干系人能够按时参与项目活动，通常在各种会议上（周会、月会、里程碑会、同行评审会等）记录干系人参与情况，并识别、解决干系人参与问题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SP2.2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管理关键依赖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1017588" y="1484313"/>
            <a:ext cx="7413625" cy="5040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标识、协商、跟踪关键依赖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关键依赖</a:t>
            </a:r>
            <a:r>
              <a:rPr lang="zh-CN" altLang="en-US" sz="2000"/>
              <a:t>：对项目的目标达成具有</a:t>
            </a:r>
            <a:r>
              <a:rPr lang="zh-CN" altLang="en-US" sz="2000">
                <a:solidFill>
                  <a:srgbClr val="FF0000"/>
                </a:solidFill>
              </a:rPr>
              <a:t>重大影响的干系人、任务活动</a:t>
            </a:r>
            <a:r>
              <a:rPr lang="zh-CN" altLang="en-US" sz="2000"/>
              <a:t>等属于关键依赖</a:t>
            </a:r>
            <a:endParaRPr lang="zh-CN" altLang="en-US" sz="2000"/>
          </a:p>
          <a:p>
            <a:pPr lvl="2"/>
            <a:r>
              <a:rPr lang="zh-CN" altLang="en-US" sz="2000"/>
              <a:t>首先分析客户及项目</a:t>
            </a:r>
            <a:r>
              <a:rPr lang="zh-CN" altLang="en-US" sz="2000">
                <a:solidFill>
                  <a:srgbClr val="FF0000"/>
                </a:solidFill>
              </a:rPr>
              <a:t>相关干系人的期望</a:t>
            </a:r>
            <a:r>
              <a:rPr lang="zh-CN" altLang="en-US" sz="2000"/>
              <a:t>，项目的目标</a:t>
            </a:r>
            <a:endParaRPr lang="zh-CN" altLang="en-US" sz="2000"/>
          </a:p>
          <a:p>
            <a:pPr lvl="2"/>
            <a:r>
              <a:rPr lang="zh-CN" altLang="en-US" sz="2000"/>
              <a:t>然后分析</a:t>
            </a:r>
            <a:r>
              <a:rPr lang="zh-CN" altLang="en-US" sz="2000">
                <a:solidFill>
                  <a:srgbClr val="FF0000"/>
                </a:solidFill>
              </a:rPr>
              <a:t>干系人对项目的影响程度，确定关键干系人</a:t>
            </a:r>
            <a:endParaRPr lang="zh-CN" altLang="en-US" sz="2000">
              <a:solidFill>
                <a:srgbClr val="FF0000"/>
              </a:solidFill>
            </a:endParaRPr>
          </a:p>
          <a:p>
            <a:pPr lvl="2"/>
            <a:r>
              <a:rPr lang="zh-CN" altLang="en-US" sz="2000"/>
              <a:t>对项目</a:t>
            </a:r>
            <a:r>
              <a:rPr lang="en-US" altLang="zh-CN" sz="2000"/>
              <a:t>WBS</a:t>
            </a:r>
            <a:r>
              <a:rPr lang="zh-CN" altLang="en-US" sz="2000"/>
              <a:t>（工作分解）进行分析，确定</a:t>
            </a:r>
            <a:r>
              <a:rPr lang="zh-CN" altLang="en-US" sz="2000">
                <a:solidFill>
                  <a:srgbClr val="FF0000"/>
                </a:solidFill>
              </a:rPr>
              <a:t>关键任务</a:t>
            </a:r>
            <a:r>
              <a:rPr lang="en-US" altLang="zh-CN" sz="2000"/>
              <a:t>(</a:t>
            </a:r>
            <a:r>
              <a:rPr lang="zh-CN" altLang="en-US" sz="2000"/>
              <a:t>关键路径上的任务为关键任务</a:t>
            </a:r>
            <a:r>
              <a:rPr lang="en-US" altLang="zh-CN" sz="2000"/>
              <a:t>)</a:t>
            </a:r>
            <a:endParaRPr lang="en-US" altLang="zh-CN" sz="2000"/>
          </a:p>
          <a:p>
            <a:pPr lvl="2"/>
            <a:r>
              <a:rPr lang="zh-CN" altLang="en-US" sz="2000"/>
              <a:t>针对关键关系</a:t>
            </a:r>
            <a:r>
              <a:rPr lang="zh-CN" altLang="en-US" sz="2000">
                <a:solidFill>
                  <a:srgbClr val="FF0000"/>
                </a:solidFill>
              </a:rPr>
              <a:t>人制定沟通协调策略</a:t>
            </a:r>
            <a:r>
              <a:rPr lang="zh-CN" altLang="en-US" sz="2000"/>
              <a:t>，并定期监控（周会、月会、里程碑、各种评审会）确保关键干系人的期望能够满足，并管理关键干系人使其积极参与到项目的活动中。</a:t>
            </a:r>
            <a:endParaRPr lang="zh-CN" altLang="en-US" sz="2000"/>
          </a:p>
          <a:p>
            <a:pPr lvl="2"/>
            <a:r>
              <a:rPr lang="zh-CN" altLang="en-US" sz="2000"/>
              <a:t>针对关键任务合理安排时间和资源，并定期监控（周会、月会、里程碑、各种评审会）保证关键任务能够保质保量的完成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SP2.3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解决协作问题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1017588" y="1484313"/>
            <a:ext cx="7413625" cy="48244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和相关干系人一起解决问题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  <a:p>
            <a:pPr marL="0" lvl="1" indent="-6350">
              <a:buFontTx/>
              <a:buNone/>
            </a:pPr>
            <a:r>
              <a:rPr lang="zh-CN" altLang="en-US"/>
              <a:t>协作问题举例：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产品和产品组件的</a:t>
            </a:r>
            <a:r>
              <a:rPr lang="zh-CN" altLang="en-US">
                <a:solidFill>
                  <a:srgbClr val="FF0000"/>
                </a:solidFill>
              </a:rPr>
              <a:t>需求和设计问题</a:t>
            </a:r>
            <a:endParaRPr lang="zh-CN" altLang="en-US">
              <a:solidFill>
                <a:srgbClr val="FF0000"/>
              </a:solidFill>
            </a:endParaRPr>
          </a:p>
          <a:p>
            <a:pPr marL="355600" lvl="2" indent="-6350">
              <a:buFontTx/>
              <a:buNone/>
            </a:pPr>
            <a:r>
              <a:rPr lang="en-US" altLang="zh-CN"/>
              <a:t>2.</a:t>
            </a:r>
            <a:r>
              <a:rPr lang="zh-CN" altLang="en-US">
                <a:solidFill>
                  <a:srgbClr val="FF0000"/>
                </a:solidFill>
              </a:rPr>
              <a:t>产品级别</a:t>
            </a:r>
            <a:r>
              <a:rPr lang="zh-CN" altLang="en-US"/>
              <a:t>问题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3.</a:t>
            </a:r>
            <a:r>
              <a:rPr lang="zh-CN" altLang="en-US">
                <a:solidFill>
                  <a:srgbClr val="FF0000"/>
                </a:solidFill>
              </a:rPr>
              <a:t>关键资源和人员的可用性</a:t>
            </a:r>
            <a:r>
              <a:rPr lang="zh-CN" altLang="en-US"/>
              <a:t>问题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4.</a:t>
            </a:r>
            <a:r>
              <a:rPr lang="zh-CN" altLang="en-US">
                <a:solidFill>
                  <a:srgbClr val="FF0000"/>
                </a:solidFill>
              </a:rPr>
              <a:t>关键依赖和承诺没兑现</a:t>
            </a:r>
            <a:r>
              <a:rPr lang="zh-CN" altLang="en-US"/>
              <a:t>问题</a:t>
            </a:r>
            <a:endParaRPr lang="en-US" altLang="zh-CN"/>
          </a:p>
          <a:p>
            <a:pPr marL="0" lvl="1" indent="-6350">
              <a:buFontTx/>
              <a:buNone/>
            </a:pPr>
            <a:endParaRPr lang="en-US" altLang="zh-CN"/>
          </a:p>
          <a:p>
            <a:pPr marL="0" lvl="1" indent="-6350">
              <a:buFontTx/>
              <a:buNone/>
            </a:pPr>
            <a:r>
              <a:rPr lang="zh-CN" altLang="en-US"/>
              <a:t>和相关干系人解决问题步骤：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标识并文档化问题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和相关干系人沟通问题及问题的状态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3.</a:t>
            </a:r>
            <a:r>
              <a:rPr lang="zh-CN" altLang="en-US"/>
              <a:t>和相关干系人解决问题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4.</a:t>
            </a:r>
            <a:r>
              <a:rPr lang="zh-CN" altLang="en-US"/>
              <a:t>当问题不能解决时，向高层经理汇报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5.</a:t>
            </a:r>
            <a:r>
              <a:rPr lang="zh-CN" altLang="en-US"/>
              <a:t>跟踪问题直到问题关闭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  <a:p>
            <a:pPr marL="0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475" y="850900"/>
            <a:ext cx="7421563" cy="56197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问题与回答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094" name="Picture 3" descr="BD00028_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2438400"/>
            <a:ext cx="31242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92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5934075" y="1916113"/>
          <a:ext cx="1673225" cy="397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Clip" r:id="rId2" imgW="11144250" imgH="23974425" progId="">
                  <p:embed/>
                </p:oleObj>
              </mc:Choice>
              <mc:Fallback>
                <p:oleObj name="Clip" r:id="rId2" imgW="11144250" imgH="23974425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916113"/>
                        <a:ext cx="1673225" cy="397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集成项目管理目的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根据从组织级标准过程中</a:t>
            </a:r>
            <a:r>
              <a:rPr lang="zh-CN" altLang="en-US">
                <a:solidFill>
                  <a:srgbClr val="FF0000"/>
                </a:solidFill>
              </a:rPr>
              <a:t>裁剪</a:t>
            </a:r>
            <a:r>
              <a:rPr lang="zh-CN" altLang="en-US"/>
              <a:t>得到的项目已定义过程建立和管理项目及相关关系人的参与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SG1</a:t>
            </a:r>
            <a:r>
              <a:rPr lang="zh-CN" altLang="en-US">
                <a:ea typeface="宋体" panose="02010600030101010101" pitchFamily="2" charset="-122"/>
              </a:rPr>
              <a:t>及其特定实践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3143250" cy="2001837"/>
          </a:xfrm>
          <a:solidFill>
            <a:schemeClr val="accent1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特定目标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en-US" altLang="zh-CN"/>
              <a:t>SG1 </a:t>
            </a:r>
            <a:r>
              <a:rPr lang="zh-CN" altLang="en-US"/>
              <a:t>使用项目的已定义过程：根据从组织标准过程裁剪得到的项目已定义过程进行项目</a:t>
            </a:r>
            <a:endParaRPr lang="zh-CN" altLang="en-US"/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429125" y="1643063"/>
            <a:ext cx="4186238" cy="40179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defTabSz="811530" eaLnBrk="0" hangingPunct="0">
              <a:defRPr/>
            </a:pPr>
            <a:r>
              <a:rPr lang="zh-CN" altLang="en-US" sz="2400" b="1" dirty="0">
                <a:solidFill>
                  <a:srgbClr val="15411E"/>
                </a:solidFill>
                <a:latin typeface="+mn-lt"/>
                <a:ea typeface="+mn-ea"/>
              </a:rPr>
              <a:t>特定实践</a:t>
            </a:r>
            <a:endParaRPr lang="zh-CN" altLang="en-US" sz="2400" b="1" dirty="0">
              <a:solidFill>
                <a:srgbClr val="15411E"/>
              </a:solidFill>
              <a:latin typeface="+mn-lt"/>
              <a:ea typeface="+mn-ea"/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SP1.1</a:t>
            </a:r>
            <a:r>
              <a:rPr lang="zh-CN" altLang="en-US" sz="2400" b="1" dirty="0">
                <a:solidFill>
                  <a:srgbClr val="000000"/>
                </a:solidFill>
              </a:rPr>
              <a:t>建立项目已定义过程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SP1.2</a:t>
            </a:r>
            <a:r>
              <a:rPr lang="zh-CN" altLang="en-US" sz="2400" b="1" dirty="0">
                <a:solidFill>
                  <a:srgbClr val="000000"/>
                </a:solidFill>
              </a:rPr>
              <a:t>使用组织过程资产计划项目的活动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SP1.3</a:t>
            </a:r>
            <a:r>
              <a:rPr lang="zh-CN" altLang="en-US" sz="2400" b="1" dirty="0">
                <a:solidFill>
                  <a:srgbClr val="000000"/>
                </a:solidFill>
              </a:rPr>
              <a:t>建立项目的工作环境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SP1.4</a:t>
            </a:r>
            <a:r>
              <a:rPr lang="zh-CN" altLang="en-US" sz="2400" b="1" dirty="0">
                <a:solidFill>
                  <a:srgbClr val="000000"/>
                </a:solidFill>
              </a:rPr>
              <a:t>集成计划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SP1.5</a:t>
            </a:r>
            <a:r>
              <a:rPr lang="zh-CN" altLang="en-US" sz="2400" b="1" dirty="0">
                <a:solidFill>
                  <a:srgbClr val="000000"/>
                </a:solidFill>
              </a:rPr>
              <a:t>使用集成计划管理项目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SP1.6</a:t>
            </a:r>
            <a:r>
              <a:rPr lang="zh-CN" altLang="en-US" sz="2400" b="1" dirty="0">
                <a:solidFill>
                  <a:srgbClr val="000000"/>
                </a:solidFill>
              </a:rPr>
              <a:t>建立团队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defTabSz="811530" eaLnBrk="0" hangingPunct="0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SP1.7</a:t>
            </a:r>
            <a:r>
              <a:rPr lang="zh-CN" altLang="en-US" sz="2400" b="1" dirty="0">
                <a:solidFill>
                  <a:srgbClr val="000000"/>
                </a:solidFill>
              </a:rPr>
              <a:t>贡献经验到组织过程资产库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SP1.1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建立项目已定义过程</a:t>
            </a:r>
            <a:endParaRPr lang="zh-CN" altLang="en-US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413625" cy="43862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建立和维护从项目开始到项目生命周期结束的项目已定义过程</a:t>
            </a: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lvl="1" indent="-342900" eaLnBrk="1" hangingPunct="1"/>
            <a:r>
              <a:rPr lang="zh-CN" altLang="en-US"/>
              <a:t>根据组织级的</a:t>
            </a:r>
            <a:r>
              <a:rPr lang="zh-CN" altLang="en-US">
                <a:solidFill>
                  <a:srgbClr val="FF0000"/>
                </a:solidFill>
              </a:rPr>
              <a:t>裁剪指南</a:t>
            </a:r>
            <a:r>
              <a:rPr lang="zh-CN" altLang="en-US"/>
              <a:t>进行裁剪：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组织级可以根据项目类型定义好裁剪后的模板与过程</a:t>
            </a:r>
            <a:endParaRPr lang="en-US" altLang="zh-CN"/>
          </a:p>
          <a:p>
            <a:pPr lvl="1" indent="-342900" eaLnBrk="1" hangingPunct="1"/>
            <a:endParaRPr lang="en-US" altLang="zh-CN"/>
          </a:p>
          <a:p>
            <a:pPr lvl="1" indent="-342900" eaLnBrk="1" hangingPunct="1"/>
            <a:r>
              <a:rPr lang="zh-CN" altLang="en-US"/>
              <a:t>根据组织级的</a:t>
            </a:r>
            <a:r>
              <a:rPr lang="zh-CN" altLang="en-US">
                <a:solidFill>
                  <a:srgbClr val="FF0000"/>
                </a:solidFill>
              </a:rPr>
              <a:t>生命周期裁剪指南</a:t>
            </a:r>
            <a:r>
              <a:rPr lang="zh-CN" altLang="en-US"/>
              <a:t>裁剪项目的生命周期</a:t>
            </a:r>
            <a:endParaRPr lang="en-US" altLang="zh-CN"/>
          </a:p>
          <a:p>
            <a:pPr lvl="1" indent="-342900" eaLnBrk="1" hangingPunct="1"/>
            <a:endParaRPr lang="en-US" altLang="zh-CN"/>
          </a:p>
          <a:p>
            <a:pPr lvl="1" indent="-342900" eaLnBrk="1" hangingPunct="1"/>
            <a:r>
              <a:rPr lang="zh-CN" altLang="en-US"/>
              <a:t>在裁剪文档中如果发生裁剪就要</a:t>
            </a:r>
            <a:r>
              <a:rPr lang="zh-CN" altLang="en-US">
                <a:solidFill>
                  <a:srgbClr val="FF0000"/>
                </a:solidFill>
              </a:rPr>
              <a:t>记录裁剪的理由</a:t>
            </a:r>
            <a:endParaRPr lang="en-US" altLang="zh-CN">
              <a:solidFill>
                <a:srgbClr val="FF0000"/>
              </a:solidFill>
            </a:endParaRPr>
          </a:p>
          <a:p>
            <a:pPr lvl="1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lvl="1" indent="-342900" eaLnBrk="1" hangingPunct="1"/>
            <a:r>
              <a:rPr lang="zh-CN" altLang="en-US"/>
              <a:t>裁剪结果需要经过项目</a:t>
            </a:r>
            <a:r>
              <a:rPr lang="zh-CN" altLang="en-US">
                <a:solidFill>
                  <a:srgbClr val="FF0000"/>
                </a:solidFill>
              </a:rPr>
              <a:t>相关人员的评审</a:t>
            </a:r>
            <a:r>
              <a:rPr lang="zh-CN" altLang="en-US"/>
              <a:t>，</a:t>
            </a:r>
            <a:r>
              <a:rPr lang="en-US" altLang="zh-CN"/>
              <a:t>QA</a:t>
            </a:r>
            <a:r>
              <a:rPr lang="zh-CN" altLang="en-US"/>
              <a:t>也要参加过程裁剪的评审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1116013" y="1484313"/>
            <a:ext cx="7127875" cy="4924425"/>
          </a:xfrm>
          <a:prstGeom prst="rect">
            <a:avLst/>
          </a:prstGeom>
          <a:noFill/>
          <a:ln>
            <a:noFill/>
          </a:ln>
        </p:spPr>
        <p:txBody>
          <a:bodyPr lIns="108162" tIns="0" rIns="108162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dirty="0"/>
              <a:t>使用组织过程资产和度量库估算和计划项目活动</a:t>
            </a:r>
            <a:endParaRPr lang="en-US" altLang="zh-CN" sz="2400" b="1" dirty="0"/>
          </a:p>
          <a:p>
            <a:pPr marL="5715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/>
              <a:t>公司的</a:t>
            </a:r>
            <a:r>
              <a:rPr lang="zh-CN" altLang="en-US" sz="1600" b="1" dirty="0">
                <a:solidFill>
                  <a:srgbClr val="FF0000"/>
                </a:solidFill>
              </a:rPr>
              <a:t>组织过程资产库</a:t>
            </a:r>
            <a:r>
              <a:rPr lang="zh-CN" altLang="en-US" sz="1600" b="1" dirty="0"/>
              <a:t>可能包含如下：</a:t>
            </a:r>
            <a:endParaRPr lang="zh-CN" altLang="en-US" sz="1600" b="1" dirty="0"/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/>
              <a:t>1.</a:t>
            </a:r>
            <a:r>
              <a:rPr lang="zh-CN" altLang="en-US" sz="1600" b="1" dirty="0"/>
              <a:t>组织级标准过程集</a:t>
            </a:r>
            <a:endParaRPr lang="zh-CN" altLang="en-US" sz="1600" b="1" dirty="0"/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/>
              <a:t>2.</a:t>
            </a:r>
            <a:r>
              <a:rPr lang="zh-CN" altLang="en-US" sz="1600" b="1" dirty="0"/>
              <a:t>经验教训库</a:t>
            </a:r>
            <a:endParaRPr lang="zh-CN" altLang="en-US" sz="1600" b="1" dirty="0"/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/>
              <a:t>3.</a:t>
            </a:r>
            <a:r>
              <a:rPr lang="zh-CN" altLang="en-US" sz="1600" b="1" dirty="0"/>
              <a:t>培训教材库</a:t>
            </a:r>
            <a:endParaRPr lang="zh-CN" altLang="en-US" sz="1600" b="1" dirty="0"/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4.</a:t>
            </a:r>
            <a:r>
              <a:rPr lang="zh-CN" altLang="en-US" sz="1600" b="1" dirty="0">
                <a:solidFill>
                  <a:srgbClr val="FF0000"/>
                </a:solidFill>
              </a:rPr>
              <a:t>组织级度量库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/>
              <a:t>5.</a:t>
            </a:r>
            <a:r>
              <a:rPr lang="zh-CN" altLang="en-US" sz="1600" b="1" dirty="0"/>
              <a:t>最佳实践、样例库</a:t>
            </a:r>
            <a:endParaRPr lang="zh-CN" altLang="en-US" sz="1600" b="1" dirty="0"/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/>
              <a:t>6.BUG</a:t>
            </a:r>
            <a:r>
              <a:rPr lang="zh-CN" altLang="en-US" sz="1600" b="1" dirty="0"/>
              <a:t>库</a:t>
            </a:r>
            <a:endParaRPr lang="zh-CN" altLang="en-US" sz="1600" b="1" dirty="0"/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/>
              <a:t>7.</a:t>
            </a:r>
            <a:r>
              <a:rPr lang="zh-CN" altLang="en-US" sz="1600" b="1" dirty="0"/>
              <a:t>风险库</a:t>
            </a:r>
            <a:endParaRPr lang="zh-CN" altLang="en-US" sz="1600" b="1" dirty="0"/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/>
              <a:t>8.</a:t>
            </a:r>
            <a:r>
              <a:rPr lang="zh-CN" altLang="en-US" sz="1600" b="1" dirty="0"/>
              <a:t>测试用例库</a:t>
            </a:r>
            <a:endParaRPr lang="zh-CN" altLang="en-US" sz="1600" b="1" dirty="0"/>
          </a:p>
          <a:p>
            <a:pPr marL="800100" lvl="1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/>
              <a:t>9.</a:t>
            </a:r>
            <a:r>
              <a:rPr lang="zh-CN" altLang="en-US" sz="1600" b="1" dirty="0"/>
              <a:t>可复用的构件库</a:t>
            </a:r>
            <a:endParaRPr lang="zh-CN" altLang="en-US" sz="1600" b="1" dirty="0"/>
          </a:p>
          <a:p>
            <a:pPr marL="5715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/>
              <a:t>项目</a:t>
            </a:r>
            <a:r>
              <a:rPr lang="zh-CN" altLang="en-US" sz="1600" b="1" dirty="0">
                <a:solidFill>
                  <a:srgbClr val="FF0000"/>
                </a:solidFill>
              </a:rPr>
              <a:t>估算和计划时</a:t>
            </a:r>
            <a:r>
              <a:rPr lang="zh-CN" altLang="en-US" sz="1600" b="1" dirty="0"/>
              <a:t>，要参考组织过程资产库中的内容，作为项目的估算与计划的输入；例如项目的规模、工作量估算；项目的风险识别；项目组件复用等</a:t>
            </a:r>
            <a:endParaRPr lang="en-US" altLang="zh-CN" sz="1600" b="1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76250"/>
            <a:ext cx="7421562" cy="561975"/>
          </a:xfrm>
        </p:spPr>
        <p:txBody>
          <a:bodyPr/>
          <a:lstStyle/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SP1.2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使用组织过程资产计划项目的活动</a:t>
            </a:r>
            <a:endParaRPr lang="zh-CN" altLang="en-US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SP1.3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建立项目的工作环境</a:t>
            </a:r>
            <a:b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</a:br>
            <a:endParaRPr lang="zh-CN" altLang="en-US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1017588" y="1484313"/>
            <a:ext cx="7413625" cy="461168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基于组织的工作环境标准建立和维护项目的工作环境</a:t>
            </a:r>
            <a:endParaRPr lang="en-US" altLang="zh-CN"/>
          </a:p>
          <a:p>
            <a:pPr lvl="1" indent="-342900" eaLnBrk="1" hangingPunct="1"/>
            <a:r>
              <a:rPr lang="zh-CN" altLang="en-US"/>
              <a:t>项目的工作环境包括：项目执行工作所需的</a:t>
            </a:r>
            <a:r>
              <a:rPr lang="zh-CN" altLang="en-US">
                <a:solidFill>
                  <a:srgbClr val="FF0000"/>
                </a:solidFill>
              </a:rPr>
              <a:t>各种软硬件工具、设施、设备等</a:t>
            </a:r>
            <a:r>
              <a:rPr lang="en-US" altLang="zh-CN"/>
              <a:t>,</a:t>
            </a:r>
            <a:r>
              <a:rPr lang="zh-CN" altLang="en-US"/>
              <a:t>通常在</a:t>
            </a:r>
            <a:r>
              <a:rPr lang="zh-CN" altLang="en-US">
                <a:solidFill>
                  <a:srgbClr val="FF0000"/>
                </a:solidFill>
              </a:rPr>
              <a:t>项目计划文档中描述</a:t>
            </a:r>
            <a:r>
              <a:rPr lang="zh-CN" altLang="en-US"/>
              <a:t>；产品集成的环境、各种测试的环境等可以合并到项目的工作环境中，也可以单列</a:t>
            </a:r>
            <a:endParaRPr lang="zh-CN" altLang="en-US"/>
          </a:p>
          <a:p>
            <a:pPr lvl="1" indent="-342900" eaLnBrk="1" hangingPunct="1"/>
            <a:endParaRPr lang="zh-CN" altLang="en-US"/>
          </a:p>
          <a:p>
            <a:pPr lvl="1" indent="-342900" eaLnBrk="1" hangingPunct="1"/>
            <a:r>
              <a:rPr lang="zh-CN" altLang="en-US"/>
              <a:t>项目的工作环境</a:t>
            </a:r>
            <a:r>
              <a:rPr lang="zh-CN" altLang="en-US">
                <a:solidFill>
                  <a:srgbClr val="FF0000"/>
                </a:solidFill>
              </a:rPr>
              <a:t>必须达到组织级工作环境标准要求 的性能和可靠性</a:t>
            </a:r>
            <a:r>
              <a:rPr lang="zh-CN" altLang="en-US"/>
              <a:t>，如果项目有特殊需要可以进行裁剪</a:t>
            </a:r>
            <a:endParaRPr lang="zh-CN" altLang="en-US"/>
          </a:p>
          <a:p>
            <a:pPr lvl="1" indent="-342900" eaLnBrk="1" hangingPunct="1"/>
            <a:endParaRPr lang="zh-CN" altLang="en-US"/>
          </a:p>
          <a:p>
            <a:pPr lvl="1" indent="-342900" eaLnBrk="1" hangingPunct="1"/>
            <a:r>
              <a:rPr lang="zh-CN" altLang="en-US"/>
              <a:t>项目的工作环境一般</a:t>
            </a:r>
            <a:r>
              <a:rPr lang="zh-CN" altLang="en-US">
                <a:solidFill>
                  <a:srgbClr val="FF0000"/>
                </a:solidFill>
              </a:rPr>
              <a:t>复用</a:t>
            </a:r>
            <a:r>
              <a:rPr lang="zh-CN" altLang="en-US"/>
              <a:t>公司已有的，也可以</a:t>
            </a:r>
            <a:r>
              <a:rPr lang="zh-CN" altLang="en-US">
                <a:solidFill>
                  <a:srgbClr val="FF0000"/>
                </a:solidFill>
              </a:rPr>
              <a:t>购买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0000"/>
                </a:solidFill>
              </a:rPr>
              <a:t>自己开发</a:t>
            </a:r>
            <a:endParaRPr lang="zh-CN" altLang="en-US">
              <a:solidFill>
                <a:srgbClr val="FF0000"/>
              </a:solidFill>
            </a:endParaRPr>
          </a:p>
          <a:p>
            <a:pPr lvl="1" indent="-342900" eaLnBrk="1" hangingPunct="1"/>
            <a:endParaRPr lang="zh-CN" altLang="en-US"/>
          </a:p>
          <a:p>
            <a:pPr lvl="1" indent="-342900" eaLnBrk="1" hangingPunct="1"/>
            <a:r>
              <a:rPr lang="zh-CN" altLang="en-US"/>
              <a:t>定期评审和维护项目的工作环境，确保其性能和可靠性能满足项目需要</a:t>
            </a: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SP1.4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集成计划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集成项目计划和影响项目的其它计划，以用来描述项目的已定义过程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项目计划的制定要</a:t>
            </a:r>
            <a:r>
              <a:rPr lang="zh-CN" altLang="en-US" dirty="0">
                <a:solidFill>
                  <a:srgbClr val="FF0000"/>
                </a:solidFill>
              </a:rPr>
              <a:t>考虑项目当前和未来的需要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考虑相关干系人的需求</a:t>
            </a:r>
            <a:r>
              <a:rPr lang="zh-CN" altLang="en-US" dirty="0"/>
              <a:t>，如：公司高层、客户、最终用户、供应商等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集成计划活动使项目计划和项目已定义的过程、其它计划</a:t>
            </a:r>
            <a:r>
              <a:rPr lang="zh-CN" altLang="en-US" dirty="0">
                <a:solidFill>
                  <a:srgbClr val="FF0000"/>
                </a:solidFill>
              </a:rPr>
              <a:t>紧密的结合</a:t>
            </a:r>
            <a:r>
              <a:rPr lang="zh-CN" altLang="en-US" dirty="0"/>
              <a:t>起来，</a:t>
            </a:r>
            <a:r>
              <a:rPr lang="zh-CN" altLang="en-US" dirty="0">
                <a:solidFill>
                  <a:srgbClr val="FF0000"/>
                </a:solidFill>
              </a:rPr>
              <a:t>强调和相关干系人协作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使用组织过程资产</a:t>
            </a:r>
            <a:endParaRPr lang="en-US" altLang="zh-CN" dirty="0">
              <a:solidFill>
                <a:srgbClr val="FF0000"/>
              </a:solidFill>
            </a:endParaRPr>
          </a:p>
          <a:p>
            <a:pPr marL="464820" lvl="2" indent="0">
              <a:buFontTx/>
              <a:buNone/>
              <a:defRPr/>
            </a:pPr>
            <a:r>
              <a:rPr lang="zh-CN" altLang="en-US" dirty="0"/>
              <a:t>其它计划包括（但不限于）：</a:t>
            </a:r>
            <a:endParaRPr lang="zh-CN" altLang="en-US" dirty="0"/>
          </a:p>
          <a:p>
            <a:pPr lvl="2">
              <a:defRPr/>
            </a:pPr>
            <a:r>
              <a:rPr lang="zh-CN" altLang="en-US" sz="1800" dirty="0"/>
              <a:t>     测试计划</a:t>
            </a:r>
            <a:endParaRPr lang="zh-CN" altLang="en-US" sz="1800" dirty="0"/>
          </a:p>
          <a:p>
            <a:pPr lvl="2">
              <a:defRPr/>
            </a:pPr>
            <a:r>
              <a:rPr lang="zh-CN" altLang="en-US" sz="1800" dirty="0"/>
              <a:t>     质量保证计划</a:t>
            </a:r>
            <a:endParaRPr lang="zh-CN" altLang="en-US" sz="1800" dirty="0"/>
          </a:p>
          <a:p>
            <a:pPr lvl="2">
              <a:defRPr/>
            </a:pPr>
            <a:r>
              <a:rPr lang="zh-CN" altLang="en-US" sz="1800" dirty="0"/>
              <a:t>     配置管理计划</a:t>
            </a:r>
            <a:endParaRPr lang="zh-CN" altLang="en-US" sz="1800" dirty="0"/>
          </a:p>
          <a:p>
            <a:pPr lvl="2">
              <a:defRPr/>
            </a:pPr>
            <a:r>
              <a:rPr lang="zh-CN" altLang="en-US" sz="1800" dirty="0"/>
              <a:t>     人员管理计划</a:t>
            </a:r>
            <a:endParaRPr lang="zh-CN" altLang="en-US" sz="1800" dirty="0"/>
          </a:p>
          <a:p>
            <a:pPr lvl="2">
              <a:defRPr/>
            </a:pPr>
            <a:r>
              <a:rPr lang="zh-CN" altLang="en-US" sz="1800" dirty="0"/>
              <a:t>     。。。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SP1.5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使用集成计划管理项目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xfrm>
            <a:off x="1017588" y="1484313"/>
            <a:ext cx="7413625" cy="46116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使用项目计划、影响项目的其它计划、项目已定义过程管理项目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  <a:p>
            <a:pPr marL="0" lvl="1" indent="-6350">
              <a:buFontTx/>
              <a:buNone/>
            </a:pPr>
            <a:r>
              <a:rPr lang="zh-CN" altLang="en-US"/>
              <a:t>使用集成起来的总体计划管理项目通常包括：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1.</a:t>
            </a:r>
            <a:r>
              <a:rPr lang="zh-CN" altLang="en-US">
                <a:solidFill>
                  <a:srgbClr val="FF0000"/>
                </a:solidFill>
              </a:rPr>
              <a:t>充分使用组织过程资产、历史经验教训</a:t>
            </a:r>
            <a:endParaRPr lang="zh-CN" altLang="en-US">
              <a:solidFill>
                <a:srgbClr val="FF0000"/>
              </a:solidFill>
            </a:endParaRPr>
          </a:p>
          <a:p>
            <a:pPr marL="355600" lvl="2" indent="-6350"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按照集成的总体计划监控项目活动和交付物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3.</a:t>
            </a:r>
            <a:r>
              <a:rPr lang="zh-CN" altLang="en-US"/>
              <a:t>定期度量项目的进展、向相关干系人报告项目的状态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/>
              <a:t>4.</a:t>
            </a:r>
            <a:r>
              <a:rPr lang="zh-CN" altLang="en-US">
                <a:solidFill>
                  <a:srgbClr val="FF0000"/>
                </a:solidFill>
              </a:rPr>
              <a:t>定期评价项目性能是否能够满足相关干系人的需要</a:t>
            </a:r>
            <a:endParaRPr lang="zh-CN" altLang="en-US">
              <a:solidFill>
                <a:srgbClr val="FF0000"/>
              </a:solidFill>
            </a:endParaRPr>
          </a:p>
          <a:p>
            <a:pPr marL="355600" lvl="2" indent="-6350">
              <a:buFontTx/>
              <a:buNone/>
            </a:pPr>
            <a:r>
              <a:rPr lang="en-US" altLang="zh-CN"/>
              <a:t>5.</a:t>
            </a:r>
            <a:r>
              <a:rPr lang="zh-CN" altLang="en-US"/>
              <a:t>分析问题的根本原因并时采取纠正和</a:t>
            </a:r>
            <a:r>
              <a:rPr lang="zh-CN" altLang="en-US">
                <a:solidFill>
                  <a:srgbClr val="FF0000"/>
                </a:solidFill>
              </a:rPr>
              <a:t>预防措施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SP1.6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建立团队</a:t>
            </a:r>
            <a:endParaRPr lang="zh-CN" altLang="en-US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1042988" y="1484313"/>
            <a:ext cx="7413625" cy="47529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建立和维护团队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  <a:p>
            <a:pPr marL="0" lvl="1" indent="-6350">
              <a:buFontTx/>
              <a:buNone/>
            </a:pPr>
            <a:r>
              <a:rPr lang="zh-CN" altLang="en-US"/>
              <a:t>建立团队的步骤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 sz="2000"/>
              <a:t>1.</a:t>
            </a:r>
            <a:r>
              <a:rPr lang="zh-CN" altLang="en-US" sz="2000"/>
              <a:t>首先建立</a:t>
            </a:r>
            <a:r>
              <a:rPr lang="zh-CN" altLang="en-US" sz="2000">
                <a:solidFill>
                  <a:srgbClr val="FF0000"/>
                </a:solidFill>
              </a:rPr>
              <a:t>项目的愿景和目标</a:t>
            </a:r>
            <a:r>
              <a:rPr lang="zh-CN" altLang="en-US" sz="2000"/>
              <a:t>，团队和外部干系人对项目的愿景和目标达成一致的理解</a:t>
            </a:r>
            <a:endParaRPr lang="zh-CN" altLang="en-US" sz="2000"/>
          </a:p>
          <a:p>
            <a:pPr marL="355600" lvl="2" indent="-6350">
              <a:buFontTx/>
              <a:buNone/>
            </a:pPr>
            <a:r>
              <a:rPr lang="en-US" altLang="zh-CN" sz="2000"/>
              <a:t>2.</a:t>
            </a:r>
            <a:r>
              <a:rPr lang="zh-CN" altLang="en-US" sz="2000"/>
              <a:t>建立</a:t>
            </a:r>
            <a:r>
              <a:rPr lang="zh-CN" altLang="en-US" sz="2000">
                <a:solidFill>
                  <a:srgbClr val="FF0000"/>
                </a:solidFill>
              </a:rPr>
              <a:t>团队组织结构</a:t>
            </a:r>
            <a:r>
              <a:rPr lang="zh-CN" altLang="en-US" sz="2000"/>
              <a:t>，包括角色、职责、权力、接口关系等</a:t>
            </a:r>
            <a:endParaRPr lang="zh-CN" altLang="en-US" sz="2000"/>
          </a:p>
          <a:p>
            <a:pPr marL="355600" lvl="2" indent="-6350">
              <a:buFontTx/>
              <a:buNone/>
            </a:pPr>
            <a:r>
              <a:rPr lang="en-US" altLang="zh-CN" sz="2000"/>
              <a:t>3.</a:t>
            </a:r>
            <a:r>
              <a:rPr lang="zh-CN" altLang="en-US" sz="2000"/>
              <a:t>建立</a:t>
            </a:r>
            <a:r>
              <a:rPr lang="zh-CN" altLang="en-US" sz="2000">
                <a:solidFill>
                  <a:srgbClr val="FF0000"/>
                </a:solidFill>
              </a:rPr>
              <a:t>团队的运作准则</a:t>
            </a:r>
            <a:endParaRPr lang="zh-CN" altLang="en-US" sz="2000">
              <a:solidFill>
                <a:srgbClr val="FF0000"/>
              </a:solidFill>
            </a:endParaRPr>
          </a:p>
          <a:p>
            <a:pPr marL="355600" lvl="2" indent="-6350">
              <a:buFontTx/>
              <a:buNone/>
            </a:pPr>
            <a:r>
              <a:rPr lang="en-US" altLang="zh-CN" sz="2000"/>
              <a:t>4.</a:t>
            </a:r>
            <a:r>
              <a:rPr lang="zh-CN" altLang="en-US" sz="2000"/>
              <a:t>定期评价团队结构和运作准则，保证团队高效运作，必要时采取纠正措施</a:t>
            </a:r>
            <a:endParaRPr lang="zh-CN" altLang="en-US" sz="2000"/>
          </a:p>
          <a:p>
            <a:pPr marL="0" lvl="1" indent="-6350">
              <a:buFontTx/>
              <a:buNone/>
            </a:pPr>
            <a:endParaRPr lang="zh-CN" altLang="en-US"/>
          </a:p>
          <a:p>
            <a:pPr marL="0" lvl="1" indent="-6350">
              <a:buFontTx/>
              <a:buNone/>
            </a:pPr>
            <a:r>
              <a:rPr lang="zh-CN" altLang="en-US"/>
              <a:t>建立团队注意事项</a:t>
            </a:r>
            <a:endParaRPr lang="zh-CN" altLang="en-US"/>
          </a:p>
          <a:p>
            <a:pPr marL="355600" lvl="2" indent="-6350">
              <a:buFontTx/>
              <a:buNone/>
            </a:pPr>
            <a:r>
              <a:rPr lang="en-US" altLang="zh-CN" sz="2000"/>
              <a:t>1.</a:t>
            </a:r>
            <a:r>
              <a:rPr lang="zh-CN" altLang="en-US" sz="2000"/>
              <a:t>为了促进沟通和协作，通常</a:t>
            </a:r>
            <a:r>
              <a:rPr lang="zh-CN" altLang="en-US" sz="2000">
                <a:solidFill>
                  <a:srgbClr val="FF0000"/>
                </a:solidFill>
              </a:rPr>
              <a:t>把项目的相关干系人包含在团队中</a:t>
            </a:r>
            <a:endParaRPr lang="zh-CN" altLang="en-US" sz="2000">
              <a:solidFill>
                <a:srgbClr val="FF0000"/>
              </a:solidFill>
            </a:endParaRPr>
          </a:p>
          <a:p>
            <a:pPr marL="355600" lvl="2" indent="-6350">
              <a:buFontTx/>
              <a:buNone/>
            </a:pPr>
            <a:r>
              <a:rPr lang="en-US" altLang="zh-CN" sz="2000"/>
              <a:t>2.</a:t>
            </a:r>
            <a:r>
              <a:rPr lang="zh-CN" altLang="en-US" sz="2000"/>
              <a:t>涉及多个部门</a:t>
            </a:r>
            <a:r>
              <a:rPr lang="en-US" altLang="zh-CN" sz="2000"/>
              <a:t>/</a:t>
            </a:r>
            <a:r>
              <a:rPr lang="zh-CN" altLang="en-US" sz="2000"/>
              <a:t>组织的环境中，建立团队时要包含各个部门</a:t>
            </a:r>
            <a:r>
              <a:rPr lang="en-US" altLang="zh-CN" sz="2000"/>
              <a:t>/</a:t>
            </a:r>
            <a:r>
              <a:rPr lang="zh-CN" altLang="en-US" sz="2000"/>
              <a:t>组织的代表，组成</a:t>
            </a:r>
            <a:r>
              <a:rPr lang="zh-CN" altLang="en-US" sz="2000">
                <a:solidFill>
                  <a:srgbClr val="FF0000"/>
                </a:solidFill>
              </a:rPr>
              <a:t>跨职能</a:t>
            </a:r>
            <a:r>
              <a:rPr lang="en-US" altLang="zh-CN" sz="2000">
                <a:solidFill>
                  <a:srgbClr val="FF0000"/>
                </a:solidFill>
              </a:rPr>
              <a:t>/</a:t>
            </a:r>
            <a:r>
              <a:rPr lang="zh-CN" altLang="en-US" sz="2000">
                <a:solidFill>
                  <a:srgbClr val="FF0000"/>
                </a:solidFill>
              </a:rPr>
              <a:t>组织项目团队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i.new.color.fastprint">
  <a:themeElements>
    <a:clrScheme name="">
      <a:dk1>
        <a:srgbClr val="39536B"/>
      </a:dk1>
      <a:lt1>
        <a:srgbClr val="EFEDE5"/>
      </a:lt1>
      <a:dk2>
        <a:srgbClr val="9C2108"/>
      </a:dk2>
      <a:lt2>
        <a:srgbClr val="969696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9C2108"/>
      </a:hlink>
      <a:folHlink>
        <a:srgbClr val="F7DF31"/>
      </a:folHlink>
    </a:clrScheme>
    <a:fontScheme name="1_sei.new.color.fastprint">
      <a:majorFont>
        <a:latin typeface="Arial"/>
        <a:ea typeface="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108162" tIns="0" rIns="108162" bIns="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108162" tIns="0" rIns="108162" bIns="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ei.new.color.fastprint 1">
        <a:dk1>
          <a:srgbClr val="969696"/>
        </a:dk1>
        <a:lt1>
          <a:srgbClr val="FFFFFF"/>
        </a:lt1>
        <a:dk2>
          <a:srgbClr val="000080"/>
        </a:dk2>
        <a:lt2>
          <a:srgbClr val="FFFFFF"/>
        </a:lt2>
        <a:accent1>
          <a:srgbClr val="3399FF"/>
        </a:accent1>
        <a:accent2>
          <a:srgbClr val="009900"/>
        </a:accent2>
        <a:accent3>
          <a:srgbClr val="AAAAC0"/>
        </a:accent3>
        <a:accent4>
          <a:srgbClr val="DADADA"/>
        </a:accent4>
        <a:accent5>
          <a:srgbClr val="ADCAFF"/>
        </a:accent5>
        <a:accent6>
          <a:srgbClr val="008A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i.new.color.fastprint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i.new.color.fastprint 3">
        <a:dk1>
          <a:srgbClr val="538299"/>
        </a:dk1>
        <a:lt1>
          <a:srgbClr val="EFEDE5"/>
        </a:lt1>
        <a:dk2>
          <a:srgbClr val="39536B"/>
        </a:dk2>
        <a:lt2>
          <a:srgbClr val="969696"/>
        </a:lt2>
        <a:accent1>
          <a:srgbClr val="628CC4"/>
        </a:accent1>
        <a:accent2>
          <a:srgbClr val="44985A"/>
        </a:accent2>
        <a:accent3>
          <a:srgbClr val="F6F4F0"/>
        </a:accent3>
        <a:accent4>
          <a:srgbClr val="466E82"/>
        </a:accent4>
        <a:accent5>
          <a:srgbClr val="B7C5DE"/>
        </a:accent5>
        <a:accent6>
          <a:srgbClr val="3D8951"/>
        </a:accent6>
        <a:hlink>
          <a:srgbClr val="A50021"/>
        </a:hlink>
        <a:folHlink>
          <a:srgbClr val="F7DF3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fyx</Template>
  <TotalTime>0</TotalTime>
  <Words>2391</Words>
  <Application>WPS 演示</Application>
  <PresentationFormat>全屏显示(4:3)</PresentationFormat>
  <Paragraphs>165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华文新魏</vt:lpstr>
      <vt:lpstr>微软雅黑</vt:lpstr>
      <vt:lpstr>Arial Unicode MS</vt:lpstr>
      <vt:lpstr>1_sei.new.color.fastprint</vt:lpstr>
      <vt:lpstr>集成项目管理过程域 Integrated Project Management </vt:lpstr>
      <vt:lpstr>集成项目管理目的</vt:lpstr>
      <vt:lpstr>SG1及其特定实践</vt:lpstr>
      <vt:lpstr>SP1.1建立项目已定义过程</vt:lpstr>
      <vt:lpstr>SP1.2使用组织过程资产计划项目的活动</vt:lpstr>
      <vt:lpstr>SP1.3建立项目的工作环境 </vt:lpstr>
      <vt:lpstr>SP1.4集成计划</vt:lpstr>
      <vt:lpstr>SP1.5使用集成计划管理项目</vt:lpstr>
      <vt:lpstr>SP1.6建立团队</vt:lpstr>
      <vt:lpstr>SP1.7贡献经验到组织过程资产库</vt:lpstr>
      <vt:lpstr>SG2及其特定实践</vt:lpstr>
      <vt:lpstr>SP2.1管理干系人参与</vt:lpstr>
      <vt:lpstr>SP2.2管理关键依赖</vt:lpstr>
      <vt:lpstr>SP2.3解决协作问题</vt:lpstr>
      <vt:lpstr>问题与回答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CMMI L3 技术解决方案TS</dc:title>
  <dc:creator>think</dc:creator>
  <cp:lastModifiedBy>党育凤</cp:lastModifiedBy>
  <cp:revision>1036</cp:revision>
  <cp:lastPrinted>1998-04-21T20:08:00Z</cp:lastPrinted>
  <dcterms:created xsi:type="dcterms:W3CDTF">1998-04-21T20:07:00Z</dcterms:created>
  <dcterms:modified xsi:type="dcterms:W3CDTF">2021-03-06T03:21:58Z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