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404" r:id="rId3"/>
    <p:sldId id="367" r:id="rId4"/>
    <p:sldId id="405" r:id="rId5"/>
    <p:sldId id="368" r:id="rId6"/>
    <p:sldId id="411" r:id="rId7"/>
    <p:sldId id="376" r:id="rId8"/>
    <p:sldId id="369" r:id="rId9"/>
    <p:sldId id="370" r:id="rId10"/>
    <p:sldId id="381" r:id="rId11"/>
    <p:sldId id="372" r:id="rId12"/>
    <p:sldId id="373" r:id="rId13"/>
    <p:sldId id="374" r:id="rId14"/>
    <p:sldId id="409" r:id="rId15"/>
    <p:sldId id="406" r:id="rId16"/>
    <p:sldId id="377" r:id="rId17"/>
    <p:sldId id="378" r:id="rId18"/>
    <p:sldId id="407" r:id="rId19"/>
    <p:sldId id="408" r:id="rId20"/>
    <p:sldId id="410" r:id="rId21"/>
    <p:sldId id="403" r:id="rId22"/>
  </p:sldIdLst>
  <p:sldSz cx="9144000" cy="6858000" type="screen4x3"/>
  <p:notesSz cx="7099300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80C1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80C1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80C1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80C1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80C1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80C1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80C1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80C1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80C1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F05"/>
    <a:srgbClr val="2A7EB2"/>
    <a:srgbClr val="080C1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2" autoAdjust="0"/>
    <p:restoredTop sz="98609" autoAdjust="0"/>
  </p:normalViewPr>
  <p:slideViewPr>
    <p:cSldViewPr>
      <p:cViewPr varScale="1">
        <p:scale>
          <a:sx n="67" d="100"/>
          <a:sy n="67" d="100"/>
        </p:scale>
        <p:origin x="119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EF7B61E-E568-4F66-8D0D-16987E9A7A7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1017588" y="730250"/>
            <a:ext cx="741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990600" y="6248400"/>
            <a:ext cx="741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3810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010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80010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010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9243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39243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010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9243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62500" y="1219200"/>
            <a:ext cx="39243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924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3924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8001000" cy="487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/>
              <a:t>This is first level text.</a:t>
            </a:r>
            <a:endParaRPr lang="en-US" altLang="zh-CN"/>
          </a:p>
        </p:txBody>
      </p:sp>
      <p:sp>
        <p:nvSpPr>
          <p:cNvPr id="10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8001000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/>
              <a:t>Master Page</a:t>
            </a:r>
            <a:endParaRPr lang="en-US" altLang="zh-CN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6248400"/>
            <a:ext cx="741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685800" y="1066800"/>
            <a:ext cx="800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81153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81153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l" defTabSz="81153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l" defTabSz="81153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l" defTabSz="811530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l" defTabSz="811530" rtl="0" fontAlgn="base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l" defTabSz="811530" rtl="0" fontAlgn="base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l" defTabSz="811530" rtl="0" fontAlgn="base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l" defTabSz="811530" rtl="0" fontAlgn="base">
        <a:lnSpc>
          <a:spcPct val="89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defTabSz="811530" rtl="0" eaLnBrk="0" fontAlgn="base" hangingPunct="0">
        <a:spcBef>
          <a:spcPct val="0"/>
        </a:spcBef>
        <a:spcAft>
          <a:spcPct val="0"/>
        </a:spcAft>
        <a:buChar char="•"/>
        <a:defRPr sz="2400" b="1">
          <a:solidFill>
            <a:srgbClr val="080C10"/>
          </a:solidFill>
          <a:latin typeface="+mn-lt"/>
          <a:ea typeface="+mn-ea"/>
          <a:cs typeface="+mn-cs"/>
        </a:defRPr>
      </a:lvl1pPr>
      <a:lvl2pPr marL="336550" indent="-208280" algn="l" defTabSz="811530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692150" indent="-227330" algn="l" defTabSz="811530" rtl="0" eaLnBrk="0" fontAlgn="base" hangingPunct="0">
        <a:spcBef>
          <a:spcPct val="0"/>
        </a:spcBef>
        <a:spcAft>
          <a:spcPct val="0"/>
        </a:spcAft>
        <a:buChar char="-"/>
        <a:defRPr sz="22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597025" indent="-227330" algn="l" defTabSz="811530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2054225" indent="-228600" algn="l" defTabSz="811530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511425" indent="-228600" algn="l" defTabSz="811530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2968625" indent="-228600" algn="l" defTabSz="811530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425825" indent="-228600" algn="l" defTabSz="811530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3883025" indent="-228600" algn="l" defTabSz="811530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3200" dirty="0"/>
              <a:t>项目监督和控制过程域</a:t>
            </a:r>
            <a:r>
              <a:rPr lang="en-US" altLang="zh-CN" sz="3200" dirty="0"/>
              <a:t>(MC)</a:t>
            </a:r>
            <a:br>
              <a:rPr lang="zh-CN" altLang="en-US" sz="3200" dirty="0"/>
            </a:br>
            <a:r>
              <a:rPr lang="zh-CN" altLang="en-US" sz="3200" dirty="0"/>
              <a:t> </a:t>
            </a:r>
            <a:endParaRPr lang="en-US" altLang="zh-CN" sz="3200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endParaRPr lang="zh-CN" alt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81000" algn="l"/>
              </a:tabLst>
            </a:pPr>
            <a:r>
              <a:rPr lang="en-US" altLang="zh-CN">
                <a:solidFill>
                  <a:srgbClr val="C00000"/>
                </a:solidFill>
              </a:rPr>
              <a:t>SP1.5 </a:t>
            </a:r>
            <a:r>
              <a:rPr lang="zh-CN" altLang="en-US">
                <a:solidFill>
                  <a:srgbClr val="C00000"/>
                </a:solidFill>
              </a:rPr>
              <a:t>监控干系人参与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/>
              <a:t>按照项目计划监控干系人参与</a:t>
            </a:r>
            <a:endParaRPr lang="zh-CN" altLang="en-US"/>
          </a:p>
          <a:p>
            <a:pPr marL="0" indent="0" eaLnBrk="1" hangingPunct="1">
              <a:buFontTx/>
              <a:buNone/>
            </a:pPr>
            <a:r>
              <a:rPr lang="zh-CN" altLang="en-US"/>
              <a:t>  </a:t>
            </a:r>
            <a:endParaRPr lang="zh-CN" altLang="en-US"/>
          </a:p>
          <a:p>
            <a:pPr lvl="1" indent="-342900" eaLnBrk="1" hangingPunct="1"/>
            <a:r>
              <a:rPr lang="zh-CN" altLang="en-US"/>
              <a:t>在项目执行过程中管理、监控干系人的参与，使干系人能够按时参与项目活动，通常在各种会议上（周会、月会、里程碑会、同行评审会等）记录干系人参与情况，并识别、解决干系人参与问题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81000" algn="l"/>
              </a:tabLst>
            </a:pPr>
            <a:r>
              <a:rPr lang="en-US" altLang="zh-CN">
                <a:solidFill>
                  <a:srgbClr val="C00000"/>
                </a:solidFill>
              </a:rPr>
              <a:t>SP1.6 </a:t>
            </a:r>
            <a:r>
              <a:rPr lang="zh-CN" altLang="en-US">
                <a:solidFill>
                  <a:srgbClr val="C00000"/>
                </a:solidFill>
              </a:rPr>
              <a:t>进行进展评审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/>
              <a:t>定期评审项目的进展、性能和问题</a:t>
            </a:r>
            <a:endParaRPr lang="zh-CN" altLang="en-US">
              <a:solidFill>
                <a:srgbClr val="FF3300"/>
              </a:solidFill>
            </a:endParaRPr>
          </a:p>
          <a:p>
            <a:pPr marL="0" lvl="1" indent="-6350" eaLnBrk="1" hangingPunct="1">
              <a:buFontTx/>
              <a:buNone/>
            </a:pPr>
            <a:r>
              <a:rPr lang="zh-CN" altLang="en-US"/>
              <a:t>  </a:t>
            </a:r>
            <a:endParaRPr lang="zh-CN" altLang="en-US"/>
          </a:p>
          <a:p>
            <a:pPr marL="0" lvl="1" indent="-6350" eaLnBrk="1" hangingPunct="1">
              <a:buFontTx/>
              <a:buNone/>
            </a:pPr>
            <a:r>
              <a:rPr lang="zh-CN" altLang="en-US"/>
              <a:t>进展评审频率：</a:t>
            </a:r>
            <a:endParaRPr lang="zh-CN" altLang="en-US"/>
          </a:p>
          <a:p>
            <a:pPr lvl="2" indent="-342900" eaLnBrk="1" hangingPunct="1"/>
            <a:r>
              <a:rPr lang="zh-CN" altLang="en-US"/>
              <a:t>日常非正式的检查项目进展情况；</a:t>
            </a:r>
            <a:endParaRPr lang="zh-CN" altLang="en-US"/>
          </a:p>
          <a:p>
            <a:pPr lvl="2" indent="-342900" eaLnBrk="1" hangingPunct="1"/>
            <a:r>
              <a:rPr lang="zh-CN" altLang="en-US"/>
              <a:t>每周、每月评审项目进展（评审方式可以非正式）；</a:t>
            </a:r>
            <a:endParaRPr lang="zh-CN" altLang="en-US"/>
          </a:p>
          <a:p>
            <a:pPr lvl="2" indent="-342900" eaLnBrk="1" hangingPunct="1"/>
            <a:r>
              <a:rPr lang="zh-CN" altLang="en-US"/>
              <a:t>当发生突发事件时，临时性的评审项目进展。</a:t>
            </a:r>
            <a:endParaRPr lang="zh-CN" altLang="en-US"/>
          </a:p>
          <a:p>
            <a:pPr marL="0" lvl="1" indent="-6350" eaLnBrk="1" hangingPunct="1">
              <a:buFontTx/>
              <a:buNone/>
            </a:pPr>
            <a:endParaRPr lang="zh-CN" altLang="en-US"/>
          </a:p>
          <a:p>
            <a:pPr marL="0" lvl="1" indent="-6350" eaLnBrk="1" hangingPunct="1">
              <a:buFontTx/>
              <a:buNone/>
            </a:pPr>
            <a:r>
              <a:rPr lang="zh-CN" altLang="en-US"/>
              <a:t>进展评审的目的和内容：</a:t>
            </a:r>
            <a:endParaRPr lang="zh-CN" altLang="en-US"/>
          </a:p>
          <a:p>
            <a:pPr lvl="2" indent="-342900" eaLnBrk="1" hangingPunct="1"/>
            <a:r>
              <a:rPr lang="zh-CN" altLang="en-US"/>
              <a:t>和相关干系人沟通项目任务和工作产品的状态</a:t>
            </a:r>
            <a:endParaRPr lang="zh-CN" altLang="en-US"/>
          </a:p>
          <a:p>
            <a:pPr lvl="2" indent="-342900" eaLnBrk="1" hangingPunct="1"/>
            <a:r>
              <a:rPr lang="zh-CN" altLang="en-US"/>
              <a:t>项目收集和分析的度量数据及结果</a:t>
            </a:r>
            <a:endParaRPr lang="zh-CN" altLang="en-US"/>
          </a:p>
          <a:p>
            <a:pPr lvl="2" indent="-342900" eaLnBrk="1" hangingPunct="1"/>
            <a:r>
              <a:rPr lang="zh-CN" altLang="en-US"/>
              <a:t>标识偏差，管理变更请求和问题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81000" algn="l"/>
              </a:tabLst>
            </a:pPr>
            <a:r>
              <a:rPr lang="en-US" altLang="zh-CN">
                <a:solidFill>
                  <a:srgbClr val="C00000"/>
                </a:solidFill>
              </a:rPr>
              <a:t>SP1.7 </a:t>
            </a:r>
            <a:r>
              <a:rPr lang="zh-CN" altLang="en-US">
                <a:solidFill>
                  <a:srgbClr val="C00000"/>
                </a:solidFill>
              </a:rPr>
              <a:t>进行里程碑评审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/>
              <a:t>进行里程碑评审</a:t>
            </a:r>
            <a:endParaRPr lang="zh-CN" altLang="en-US"/>
          </a:p>
          <a:p>
            <a:pPr marL="0" indent="0" eaLnBrk="1" hangingPunct="1">
              <a:buFontTx/>
              <a:buNone/>
            </a:pPr>
            <a:endParaRPr lang="zh-CN" altLang="en-US"/>
          </a:p>
          <a:p>
            <a:pPr marL="0" lvl="1" indent="-6350" eaLnBrk="1" hangingPunct="1">
              <a:buFontTx/>
              <a:buNone/>
            </a:pPr>
            <a:r>
              <a:rPr lang="zh-CN" altLang="en-US"/>
              <a:t>通常在项目的阶段结束时进行正式的里程碑评审：</a:t>
            </a:r>
            <a:endParaRPr lang="zh-CN" altLang="en-US"/>
          </a:p>
          <a:p>
            <a:pPr lvl="2" indent="-342900" eaLnBrk="1" hangingPunct="1"/>
            <a:r>
              <a:rPr lang="zh-CN" altLang="en-US"/>
              <a:t>高层参与里程碑评审</a:t>
            </a:r>
            <a:endParaRPr lang="zh-CN" altLang="en-US"/>
          </a:p>
          <a:p>
            <a:pPr lvl="2" indent="-342900" eaLnBrk="1" hangingPunct="1"/>
            <a:r>
              <a:rPr lang="zh-CN" altLang="en-US"/>
              <a:t>主要评审项目进展状态、问题、风险等，里程碑时对项目进行重新计划，确定项目后续工作的计划：包括资源投入、时间安排等</a:t>
            </a:r>
            <a:endParaRPr lang="zh-CN" altLang="en-US"/>
          </a:p>
          <a:p>
            <a:pPr lvl="2" indent="-342900" eaLnBrk="1" hangingPunct="1"/>
            <a:r>
              <a:rPr lang="zh-CN" altLang="en-US"/>
              <a:t>评估项目阶段目标是否达成，外部市场环境、客户需求是否发生变化，并对项目作出决策：技术方向调整、重大需求变更、项目</a:t>
            </a:r>
            <a:r>
              <a:rPr lang="en-US" altLang="zh-CN"/>
              <a:t>G0 </a:t>
            </a:r>
            <a:r>
              <a:rPr lang="zh-CN" altLang="en-US"/>
              <a:t>或者 </a:t>
            </a:r>
            <a:r>
              <a:rPr lang="en-US" altLang="zh-CN"/>
              <a:t>Not Go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81000" algn="l"/>
              </a:tabLst>
            </a:pPr>
            <a:r>
              <a:rPr lang="zh-CN" altLang="en-US" dirty="0">
                <a:solidFill>
                  <a:srgbClr val="C00000"/>
                </a:solidFill>
              </a:rPr>
              <a:t>设置里程碑评审点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33450" y="1400175"/>
            <a:ext cx="72771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特定目标与实践</a:t>
            </a:r>
            <a:endParaRPr lang="en-US" altLang="zh-CN"/>
          </a:p>
        </p:txBody>
      </p:sp>
      <p:sp>
        <p:nvSpPr>
          <p:cNvPr id="18435" name="Rectangle 45"/>
          <p:cNvSpPr>
            <a:spLocks noChangeArrowheads="1"/>
          </p:cNvSpPr>
          <p:nvPr/>
        </p:nvSpPr>
        <p:spPr bwMode="auto">
          <a:xfrm>
            <a:off x="4495800" y="1600200"/>
            <a:ext cx="3810000" cy="29718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>
              <a:tabLst>
                <a:tab pos="381000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SP2.1 </a:t>
            </a:r>
            <a:r>
              <a:rPr lang="zh-CN" altLang="en-US" sz="2000" dirty="0">
                <a:solidFill>
                  <a:srgbClr val="000000"/>
                </a:solidFill>
              </a:rPr>
              <a:t>分析问题</a:t>
            </a:r>
            <a:endParaRPr lang="zh-CN" altLang="en-US" sz="2000" dirty="0"/>
          </a:p>
          <a:p>
            <a:pPr>
              <a:tabLst>
                <a:tab pos="381000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SP2.2 </a:t>
            </a:r>
            <a:r>
              <a:rPr lang="zh-CN" altLang="en-US" sz="2000" dirty="0">
                <a:solidFill>
                  <a:srgbClr val="000000"/>
                </a:solidFill>
              </a:rPr>
              <a:t>采取纠正行动</a:t>
            </a:r>
            <a:endParaRPr lang="zh-CN" altLang="en-US" sz="2000" dirty="0"/>
          </a:p>
          <a:p>
            <a:pPr>
              <a:tabLst>
                <a:tab pos="381000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SP2.3 </a:t>
            </a:r>
            <a:r>
              <a:rPr lang="zh-CN" altLang="en-US" sz="2000" dirty="0">
                <a:solidFill>
                  <a:srgbClr val="000000"/>
                </a:solidFill>
              </a:rPr>
              <a:t>管理纠正行动</a:t>
            </a:r>
            <a:endParaRPr lang="zh-CN" altLang="en-US" sz="2000" dirty="0"/>
          </a:p>
          <a:p>
            <a:pPr>
              <a:tabLst>
                <a:tab pos="381000" algn="l"/>
              </a:tabLst>
              <a:defRPr/>
            </a:pPr>
            <a:endParaRPr lang="zh-CN" altLang="en-US" sz="2000" dirty="0">
              <a:solidFill>
                <a:srgbClr val="000000"/>
              </a:solidFill>
            </a:endParaRPr>
          </a:p>
          <a:p>
            <a:pPr marL="342900" indent="-52705">
              <a:tabLst>
                <a:tab pos="381000" algn="l"/>
              </a:tabLst>
              <a:defRPr/>
            </a:pPr>
            <a:endParaRPr lang="zh-CN" altLang="en-US" sz="1400" b="0" dirty="0">
              <a:solidFill>
                <a:srgbClr val="000000"/>
              </a:solidFill>
            </a:endParaRPr>
          </a:p>
        </p:txBody>
      </p:sp>
      <p:sp>
        <p:nvSpPr>
          <p:cNvPr id="48131" name="Text Box 46"/>
          <p:cNvSpPr txBox="1">
            <a:spLocks noChangeArrowheads="1"/>
          </p:cNvSpPr>
          <p:nvPr/>
        </p:nvSpPr>
        <p:spPr bwMode="auto">
          <a:xfrm>
            <a:off x="609600" y="1143000"/>
            <a:ext cx="3429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特定目标</a:t>
            </a:r>
            <a:endParaRPr kumimoji="1" lang="en-US" altLang="zh-CN" sz="200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132" name="Text Box 47"/>
          <p:cNvSpPr txBox="1">
            <a:spLocks noChangeArrowheads="1"/>
          </p:cNvSpPr>
          <p:nvPr/>
        </p:nvSpPr>
        <p:spPr bwMode="auto">
          <a:xfrm>
            <a:off x="4419600" y="1143000"/>
            <a:ext cx="3962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特定实践</a:t>
            </a:r>
            <a:endParaRPr kumimoji="1" lang="en-US" altLang="zh-CN" sz="200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438" name="Rectangle 49"/>
          <p:cNvSpPr>
            <a:spLocks noChangeArrowheads="1"/>
          </p:cNvSpPr>
          <p:nvPr/>
        </p:nvSpPr>
        <p:spPr bwMode="auto">
          <a:xfrm>
            <a:off x="509588" y="1600200"/>
            <a:ext cx="3529012" cy="14478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r>
              <a:rPr lang="en-US" altLang="zh-CN" sz="2000" dirty="0"/>
              <a:t>SG2 </a:t>
            </a:r>
            <a:r>
              <a:rPr lang="zh-CN" altLang="en-US" sz="2000" dirty="0"/>
              <a:t>管理纠正行动直到关闭：当项目的性能或者结果和计划相比发生重大偏差时，管理纠正行动直到关闭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81000" algn="l"/>
              </a:tabLst>
            </a:pPr>
            <a:r>
              <a:rPr lang="en-US" altLang="zh-CN">
                <a:solidFill>
                  <a:srgbClr val="C00000"/>
                </a:solidFill>
              </a:rPr>
              <a:t>SP2.1 </a:t>
            </a:r>
            <a:r>
              <a:rPr lang="zh-CN" altLang="en-US">
                <a:solidFill>
                  <a:srgbClr val="C00000"/>
                </a:solidFill>
              </a:rPr>
              <a:t>分析问题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dirty="0"/>
              <a:t>收集和分析问题，确定纠正行动解决问题</a:t>
            </a: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endParaRPr lang="en-US" altLang="zh-CN" dirty="0"/>
          </a:p>
          <a:p>
            <a:pPr lvl="1" indent="-342900" eaLnBrk="1" hangingPunct="1">
              <a:defRPr/>
            </a:pPr>
            <a:r>
              <a:rPr lang="zh-CN" altLang="en-US" dirty="0"/>
              <a:t>需要进行分析的项目问题举例：</a:t>
            </a:r>
            <a:endParaRPr lang="zh-CN" altLang="en-US" dirty="0"/>
          </a:p>
          <a:p>
            <a:pPr lvl="2" indent="-342900" eaLnBrk="1" hangingPunct="1">
              <a:defRPr/>
            </a:pPr>
            <a:r>
              <a:rPr lang="zh-CN" altLang="en-US" dirty="0"/>
              <a:t>执行技术评审、测试发现的问题</a:t>
            </a:r>
            <a:endParaRPr lang="zh-CN" altLang="en-US" dirty="0"/>
          </a:p>
          <a:p>
            <a:pPr lvl="2" indent="-342900" eaLnBrk="1" hangingPunct="1">
              <a:defRPr/>
            </a:pPr>
            <a:r>
              <a:rPr lang="zh-CN" altLang="en-US" dirty="0"/>
              <a:t>实际的项目计划参数和估算发生重大偏差</a:t>
            </a:r>
            <a:endParaRPr lang="zh-CN" altLang="en-US" dirty="0"/>
          </a:p>
          <a:p>
            <a:pPr lvl="2" indent="-342900" eaLnBrk="1" hangingPunct="1">
              <a:defRPr/>
            </a:pPr>
            <a:r>
              <a:rPr lang="zh-CN" altLang="en-US" dirty="0"/>
              <a:t>内外部承诺不能满足</a:t>
            </a:r>
            <a:endParaRPr lang="zh-CN" altLang="en-US" dirty="0"/>
          </a:p>
          <a:p>
            <a:pPr lvl="2" indent="-342900" eaLnBrk="1" hangingPunct="1">
              <a:defRPr/>
            </a:pPr>
            <a:r>
              <a:rPr lang="zh-CN" altLang="en-US" dirty="0"/>
              <a:t>风险状态的重大变更</a:t>
            </a:r>
            <a:endParaRPr lang="zh-CN" altLang="en-US" dirty="0"/>
          </a:p>
          <a:p>
            <a:pPr lvl="2" indent="-342900" eaLnBrk="1" hangingPunct="1">
              <a:defRPr/>
            </a:pPr>
            <a:r>
              <a:rPr lang="zh-CN" altLang="en-US" dirty="0"/>
              <a:t>数据存取、收集、保密性、安全性问题</a:t>
            </a:r>
            <a:endParaRPr lang="zh-CN" altLang="en-US" dirty="0"/>
          </a:p>
          <a:p>
            <a:pPr lvl="2" indent="-342900" eaLnBrk="1" hangingPunct="1">
              <a:defRPr/>
            </a:pPr>
            <a:r>
              <a:rPr lang="zh-CN" altLang="en-US" dirty="0"/>
              <a:t>干系人表现或参与问题</a:t>
            </a:r>
            <a:endParaRPr lang="zh-CN" altLang="en-US" dirty="0"/>
          </a:p>
          <a:p>
            <a:pPr lvl="2" indent="-342900" eaLnBrk="1" hangingPunct="1">
              <a:defRPr/>
            </a:pPr>
            <a:r>
              <a:rPr lang="zh-CN" altLang="en-US" dirty="0"/>
              <a:t>产品组件、工具、环境或者客户、供应商的承诺不能按计划到位</a:t>
            </a:r>
            <a:endParaRPr lang="zh-CN" altLang="en-US" dirty="0"/>
          </a:p>
          <a:p>
            <a:pPr marL="0" lvl="1" indent="-6350" eaLnBrk="1" hangingPunct="1">
              <a:buFontTx/>
              <a:buNone/>
              <a:defRPr/>
            </a:pPr>
            <a:endParaRPr lang="zh-CN" altLang="en-US" dirty="0"/>
          </a:p>
          <a:p>
            <a:pPr lvl="1" indent="-342900" eaLnBrk="1" hangingPunct="1">
              <a:defRPr/>
            </a:pPr>
            <a:r>
              <a:rPr lang="zh-CN" altLang="en-US" dirty="0"/>
              <a:t>分析问题并确定是否需要纠正行动的通用准则：</a:t>
            </a:r>
            <a:endParaRPr lang="zh-CN" altLang="en-US" dirty="0"/>
          </a:p>
          <a:p>
            <a:pPr lvl="2" indent="-342900" eaLnBrk="1" hangingPunct="1">
              <a:defRPr/>
            </a:pPr>
            <a:r>
              <a:rPr lang="zh-CN" altLang="en-US" dirty="0"/>
              <a:t>如果问题不解决，将影响项目目标的达成</a:t>
            </a: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endParaRPr lang="zh-CN" altLang="en-US" dirty="0"/>
          </a:p>
          <a:p>
            <a:pPr marL="0" indent="0" eaLnBrk="1" hangingPunct="1">
              <a:buFontTx/>
              <a:buNone/>
              <a:defRPr/>
            </a:pPr>
            <a:r>
              <a:rPr lang="zh-CN" altLang="en-US" dirty="0"/>
              <a:t>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SP2.2 </a:t>
            </a:r>
            <a:r>
              <a:rPr lang="zh-CN" altLang="en-US">
                <a:solidFill>
                  <a:srgbClr val="C00000"/>
                </a:solidFill>
              </a:rPr>
              <a:t>采取纠正行动</a:t>
            </a:r>
            <a:endParaRPr lang="zh-CN" altLang="zh-CN">
              <a:solidFill>
                <a:srgbClr val="C0000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dirty="0"/>
              <a:t>对识别的问题采取纠正行动</a:t>
            </a: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endParaRPr lang="en-US" altLang="zh-CN" dirty="0"/>
          </a:p>
          <a:p>
            <a:pPr lvl="1" indent="-342900" eaLnBrk="1" hangingPunct="1">
              <a:defRPr/>
            </a:pPr>
            <a:r>
              <a:rPr lang="zh-CN" altLang="en-US" dirty="0"/>
              <a:t>对需要解决的问题确定纠正行动并</a:t>
            </a:r>
            <a:r>
              <a:rPr lang="zh-CN" altLang="en-US" dirty="0">
                <a:solidFill>
                  <a:srgbClr val="FF0000"/>
                </a:solidFill>
              </a:rPr>
              <a:t>文档化</a:t>
            </a:r>
            <a:endParaRPr lang="en-US" altLang="zh-CN" dirty="0">
              <a:solidFill>
                <a:srgbClr val="FF0000"/>
              </a:solidFill>
            </a:endParaRPr>
          </a:p>
          <a:p>
            <a:pPr lvl="1" indent="-342900" eaLnBrk="1" hangingPunct="1">
              <a:defRPr/>
            </a:pPr>
            <a:r>
              <a:rPr lang="zh-CN" altLang="en-US" dirty="0"/>
              <a:t>潜在的纠正行动举例：</a:t>
            </a:r>
            <a:endParaRPr lang="zh-CN" altLang="en-US" dirty="0"/>
          </a:p>
          <a:p>
            <a:pPr lvl="2" indent="-342900" eaLnBrk="1" hangingPunct="1">
              <a:defRPr/>
            </a:pPr>
            <a:r>
              <a:rPr lang="zh-CN" altLang="en-US" dirty="0"/>
              <a:t>修改工作说明</a:t>
            </a:r>
            <a:endParaRPr lang="zh-CN" altLang="en-US" dirty="0"/>
          </a:p>
          <a:p>
            <a:pPr lvl="2" indent="-342900" eaLnBrk="1" hangingPunct="1">
              <a:defRPr/>
            </a:pPr>
            <a:r>
              <a:rPr lang="zh-CN" altLang="en-US" dirty="0"/>
              <a:t>修改需求</a:t>
            </a:r>
            <a:endParaRPr lang="zh-CN" altLang="en-US" dirty="0"/>
          </a:p>
          <a:p>
            <a:pPr lvl="2" indent="-342900" eaLnBrk="1" hangingPunct="1">
              <a:defRPr/>
            </a:pPr>
            <a:r>
              <a:rPr lang="zh-CN" altLang="en-US" dirty="0"/>
              <a:t>重估计和计划</a:t>
            </a:r>
            <a:endParaRPr lang="zh-CN" altLang="en-US" dirty="0"/>
          </a:p>
          <a:p>
            <a:pPr lvl="2" indent="-342900" eaLnBrk="1" hangingPunct="1">
              <a:defRPr/>
            </a:pPr>
            <a:r>
              <a:rPr lang="zh-CN" altLang="en-US" dirty="0"/>
              <a:t>协商承诺</a:t>
            </a:r>
            <a:endParaRPr lang="zh-CN" altLang="en-US" dirty="0"/>
          </a:p>
          <a:p>
            <a:pPr lvl="2" indent="-342900" eaLnBrk="1" hangingPunct="1">
              <a:defRPr/>
            </a:pPr>
            <a:r>
              <a:rPr lang="zh-CN" altLang="en-US" dirty="0"/>
              <a:t>增加资源</a:t>
            </a:r>
            <a:endParaRPr lang="zh-CN" altLang="en-US" dirty="0"/>
          </a:p>
          <a:p>
            <a:pPr lvl="2" indent="-342900" eaLnBrk="1" hangingPunct="1">
              <a:defRPr/>
            </a:pPr>
            <a:r>
              <a:rPr lang="zh-CN" altLang="en-US" dirty="0"/>
              <a:t>修改过程</a:t>
            </a:r>
            <a:endParaRPr lang="zh-CN" altLang="en-US" dirty="0"/>
          </a:p>
          <a:p>
            <a:pPr lvl="2" indent="-342900" eaLnBrk="1" hangingPunct="1">
              <a:defRPr/>
            </a:pPr>
            <a:r>
              <a:rPr lang="zh-CN" altLang="en-US" dirty="0"/>
              <a:t>重新评估项目风险</a:t>
            </a:r>
            <a:endParaRPr lang="zh-CN" altLang="en-US" dirty="0"/>
          </a:p>
          <a:p>
            <a:pPr marL="0" lvl="1" indent="-6350" eaLnBrk="1" hangingPunct="1">
              <a:buFontTx/>
              <a:buNone/>
              <a:defRPr/>
            </a:pPr>
            <a:endParaRPr lang="zh-CN" altLang="en-US" dirty="0"/>
          </a:p>
          <a:p>
            <a:pPr lvl="1" indent="-342900" eaLnBrk="1" hangingPunct="1">
              <a:defRPr/>
            </a:pPr>
            <a:r>
              <a:rPr lang="zh-CN" altLang="en-US" dirty="0"/>
              <a:t>和干系人一起评审纠正行动，并达成一致意见；</a:t>
            </a:r>
            <a:endParaRPr lang="zh-CN" altLang="en-US" dirty="0"/>
          </a:p>
          <a:p>
            <a:pPr lvl="1" indent="-342900" eaLnBrk="1" hangingPunct="1">
              <a:defRPr/>
            </a:pPr>
            <a:r>
              <a:rPr lang="zh-CN" altLang="en-US" dirty="0"/>
              <a:t>协调内外部承诺的变更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SP2.3 </a:t>
            </a:r>
            <a:r>
              <a:rPr lang="zh-CN" altLang="en-US"/>
              <a:t>管理纠正行动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/>
              <a:t>管理纠正行动直到关闭</a:t>
            </a:r>
            <a:endParaRPr lang="en-US" altLang="zh-CN"/>
          </a:p>
          <a:p>
            <a:pPr marL="0" indent="0">
              <a:buFontTx/>
              <a:buNone/>
            </a:pPr>
            <a:endParaRPr lang="en-US" altLang="zh-CN"/>
          </a:p>
          <a:p>
            <a:pPr marL="0" lvl="1" indent="-6350">
              <a:buFontTx/>
              <a:buNone/>
            </a:pPr>
            <a:r>
              <a:rPr lang="zh-CN" altLang="en-US"/>
              <a:t>管理纠正行动通常包括：</a:t>
            </a:r>
            <a:endParaRPr lang="zh-CN" altLang="en-US"/>
          </a:p>
          <a:p>
            <a:pPr lvl="2" indent="-342900"/>
            <a:r>
              <a:rPr lang="zh-CN" altLang="en-US"/>
              <a:t>监控纠正行动，直到它们完成</a:t>
            </a:r>
            <a:endParaRPr lang="zh-CN" altLang="en-US"/>
          </a:p>
          <a:p>
            <a:pPr lvl="2" indent="-342900"/>
            <a:r>
              <a:rPr lang="zh-CN" altLang="en-US"/>
              <a:t>分析纠正行动结果，确定纠正行动的效果</a:t>
            </a:r>
            <a:endParaRPr lang="zh-CN" altLang="en-US"/>
          </a:p>
          <a:p>
            <a:pPr lvl="2" indent="-342900"/>
            <a:r>
              <a:rPr lang="zh-CN" altLang="en-US"/>
              <a:t>当纠正行动的实际结果和预期结果有偏差时，需要再采取合适的行动</a:t>
            </a:r>
            <a:endParaRPr lang="zh-CN" altLang="en-US"/>
          </a:p>
          <a:p>
            <a:pPr lvl="2" indent="-342900"/>
            <a:r>
              <a:rPr lang="zh-CN" altLang="en-US"/>
              <a:t>采取的纠正行动及结果要</a:t>
            </a:r>
            <a:r>
              <a:rPr lang="zh-CN" altLang="en-US">
                <a:solidFill>
                  <a:srgbClr val="FF0000"/>
                </a:solidFill>
              </a:rPr>
              <a:t>作为经验教训收集到组织过程资产库中</a:t>
            </a:r>
            <a:r>
              <a:rPr lang="zh-CN" altLang="en-US"/>
              <a:t>，以便将来计划过程和风险管理过程时使用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项目监控过程示例</a:t>
            </a:r>
            <a:endParaRPr lang="zh-CN" altLang="en-US" dirty="0"/>
          </a:p>
        </p:txBody>
      </p:sp>
      <p:graphicFrame>
        <p:nvGraphicFramePr>
          <p:cNvPr id="98306" name="Object 6"/>
          <p:cNvGraphicFramePr>
            <a:graphicFrameLocks noChangeAspect="1"/>
          </p:cNvGraphicFramePr>
          <p:nvPr/>
        </p:nvGraphicFramePr>
        <p:xfrm>
          <a:off x="1214438" y="1209675"/>
          <a:ext cx="6572250" cy="496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8" name="Visio" r:id="rId1" imgW="7835900" imgH="7340600" progId="Visio.Drawing.11">
                  <p:embed/>
                </p:oleObj>
              </mc:Choice>
              <mc:Fallback>
                <p:oleObj name="Visio" r:id="rId1" imgW="7835900" imgH="73406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209675"/>
                        <a:ext cx="6572250" cy="496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项目监控结果报告途径</a:t>
            </a:r>
            <a:endParaRPr lang="zh-CN" altLang="en-US" dirty="0"/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90600" y="1524000"/>
            <a:ext cx="750345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项目监控的目的</a:t>
            </a:r>
            <a:endParaRPr lang="zh-CN" altLang="en-US"/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/>
              <a:t> </a:t>
            </a:r>
            <a:r>
              <a:rPr lang="zh-CN" altLang="en-US"/>
              <a:t>提供对项目进展情况的了解</a:t>
            </a:r>
            <a:endParaRPr lang="zh-CN" altLang="en-US"/>
          </a:p>
          <a:p>
            <a:pPr marL="0" indent="0" eaLnBrk="1" hangingPunct="1"/>
            <a:r>
              <a:rPr lang="zh-CN" altLang="en-US"/>
              <a:t> 当项目的性能与其计划严重偏离时，采取适当的纠正行动 </a:t>
            </a:r>
            <a:endParaRPr lang="zh-CN" altLang="en-US"/>
          </a:p>
        </p:txBody>
      </p:sp>
      <p:pic>
        <p:nvPicPr>
          <p:cNvPr id="11366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76400" y="2286000"/>
            <a:ext cx="5562600" cy="37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问题与回答</a:t>
            </a:r>
            <a:endParaRPr lang="zh-CN" altLang="en-US"/>
          </a:p>
        </p:txBody>
      </p:sp>
      <p:pic>
        <p:nvPicPr>
          <p:cNvPr id="18442" name="Picture 3" descr="BD00028_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0" y="2438400"/>
            <a:ext cx="3124200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440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5991225" y="1449388"/>
          <a:ext cx="1806575" cy="441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Clip" r:id="rId2" imgW="1857375" imgH="3996055" progId="">
                  <p:embed/>
                </p:oleObj>
              </mc:Choice>
              <mc:Fallback>
                <p:oleObj name="Clip" r:id="rId2" imgW="1857375" imgH="3996055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225" y="1449388"/>
                        <a:ext cx="1806575" cy="441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特定目标与实践</a:t>
            </a:r>
            <a:endParaRPr lang="en-US" altLang="zh-CN"/>
          </a:p>
        </p:txBody>
      </p:sp>
      <p:sp>
        <p:nvSpPr>
          <p:cNvPr id="18435" name="Rectangle 45"/>
          <p:cNvSpPr>
            <a:spLocks noChangeArrowheads="1"/>
          </p:cNvSpPr>
          <p:nvPr/>
        </p:nvSpPr>
        <p:spPr bwMode="auto">
          <a:xfrm>
            <a:off x="4495800" y="1600200"/>
            <a:ext cx="3810000" cy="29718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>
              <a:tabLst>
                <a:tab pos="381000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SP1.1 </a:t>
            </a:r>
            <a:r>
              <a:rPr lang="zh-CN" altLang="en-US" sz="2000" dirty="0">
                <a:solidFill>
                  <a:srgbClr val="000000"/>
                </a:solidFill>
              </a:rPr>
              <a:t>监控项目计划参数</a:t>
            </a:r>
            <a:endParaRPr lang="zh-CN" altLang="en-US" sz="2000" dirty="0"/>
          </a:p>
          <a:p>
            <a:pPr>
              <a:tabLst>
                <a:tab pos="381000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SP1.2 </a:t>
            </a:r>
            <a:r>
              <a:rPr lang="zh-CN" altLang="en-US" sz="2000" dirty="0">
                <a:solidFill>
                  <a:srgbClr val="000000"/>
                </a:solidFill>
              </a:rPr>
              <a:t>监控承诺</a:t>
            </a:r>
            <a:endParaRPr lang="zh-CN" altLang="en-US" sz="2000" dirty="0"/>
          </a:p>
          <a:p>
            <a:pPr>
              <a:tabLst>
                <a:tab pos="381000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SP1.3 </a:t>
            </a:r>
            <a:r>
              <a:rPr lang="zh-CN" altLang="en-US" sz="2000" dirty="0">
                <a:solidFill>
                  <a:srgbClr val="000000"/>
                </a:solidFill>
              </a:rPr>
              <a:t>监控项目风险</a:t>
            </a:r>
            <a:endParaRPr lang="zh-CN" altLang="en-US" sz="2000" dirty="0"/>
          </a:p>
          <a:p>
            <a:pPr>
              <a:tabLst>
                <a:tab pos="381000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SP1.4 </a:t>
            </a:r>
            <a:r>
              <a:rPr lang="zh-CN" altLang="en-US" sz="2000" dirty="0">
                <a:solidFill>
                  <a:srgbClr val="000000"/>
                </a:solidFill>
              </a:rPr>
              <a:t>监控数据管理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tabLst>
                <a:tab pos="381000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SP1.5 </a:t>
            </a:r>
            <a:r>
              <a:rPr lang="zh-CN" altLang="en-US" sz="2000" dirty="0">
                <a:solidFill>
                  <a:srgbClr val="000000"/>
                </a:solidFill>
              </a:rPr>
              <a:t>监控干系人参与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tabLst>
                <a:tab pos="381000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SP1.6 </a:t>
            </a:r>
            <a:r>
              <a:rPr lang="zh-CN" altLang="en-US" sz="2000" dirty="0">
                <a:solidFill>
                  <a:srgbClr val="000000"/>
                </a:solidFill>
              </a:rPr>
              <a:t>进行进展评审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tabLst>
                <a:tab pos="381000" algn="l"/>
              </a:tabLst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SP1.7 </a:t>
            </a:r>
            <a:r>
              <a:rPr lang="zh-CN" altLang="en-US" sz="2000" dirty="0">
                <a:solidFill>
                  <a:srgbClr val="000000"/>
                </a:solidFill>
              </a:rPr>
              <a:t>进行里程碑评审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tabLst>
                <a:tab pos="381000" algn="l"/>
              </a:tabLst>
              <a:defRPr/>
            </a:pPr>
            <a:endParaRPr lang="zh-CN" altLang="en-US" sz="2000" dirty="0">
              <a:solidFill>
                <a:srgbClr val="000000"/>
              </a:solidFill>
            </a:endParaRPr>
          </a:p>
          <a:p>
            <a:pPr marL="342900" indent="-52705">
              <a:tabLst>
                <a:tab pos="381000" algn="l"/>
              </a:tabLst>
              <a:defRPr/>
            </a:pPr>
            <a:endParaRPr lang="zh-CN" altLang="en-US" sz="1400" b="0" dirty="0">
              <a:solidFill>
                <a:srgbClr val="000000"/>
              </a:solidFill>
            </a:endParaRPr>
          </a:p>
        </p:txBody>
      </p:sp>
      <p:sp>
        <p:nvSpPr>
          <p:cNvPr id="38915" name="Text Box 46"/>
          <p:cNvSpPr txBox="1">
            <a:spLocks noChangeArrowheads="1"/>
          </p:cNvSpPr>
          <p:nvPr/>
        </p:nvSpPr>
        <p:spPr bwMode="auto">
          <a:xfrm>
            <a:off x="609600" y="1143000"/>
            <a:ext cx="3429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特定目标</a:t>
            </a:r>
            <a:endParaRPr kumimoji="1" lang="en-US" altLang="zh-CN" sz="200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916" name="Text Box 47"/>
          <p:cNvSpPr txBox="1">
            <a:spLocks noChangeArrowheads="1"/>
          </p:cNvSpPr>
          <p:nvPr/>
        </p:nvSpPr>
        <p:spPr bwMode="auto">
          <a:xfrm>
            <a:off x="4419600" y="1143000"/>
            <a:ext cx="3962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特定实践</a:t>
            </a:r>
            <a:endParaRPr kumimoji="1" lang="en-US" altLang="zh-CN" sz="200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438" name="Rectangle 49"/>
          <p:cNvSpPr>
            <a:spLocks noChangeArrowheads="1"/>
          </p:cNvSpPr>
          <p:nvPr/>
        </p:nvSpPr>
        <p:spPr bwMode="auto">
          <a:xfrm>
            <a:off x="509588" y="1600200"/>
            <a:ext cx="3529012" cy="14478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r>
              <a:rPr lang="en-US" altLang="zh-CN" sz="2000" dirty="0"/>
              <a:t>SG1 </a:t>
            </a:r>
            <a:r>
              <a:rPr lang="zh-CN" altLang="en-US" sz="2000" dirty="0"/>
              <a:t>按照计划监控项目：按照项目计划监控实际的项目进展和性能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81000" algn="l"/>
              </a:tabLst>
            </a:pPr>
            <a:r>
              <a:rPr lang="en-US" altLang="zh-CN">
                <a:solidFill>
                  <a:srgbClr val="C00000"/>
                </a:solidFill>
              </a:rPr>
              <a:t>SP1.1 </a:t>
            </a:r>
            <a:r>
              <a:rPr lang="zh-CN" altLang="en-US">
                <a:solidFill>
                  <a:srgbClr val="C00000"/>
                </a:solidFill>
              </a:rPr>
              <a:t>监控项目计划参数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8229600" cy="480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200" dirty="0"/>
              <a:t>按照计划，监控项目计划参数的实际值</a:t>
            </a:r>
            <a:endParaRPr lang="en-US" altLang="zh-CN" sz="2200" dirty="0"/>
          </a:p>
          <a:p>
            <a:pPr marL="0" indent="0" eaLnBrk="1" hangingPunct="1">
              <a:buFontTx/>
              <a:buNone/>
            </a:pPr>
            <a:endParaRPr lang="zh-CN" altLang="en-US" sz="2200" dirty="0"/>
          </a:p>
          <a:p>
            <a:pPr lvl="1" indent="-342900" eaLnBrk="1" hangingPunct="1"/>
            <a:r>
              <a:rPr lang="zh-CN" altLang="en-US" sz="2000" dirty="0"/>
              <a:t>项目经理需要监控：</a:t>
            </a:r>
            <a:endParaRPr lang="zh-CN" altLang="en-US" sz="2000" dirty="0"/>
          </a:p>
          <a:p>
            <a:pPr lvl="2" indent="-342900" eaLnBrk="1" hangingPunct="1"/>
            <a:endParaRPr lang="en-US" altLang="zh-CN" sz="2000" dirty="0"/>
          </a:p>
          <a:p>
            <a:pPr lvl="2" indent="-342900" eaLnBrk="1" hangingPunct="1"/>
            <a:endParaRPr lang="en-US" altLang="zh-CN" sz="2000" dirty="0"/>
          </a:p>
          <a:p>
            <a:pPr lvl="2" indent="-342900" eaLnBrk="1" hangingPunct="1"/>
            <a:endParaRPr lang="en-US" altLang="zh-CN" sz="2000" dirty="0"/>
          </a:p>
          <a:p>
            <a:pPr lvl="2" indent="-342900" eaLnBrk="1" hangingPunct="1"/>
            <a:endParaRPr lang="en-US" altLang="zh-CN" sz="2000" dirty="0"/>
          </a:p>
          <a:p>
            <a:pPr lvl="2" indent="-342900" eaLnBrk="1" hangingPunct="1"/>
            <a:endParaRPr lang="en-US" altLang="zh-CN" sz="2000" dirty="0"/>
          </a:p>
          <a:p>
            <a:pPr lvl="2" indent="-342900" eaLnBrk="1" hangingPunct="1"/>
            <a:endParaRPr lang="en-US" altLang="zh-CN" sz="2000" dirty="0"/>
          </a:p>
          <a:p>
            <a:pPr lvl="2" indent="-342900" eaLnBrk="1" hangingPunct="1"/>
            <a:endParaRPr lang="en-US" altLang="zh-CN" sz="2000" dirty="0"/>
          </a:p>
          <a:p>
            <a:pPr lvl="2" indent="-342900" eaLnBrk="1" hangingPunct="1">
              <a:buNone/>
            </a:pPr>
            <a:endParaRPr lang="en-US" altLang="zh-CN" sz="2000" dirty="0"/>
          </a:p>
          <a:p>
            <a:pPr lvl="2" indent="-342900" eaLnBrk="1" hangingPunct="1"/>
            <a:endParaRPr lang="en-US" altLang="zh-CN" sz="2000" dirty="0"/>
          </a:p>
          <a:p>
            <a:pPr lvl="1" indent="-342900" eaLnBrk="1" hangingPunct="1"/>
            <a:r>
              <a:rPr lang="zh-CN" altLang="en-US" sz="2000" dirty="0"/>
              <a:t>通过实际与计划的数据对比监控项目计划，当有重大偏差时进行问题管理：</a:t>
            </a:r>
            <a:endParaRPr lang="zh-CN" altLang="en-US" sz="2000" dirty="0"/>
          </a:p>
          <a:p>
            <a:pPr lvl="2" indent="-342900" eaLnBrk="1" hangingPunct="1"/>
            <a:r>
              <a:rPr lang="zh-CN" altLang="en-US" sz="2000" dirty="0"/>
              <a:t>实际度量项目的规模、工作量、进度等数据，并与计划值做比较</a:t>
            </a:r>
            <a:endParaRPr lang="zh-CN" altLang="en-US" sz="2000" dirty="0"/>
          </a:p>
        </p:txBody>
      </p:sp>
      <p:pic>
        <p:nvPicPr>
          <p:cNvPr id="111617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3000" y="2200275"/>
            <a:ext cx="55816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81000" algn="l"/>
              </a:tabLst>
            </a:pPr>
            <a:r>
              <a:rPr lang="en-US" altLang="zh-CN" dirty="0">
                <a:solidFill>
                  <a:srgbClr val="C00000"/>
                </a:solidFill>
              </a:rPr>
              <a:t>SP1.1 </a:t>
            </a:r>
            <a:r>
              <a:rPr lang="zh-CN" altLang="en-US" dirty="0">
                <a:solidFill>
                  <a:srgbClr val="C00000"/>
                </a:solidFill>
              </a:rPr>
              <a:t>监控项目计划参数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32688" y="1524000"/>
            <a:ext cx="741859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#</a:t>
            </a:r>
            <a:r>
              <a:rPr lang="zh-CN" altLang="en-US"/>
              <a:t>计划变更</a:t>
            </a:r>
            <a:endParaRPr lang="zh-CN" altLang="en-US"/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zh-CN" altLang="en-US"/>
          </a:p>
          <a:p>
            <a:pPr marL="0" indent="0" eaLnBrk="1" hangingPunct="1">
              <a:buFontTx/>
              <a:buNone/>
            </a:pPr>
            <a:r>
              <a:rPr lang="zh-CN" altLang="en-US"/>
              <a:t>  </a:t>
            </a:r>
            <a:r>
              <a:rPr lang="en-US" altLang="zh-CN"/>
              <a:t>- </a:t>
            </a:r>
            <a:r>
              <a:rPr lang="zh-CN" altLang="en-US"/>
              <a:t>变更级别</a:t>
            </a:r>
            <a:endParaRPr lang="zh-CN" altLang="en-US"/>
          </a:p>
          <a:p>
            <a:pPr marL="0" indent="0" eaLnBrk="1" hangingPunct="1">
              <a:buFontTx/>
              <a:buNone/>
            </a:pPr>
            <a:r>
              <a:rPr lang="zh-CN" altLang="en-US"/>
              <a:t>       </a:t>
            </a:r>
            <a:r>
              <a:rPr lang="en-US" altLang="zh-CN"/>
              <a:t>- </a:t>
            </a:r>
            <a:r>
              <a:rPr lang="zh-CN" altLang="en-US"/>
              <a:t>项目经理控制</a:t>
            </a:r>
            <a:endParaRPr lang="zh-CN" altLang="en-US"/>
          </a:p>
          <a:p>
            <a:pPr marL="0" indent="0" eaLnBrk="1" hangingPunct="1">
              <a:buFontTx/>
              <a:buNone/>
            </a:pPr>
            <a:r>
              <a:rPr lang="zh-CN" altLang="en-US"/>
              <a:t>           每周更新计划</a:t>
            </a:r>
            <a:endParaRPr lang="zh-CN" altLang="en-US"/>
          </a:p>
          <a:p>
            <a:pPr marL="0" indent="0" eaLnBrk="1" hangingPunct="1">
              <a:buFontTx/>
              <a:buNone/>
            </a:pPr>
            <a:r>
              <a:rPr lang="zh-CN" altLang="en-US"/>
              <a:t>       </a:t>
            </a:r>
            <a:r>
              <a:rPr lang="en-US" altLang="zh-CN"/>
              <a:t>- </a:t>
            </a:r>
            <a:r>
              <a:rPr lang="zh-CN" altLang="en-US"/>
              <a:t>高层经理控制</a:t>
            </a:r>
            <a:endParaRPr lang="zh-CN" altLang="en-US"/>
          </a:p>
          <a:p>
            <a:pPr marL="0" indent="0" eaLnBrk="1" hangingPunct="1">
              <a:buFontTx/>
              <a:buNone/>
            </a:pPr>
            <a:r>
              <a:rPr lang="zh-CN" altLang="en-US"/>
              <a:t>           里程碑计划变更</a:t>
            </a:r>
            <a:endParaRPr lang="zh-CN" altLang="en-US"/>
          </a:p>
          <a:p>
            <a:pPr marL="0" indent="0" eaLnBrk="1" hangingPunct="1">
              <a:buFontTx/>
              <a:buNone/>
            </a:pPr>
            <a:r>
              <a:rPr lang="zh-CN" altLang="en-US"/>
              <a:t>           交付计划变更</a:t>
            </a:r>
            <a:endParaRPr lang="zh-CN" altLang="en-US"/>
          </a:p>
          <a:p>
            <a:pPr marL="0" indent="0" eaLnBrk="1" hangingPunct="1">
              <a:buFontTx/>
              <a:buNone/>
            </a:pPr>
            <a:r>
              <a:rPr lang="zh-CN" altLang="en-US"/>
              <a:t>  </a:t>
            </a:r>
            <a:r>
              <a:rPr lang="en-US" altLang="zh-CN"/>
              <a:t>- </a:t>
            </a:r>
            <a:r>
              <a:rPr lang="zh-CN" altLang="en-US"/>
              <a:t>通知变更</a:t>
            </a:r>
            <a:endParaRPr lang="zh-CN" altLang="en-US"/>
          </a:p>
          <a:p>
            <a:pPr marL="0" indent="0" eaLnBrk="1" hangingPunct="1">
              <a:buFontTx/>
              <a:buNone/>
            </a:pPr>
            <a:r>
              <a:rPr lang="zh-CN" altLang="en-US"/>
              <a:t>       计划变更后，项目经理要及时通知相关人员</a:t>
            </a:r>
            <a:endParaRPr lang="zh-CN" altLang="en-US"/>
          </a:p>
          <a:p>
            <a:pPr marL="0" indent="0" eaLnBrk="1" hangingPunct="1">
              <a:buFontTx/>
              <a:buNone/>
            </a:pPr>
            <a:r>
              <a:rPr lang="zh-CN" altLang="en-US"/>
              <a:t>           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81000" algn="l"/>
              </a:tabLst>
            </a:pPr>
            <a:r>
              <a:rPr lang="en-US" altLang="zh-CN">
                <a:solidFill>
                  <a:srgbClr val="C00000"/>
                </a:solidFill>
              </a:rPr>
              <a:t>SP1.2 </a:t>
            </a:r>
            <a:r>
              <a:rPr lang="zh-CN" altLang="en-US">
                <a:solidFill>
                  <a:srgbClr val="C00000"/>
                </a:solidFill>
              </a:rPr>
              <a:t>监控承诺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/>
              <a:t>按照项目计划，监控承诺</a:t>
            </a:r>
            <a:endParaRPr lang="zh-CN" altLang="en-US"/>
          </a:p>
          <a:p>
            <a:pPr marL="0" indent="0" eaLnBrk="1" hangingPunct="1">
              <a:buFontTx/>
              <a:buNone/>
            </a:pPr>
            <a:r>
              <a:rPr lang="zh-CN" altLang="en-US"/>
              <a:t> </a:t>
            </a:r>
            <a:endParaRPr lang="zh-CN" altLang="en-US"/>
          </a:p>
          <a:p>
            <a:pPr marL="0" lvl="1" indent="-6350" eaLnBrk="1" hangingPunct="1">
              <a:buFontTx/>
              <a:buNone/>
            </a:pPr>
            <a:r>
              <a:rPr lang="zh-CN" altLang="en-US"/>
              <a:t>监控承诺指：</a:t>
            </a:r>
            <a:endParaRPr lang="zh-CN" altLang="en-US"/>
          </a:p>
          <a:p>
            <a:pPr lvl="2" indent="-342900" eaLnBrk="1" hangingPunct="1"/>
            <a:r>
              <a:rPr lang="zh-CN" altLang="en-US"/>
              <a:t>监控项目内外部干系人是否按照计划参与项目活动，是否按时完成自己职责内的任务</a:t>
            </a:r>
            <a:endParaRPr lang="zh-CN" altLang="en-US"/>
          </a:p>
          <a:p>
            <a:pPr lvl="2" indent="-342900" eaLnBrk="1" hangingPunct="1"/>
            <a:r>
              <a:rPr lang="zh-CN" altLang="en-US"/>
              <a:t>通常通过定期的评审和会议来监控承诺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81000" algn="l"/>
              </a:tabLst>
            </a:pPr>
            <a:r>
              <a:rPr lang="en-US" altLang="zh-CN">
                <a:solidFill>
                  <a:srgbClr val="C00000"/>
                </a:solidFill>
              </a:rPr>
              <a:t>SP1.3 </a:t>
            </a:r>
            <a:r>
              <a:rPr lang="zh-CN" altLang="en-US">
                <a:solidFill>
                  <a:srgbClr val="C00000"/>
                </a:solidFill>
              </a:rPr>
              <a:t>监控项目风险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/>
              <a:t>按照项目计划中识别的风险，监控项目风险</a:t>
            </a:r>
            <a:endParaRPr lang="en-US" altLang="zh-CN"/>
          </a:p>
          <a:p>
            <a:pPr marL="0" indent="0" eaLnBrk="1" hangingPunct="1">
              <a:buFontTx/>
              <a:buNone/>
            </a:pPr>
            <a:endParaRPr lang="en-US" altLang="zh-CN"/>
          </a:p>
          <a:p>
            <a:pPr lvl="1" indent="-342900" eaLnBrk="1" hangingPunct="1"/>
            <a:r>
              <a:rPr lang="zh-CN" altLang="en-US"/>
              <a:t>定期评审项目的风险（在当前的项目状态和环境的背景下）</a:t>
            </a:r>
            <a:endParaRPr lang="en-US" altLang="zh-CN"/>
          </a:p>
          <a:p>
            <a:pPr lvl="1" indent="-342900" eaLnBrk="1" hangingPunct="1"/>
            <a:r>
              <a:rPr lang="zh-CN" altLang="en-US"/>
              <a:t>随着项目信息可用，修正项目的风险</a:t>
            </a:r>
            <a:endParaRPr lang="en-US" altLang="zh-CN"/>
          </a:p>
          <a:p>
            <a:pPr lvl="2" indent="-342900" eaLnBrk="1" hangingPunct="1"/>
            <a:r>
              <a:rPr lang="zh-CN" altLang="en-US"/>
              <a:t>风险参数变化（概率、影响等）</a:t>
            </a:r>
            <a:endParaRPr lang="en-US" altLang="zh-CN"/>
          </a:p>
          <a:p>
            <a:pPr lvl="2" indent="-342900" eaLnBrk="1" hangingPunct="1"/>
            <a:r>
              <a:rPr lang="zh-CN" altLang="en-US"/>
              <a:t>风险状态</a:t>
            </a:r>
            <a:endParaRPr lang="en-US" altLang="zh-CN"/>
          </a:p>
          <a:p>
            <a:pPr lvl="2" indent="-342900" eaLnBrk="1" hangingPunct="1"/>
            <a:r>
              <a:rPr lang="zh-CN" altLang="en-US"/>
              <a:t>识别新风险</a:t>
            </a:r>
            <a:endParaRPr lang="en-US" altLang="zh-CN"/>
          </a:p>
          <a:p>
            <a:pPr lvl="1" indent="-342900" eaLnBrk="1" hangingPunct="1"/>
            <a:r>
              <a:rPr lang="zh-CN" altLang="en-US"/>
              <a:t>向相关干系人沟通项目风险的状态</a:t>
            </a:r>
            <a:endParaRPr lang="en-US" altLang="zh-CN"/>
          </a:p>
          <a:p>
            <a:pPr marL="0" indent="0" eaLnBrk="1" hangingPunct="1"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81000" algn="l"/>
              </a:tabLst>
            </a:pPr>
            <a:r>
              <a:rPr lang="en-US" altLang="zh-CN">
                <a:solidFill>
                  <a:srgbClr val="C00000"/>
                </a:solidFill>
              </a:rPr>
              <a:t>SP1.4 </a:t>
            </a:r>
            <a:r>
              <a:rPr lang="zh-CN" altLang="en-US">
                <a:solidFill>
                  <a:srgbClr val="C00000"/>
                </a:solidFill>
              </a:rPr>
              <a:t>监控数据管理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/>
              <a:t>按照项目计划监控项目数据管理</a:t>
            </a:r>
            <a:endParaRPr lang="zh-CN" altLang="en-US"/>
          </a:p>
          <a:p>
            <a:pPr marL="0" lvl="1" indent="-6350" eaLnBrk="1" hangingPunct="1">
              <a:buFontTx/>
              <a:buNone/>
            </a:pPr>
            <a:r>
              <a:rPr lang="zh-CN" altLang="en-US"/>
              <a:t>   </a:t>
            </a:r>
            <a:endParaRPr lang="zh-CN" altLang="en-US"/>
          </a:p>
          <a:p>
            <a:pPr marL="0" lvl="1" indent="-6350" eaLnBrk="1" hangingPunct="1">
              <a:buFontTx/>
              <a:buNone/>
            </a:pPr>
            <a:r>
              <a:rPr lang="zh-CN" altLang="en-US"/>
              <a:t>数据管理计划通常和配置管理计划合并，所以按照配置管理计划监控项目数据：</a:t>
            </a:r>
            <a:endParaRPr lang="zh-CN" altLang="en-US"/>
          </a:p>
          <a:p>
            <a:pPr lvl="2" indent="-342900" eaLnBrk="1" hangingPunct="1"/>
            <a:r>
              <a:rPr lang="zh-CN" altLang="en-US"/>
              <a:t>是否按时</a:t>
            </a:r>
            <a:r>
              <a:rPr lang="zh-CN" altLang="en-US">
                <a:solidFill>
                  <a:srgbClr val="FF0000"/>
                </a:solidFill>
              </a:rPr>
              <a:t>产出、收集和分发</a:t>
            </a:r>
            <a:endParaRPr lang="zh-CN" altLang="en-US">
              <a:solidFill>
                <a:srgbClr val="FF0000"/>
              </a:solidFill>
            </a:endParaRPr>
          </a:p>
          <a:p>
            <a:pPr lvl="2" indent="-342900" eaLnBrk="1" hangingPunct="1"/>
            <a:r>
              <a:rPr lang="zh-CN" altLang="en-US"/>
              <a:t>命名是否正确</a:t>
            </a:r>
            <a:endParaRPr lang="zh-CN" altLang="en-US"/>
          </a:p>
          <a:p>
            <a:pPr lvl="2" indent="-342900" eaLnBrk="1" hangingPunct="1"/>
            <a:r>
              <a:rPr lang="zh-CN" altLang="en-US"/>
              <a:t>是否放到了正确的目录下</a:t>
            </a:r>
            <a:endParaRPr lang="zh-CN" altLang="en-US"/>
          </a:p>
          <a:p>
            <a:pPr lvl="2" indent="-342900" eaLnBrk="1" hangingPunct="1"/>
            <a:r>
              <a:rPr lang="zh-CN" altLang="en-US"/>
              <a:t>是否符合保密性、安全性要求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i.new.color.fastprint">
  <a:themeElements>
    <a:clrScheme name="">
      <a:dk1>
        <a:srgbClr val="39536B"/>
      </a:dk1>
      <a:lt1>
        <a:srgbClr val="EFEDE5"/>
      </a:lt1>
      <a:dk2>
        <a:srgbClr val="9C2108"/>
      </a:dk2>
      <a:lt2>
        <a:srgbClr val="969696"/>
      </a:lt2>
      <a:accent1>
        <a:srgbClr val="87ABB9"/>
      </a:accent1>
      <a:accent2>
        <a:srgbClr val="44985A"/>
      </a:accent2>
      <a:accent3>
        <a:srgbClr val="F6F4F0"/>
      </a:accent3>
      <a:accent4>
        <a:srgbClr val="2F465A"/>
      </a:accent4>
      <a:accent5>
        <a:srgbClr val="C3D2D9"/>
      </a:accent5>
      <a:accent6>
        <a:srgbClr val="3D8951"/>
      </a:accent6>
      <a:hlink>
        <a:srgbClr val="9C2108"/>
      </a:hlink>
      <a:folHlink>
        <a:srgbClr val="F7DF31"/>
      </a:folHlink>
    </a:clrScheme>
    <a:fontScheme name="sei.new.color.fastprint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/>
      <a:lstStyle>
        <a:defPPr marL="0" marR="0" indent="0" algn="l" defTabSz="8115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80C10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/>
      <a:lstStyle>
        <a:defPPr marL="0" marR="0" indent="0" algn="l" defTabSz="81153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80C10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sei.new.color.fastprint 1">
        <a:dk1>
          <a:srgbClr val="969696"/>
        </a:dk1>
        <a:lt1>
          <a:srgbClr val="FFFFFF"/>
        </a:lt1>
        <a:dk2>
          <a:srgbClr val="000080"/>
        </a:dk2>
        <a:lt2>
          <a:srgbClr val="FFFFFF"/>
        </a:lt2>
        <a:accent1>
          <a:srgbClr val="3399FF"/>
        </a:accent1>
        <a:accent2>
          <a:srgbClr val="009900"/>
        </a:accent2>
        <a:accent3>
          <a:srgbClr val="AAAAC0"/>
        </a:accent3>
        <a:accent4>
          <a:srgbClr val="DADADA"/>
        </a:accent4>
        <a:accent5>
          <a:srgbClr val="ADCAFF"/>
        </a:accent5>
        <a:accent6>
          <a:srgbClr val="008A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i.new.color.fastprint 2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i.new.color.fastprint 3">
        <a:dk1>
          <a:srgbClr val="538299"/>
        </a:dk1>
        <a:lt1>
          <a:srgbClr val="EFEDE5"/>
        </a:lt1>
        <a:dk2>
          <a:srgbClr val="39536B"/>
        </a:dk2>
        <a:lt2>
          <a:srgbClr val="969696"/>
        </a:lt2>
        <a:accent1>
          <a:srgbClr val="628CC4"/>
        </a:accent1>
        <a:accent2>
          <a:srgbClr val="44985A"/>
        </a:accent2>
        <a:accent3>
          <a:srgbClr val="F6F4F0"/>
        </a:accent3>
        <a:accent4>
          <a:srgbClr val="466E82"/>
        </a:accent4>
        <a:accent5>
          <a:srgbClr val="B7C5DE"/>
        </a:accent5>
        <a:accent6>
          <a:srgbClr val="3D8951"/>
        </a:accent6>
        <a:hlink>
          <a:srgbClr val="A50021"/>
        </a:hlink>
        <a:folHlink>
          <a:srgbClr val="F7DF3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fyx</Template>
  <TotalTime>0</TotalTime>
  <Words>1777</Words>
  <Application>WPS 演示</Application>
  <PresentationFormat>全屏显示(4:3)</PresentationFormat>
  <Paragraphs>183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幼圆</vt:lpstr>
      <vt:lpstr>微软雅黑</vt:lpstr>
      <vt:lpstr>Arial Unicode MS</vt:lpstr>
      <vt:lpstr>sei.new.color.fastprint</vt:lpstr>
      <vt:lpstr>Visio.Drawing.11</vt:lpstr>
      <vt:lpstr>项目监督和控制过程域(PMC)  Project Monitor and Control</vt:lpstr>
      <vt:lpstr>项目监控的目的</vt:lpstr>
      <vt:lpstr>特定目标与实践</vt:lpstr>
      <vt:lpstr>SP1.1 监控项目计划参数</vt:lpstr>
      <vt:lpstr>SP1.1 监控项目计划参数</vt:lpstr>
      <vt:lpstr>#计划变更</vt:lpstr>
      <vt:lpstr>SP1.2 监控承诺</vt:lpstr>
      <vt:lpstr>SP1.3 监控项目风险</vt:lpstr>
      <vt:lpstr>SP1.4 监控数据管理</vt:lpstr>
      <vt:lpstr>SP1.5 监控干系人参与</vt:lpstr>
      <vt:lpstr>SP1.6 进行进展评审</vt:lpstr>
      <vt:lpstr>SP1.7 进行里程碑评审</vt:lpstr>
      <vt:lpstr>设置里程碑评审点</vt:lpstr>
      <vt:lpstr>特定目标与实践</vt:lpstr>
      <vt:lpstr>SP2.1 分析问题</vt:lpstr>
      <vt:lpstr>SP2.2 采取纠正行动</vt:lpstr>
      <vt:lpstr>SP2.3 管理纠正行动 </vt:lpstr>
      <vt:lpstr>项目监控过程示例</vt:lpstr>
      <vt:lpstr>项目监控结果报告途径</vt:lpstr>
      <vt:lpstr>问题与回答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CMMI-DEV V1.2 组织过程域</dc:title>
  <dc:creator>think</dc:creator>
  <cp:lastModifiedBy>党育凤</cp:lastModifiedBy>
  <cp:revision>698</cp:revision>
  <dcterms:created xsi:type="dcterms:W3CDTF">2008-06-11T22:08:00Z</dcterms:created>
  <dcterms:modified xsi:type="dcterms:W3CDTF">2021-03-06T03:23:16Z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