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0" r:id="rId3"/>
    <p:sldId id="425" r:id="rId4"/>
    <p:sldId id="426" r:id="rId6"/>
    <p:sldId id="427" r:id="rId7"/>
    <p:sldId id="432" r:id="rId8"/>
    <p:sldId id="430" r:id="rId9"/>
    <p:sldId id="351" r:id="rId10"/>
    <p:sldId id="413" r:id="rId11"/>
    <p:sldId id="355" r:id="rId12"/>
    <p:sldId id="415" r:id="rId13"/>
    <p:sldId id="416" r:id="rId14"/>
    <p:sldId id="417" r:id="rId15"/>
    <p:sldId id="356" r:id="rId16"/>
    <p:sldId id="418" r:id="rId17"/>
    <p:sldId id="419" r:id="rId18"/>
    <p:sldId id="409" r:id="rId19"/>
    <p:sldId id="420" r:id="rId20"/>
    <p:sldId id="421" r:id="rId21"/>
    <p:sldId id="412" r:id="rId22"/>
    <p:sldId id="422" r:id="rId23"/>
    <p:sldId id="357" r:id="rId24"/>
    <p:sldId id="359" r:id="rId25"/>
    <p:sldId id="360" r:id="rId26"/>
    <p:sldId id="361" r:id="rId27"/>
    <p:sldId id="362" r:id="rId28"/>
    <p:sldId id="363" r:id="rId29"/>
    <p:sldId id="364" r:id="rId30"/>
    <p:sldId id="414" r:id="rId31"/>
    <p:sldId id="365" r:id="rId32"/>
    <p:sldId id="423" r:id="rId33"/>
    <p:sldId id="424" r:id="rId34"/>
    <p:sldId id="431" r:id="rId35"/>
    <p:sldId id="403" r:id="rId36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F05"/>
    <a:srgbClr val="2A7EB2"/>
    <a:srgbClr val="080C1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885" autoAdjust="0"/>
    <p:restoredTop sz="93028" autoAdjust="0"/>
  </p:normalViewPr>
  <p:slideViewPr>
    <p:cSldViewPr>
      <p:cViewPr varScale="1">
        <p:scale>
          <a:sx n="62" d="100"/>
          <a:sy n="62" d="100"/>
        </p:scale>
        <p:origin x="69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4F6380-54C1-4DEB-BBED-BFD0975E484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 defTabSz="990600"/>
            <a:fld id="{DBE85636-9FF4-4BA1-956D-1007A4F774BB}" type="slidenum">
              <a:rPr lang="en-US" altLang="zh-CN" sz="1300" b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862513"/>
            <a:ext cx="5197475" cy="4603750"/>
          </a:xfrm>
          <a:noFill/>
        </p:spPr>
        <p:txBody>
          <a:bodyPr lIns="96102" tIns="48051" rIns="96102" bIns="48051"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15DAD-F0AD-45DD-8EC4-6EDD236BF0A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、估计时机：初始计划时，重计划时。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、估计：规模、工作量、进度、质量，估计的性能因素，人员技能、人员经验水平、历史生产率、组织的过程成熟度等级、具体的工具与技术，需求易变程度，软件复杂度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、估计方法：参数模型，基于活动的模型，类比法，简单估计关系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、采用多种方法估计，互相验证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、在项目不同点进行重新估计：结合实际的性能数据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zh-CN" altLang="en-US">
                <a:ea typeface="宋体" panose="02010600030101010101" pitchFamily="2" charset="-122"/>
              </a:rPr>
              <a:t>、维护类项目不适用于参数模型，可以用基于本地项目的简单估计关系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1017588" y="730250"/>
            <a:ext cx="741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990600" y="6248400"/>
            <a:ext cx="741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80010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9243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39243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9243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62500" y="1219200"/>
            <a:ext cx="39243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001000" cy="487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This is first level text.</a:t>
            </a:r>
            <a:endParaRPr lang="en-US" altLang="zh-CN"/>
          </a:p>
        </p:txBody>
      </p:sp>
      <p:sp>
        <p:nvSpPr>
          <p:cNvPr id="10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8001000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Master Page</a:t>
            </a:r>
            <a:endParaRPr lang="en-US" altLang="zh-CN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6248400"/>
            <a:ext cx="741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85800" y="1066800"/>
            <a:ext cx="800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defTabSz="811530" rtl="0" fontAlgn="base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defTabSz="811530" rtl="0" fontAlgn="base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defTabSz="811530" rtl="0" fontAlgn="base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defTabSz="811530" rtl="0" fontAlgn="base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defTabSz="811530" rtl="0" eaLnBrk="0" fontAlgn="base" hangingPunct="0">
        <a:spcBef>
          <a:spcPct val="0"/>
        </a:spcBef>
        <a:spcAft>
          <a:spcPct val="0"/>
        </a:spcAft>
        <a:buChar char="•"/>
        <a:defRPr sz="2400" b="1">
          <a:solidFill>
            <a:srgbClr val="080C10"/>
          </a:solidFill>
          <a:latin typeface="+mn-lt"/>
          <a:ea typeface="+mn-ea"/>
          <a:cs typeface="+mn-cs"/>
        </a:defRPr>
      </a:lvl1pPr>
      <a:lvl2pPr marL="336550" indent="-208280" algn="l" defTabSz="811530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692150" indent="-227330" algn="l" defTabSz="811530" rtl="0" eaLnBrk="0" fontAlgn="base" hangingPunct="0">
        <a:spcBef>
          <a:spcPct val="0"/>
        </a:spcBef>
        <a:spcAft>
          <a:spcPct val="0"/>
        </a:spcAft>
        <a:buChar char="-"/>
        <a:defRPr sz="22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597025" indent="-227330" algn="l" defTabSz="811530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054225" indent="-228600" algn="l" defTabSz="811530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511425" indent="-228600" algn="l" defTabSz="811530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968625" indent="-228600" algn="l" defTabSz="811530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425825" indent="-228600" algn="l" defTabSz="811530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883025" indent="-228600" algn="l" defTabSz="811530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3200" dirty="0"/>
              <a:t>项目计划过程域（</a:t>
            </a:r>
            <a:r>
              <a:rPr lang="en-US" altLang="zh-CN" sz="3200" dirty="0"/>
              <a:t>Plan</a:t>
            </a:r>
            <a:r>
              <a:rPr lang="zh-CN" altLang="en-US" sz="3200" dirty="0"/>
              <a:t>）</a:t>
            </a:r>
            <a:br>
              <a:rPr lang="zh-CN" altLang="en-US" sz="3200" dirty="0"/>
            </a:br>
            <a:r>
              <a:rPr lang="zh-CN" altLang="en-US" sz="3200" dirty="0"/>
              <a:t> </a:t>
            </a:r>
            <a:r>
              <a:rPr lang="en-US" altLang="zh-CN" sz="3200" dirty="0"/>
              <a:t>Project Plan</a:t>
            </a:r>
            <a:endParaRPr lang="en-US" altLang="zh-CN" sz="3200" dirty="0"/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endParaRPr lang="zh-CN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</a:t>
            </a:r>
            <a:r>
              <a:rPr lang="zh-CN" altLang="en-US"/>
              <a:t>如何进行任务分解</a:t>
            </a:r>
            <a:endParaRPr lang="zh-CN" altLang="en-US"/>
          </a:p>
        </p:txBody>
      </p:sp>
      <p:sp>
        <p:nvSpPr>
          <p:cNvPr id="1013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按照生命周期阶段对开发类活动进行分解：</a:t>
            </a:r>
            <a:endParaRPr lang="zh-CN" altLang="en-US"/>
          </a:p>
          <a:p>
            <a:pPr lvl="2"/>
            <a:r>
              <a:rPr lang="zh-CN" altLang="en-US"/>
              <a:t>需求活动</a:t>
            </a:r>
            <a:endParaRPr lang="zh-CN" altLang="en-US"/>
          </a:p>
          <a:p>
            <a:pPr lvl="2"/>
            <a:r>
              <a:rPr lang="zh-CN" altLang="en-US"/>
              <a:t>设计活动</a:t>
            </a:r>
            <a:endParaRPr lang="zh-CN" altLang="en-US"/>
          </a:p>
          <a:p>
            <a:pPr lvl="2"/>
            <a:r>
              <a:rPr lang="zh-CN" altLang="en-US"/>
              <a:t>编码活动</a:t>
            </a:r>
            <a:r>
              <a:rPr lang="en-US" altLang="zh-CN"/>
              <a:t>:</a:t>
            </a:r>
            <a:r>
              <a:rPr lang="zh-CN" altLang="en-US"/>
              <a:t>按照细分的功能模块进行任务分解</a:t>
            </a:r>
            <a:endParaRPr lang="zh-CN" altLang="en-US"/>
          </a:p>
          <a:p>
            <a:pPr lvl="2"/>
            <a:r>
              <a:rPr lang="zh-CN" altLang="en-US"/>
              <a:t>测试活动</a:t>
            </a:r>
            <a:endParaRPr lang="zh-CN" altLang="en-US"/>
          </a:p>
          <a:p>
            <a:pPr marL="0" indent="0">
              <a:buFontTx/>
              <a:buNone/>
            </a:pPr>
            <a:r>
              <a:rPr lang="zh-CN" altLang="en-US"/>
              <a:t>在每个阶段考虑质量控制活动：</a:t>
            </a:r>
            <a:endParaRPr lang="zh-CN" altLang="en-US"/>
          </a:p>
          <a:p>
            <a:pPr lvl="2"/>
            <a:r>
              <a:rPr lang="zh-CN" altLang="en-US"/>
              <a:t>评审</a:t>
            </a:r>
            <a:endParaRPr lang="zh-CN" altLang="en-US"/>
          </a:p>
          <a:p>
            <a:pPr lvl="2"/>
            <a:r>
              <a:rPr lang="zh-CN" altLang="en-US"/>
              <a:t>测试</a:t>
            </a:r>
            <a:endParaRPr lang="zh-CN" altLang="en-US"/>
          </a:p>
          <a:p>
            <a:pPr marL="0" indent="0">
              <a:buFontTx/>
              <a:buNone/>
            </a:pPr>
            <a:r>
              <a:rPr lang="zh-CN" altLang="en-US"/>
              <a:t>还要考虑如下非开发类活动</a:t>
            </a:r>
            <a:endParaRPr lang="zh-CN" altLang="en-US"/>
          </a:p>
          <a:p>
            <a:pPr lvl="2"/>
            <a:r>
              <a:rPr lang="zh-CN" altLang="en-US"/>
              <a:t>风险缓解活动</a:t>
            </a:r>
            <a:endParaRPr lang="zh-CN" altLang="en-US"/>
          </a:p>
          <a:p>
            <a:pPr lvl="2"/>
            <a:r>
              <a:rPr lang="zh-CN" altLang="en-US"/>
              <a:t>项目管理活动；</a:t>
            </a:r>
            <a:endParaRPr lang="zh-CN" altLang="en-US"/>
          </a:p>
          <a:p>
            <a:pPr lvl="2"/>
            <a:r>
              <a:rPr lang="zh-CN" altLang="en-US"/>
              <a:t>配置管理活动；</a:t>
            </a:r>
            <a:endParaRPr lang="zh-CN" altLang="en-US"/>
          </a:p>
          <a:p>
            <a:pPr lvl="2"/>
            <a:r>
              <a:rPr lang="zh-CN" altLang="en-US"/>
              <a:t>度量与分析活动；</a:t>
            </a:r>
            <a:endParaRPr lang="zh-CN" altLang="en-US"/>
          </a:p>
          <a:p>
            <a:pPr lvl="2"/>
            <a:r>
              <a:rPr lang="zh-CN" altLang="en-US"/>
              <a:t>质量保证活动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#WBS</a:t>
            </a:r>
            <a:r>
              <a:rPr lang="zh-CN" altLang="en-US"/>
              <a:t>的分解的层次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任务分解一般为</a:t>
            </a:r>
            <a:r>
              <a:rPr lang="en-US" altLang="zh-CN" dirty="0"/>
              <a:t>2~3</a:t>
            </a:r>
            <a:r>
              <a:rPr lang="zh-CN" altLang="en-US" dirty="0"/>
              <a:t>个层次即可：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任务分解到能够安排给一个人一周之内完成，并有可验证的交付物比较合适</a:t>
            </a:r>
            <a:endParaRPr lang="en-US" altLang="zh-CN" dirty="0"/>
          </a:p>
          <a:p>
            <a:pPr marL="464820" lvl="2" indent="0">
              <a:buFontTx/>
              <a:buNone/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/>
              <a:t>WBS</a:t>
            </a:r>
            <a:r>
              <a:rPr lang="zh-CN" altLang="en-US" dirty="0"/>
              <a:t>要设立管理控制节点，用于衡量绩效（成本、进度）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管理控制节点设置不宜太细，根据项目规模，小项目可设置为</a:t>
            </a:r>
            <a:r>
              <a:rPr lang="en-US" altLang="zh-CN" dirty="0"/>
              <a:t>1~2</a:t>
            </a:r>
            <a:r>
              <a:rPr lang="zh-CN" altLang="en-US" dirty="0"/>
              <a:t>周，大项目可设置为</a:t>
            </a:r>
            <a:r>
              <a:rPr lang="en-US" altLang="zh-CN" dirty="0"/>
              <a:t>1</a:t>
            </a:r>
            <a:r>
              <a:rPr lang="zh-CN" altLang="en-US" dirty="0"/>
              <a:t>个月，一个管理控制节点包含一个或多个完整的工作包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#WBS</a:t>
            </a:r>
            <a:r>
              <a:rPr lang="zh-CN" altLang="en-US"/>
              <a:t>分解的其它注意事项</a:t>
            </a:r>
            <a:endParaRPr lang="zh-CN" altLang="en-US"/>
          </a:p>
        </p:txBody>
      </p:sp>
      <p:sp>
        <p:nvSpPr>
          <p:cNvPr id="1034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WBS</a:t>
            </a:r>
            <a:r>
              <a:rPr lang="zh-CN" altLang="en-US" dirty="0"/>
              <a:t>分解时根据分解的功能模块要考虑哪些功能模块需要复用、采购、自己制作</a:t>
            </a:r>
            <a:endParaRPr lang="en-US" altLang="zh-CN" dirty="0"/>
          </a:p>
          <a:p>
            <a:r>
              <a:rPr lang="zh-CN" altLang="en-US" dirty="0"/>
              <a:t>根据任务的难度、重要程度、紧急程度安排合适的人员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详细描述任务属性</a:t>
            </a:r>
            <a:endParaRPr lang="en-US" altLang="zh-CN" dirty="0"/>
          </a:p>
          <a:p>
            <a:pPr lvl="2"/>
            <a:r>
              <a:rPr lang="en-US" altLang="zh-CN" dirty="0"/>
              <a:t>1.</a:t>
            </a:r>
            <a:r>
              <a:rPr lang="zh-CN" altLang="en-US" dirty="0"/>
              <a:t>任务</a:t>
            </a:r>
            <a:r>
              <a:rPr lang="en-US" altLang="zh-CN" dirty="0"/>
              <a:t>ID</a:t>
            </a:r>
            <a:endParaRPr lang="en-US" altLang="zh-CN" dirty="0"/>
          </a:p>
          <a:p>
            <a:pPr lvl="2"/>
            <a:r>
              <a:rPr lang="en-US" altLang="zh-CN" dirty="0"/>
              <a:t>2.</a:t>
            </a:r>
            <a:r>
              <a:rPr lang="zh-CN" altLang="en-US" dirty="0"/>
              <a:t>任务详细描述</a:t>
            </a:r>
            <a:endParaRPr lang="zh-CN" altLang="en-US" dirty="0"/>
          </a:p>
          <a:p>
            <a:pPr lvl="2"/>
            <a:r>
              <a:rPr lang="en-US" altLang="zh-CN" dirty="0"/>
              <a:t>3.</a:t>
            </a:r>
            <a:r>
              <a:rPr lang="zh-CN" altLang="en-US" dirty="0"/>
              <a:t>任务责任人</a:t>
            </a:r>
            <a:endParaRPr lang="zh-CN" altLang="en-US" dirty="0"/>
          </a:p>
          <a:p>
            <a:pPr lvl="2"/>
            <a:r>
              <a:rPr lang="en-US" altLang="zh-CN" dirty="0"/>
              <a:t>4.</a:t>
            </a:r>
            <a:r>
              <a:rPr lang="zh-CN" altLang="en-US" dirty="0"/>
              <a:t>任务间关系：前置任务</a:t>
            </a:r>
            <a:endParaRPr lang="zh-CN" altLang="en-US" dirty="0"/>
          </a:p>
          <a:p>
            <a:pPr lvl="2"/>
            <a:r>
              <a:rPr lang="en-US" altLang="zh-CN" dirty="0"/>
              <a:t>5.</a:t>
            </a:r>
            <a:r>
              <a:rPr lang="zh-CN" altLang="en-US" dirty="0"/>
              <a:t>完成任务所需资源、成本</a:t>
            </a:r>
            <a:endParaRPr lang="zh-CN" altLang="en-US" dirty="0"/>
          </a:p>
          <a:p>
            <a:pPr lvl="2"/>
            <a:r>
              <a:rPr lang="en-US" altLang="zh-CN" dirty="0"/>
              <a:t>6.</a:t>
            </a:r>
            <a:r>
              <a:rPr lang="zh-CN" altLang="en-US" dirty="0"/>
              <a:t>任务时间</a:t>
            </a:r>
            <a:endParaRPr lang="zh-CN" altLang="en-US" dirty="0"/>
          </a:p>
          <a:p>
            <a:pPr lvl="2"/>
            <a:r>
              <a:rPr lang="en-US" altLang="zh-CN" dirty="0"/>
              <a:t>7.</a:t>
            </a:r>
            <a:r>
              <a:rPr lang="zh-CN" altLang="en-US" dirty="0"/>
              <a:t>任务完成标准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SP1.2 </a:t>
            </a:r>
            <a:r>
              <a:rPr lang="zh-CN" altLang="en-US">
                <a:solidFill>
                  <a:srgbClr val="C00000"/>
                </a:solidFill>
              </a:rPr>
              <a:t>建立工作产品和任务属性的估计 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dirty="0"/>
              <a:t>建立和维护工作产品和任务属性的估计</a:t>
            </a:r>
            <a:endParaRPr lang="zh-CN" altLang="en-US" dirty="0"/>
          </a:p>
          <a:p>
            <a:pPr marL="0" indent="0" eaLnBrk="1" hangingPunct="1">
              <a:buFontTx/>
              <a:buNone/>
            </a:pPr>
            <a:r>
              <a:rPr lang="zh-CN" altLang="en-US" dirty="0"/>
              <a:t>   </a:t>
            </a:r>
            <a:endParaRPr lang="zh-CN" altLang="en-US" dirty="0"/>
          </a:p>
          <a:p>
            <a:pPr marL="0" lvl="1" indent="-6350" eaLnBrk="1" hangingPunct="1">
              <a:buFontTx/>
              <a:buNone/>
            </a:pPr>
            <a:r>
              <a:rPr lang="zh-CN" altLang="en-US" dirty="0"/>
              <a:t>根据</a:t>
            </a:r>
            <a:r>
              <a:rPr lang="en-US" altLang="zh-CN" dirty="0"/>
              <a:t>WBS</a:t>
            </a:r>
            <a:r>
              <a:rPr lang="zh-CN" altLang="en-US" dirty="0"/>
              <a:t>分解的结果进行估计：</a:t>
            </a:r>
            <a:endParaRPr lang="zh-CN" altLang="en-US" dirty="0"/>
          </a:p>
          <a:p>
            <a:pPr marL="355600" lvl="2" indent="-6350" eaLnBrk="1" hangingPunct="1">
              <a:buFontTx/>
              <a:buNone/>
            </a:pPr>
            <a:r>
              <a:rPr lang="en-US" altLang="zh-CN" dirty="0"/>
              <a:t>1.</a:t>
            </a:r>
            <a:r>
              <a:rPr lang="zh-CN" altLang="en-US" dirty="0"/>
              <a:t>工程类产品（文档、代码等）先估算规模以及难度、复杂度，例如：文档页、代码行、功能点</a:t>
            </a:r>
            <a:endParaRPr lang="zh-CN" altLang="en-US" dirty="0"/>
          </a:p>
          <a:p>
            <a:pPr marL="355600" lvl="2" indent="-6350" eaLnBrk="1" hangingPunct="1">
              <a:buFontTx/>
              <a:buNone/>
            </a:pPr>
            <a:r>
              <a:rPr lang="en-US" altLang="zh-CN" dirty="0"/>
              <a:t>2.</a:t>
            </a:r>
            <a:r>
              <a:rPr lang="zh-CN" altLang="en-US" dirty="0"/>
              <a:t>其他非工程类活动直接估计工作量</a:t>
            </a:r>
            <a:endParaRPr lang="zh-CN" altLang="en-US" dirty="0"/>
          </a:p>
          <a:p>
            <a:pPr marL="0" indent="0" eaLnBrk="1" hangingPunct="1"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估算方法</a:t>
            </a:r>
            <a:endParaRPr lang="zh-CN" altLang="en-US" dirty="0"/>
          </a:p>
        </p:txBody>
      </p:sp>
      <p:sp>
        <p:nvSpPr>
          <p:cNvPr id="1064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Pert</a:t>
            </a:r>
            <a:r>
              <a:rPr lang="zh-CN" altLang="en-US" dirty="0"/>
              <a:t>法（三点估算）</a:t>
            </a:r>
            <a:endParaRPr lang="zh-CN" altLang="en-US" dirty="0"/>
          </a:p>
          <a:p>
            <a:r>
              <a:rPr lang="en-US" altLang="zh-CN" dirty="0"/>
              <a:t>Delphi</a:t>
            </a:r>
            <a:r>
              <a:rPr lang="zh-CN" altLang="en-US" dirty="0"/>
              <a:t>法（专家法）</a:t>
            </a:r>
            <a:endParaRPr lang="zh-CN" altLang="en-US" dirty="0"/>
          </a:p>
          <a:p>
            <a:r>
              <a:rPr lang="zh-CN" altLang="en-US" dirty="0"/>
              <a:t>类比法：参考组织历史数据</a:t>
            </a:r>
            <a:endParaRPr lang="en-US" altLang="zh-CN" dirty="0"/>
          </a:p>
          <a:p>
            <a:r>
              <a:rPr lang="zh-CN" altLang="en-US" dirty="0"/>
              <a:t>参数估计法（建立估算模型）</a:t>
            </a:r>
            <a:endParaRPr lang="en-US" altLang="zh-CN" dirty="0"/>
          </a:p>
          <a:p>
            <a:r>
              <a:rPr lang="zh-CN" altLang="en-US" dirty="0"/>
              <a:t>功能点估算法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62000" y="3650974"/>
          <a:ext cx="8153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053"/>
                <a:gridCol w="1278147"/>
                <a:gridCol w="1600200"/>
                <a:gridCol w="22098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估算内容</a:t>
                      </a:r>
                      <a:endParaRPr lang="zh-CN" alt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估算单位</a:t>
                      </a:r>
                      <a:endParaRPr lang="zh-CN" alt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估算方法</a:t>
                      </a:r>
                      <a:endParaRPr lang="zh-CN" alt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计算公式</a:t>
                      </a:r>
                      <a:endParaRPr lang="zh-CN" alt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Dephi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多人多轮多次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期望值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（乐观值</a:t>
                      </a:r>
                      <a:r>
                        <a:rPr lang="en-US" altLang="zh-CN" dirty="0"/>
                        <a:t>+4</a:t>
                      </a:r>
                      <a:r>
                        <a:rPr lang="zh-CN" altLang="en-US" dirty="0"/>
                        <a:t>*最可能值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悲观值）</a:t>
                      </a:r>
                      <a:r>
                        <a:rPr lang="en-US" altLang="zh-CN" dirty="0"/>
                        <a:t>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复杂度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功能点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</a:t>
            </a:r>
            <a:r>
              <a:rPr lang="zh-CN" altLang="en-US"/>
              <a:t>使用历史数据做估计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历史数据包括：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组织生产率数据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类似模块的规模、工作量等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工作量分布等</a:t>
            </a:r>
            <a:endParaRPr lang="en-US" altLang="zh-CN" dirty="0"/>
          </a:p>
          <a:p>
            <a:pPr marL="464820" lvl="2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514725"/>
            <a:ext cx="7239000" cy="1200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>
              <a:defRPr/>
            </a:pPr>
            <a:r>
              <a:rPr lang="zh-CN" altLang="en-US" dirty="0"/>
              <a:t>从项目类型、项目人员、生命周期、开发语言等考虑，根据类似项目的工作量、工期、人员投入情况估算新项目的工作量、工期、人员投入情况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SP1.3 </a:t>
            </a:r>
            <a:r>
              <a:rPr lang="zh-CN" altLang="en-US">
                <a:solidFill>
                  <a:srgbClr val="C00000"/>
                </a:solidFill>
              </a:rPr>
              <a:t>定义项目生命周期阶段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定义项目的生命周期阶段，以规划项目工作的范围</a:t>
            </a:r>
            <a:endParaRPr lang="en-US" altLang="zh-CN"/>
          </a:p>
          <a:p>
            <a:pPr marL="0" indent="0" eaLnBrk="1" hangingPunct="1">
              <a:buFontTx/>
              <a:buNone/>
            </a:pPr>
            <a:endParaRPr lang="en-US" altLang="zh-CN"/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在项目一开始做裁剪时，根据项目类型、项目规模首先要考虑生命周期：包括迭代模型或者瀑布模型；并</a:t>
            </a:r>
            <a:r>
              <a:rPr lang="zh-CN" altLang="en-US">
                <a:solidFill>
                  <a:srgbClr val="FF0000"/>
                </a:solidFill>
              </a:rPr>
              <a:t>定义生命周期阶段划分</a:t>
            </a:r>
            <a:endParaRPr lang="en-US" altLang="zh-CN">
              <a:solidFill>
                <a:srgbClr val="FF0000"/>
              </a:solidFill>
            </a:endParaRPr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（阶段末通常称为里程碑点）</a:t>
            </a:r>
            <a:endParaRPr lang="zh-CN" altLang="en-US"/>
          </a:p>
          <a:p>
            <a:pPr marL="0" indent="0" eaLnBrk="1" hangingPunct="1">
              <a:buFontTx/>
              <a:buNone/>
            </a:pPr>
            <a:endParaRPr lang="zh-CN" altLang="en-US"/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定义里程碑点的作用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里程碑是一个</a:t>
            </a:r>
            <a:r>
              <a:rPr lang="zh-CN" altLang="en-US">
                <a:solidFill>
                  <a:srgbClr val="FF0000"/>
                </a:solidFill>
              </a:rPr>
              <a:t>关键决策点</a:t>
            </a:r>
            <a:r>
              <a:rPr lang="zh-CN" altLang="en-US"/>
              <a:t>，评估项目阶段目标是否达成，外部市场环境、客户需求是否发生变化，并对项目作出决策：技术方向调整、重大需求变更、项目</a:t>
            </a:r>
            <a:r>
              <a:rPr lang="en-US" altLang="zh-CN"/>
              <a:t>G0 </a:t>
            </a:r>
            <a:r>
              <a:rPr lang="zh-CN" altLang="en-US"/>
              <a:t>或者 </a:t>
            </a:r>
            <a:r>
              <a:rPr lang="en-US" altLang="zh-CN"/>
              <a:t>Not Go</a:t>
            </a:r>
            <a:endParaRPr lang="en-US" altLang="zh-CN"/>
          </a:p>
          <a:p>
            <a:pPr lvl="2" indent="-342900" eaLnBrk="1" hangingPunct="1"/>
            <a:endParaRPr lang="en-US" altLang="zh-CN"/>
          </a:p>
          <a:p>
            <a:pPr lvl="2" indent="-342900" eaLnBrk="1" hangingPunct="1"/>
            <a:r>
              <a:rPr lang="zh-CN" altLang="en-US"/>
              <a:t>里程碑点时对项目进行</a:t>
            </a:r>
            <a:r>
              <a:rPr lang="zh-CN" altLang="en-US">
                <a:solidFill>
                  <a:srgbClr val="FF0000"/>
                </a:solidFill>
              </a:rPr>
              <a:t>重新计划</a:t>
            </a:r>
            <a:r>
              <a:rPr lang="zh-CN" altLang="en-US"/>
              <a:t>，确定项目后续工作的计划：包括资源投入、时间安排等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定义了哪几个项目阶段（里程碑）？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一般的里程碑阶段包括：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需求里程碑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设计里程碑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测试里程碑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交付里程碑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根据项目实际情况，可以建立</a:t>
            </a:r>
            <a:r>
              <a:rPr lang="zh-CN" altLang="en-US" dirty="0">
                <a:solidFill>
                  <a:srgbClr val="FF0000"/>
                </a:solidFill>
              </a:rPr>
              <a:t>更加细化的里程碑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合并里程碑阶段</a:t>
            </a:r>
            <a:r>
              <a:rPr lang="zh-CN" altLang="en-US" dirty="0"/>
              <a:t>，例如：需求里程碑和设计里程碑合并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	一个阶段可以包括多个里程碑，一个里程碑也可以包括多个阶段，一般情况下，根据项目持续工期的长短来设计里程碑，里程碑可以</a:t>
            </a:r>
            <a:r>
              <a:rPr lang="en-US" altLang="zh-CN" dirty="0"/>
              <a:t>1~2</a:t>
            </a:r>
            <a:r>
              <a:rPr lang="zh-CN" altLang="en-US" dirty="0"/>
              <a:t>周，也可以</a:t>
            </a:r>
            <a:r>
              <a:rPr lang="en-US" altLang="zh-CN" dirty="0"/>
              <a:t>1~2</a:t>
            </a:r>
            <a:r>
              <a:rPr lang="zh-CN" altLang="en-US" dirty="0"/>
              <a:t>个月。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SP1.4 </a:t>
            </a:r>
            <a:r>
              <a:rPr lang="zh-CN" altLang="en-US">
                <a:solidFill>
                  <a:srgbClr val="C00000"/>
                </a:solidFill>
              </a:rPr>
              <a:t>估计工作量和成本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基于建立的估计基本原理，估计项目工作产品和任务的工作量和成本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 marL="0" lvl="1" indent="-6350">
              <a:buFontTx/>
              <a:buNone/>
              <a:defRPr/>
            </a:pPr>
            <a:r>
              <a:rPr lang="zh-CN" altLang="en-US" dirty="0"/>
              <a:t>根据</a:t>
            </a:r>
            <a:r>
              <a:rPr lang="en-US" altLang="zh-CN" dirty="0"/>
              <a:t>WBS</a:t>
            </a:r>
            <a:r>
              <a:rPr lang="zh-CN" altLang="en-US" dirty="0"/>
              <a:t>分解的结果进行估计：</a:t>
            </a:r>
            <a:endParaRPr lang="zh-CN" altLang="en-US" dirty="0"/>
          </a:p>
          <a:p>
            <a:pPr lvl="2" indent="-342900">
              <a:defRPr/>
            </a:pPr>
            <a:r>
              <a:rPr lang="zh-CN" altLang="en-US" dirty="0"/>
              <a:t>工程类产品（文档、代码）的活动可以先估算规模，例如文档页、代码行、功能点等以及难度、复杂度，再根据分配的人员经验水平、人员的生产率情况，计算工作量：</a:t>
            </a:r>
            <a:endParaRPr lang="en-US" altLang="zh-CN" dirty="0"/>
          </a:p>
          <a:p>
            <a:pPr marL="349250" lvl="2" indent="0">
              <a:buFontTx/>
              <a:buNone/>
              <a:defRPr/>
            </a:pPr>
            <a:r>
              <a:rPr lang="en-US" altLang="zh-CN" dirty="0"/>
              <a:t>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工作量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规模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生产率</a:t>
            </a:r>
            <a:endParaRPr lang="zh-CN" altLang="en-US" dirty="0">
              <a:solidFill>
                <a:srgbClr val="FF0000"/>
              </a:solidFill>
            </a:endParaRPr>
          </a:p>
          <a:p>
            <a:pPr lvl="2" indent="-342900">
              <a:defRPr/>
            </a:pPr>
            <a:r>
              <a:rPr lang="zh-CN" altLang="en-US" dirty="0"/>
              <a:t>其他活动可直接估计工作量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特定目标与实践</a:t>
            </a:r>
            <a:endParaRPr lang="en-US" altLang="zh-CN"/>
          </a:p>
        </p:txBody>
      </p:sp>
      <p:sp>
        <p:nvSpPr>
          <p:cNvPr id="18435" name="Rectangle 45"/>
          <p:cNvSpPr>
            <a:spLocks noChangeArrowheads="1"/>
          </p:cNvSpPr>
          <p:nvPr/>
        </p:nvSpPr>
        <p:spPr bwMode="auto">
          <a:xfrm>
            <a:off x="4495800" y="1600200"/>
            <a:ext cx="3810000" cy="29718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spcBef>
                <a:spcPct val="35000"/>
              </a:spcBef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SP2.1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建立预算和进度 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SP2.2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标识项目风险 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SP2.3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计划数据的管理 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SP2.4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计划项目的资源 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SP2.5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计划所需的知识和技能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SP2.6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计划相关人员的参与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SP2.7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建立项目计划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52705">
              <a:tabLst>
                <a:tab pos="381000" algn="l"/>
              </a:tabLst>
              <a:defRPr/>
            </a:pPr>
            <a:endParaRPr lang="zh-CN" altLang="en-US" sz="1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1619" name="Text Box 46"/>
          <p:cNvSpPr txBox="1">
            <a:spLocks noChangeArrowheads="1"/>
          </p:cNvSpPr>
          <p:nvPr/>
        </p:nvSpPr>
        <p:spPr bwMode="auto">
          <a:xfrm>
            <a:off x="609600" y="1143000"/>
            <a:ext cx="3429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特定目标</a:t>
            </a:r>
            <a:endParaRPr kumimoji="1" lang="en-US" altLang="zh-CN" sz="20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1620" name="Text Box 47"/>
          <p:cNvSpPr txBox="1">
            <a:spLocks noChangeArrowheads="1"/>
          </p:cNvSpPr>
          <p:nvPr/>
        </p:nvSpPr>
        <p:spPr bwMode="auto">
          <a:xfrm>
            <a:off x="4419600" y="1143000"/>
            <a:ext cx="3962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特定实践</a:t>
            </a:r>
            <a:endParaRPr kumimoji="1" lang="en-US" altLang="zh-CN" sz="20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438" name="Rectangle 49"/>
          <p:cNvSpPr>
            <a:spLocks noChangeArrowheads="1"/>
          </p:cNvSpPr>
          <p:nvPr/>
        </p:nvSpPr>
        <p:spPr bwMode="auto">
          <a:xfrm>
            <a:off x="509588" y="1600200"/>
            <a:ext cx="3529012" cy="14478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SG2: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开发项目计划：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要建立和维护项目计划，并作为管理项目的基础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4267200" cy="522288"/>
          </a:xfrm>
        </p:spPr>
        <p:txBody>
          <a:bodyPr/>
          <a:lstStyle/>
          <a:p>
            <a:pPr defTabSz="916305" eaLnBrk="1" hangingPunct="1"/>
            <a:r>
              <a:rPr lang="en-US" altLang="zh-CN" sz="3200" b="0" dirty="0"/>
              <a:t>CMMI</a:t>
            </a:r>
            <a:r>
              <a:rPr lang="zh-CN" altLang="en-US" sz="3200" b="0" dirty="0"/>
              <a:t>模型</a:t>
            </a:r>
            <a:r>
              <a:rPr lang="en-US" altLang="zh-CN" sz="3200" b="0" dirty="0"/>
              <a:t>(</a:t>
            </a:r>
            <a:r>
              <a:rPr lang="zh-CN" altLang="en-US" sz="3200" b="0" dirty="0"/>
              <a:t>阶段表示法</a:t>
            </a:r>
            <a:r>
              <a:rPr lang="en-US" altLang="zh-CN" sz="3200" b="0" dirty="0"/>
              <a:t>)</a:t>
            </a:r>
            <a:endParaRPr lang="en-US" altLang="zh-CN" sz="3200" b="0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3487738" cy="2327275"/>
          </a:xfrm>
        </p:spPr>
        <p:txBody>
          <a:bodyPr/>
          <a:lstStyle/>
          <a:p>
            <a:pPr marL="290830" indent="-290830" defTabSz="916305" eaLnBrk="1" hangingPunct="1"/>
            <a:r>
              <a:rPr lang="en-US" altLang="zh-CN" sz="2200"/>
              <a:t>CMMI</a:t>
            </a:r>
            <a:r>
              <a:rPr lang="zh-CN" altLang="en-US" sz="2200"/>
              <a:t>的阶段式表示法就是组织成熟度方法</a:t>
            </a:r>
            <a:endParaRPr lang="zh-CN" altLang="en-US" sz="2200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375400" y="3429000"/>
            <a:ext cx="1852613" cy="146050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1404" tIns="45700" rIns="91404" bIns="45700">
            <a:spAutoFit/>
          </a:bodyPr>
          <a:lstStyle/>
          <a:p>
            <a:pPr>
              <a:spcAft>
                <a:spcPct val="15000"/>
              </a:spcAft>
              <a:buClr>
                <a:srgbClr val="FFCC66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  </a:t>
            </a:r>
            <a:r>
              <a:rPr kumimoji="1" lang="zh-CN" altLang="en-US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优化级</a:t>
            </a:r>
            <a:r>
              <a:rPr kumimoji="1" lang="en-US" altLang="zh-CN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  <a:endParaRPr kumimoji="1" lang="en-US" altLang="zh-CN" sz="16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Aft>
                <a:spcPct val="15000"/>
              </a:spcAft>
              <a:buClr>
                <a:srgbClr val="FFCC66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  </a:t>
            </a:r>
            <a:r>
              <a:rPr kumimoji="1" lang="zh-CN" altLang="en-US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定量管理级</a:t>
            </a:r>
            <a:r>
              <a:rPr kumimoji="1" lang="en-US" altLang="zh-CN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  <a:endParaRPr kumimoji="1" lang="en-US" altLang="zh-CN" sz="16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Aft>
                <a:spcPct val="15000"/>
              </a:spcAft>
              <a:buClr>
                <a:srgbClr val="FFCC66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  </a:t>
            </a:r>
            <a:r>
              <a:rPr kumimoji="1" lang="zh-CN" altLang="en-US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已定义级</a:t>
            </a:r>
            <a:r>
              <a:rPr kumimoji="1" lang="en-US" altLang="zh-CN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(14)</a:t>
            </a:r>
            <a:endParaRPr kumimoji="1" lang="en-US" altLang="zh-CN" sz="16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Aft>
                <a:spcPct val="15000"/>
              </a:spcAft>
              <a:buClr>
                <a:srgbClr val="FFCC66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  </a:t>
            </a:r>
            <a:r>
              <a:rPr kumimoji="1" lang="zh-CN" altLang="en-US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已管理级</a:t>
            </a:r>
            <a:r>
              <a:rPr kumimoji="1" lang="en-US" altLang="zh-CN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(7)</a:t>
            </a:r>
            <a:endParaRPr kumimoji="1" lang="en-US" altLang="zh-CN" sz="16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Aft>
                <a:spcPct val="15000"/>
              </a:spcAft>
              <a:buClr>
                <a:srgbClr val="FFCC66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  </a:t>
            </a:r>
            <a:r>
              <a:rPr kumimoji="1" lang="zh-CN" altLang="en-US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初始级</a:t>
            </a:r>
            <a:r>
              <a:rPr kumimoji="1" lang="en-US" altLang="zh-CN"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(0)</a:t>
            </a:r>
            <a:endParaRPr kumimoji="1" lang="en-US" altLang="zh-CN" sz="16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26981" name="Group 5"/>
          <p:cNvGrpSpPr/>
          <p:nvPr/>
        </p:nvGrpSpPr>
        <p:grpSpPr bwMode="auto">
          <a:xfrm>
            <a:off x="876300" y="987425"/>
            <a:ext cx="7962900" cy="5489575"/>
            <a:chOff x="407" y="575"/>
            <a:chExt cx="5009" cy="3452"/>
          </a:xfrm>
        </p:grpSpPr>
        <p:grpSp>
          <p:nvGrpSpPr>
            <p:cNvPr id="126982" name="Group 6"/>
            <p:cNvGrpSpPr/>
            <p:nvPr/>
          </p:nvGrpSpPr>
          <p:grpSpPr bwMode="auto">
            <a:xfrm>
              <a:off x="407" y="3748"/>
              <a:ext cx="804" cy="279"/>
              <a:chOff x="336" y="3819"/>
              <a:chExt cx="805" cy="279"/>
            </a:xfrm>
          </p:grpSpPr>
          <p:sp>
            <p:nvSpPr>
              <p:cNvPr id="126983" name="AutoShape 7"/>
              <p:cNvSpPr>
                <a:spLocks noChangeArrowheads="1"/>
              </p:cNvSpPr>
              <p:nvPr/>
            </p:nvSpPr>
            <p:spPr bwMode="auto">
              <a:xfrm>
                <a:off x="336" y="3819"/>
                <a:ext cx="805" cy="279"/>
              </a:xfrm>
              <a:prstGeom prst="roundRect">
                <a:avLst>
                  <a:gd name="adj" fmla="val 16667"/>
                </a:avLst>
              </a:prstGeom>
              <a:solidFill>
                <a:srgbClr val="D1FEA8"/>
              </a:solidFill>
              <a:ln w="38100">
                <a:solidFill>
                  <a:srgbClr val="FF33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84" name="Rectangle 8"/>
              <p:cNvSpPr>
                <a:spLocks noChangeArrowheads="1"/>
              </p:cNvSpPr>
              <p:nvPr/>
            </p:nvSpPr>
            <p:spPr bwMode="auto">
              <a:xfrm>
                <a:off x="415" y="3876"/>
                <a:ext cx="646" cy="156"/>
              </a:xfrm>
              <a:prstGeom prst="rect">
                <a:avLst/>
              </a:prstGeom>
              <a:solidFill>
                <a:srgbClr val="D1FEA8"/>
              </a:solidFill>
              <a:ln w="38100">
                <a:noFill/>
                <a:miter lim="800000"/>
              </a:ln>
              <a:effectLst/>
            </p:spPr>
            <p:txBody>
              <a:bodyPr lIns="12696" tIns="12696" rIns="12696" bIns="12696"/>
              <a:lstStyle/>
              <a:p>
                <a:pPr algn="ctr"/>
                <a:r>
                  <a:rPr kumimoji="1" lang="en-US" altLang="zh-CN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级</a:t>
                </a:r>
                <a:r>
                  <a:rPr kumimoji="1" lang="en-US" altLang="zh-CN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-</a:t>
                </a: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初始级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126985" name="Group 9"/>
            <p:cNvGrpSpPr/>
            <p:nvPr/>
          </p:nvGrpSpPr>
          <p:grpSpPr bwMode="auto">
            <a:xfrm>
              <a:off x="1194" y="2529"/>
              <a:ext cx="1222" cy="1336"/>
              <a:chOff x="1124" y="2597"/>
              <a:chExt cx="1224" cy="1339"/>
            </a:xfrm>
          </p:grpSpPr>
          <p:sp>
            <p:nvSpPr>
              <p:cNvPr id="126986" name="AutoShape 10"/>
              <p:cNvSpPr>
                <a:spLocks noChangeArrowheads="1"/>
              </p:cNvSpPr>
              <p:nvPr/>
            </p:nvSpPr>
            <p:spPr bwMode="auto">
              <a:xfrm>
                <a:off x="1124" y="2597"/>
                <a:ext cx="1224" cy="1339"/>
              </a:xfrm>
              <a:prstGeom prst="roundRect">
                <a:avLst>
                  <a:gd name="adj" fmla="val 16667"/>
                </a:avLst>
              </a:prstGeom>
              <a:solidFill>
                <a:srgbClr val="D1FEA8"/>
              </a:solidFill>
              <a:ln w="38100">
                <a:solidFill>
                  <a:srgbClr val="FF33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87" name="Rectangle 11"/>
              <p:cNvSpPr>
                <a:spLocks noChangeArrowheads="1"/>
              </p:cNvSpPr>
              <p:nvPr/>
            </p:nvSpPr>
            <p:spPr bwMode="auto">
              <a:xfrm>
                <a:off x="1192" y="2669"/>
                <a:ext cx="1102" cy="1198"/>
              </a:xfrm>
              <a:prstGeom prst="rect">
                <a:avLst/>
              </a:prstGeom>
              <a:solidFill>
                <a:srgbClr val="D1FEA8"/>
              </a:solidFill>
              <a:ln w="38100">
                <a:noFill/>
                <a:miter lim="800000"/>
              </a:ln>
              <a:effectLst/>
            </p:spPr>
            <p:txBody>
              <a:bodyPr lIns="12696" tIns="12696" rIns="12696" bIns="12696"/>
              <a:lstStyle/>
              <a:p>
                <a:pPr>
                  <a:spcAft>
                    <a:spcPct val="20000"/>
                  </a:spcAft>
                </a:pPr>
                <a:r>
                  <a:rPr kumimoji="1" lang="en-US" altLang="zh-CN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2 </a:t>
                </a: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级</a:t>
                </a:r>
                <a:r>
                  <a:rPr kumimoji="1" lang="en-US" altLang="zh-CN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-</a:t>
                </a: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管理级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配置管理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过程和产品质量保证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供应商合同管理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项目监控和控制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项目计划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需求管理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度量和分析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126988" name="Group 12"/>
            <p:cNvGrpSpPr/>
            <p:nvPr/>
          </p:nvGrpSpPr>
          <p:grpSpPr bwMode="auto">
            <a:xfrm>
              <a:off x="3366" y="1002"/>
              <a:ext cx="1041" cy="555"/>
              <a:chOff x="3371" y="1004"/>
              <a:chExt cx="1043" cy="556"/>
            </a:xfrm>
          </p:grpSpPr>
          <p:sp>
            <p:nvSpPr>
              <p:cNvPr id="126989" name="AutoShape 13"/>
              <p:cNvSpPr>
                <a:spLocks noChangeArrowheads="1"/>
              </p:cNvSpPr>
              <p:nvPr/>
            </p:nvSpPr>
            <p:spPr bwMode="auto">
              <a:xfrm>
                <a:off x="3371" y="1004"/>
                <a:ext cx="1043" cy="556"/>
              </a:xfrm>
              <a:prstGeom prst="roundRect">
                <a:avLst>
                  <a:gd name="adj" fmla="val 16667"/>
                </a:avLst>
              </a:prstGeom>
              <a:solidFill>
                <a:srgbClr val="D1FEA8"/>
              </a:solidFill>
              <a:ln w="38100">
                <a:solidFill>
                  <a:srgbClr val="FF33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0" name="Rectangle 14"/>
              <p:cNvSpPr>
                <a:spLocks noChangeArrowheads="1"/>
              </p:cNvSpPr>
              <p:nvPr/>
            </p:nvSpPr>
            <p:spPr bwMode="auto">
              <a:xfrm>
                <a:off x="3442" y="1033"/>
                <a:ext cx="956" cy="477"/>
              </a:xfrm>
              <a:prstGeom prst="rect">
                <a:avLst/>
              </a:prstGeom>
              <a:solidFill>
                <a:srgbClr val="D1FEA8"/>
              </a:solidFill>
              <a:ln w="38100">
                <a:noFill/>
                <a:miter lim="800000"/>
              </a:ln>
              <a:effectLst/>
            </p:spPr>
            <p:txBody>
              <a:bodyPr lIns="12696" tIns="12696" rIns="12696" bIns="12696"/>
              <a:lstStyle/>
              <a:p>
                <a:pPr>
                  <a:spcAft>
                    <a:spcPct val="20000"/>
                  </a:spcAft>
                </a:pPr>
                <a:r>
                  <a:rPr kumimoji="1" lang="en-US" altLang="zh-CN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4 </a:t>
                </a: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级</a:t>
                </a:r>
                <a:r>
                  <a:rPr kumimoji="1" lang="en-US" altLang="zh-CN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-</a:t>
                </a: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定量管理级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定量项目管理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组织过程性能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126991" name="Group 15"/>
            <p:cNvGrpSpPr/>
            <p:nvPr/>
          </p:nvGrpSpPr>
          <p:grpSpPr bwMode="auto">
            <a:xfrm>
              <a:off x="2420" y="1517"/>
              <a:ext cx="1059" cy="2323"/>
              <a:chOff x="2352" y="1584"/>
              <a:chExt cx="1060" cy="2190"/>
            </a:xfrm>
          </p:grpSpPr>
          <p:sp>
            <p:nvSpPr>
              <p:cNvPr id="126992" name="AutoShape 16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1060" cy="2190"/>
              </a:xfrm>
              <a:prstGeom prst="roundRect">
                <a:avLst>
                  <a:gd name="adj" fmla="val 16667"/>
                </a:avLst>
              </a:prstGeom>
              <a:solidFill>
                <a:srgbClr val="D1FEA8"/>
              </a:solidFill>
              <a:ln w="38100">
                <a:solidFill>
                  <a:srgbClr val="FF33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3" name="Rectangle 17"/>
              <p:cNvSpPr>
                <a:spLocks noChangeArrowheads="1"/>
              </p:cNvSpPr>
              <p:nvPr/>
            </p:nvSpPr>
            <p:spPr bwMode="auto">
              <a:xfrm>
                <a:off x="2442" y="1631"/>
                <a:ext cx="918" cy="2065"/>
              </a:xfrm>
              <a:prstGeom prst="rect">
                <a:avLst/>
              </a:prstGeom>
              <a:solidFill>
                <a:srgbClr val="D1FEA8"/>
              </a:solidFill>
              <a:ln w="38100">
                <a:noFill/>
                <a:miter lim="800000"/>
              </a:ln>
              <a:effectLst/>
            </p:spPr>
            <p:txBody>
              <a:bodyPr lIns="12696" tIns="12696" rIns="12696" bIns="12696"/>
              <a:lstStyle/>
              <a:p>
                <a:pPr>
                  <a:spcAft>
                    <a:spcPct val="20000"/>
                  </a:spcAft>
                </a:pPr>
                <a:r>
                  <a:rPr kumimoji="1" lang="en-US" altLang="zh-CN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3 </a:t>
                </a: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级</a:t>
                </a:r>
                <a:r>
                  <a:rPr kumimoji="1" lang="en-US" altLang="zh-CN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-</a:t>
                </a: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定义级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需求开发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技术解决方案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验证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确认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产品集成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集成项目管理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组织过程焦点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组织过程定义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组织培训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风险管理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95000"/>
                  </a:lnSpc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决策分析和解决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126994" name="Group 18"/>
            <p:cNvGrpSpPr/>
            <p:nvPr/>
          </p:nvGrpSpPr>
          <p:grpSpPr bwMode="auto">
            <a:xfrm>
              <a:off x="4394" y="575"/>
              <a:ext cx="1022" cy="559"/>
              <a:chOff x="4329" y="640"/>
              <a:chExt cx="1023" cy="560"/>
            </a:xfrm>
          </p:grpSpPr>
          <p:sp>
            <p:nvSpPr>
              <p:cNvPr id="126995" name="AutoShape 19"/>
              <p:cNvSpPr>
                <a:spLocks noChangeArrowheads="1"/>
              </p:cNvSpPr>
              <p:nvPr/>
            </p:nvSpPr>
            <p:spPr bwMode="auto">
              <a:xfrm>
                <a:off x="4329" y="640"/>
                <a:ext cx="1023" cy="560"/>
              </a:xfrm>
              <a:prstGeom prst="roundRect">
                <a:avLst>
                  <a:gd name="adj" fmla="val 16667"/>
                </a:avLst>
              </a:prstGeom>
              <a:solidFill>
                <a:srgbClr val="D1FEA8"/>
              </a:solidFill>
              <a:ln w="38100">
                <a:solidFill>
                  <a:srgbClr val="FF33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96" name="Rectangle 20"/>
              <p:cNvSpPr>
                <a:spLocks noChangeArrowheads="1"/>
              </p:cNvSpPr>
              <p:nvPr/>
            </p:nvSpPr>
            <p:spPr bwMode="auto">
              <a:xfrm>
                <a:off x="4408" y="673"/>
                <a:ext cx="884" cy="512"/>
              </a:xfrm>
              <a:prstGeom prst="rect">
                <a:avLst/>
              </a:prstGeom>
              <a:solidFill>
                <a:srgbClr val="D1FEA8"/>
              </a:solidFill>
              <a:ln w="38100">
                <a:noFill/>
                <a:miter lim="800000"/>
              </a:ln>
              <a:effectLst/>
            </p:spPr>
            <p:txBody>
              <a:bodyPr lIns="12696" tIns="12696" rIns="12696" bIns="12696"/>
              <a:lstStyle/>
              <a:p>
                <a:pPr>
                  <a:spcAft>
                    <a:spcPct val="20000"/>
                  </a:spcAft>
                </a:pPr>
                <a:r>
                  <a:rPr kumimoji="1" lang="en-US" altLang="zh-CN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5 </a:t>
                </a: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级</a:t>
                </a:r>
                <a:r>
                  <a:rPr kumimoji="1" lang="en-US" altLang="zh-CN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-</a:t>
                </a: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优化级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rgbClr val="00CC66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组织性能管理</a:t>
                </a:r>
                <a:endParaRPr kumimoji="1" lang="zh-CN" altLang="en-US" sz="1500">
                  <a:solidFill>
                    <a:srgbClr val="00CC66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spcAft>
                    <a:spcPct val="5000"/>
                  </a:spcAft>
                </a:pPr>
                <a:r>
                  <a:rPr kumimoji="1" lang="zh-CN" altLang="en-US" sz="150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原因分析和解决</a:t>
                </a:r>
                <a:endParaRPr kumimoji="1" lang="zh-CN" altLang="en-US" sz="150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SP2.1 </a:t>
            </a:r>
            <a:r>
              <a:rPr lang="zh-CN" altLang="en-US">
                <a:solidFill>
                  <a:srgbClr val="C00000"/>
                </a:solidFill>
              </a:rPr>
              <a:t>建立预算和进度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建立和维护项目的预算和进度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lvl="1" indent="-6350">
              <a:buFontTx/>
              <a:buNone/>
              <a:defRPr/>
            </a:pPr>
            <a:r>
              <a:rPr lang="zh-CN" altLang="en-US" dirty="0"/>
              <a:t>四个层次的进度计划</a:t>
            </a:r>
            <a:endParaRPr lang="zh-CN" altLang="en-US" dirty="0"/>
          </a:p>
        </p:txBody>
      </p:sp>
      <p:sp>
        <p:nvSpPr>
          <p:cNvPr id="112643" name="Line 2"/>
          <p:cNvSpPr>
            <a:spLocks noChangeShapeType="1"/>
          </p:cNvSpPr>
          <p:nvPr/>
        </p:nvSpPr>
        <p:spPr bwMode="auto">
          <a:xfrm flipH="1">
            <a:off x="142875" y="5018088"/>
            <a:ext cx="7339013" cy="2540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644" name="Group 4"/>
          <p:cNvGrpSpPr/>
          <p:nvPr/>
        </p:nvGrpSpPr>
        <p:grpSpPr bwMode="auto">
          <a:xfrm>
            <a:off x="3111500" y="2808288"/>
            <a:ext cx="3494088" cy="3162300"/>
            <a:chOff x="1898" y="856"/>
            <a:chExt cx="2384" cy="1992"/>
          </a:xfrm>
        </p:grpSpPr>
        <p:sp>
          <p:nvSpPr>
            <p:cNvPr id="112718" name="AutoShape 5"/>
            <p:cNvSpPr>
              <a:spLocks noChangeArrowheads="1"/>
            </p:cNvSpPr>
            <p:nvPr/>
          </p:nvSpPr>
          <p:spPr bwMode="auto">
            <a:xfrm>
              <a:off x="1898" y="856"/>
              <a:ext cx="2384" cy="1992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19" name="AutoShape 6"/>
            <p:cNvSpPr>
              <a:spLocks noChangeArrowheads="1"/>
            </p:cNvSpPr>
            <p:nvPr/>
          </p:nvSpPr>
          <p:spPr bwMode="auto">
            <a:xfrm>
              <a:off x="2254" y="872"/>
              <a:ext cx="1680" cy="1384"/>
            </a:xfrm>
            <a:prstGeom prst="triangle">
              <a:avLst>
                <a:gd name="adj" fmla="val 50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0" name="AutoShape 7"/>
            <p:cNvSpPr>
              <a:spLocks noChangeArrowheads="1"/>
            </p:cNvSpPr>
            <p:nvPr/>
          </p:nvSpPr>
          <p:spPr bwMode="auto">
            <a:xfrm>
              <a:off x="2588" y="856"/>
              <a:ext cx="1006" cy="848"/>
            </a:xfrm>
            <a:prstGeom prst="triangle">
              <a:avLst>
                <a:gd name="adj" fmla="val 50000"/>
              </a:avLst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1" name="AutoShape 8"/>
            <p:cNvSpPr>
              <a:spLocks noChangeArrowheads="1"/>
            </p:cNvSpPr>
            <p:nvPr/>
          </p:nvSpPr>
          <p:spPr bwMode="auto">
            <a:xfrm>
              <a:off x="2848" y="864"/>
              <a:ext cx="480" cy="40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45" name="Line 9"/>
          <p:cNvSpPr>
            <a:spLocks noChangeShapeType="1"/>
          </p:cNvSpPr>
          <p:nvPr/>
        </p:nvSpPr>
        <p:spPr bwMode="auto">
          <a:xfrm flipH="1" flipV="1">
            <a:off x="142875" y="3455988"/>
            <a:ext cx="4337050" cy="12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Line 10"/>
          <p:cNvSpPr>
            <a:spLocks noChangeShapeType="1"/>
          </p:cNvSpPr>
          <p:nvPr/>
        </p:nvSpPr>
        <p:spPr bwMode="auto">
          <a:xfrm flipH="1">
            <a:off x="177800" y="4154488"/>
            <a:ext cx="50879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557713" y="3108325"/>
            <a:ext cx="593725" cy="38576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阶段</a:t>
            </a:r>
            <a:endParaRPr kumimoji="1" lang="en-US" altLang="ja-JP" sz="160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027488" y="3813175"/>
            <a:ext cx="1027112" cy="3873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活动</a:t>
            </a:r>
            <a:endParaRPr kumimoji="1" lang="zh-CN" alt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494088" y="4662488"/>
            <a:ext cx="1027112" cy="38576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任务</a:t>
            </a:r>
            <a:endParaRPr kumimoji="1" lang="en-US" altLang="ja-JP" sz="160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043238" y="5629275"/>
            <a:ext cx="1412875" cy="38576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TW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程序</a:t>
            </a:r>
            <a:endParaRPr kumimoji="1" lang="zh-TW" altLang="en-US" sz="160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651" name="Rectangle 15"/>
          <p:cNvSpPr>
            <a:spLocks noChangeArrowheads="1"/>
          </p:cNvSpPr>
          <p:nvPr/>
        </p:nvSpPr>
        <p:spPr bwMode="auto">
          <a:xfrm>
            <a:off x="5802313" y="2470150"/>
            <a:ext cx="1384300" cy="1481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2" name="Line 16"/>
          <p:cNvSpPr>
            <a:spLocks noChangeShapeType="1"/>
          </p:cNvSpPr>
          <p:nvPr/>
        </p:nvSpPr>
        <p:spPr bwMode="auto">
          <a:xfrm>
            <a:off x="5802313" y="2760663"/>
            <a:ext cx="1370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3" name="Text Box 17"/>
          <p:cNvSpPr txBox="1">
            <a:spLocks noChangeArrowheads="1"/>
          </p:cNvSpPr>
          <p:nvPr/>
        </p:nvSpPr>
        <p:spPr bwMode="auto">
          <a:xfrm>
            <a:off x="5976938" y="3910013"/>
            <a:ext cx="1138237" cy="2571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200">
                <a:solidFill>
                  <a:schemeClr val="tx2"/>
                </a:solidFill>
                <a:cs typeface="Arial" panose="020B0604020202020204" pitchFamily="34" charset="0"/>
              </a:rPr>
              <a:t>活动定义表</a:t>
            </a:r>
            <a:endParaRPr kumimoji="1" lang="en-US" altLang="ja-JP" sz="12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12654" name="Text Box 18"/>
          <p:cNvSpPr txBox="1">
            <a:spLocks noChangeArrowheads="1"/>
          </p:cNvSpPr>
          <p:nvPr/>
        </p:nvSpPr>
        <p:spPr bwMode="auto">
          <a:xfrm>
            <a:off x="6103938" y="2405063"/>
            <a:ext cx="793750" cy="311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1200">
                <a:cs typeface="Arial" panose="020B0604020202020204" pitchFamily="34" charset="0"/>
              </a:rPr>
              <a:t>活动编号</a:t>
            </a:r>
            <a:endParaRPr kumimoji="1" lang="zh-TW" altLang="en-US" sz="1200">
              <a:cs typeface="Arial" panose="020B0604020202020204" pitchFamily="34" charset="0"/>
            </a:endParaRPr>
          </a:p>
        </p:txBody>
      </p:sp>
      <p:sp>
        <p:nvSpPr>
          <p:cNvPr id="112655" name="Line 19"/>
          <p:cNvSpPr>
            <a:spLocks noChangeShapeType="1"/>
          </p:cNvSpPr>
          <p:nvPr/>
        </p:nvSpPr>
        <p:spPr bwMode="auto">
          <a:xfrm flipH="1">
            <a:off x="5802313" y="3600450"/>
            <a:ext cx="138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6" name="Line 20"/>
          <p:cNvSpPr>
            <a:spLocks noChangeShapeType="1"/>
          </p:cNvSpPr>
          <p:nvPr/>
        </p:nvSpPr>
        <p:spPr bwMode="auto">
          <a:xfrm>
            <a:off x="6102350" y="2776538"/>
            <a:ext cx="0" cy="808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7" name="Line 21"/>
          <p:cNvSpPr>
            <a:spLocks noChangeShapeType="1"/>
          </p:cNvSpPr>
          <p:nvPr/>
        </p:nvSpPr>
        <p:spPr bwMode="auto">
          <a:xfrm>
            <a:off x="6858000" y="2760663"/>
            <a:ext cx="0" cy="839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8" name="Text Box 22"/>
          <p:cNvSpPr txBox="1">
            <a:spLocks noChangeArrowheads="1"/>
          </p:cNvSpPr>
          <p:nvPr/>
        </p:nvSpPr>
        <p:spPr bwMode="auto">
          <a:xfrm>
            <a:off x="6226175" y="3003550"/>
            <a:ext cx="488950" cy="311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1200">
                <a:solidFill>
                  <a:srgbClr val="FF00FF"/>
                </a:solidFill>
                <a:cs typeface="Arial" panose="020B0604020202020204" pitchFamily="34" charset="0"/>
              </a:rPr>
              <a:t>任务</a:t>
            </a:r>
            <a:endParaRPr kumimoji="1" lang="zh-TW" altLang="en-US" sz="1200">
              <a:solidFill>
                <a:srgbClr val="FF00FF"/>
              </a:solidFill>
              <a:cs typeface="Arial" panose="020B0604020202020204" pitchFamily="34" charset="0"/>
            </a:endParaRPr>
          </a:p>
        </p:txBody>
      </p:sp>
      <p:sp>
        <p:nvSpPr>
          <p:cNvPr id="112659" name="Text Box 23"/>
          <p:cNvSpPr txBox="1">
            <a:spLocks noChangeArrowheads="1"/>
          </p:cNvSpPr>
          <p:nvPr/>
        </p:nvSpPr>
        <p:spPr bwMode="auto">
          <a:xfrm>
            <a:off x="5954713" y="3641725"/>
            <a:ext cx="1098550" cy="2571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200">
                <a:solidFill>
                  <a:srgbClr val="FF9900"/>
                </a:solidFill>
                <a:cs typeface="Arial" panose="020B0604020202020204" pitchFamily="34" charset="0"/>
              </a:rPr>
              <a:t>参照程序编号</a:t>
            </a:r>
            <a:endParaRPr kumimoji="1" lang="zh-TW" altLang="en-US" sz="1200">
              <a:solidFill>
                <a:srgbClr val="FF9900"/>
              </a:solidFill>
              <a:cs typeface="Arial" panose="020B0604020202020204" pitchFamily="34" charset="0"/>
            </a:endParaRPr>
          </a:p>
        </p:txBody>
      </p:sp>
      <p:sp>
        <p:nvSpPr>
          <p:cNvPr id="112660" name="Rectangle 24"/>
          <p:cNvSpPr>
            <a:spLocks noChangeArrowheads="1"/>
          </p:cNvSpPr>
          <p:nvPr/>
        </p:nvSpPr>
        <p:spPr bwMode="auto">
          <a:xfrm>
            <a:off x="4070350" y="4341813"/>
            <a:ext cx="233363" cy="1778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1" name="Rectangle 25"/>
          <p:cNvSpPr>
            <a:spLocks noChangeArrowheads="1"/>
          </p:cNvSpPr>
          <p:nvPr/>
        </p:nvSpPr>
        <p:spPr bwMode="auto">
          <a:xfrm>
            <a:off x="4479925" y="4341813"/>
            <a:ext cx="234950" cy="1778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2" name="Rectangle 26"/>
          <p:cNvSpPr>
            <a:spLocks noChangeArrowheads="1"/>
          </p:cNvSpPr>
          <p:nvPr/>
        </p:nvSpPr>
        <p:spPr bwMode="auto">
          <a:xfrm>
            <a:off x="4826000" y="4738688"/>
            <a:ext cx="234950" cy="1778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3" name="Rectangle 27"/>
          <p:cNvSpPr>
            <a:spLocks noChangeArrowheads="1"/>
          </p:cNvSpPr>
          <p:nvPr/>
        </p:nvSpPr>
        <p:spPr bwMode="auto">
          <a:xfrm>
            <a:off x="4879975" y="4341813"/>
            <a:ext cx="234950" cy="1778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4" name="Rectangle 28"/>
          <p:cNvSpPr>
            <a:spLocks noChangeArrowheads="1"/>
          </p:cNvSpPr>
          <p:nvPr/>
        </p:nvSpPr>
        <p:spPr bwMode="auto">
          <a:xfrm>
            <a:off x="4386263" y="3722688"/>
            <a:ext cx="23495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5" name="Rectangle 29"/>
          <p:cNvSpPr>
            <a:spLocks noChangeArrowheads="1"/>
          </p:cNvSpPr>
          <p:nvPr/>
        </p:nvSpPr>
        <p:spPr bwMode="auto">
          <a:xfrm>
            <a:off x="4725988" y="3519488"/>
            <a:ext cx="23495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6" name="Rectangle 30"/>
          <p:cNvSpPr>
            <a:spLocks noChangeArrowheads="1"/>
          </p:cNvSpPr>
          <p:nvPr/>
        </p:nvSpPr>
        <p:spPr bwMode="auto">
          <a:xfrm>
            <a:off x="5030788" y="3729038"/>
            <a:ext cx="234950" cy="177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2667" name="AutoShape 31"/>
          <p:cNvCxnSpPr>
            <a:cxnSpLocks noChangeShapeType="1"/>
            <a:stCxn id="112664" idx="0"/>
            <a:endCxn id="112665" idx="1"/>
          </p:cNvCxnSpPr>
          <p:nvPr/>
        </p:nvCxnSpPr>
        <p:spPr bwMode="auto">
          <a:xfrm rot="-5400000">
            <a:off x="4557713" y="3554413"/>
            <a:ext cx="114300" cy="2222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112668" name="AutoShape 32"/>
          <p:cNvCxnSpPr>
            <a:cxnSpLocks noChangeShapeType="1"/>
            <a:stCxn id="112664" idx="3"/>
            <a:endCxn id="112666" idx="1"/>
          </p:cNvCxnSpPr>
          <p:nvPr/>
        </p:nvCxnSpPr>
        <p:spPr bwMode="auto">
          <a:xfrm>
            <a:off x="4621213" y="3811588"/>
            <a:ext cx="409575" cy="63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112669" name="AutoShape 33"/>
          <p:cNvCxnSpPr>
            <a:cxnSpLocks noChangeShapeType="1"/>
            <a:stCxn id="112665" idx="3"/>
            <a:endCxn id="112666" idx="0"/>
          </p:cNvCxnSpPr>
          <p:nvPr/>
        </p:nvCxnSpPr>
        <p:spPr bwMode="auto">
          <a:xfrm>
            <a:off x="4960938" y="3608388"/>
            <a:ext cx="187325" cy="1206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112670" name="AutoShape 34"/>
          <p:cNvSpPr>
            <a:spLocks noChangeArrowheads="1"/>
          </p:cNvSpPr>
          <p:nvPr/>
        </p:nvSpPr>
        <p:spPr bwMode="auto">
          <a:xfrm rot="-2401815">
            <a:off x="5381625" y="3406775"/>
            <a:ext cx="295275" cy="204788"/>
          </a:xfrm>
          <a:prstGeom prst="leftRightArrow">
            <a:avLst>
              <a:gd name="adj1" fmla="val 50000"/>
              <a:gd name="adj2" fmla="val 2883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1" name="AutoShape 35"/>
          <p:cNvSpPr>
            <a:spLocks noChangeArrowheads="1"/>
          </p:cNvSpPr>
          <p:nvPr/>
        </p:nvSpPr>
        <p:spPr bwMode="auto">
          <a:xfrm rot="-3083439">
            <a:off x="5711826" y="4159250"/>
            <a:ext cx="519112" cy="153987"/>
          </a:xfrm>
          <a:prstGeom prst="leftRightArrow">
            <a:avLst>
              <a:gd name="adj1" fmla="val 50000"/>
              <a:gd name="adj2" fmla="val 67423"/>
            </a:avLst>
          </a:prstGeom>
          <a:solidFill>
            <a:srgbClr val="FF00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2672" name="AutoShape 36"/>
          <p:cNvCxnSpPr>
            <a:cxnSpLocks noChangeShapeType="1"/>
            <a:stCxn id="112660" idx="3"/>
            <a:endCxn id="112661" idx="1"/>
          </p:cNvCxnSpPr>
          <p:nvPr/>
        </p:nvCxnSpPr>
        <p:spPr bwMode="auto">
          <a:xfrm>
            <a:off x="4303713" y="4430713"/>
            <a:ext cx="1762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12673" name="AutoShape 37"/>
          <p:cNvCxnSpPr>
            <a:cxnSpLocks noChangeShapeType="1"/>
            <a:stCxn id="112661" idx="3"/>
            <a:endCxn id="112663" idx="1"/>
          </p:cNvCxnSpPr>
          <p:nvPr/>
        </p:nvCxnSpPr>
        <p:spPr bwMode="auto">
          <a:xfrm>
            <a:off x="4714875" y="4430713"/>
            <a:ext cx="165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12674" name="AutoShape 38"/>
          <p:cNvCxnSpPr>
            <a:cxnSpLocks noChangeShapeType="1"/>
            <a:stCxn id="112661" idx="2"/>
            <a:endCxn id="112662" idx="1"/>
          </p:cNvCxnSpPr>
          <p:nvPr/>
        </p:nvCxnSpPr>
        <p:spPr bwMode="auto">
          <a:xfrm rot="16200000" flipH="1">
            <a:off x="4557712" y="4559301"/>
            <a:ext cx="307975" cy="228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112675" name="Rectangle 39"/>
          <p:cNvSpPr>
            <a:spLocks noChangeArrowheads="1"/>
          </p:cNvSpPr>
          <p:nvPr/>
        </p:nvSpPr>
        <p:spPr bwMode="auto">
          <a:xfrm>
            <a:off x="5275263" y="4745038"/>
            <a:ext cx="234950" cy="1778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6" name="Rectangle 40"/>
          <p:cNvSpPr>
            <a:spLocks noChangeArrowheads="1"/>
          </p:cNvSpPr>
          <p:nvPr/>
        </p:nvSpPr>
        <p:spPr bwMode="auto">
          <a:xfrm>
            <a:off x="5635625" y="4735513"/>
            <a:ext cx="234950" cy="1778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2677" name="AutoShape 41"/>
          <p:cNvCxnSpPr>
            <a:cxnSpLocks noChangeShapeType="1"/>
            <a:stCxn id="112662" idx="3"/>
            <a:endCxn id="112675" idx="1"/>
          </p:cNvCxnSpPr>
          <p:nvPr/>
        </p:nvCxnSpPr>
        <p:spPr bwMode="auto">
          <a:xfrm>
            <a:off x="5060950" y="4827588"/>
            <a:ext cx="214313" cy="6350"/>
          </a:xfrm>
          <a:prstGeom prst="bentConnector3">
            <a:avLst>
              <a:gd name="adj1" fmla="val 49630"/>
            </a:avLst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112678" name="AutoShape 42"/>
          <p:cNvCxnSpPr>
            <a:cxnSpLocks noChangeShapeType="1"/>
            <a:stCxn id="112675" idx="0"/>
            <a:endCxn id="112663" idx="2"/>
          </p:cNvCxnSpPr>
          <p:nvPr/>
        </p:nvCxnSpPr>
        <p:spPr bwMode="auto">
          <a:xfrm rot="5400000" flipH="1">
            <a:off x="5082381" y="4434682"/>
            <a:ext cx="225425" cy="3952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</a:ln>
        </p:spPr>
      </p:cxnSp>
      <p:cxnSp>
        <p:nvCxnSpPr>
          <p:cNvPr id="112679" name="AutoShape 43"/>
          <p:cNvCxnSpPr>
            <a:cxnSpLocks noChangeShapeType="1"/>
            <a:stCxn id="112675" idx="3"/>
            <a:endCxn id="112676" idx="1"/>
          </p:cNvCxnSpPr>
          <p:nvPr/>
        </p:nvCxnSpPr>
        <p:spPr bwMode="auto">
          <a:xfrm flipV="1">
            <a:off x="5510213" y="4824413"/>
            <a:ext cx="125412" cy="9525"/>
          </a:xfrm>
          <a:prstGeom prst="bentConnector3">
            <a:avLst>
              <a:gd name="adj1" fmla="val 49366"/>
            </a:avLst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112680" name="Line 44"/>
          <p:cNvSpPr>
            <a:spLocks noChangeShapeType="1"/>
          </p:cNvSpPr>
          <p:nvPr/>
        </p:nvSpPr>
        <p:spPr bwMode="auto">
          <a:xfrm>
            <a:off x="5289550" y="3913188"/>
            <a:ext cx="469900" cy="7604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1" name="Line 45"/>
          <p:cNvSpPr>
            <a:spLocks noChangeShapeType="1"/>
          </p:cNvSpPr>
          <p:nvPr/>
        </p:nvSpPr>
        <p:spPr bwMode="auto">
          <a:xfrm flipH="1">
            <a:off x="4198938" y="3887788"/>
            <a:ext cx="844550" cy="444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2" name="Rectangle 46"/>
          <p:cNvSpPr>
            <a:spLocks noChangeArrowheads="1"/>
          </p:cNvSpPr>
          <p:nvPr/>
        </p:nvSpPr>
        <p:spPr bwMode="auto">
          <a:xfrm>
            <a:off x="3976688" y="5208588"/>
            <a:ext cx="233362" cy="177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3" name="Rectangle 47"/>
          <p:cNvSpPr>
            <a:spLocks noChangeArrowheads="1"/>
          </p:cNvSpPr>
          <p:nvPr/>
        </p:nvSpPr>
        <p:spPr bwMode="auto">
          <a:xfrm>
            <a:off x="4491038" y="5208588"/>
            <a:ext cx="234950" cy="177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4" name="Rectangle 48"/>
          <p:cNvSpPr>
            <a:spLocks noChangeArrowheads="1"/>
          </p:cNvSpPr>
          <p:nvPr/>
        </p:nvSpPr>
        <p:spPr bwMode="auto">
          <a:xfrm>
            <a:off x="4926013" y="5703888"/>
            <a:ext cx="233362" cy="177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5" name="Rectangle 49"/>
          <p:cNvSpPr>
            <a:spLocks noChangeArrowheads="1"/>
          </p:cNvSpPr>
          <p:nvPr/>
        </p:nvSpPr>
        <p:spPr bwMode="auto">
          <a:xfrm>
            <a:off x="4987925" y="5205413"/>
            <a:ext cx="234950" cy="177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2686" name="AutoShape 50"/>
          <p:cNvCxnSpPr>
            <a:cxnSpLocks noChangeShapeType="1"/>
            <a:stCxn id="112682" idx="3"/>
            <a:endCxn id="112683" idx="1"/>
          </p:cNvCxnSpPr>
          <p:nvPr/>
        </p:nvCxnSpPr>
        <p:spPr bwMode="auto">
          <a:xfrm>
            <a:off x="4210050" y="5297488"/>
            <a:ext cx="2809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12687" name="AutoShape 51"/>
          <p:cNvCxnSpPr>
            <a:cxnSpLocks noChangeShapeType="1"/>
            <a:stCxn id="112683" idx="3"/>
            <a:endCxn id="112685" idx="1"/>
          </p:cNvCxnSpPr>
          <p:nvPr/>
        </p:nvCxnSpPr>
        <p:spPr bwMode="auto">
          <a:xfrm flipV="1">
            <a:off x="4725988" y="5294313"/>
            <a:ext cx="261937" cy="3175"/>
          </a:xfrm>
          <a:prstGeom prst="bentConnector3">
            <a:avLst>
              <a:gd name="adj1" fmla="val 49699"/>
            </a:avLst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112688" name="AutoShape 52"/>
          <p:cNvCxnSpPr>
            <a:cxnSpLocks noChangeShapeType="1"/>
            <a:stCxn id="112683" idx="3"/>
            <a:endCxn id="112684" idx="1"/>
          </p:cNvCxnSpPr>
          <p:nvPr/>
        </p:nvCxnSpPr>
        <p:spPr bwMode="auto">
          <a:xfrm>
            <a:off x="4725988" y="5297488"/>
            <a:ext cx="200025" cy="4953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112689" name="Rectangle 53"/>
          <p:cNvSpPr>
            <a:spLocks noChangeArrowheads="1"/>
          </p:cNvSpPr>
          <p:nvPr/>
        </p:nvSpPr>
        <p:spPr bwMode="auto">
          <a:xfrm>
            <a:off x="5476875" y="5454650"/>
            <a:ext cx="233363" cy="177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0" name="Rectangle 54"/>
          <p:cNvSpPr>
            <a:spLocks noChangeArrowheads="1"/>
          </p:cNvSpPr>
          <p:nvPr/>
        </p:nvSpPr>
        <p:spPr bwMode="auto">
          <a:xfrm>
            <a:off x="5945188" y="5457825"/>
            <a:ext cx="234950" cy="177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2691" name="AutoShape 55"/>
          <p:cNvCxnSpPr>
            <a:cxnSpLocks noChangeShapeType="1"/>
            <a:stCxn id="112684" idx="3"/>
            <a:endCxn id="112689" idx="1"/>
          </p:cNvCxnSpPr>
          <p:nvPr/>
        </p:nvCxnSpPr>
        <p:spPr bwMode="auto">
          <a:xfrm flipV="1">
            <a:off x="5159375" y="5543550"/>
            <a:ext cx="317500" cy="24923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112692" name="AutoShape 56"/>
          <p:cNvCxnSpPr>
            <a:cxnSpLocks noChangeShapeType="1"/>
            <a:stCxn id="112689" idx="3"/>
            <a:endCxn id="112690" idx="1"/>
          </p:cNvCxnSpPr>
          <p:nvPr/>
        </p:nvCxnSpPr>
        <p:spPr bwMode="auto">
          <a:xfrm>
            <a:off x="5710238" y="5543550"/>
            <a:ext cx="234950" cy="31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112693" name="Rectangle 57"/>
          <p:cNvSpPr>
            <a:spLocks noChangeArrowheads="1"/>
          </p:cNvSpPr>
          <p:nvPr/>
        </p:nvSpPr>
        <p:spPr bwMode="auto">
          <a:xfrm>
            <a:off x="4351338" y="5487988"/>
            <a:ext cx="234950" cy="177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4" name="Rectangle 58"/>
          <p:cNvSpPr>
            <a:spLocks noChangeArrowheads="1"/>
          </p:cNvSpPr>
          <p:nvPr/>
        </p:nvSpPr>
        <p:spPr bwMode="auto">
          <a:xfrm>
            <a:off x="3567113" y="5487988"/>
            <a:ext cx="233362" cy="177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5" name="Rectangle 59"/>
          <p:cNvSpPr>
            <a:spLocks noChangeArrowheads="1"/>
          </p:cNvSpPr>
          <p:nvPr/>
        </p:nvSpPr>
        <p:spPr bwMode="auto">
          <a:xfrm>
            <a:off x="3979863" y="5487988"/>
            <a:ext cx="234950" cy="177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2696" name="AutoShape 60"/>
          <p:cNvCxnSpPr>
            <a:cxnSpLocks noChangeShapeType="1"/>
            <a:stCxn id="112694" idx="3"/>
            <a:endCxn id="112695" idx="1"/>
          </p:cNvCxnSpPr>
          <p:nvPr/>
        </p:nvCxnSpPr>
        <p:spPr bwMode="auto">
          <a:xfrm>
            <a:off x="3800475" y="5576888"/>
            <a:ext cx="1793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12697" name="AutoShape 61"/>
          <p:cNvCxnSpPr>
            <a:cxnSpLocks noChangeShapeType="1"/>
            <a:stCxn id="112695" idx="3"/>
            <a:endCxn id="112693" idx="1"/>
          </p:cNvCxnSpPr>
          <p:nvPr/>
        </p:nvCxnSpPr>
        <p:spPr bwMode="auto">
          <a:xfrm>
            <a:off x="4214813" y="5576888"/>
            <a:ext cx="136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12698" name="AutoShape 62"/>
          <p:cNvCxnSpPr>
            <a:cxnSpLocks noChangeShapeType="1"/>
            <a:stCxn id="112693" idx="3"/>
            <a:endCxn id="112684" idx="1"/>
          </p:cNvCxnSpPr>
          <p:nvPr/>
        </p:nvCxnSpPr>
        <p:spPr bwMode="auto">
          <a:xfrm>
            <a:off x="4586288" y="5576888"/>
            <a:ext cx="339725" cy="215900"/>
          </a:xfrm>
          <a:prstGeom prst="bentConnector3">
            <a:avLst>
              <a:gd name="adj1" fmla="val 68222"/>
            </a:avLst>
          </a:prstGeom>
          <a:noFill/>
          <a:ln w="12700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112699" name="AutoShape 63"/>
          <p:cNvSpPr>
            <a:spLocks noChangeArrowheads="1"/>
          </p:cNvSpPr>
          <p:nvPr/>
        </p:nvSpPr>
        <p:spPr bwMode="auto">
          <a:xfrm rot="-4255848">
            <a:off x="5943600" y="4765675"/>
            <a:ext cx="663575" cy="180975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0" name="Line 64"/>
          <p:cNvSpPr>
            <a:spLocks noChangeShapeType="1"/>
          </p:cNvSpPr>
          <p:nvPr/>
        </p:nvSpPr>
        <p:spPr bwMode="auto">
          <a:xfrm flipH="1">
            <a:off x="3987800" y="4878388"/>
            <a:ext cx="838200" cy="33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1" name="Line 65"/>
          <p:cNvSpPr>
            <a:spLocks noChangeShapeType="1"/>
          </p:cNvSpPr>
          <p:nvPr/>
        </p:nvSpPr>
        <p:spPr bwMode="auto">
          <a:xfrm>
            <a:off x="5078413" y="4914900"/>
            <a:ext cx="1006475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2" name="Line 66"/>
          <p:cNvSpPr>
            <a:spLocks noChangeShapeType="1"/>
          </p:cNvSpPr>
          <p:nvPr/>
        </p:nvSpPr>
        <p:spPr bwMode="auto">
          <a:xfrm flipH="1" flipV="1">
            <a:off x="7483475" y="2671763"/>
            <a:ext cx="12700" cy="2359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3" name="Rectangle 67"/>
          <p:cNvSpPr>
            <a:spLocks noChangeArrowheads="1"/>
          </p:cNvSpPr>
          <p:nvPr/>
        </p:nvSpPr>
        <p:spPr bwMode="auto">
          <a:xfrm>
            <a:off x="173038" y="2919413"/>
            <a:ext cx="968375" cy="4857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ctr">
              <a:lnSpc>
                <a:spcPct val="120000"/>
              </a:lnSpc>
            </a:pPr>
            <a:r>
              <a:rPr kumimoji="1" lang="zh-TW" altLang="en-US" sz="1400">
                <a:cs typeface="Arial" panose="020B0604020202020204" pitchFamily="34" charset="0"/>
              </a:rPr>
              <a:t>阶段</a:t>
            </a:r>
            <a:endParaRPr kumimoji="1" lang="zh-TW" altLang="en-US" sz="1400">
              <a:cs typeface="Arial" panose="020B0604020202020204" pitchFamily="34" charset="0"/>
            </a:endParaRPr>
          </a:p>
          <a:p>
            <a:pPr fontAlgn="ctr">
              <a:lnSpc>
                <a:spcPct val="120000"/>
              </a:lnSpc>
            </a:pPr>
            <a:r>
              <a:rPr kumimoji="1" lang="en-US" altLang="ja-JP" sz="1400">
                <a:cs typeface="Arial" panose="020B0604020202020204" pitchFamily="34" charset="0"/>
              </a:rPr>
              <a:t>Phase</a:t>
            </a:r>
            <a:endParaRPr kumimoji="1" lang="en-US" altLang="ja-JP" sz="1400">
              <a:cs typeface="Arial" panose="020B0604020202020204" pitchFamily="34" charset="0"/>
            </a:endParaRPr>
          </a:p>
        </p:txBody>
      </p:sp>
      <p:sp>
        <p:nvSpPr>
          <p:cNvPr id="112704" name="Rectangle 68"/>
          <p:cNvSpPr>
            <a:spLocks noChangeArrowheads="1"/>
          </p:cNvSpPr>
          <p:nvPr/>
        </p:nvSpPr>
        <p:spPr bwMode="auto">
          <a:xfrm>
            <a:off x="169863" y="3556000"/>
            <a:ext cx="996950" cy="48577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ctr">
              <a:lnSpc>
                <a:spcPct val="120000"/>
              </a:lnSpc>
            </a:pPr>
            <a:r>
              <a:rPr lang="zh-CN" altLang="en-US" sz="1400">
                <a:cs typeface="Arial" panose="020B0604020202020204" pitchFamily="34" charset="0"/>
              </a:rPr>
              <a:t>活动</a:t>
            </a:r>
            <a:endParaRPr lang="zh-CN" altLang="en-US" sz="1400">
              <a:cs typeface="Arial" panose="020B0604020202020204" pitchFamily="34" charset="0"/>
            </a:endParaRPr>
          </a:p>
          <a:p>
            <a:pPr fontAlgn="ctr">
              <a:lnSpc>
                <a:spcPct val="120000"/>
              </a:lnSpc>
            </a:pPr>
            <a:r>
              <a:rPr kumimoji="1" lang="en-US" altLang="ja-JP" sz="1400">
                <a:cs typeface="Arial" panose="020B0604020202020204" pitchFamily="34" charset="0"/>
              </a:rPr>
              <a:t>Activity</a:t>
            </a:r>
            <a:endParaRPr kumimoji="1" lang="en-US" altLang="ja-JP" sz="1400">
              <a:cs typeface="Arial" panose="020B0604020202020204" pitchFamily="34" charset="0"/>
            </a:endParaRPr>
          </a:p>
        </p:txBody>
      </p:sp>
      <p:sp>
        <p:nvSpPr>
          <p:cNvPr id="112705" name="Rectangle 69"/>
          <p:cNvSpPr>
            <a:spLocks noChangeArrowheads="1"/>
          </p:cNvSpPr>
          <p:nvPr/>
        </p:nvSpPr>
        <p:spPr bwMode="auto">
          <a:xfrm>
            <a:off x="157163" y="4352925"/>
            <a:ext cx="1062037" cy="485775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ctr">
              <a:lnSpc>
                <a:spcPct val="120000"/>
              </a:lnSpc>
            </a:pPr>
            <a:r>
              <a:rPr kumimoji="1" lang="zh-CN" altLang="en-US" sz="1400">
                <a:solidFill>
                  <a:schemeClr val="bg1"/>
                </a:solidFill>
                <a:cs typeface="Arial" panose="020B0604020202020204" pitchFamily="34" charset="0"/>
              </a:rPr>
              <a:t>任务</a:t>
            </a:r>
            <a:endParaRPr kumimoji="1" lang="zh-TW" altLang="en-US" sz="140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fontAlgn="ctr">
              <a:lnSpc>
                <a:spcPct val="120000"/>
              </a:lnSpc>
            </a:pPr>
            <a:r>
              <a:rPr kumimoji="1" lang="en-US" altLang="ja-JP" sz="1400">
                <a:solidFill>
                  <a:schemeClr val="bg1"/>
                </a:solidFill>
                <a:cs typeface="Arial" panose="020B0604020202020204" pitchFamily="34" charset="0"/>
              </a:rPr>
              <a:t>Task</a:t>
            </a:r>
            <a:endParaRPr kumimoji="1" lang="en-US" altLang="ja-JP" sz="14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2706" name="Rectangle 70"/>
          <p:cNvSpPr>
            <a:spLocks noChangeArrowheads="1"/>
          </p:cNvSpPr>
          <p:nvPr/>
        </p:nvSpPr>
        <p:spPr bwMode="auto">
          <a:xfrm>
            <a:off x="147638" y="5162550"/>
            <a:ext cx="1085850" cy="485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ctr">
              <a:lnSpc>
                <a:spcPct val="120000"/>
              </a:lnSpc>
            </a:pPr>
            <a:r>
              <a:rPr kumimoji="1" lang="zh-TW" altLang="en-US" sz="1400">
                <a:solidFill>
                  <a:srgbClr val="FF0000"/>
                </a:solidFill>
                <a:cs typeface="Arial" panose="020B0604020202020204" pitchFamily="34" charset="0"/>
              </a:rPr>
              <a:t>程序</a:t>
            </a:r>
            <a:endParaRPr kumimoji="1" lang="zh-TW" altLang="en-US" sz="140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fontAlgn="ctr">
              <a:lnSpc>
                <a:spcPct val="120000"/>
              </a:lnSpc>
            </a:pPr>
            <a:r>
              <a:rPr kumimoji="1" lang="en-US" altLang="ja-JP" sz="1400">
                <a:solidFill>
                  <a:schemeClr val="bg1"/>
                </a:solidFill>
                <a:cs typeface="Arial" panose="020B0604020202020204" pitchFamily="34" charset="0"/>
              </a:rPr>
              <a:t>Procedure</a:t>
            </a:r>
            <a:endParaRPr kumimoji="1" lang="en-US" altLang="ja-JP" sz="14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2707" name="Text Box 71"/>
          <p:cNvSpPr txBox="1">
            <a:spLocks noChangeArrowheads="1"/>
          </p:cNvSpPr>
          <p:nvPr/>
        </p:nvSpPr>
        <p:spPr bwMode="auto">
          <a:xfrm rot="-5400000">
            <a:off x="8407400" y="5418138"/>
            <a:ext cx="800100" cy="2857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>
                <a:solidFill>
                  <a:srgbClr val="008000"/>
                </a:solidFill>
                <a:cs typeface="Arial" panose="020B0604020202020204" pitchFamily="34" charset="0"/>
              </a:rPr>
              <a:t>项目成员</a:t>
            </a:r>
            <a:endParaRPr kumimoji="1" lang="ja-JP" altLang="en-US" sz="12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112708" name="AutoShape 72"/>
          <p:cNvSpPr/>
          <p:nvPr/>
        </p:nvSpPr>
        <p:spPr bwMode="auto">
          <a:xfrm>
            <a:off x="8308975" y="4135438"/>
            <a:ext cx="207963" cy="2246312"/>
          </a:xfrm>
          <a:prstGeom prst="rightBrace">
            <a:avLst>
              <a:gd name="adj1" fmla="val 90012"/>
              <a:gd name="adj2" fmla="val 50000"/>
            </a:avLst>
          </a:prstGeom>
          <a:noFill/>
          <a:ln w="28575">
            <a:solidFill>
              <a:srgbClr val="008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9" name="Text Box 73"/>
          <p:cNvSpPr txBox="1">
            <a:spLocks noChangeArrowheads="1"/>
          </p:cNvSpPr>
          <p:nvPr/>
        </p:nvSpPr>
        <p:spPr bwMode="auto">
          <a:xfrm rot="-5400000">
            <a:off x="8170863" y="3594100"/>
            <a:ext cx="800100" cy="2857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>
                <a:solidFill>
                  <a:srgbClr val="008000"/>
                </a:solidFill>
                <a:cs typeface="Arial" panose="020B0604020202020204" pitchFamily="34" charset="0"/>
              </a:rPr>
              <a:t>项目经理</a:t>
            </a:r>
            <a:endParaRPr kumimoji="1" lang="zh-CN" altLang="en-US" sz="12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112710" name="AutoShape 74"/>
          <p:cNvSpPr/>
          <p:nvPr/>
        </p:nvSpPr>
        <p:spPr bwMode="auto">
          <a:xfrm>
            <a:off x="8021638" y="2701925"/>
            <a:ext cx="284162" cy="2265363"/>
          </a:xfrm>
          <a:prstGeom prst="rightBrace">
            <a:avLst>
              <a:gd name="adj1" fmla="val 66434"/>
              <a:gd name="adj2" fmla="val 50000"/>
            </a:avLst>
          </a:prstGeom>
          <a:noFill/>
          <a:ln w="28575">
            <a:solidFill>
              <a:srgbClr val="008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1" name="AutoShape 75"/>
          <p:cNvSpPr/>
          <p:nvPr/>
        </p:nvSpPr>
        <p:spPr bwMode="auto">
          <a:xfrm>
            <a:off x="7540625" y="2686050"/>
            <a:ext cx="258763" cy="1427163"/>
          </a:xfrm>
          <a:prstGeom prst="rightBrace">
            <a:avLst>
              <a:gd name="adj1" fmla="val 45961"/>
              <a:gd name="adj2" fmla="val 50000"/>
            </a:avLst>
          </a:prstGeom>
          <a:noFill/>
          <a:ln w="28575">
            <a:solidFill>
              <a:srgbClr val="008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2" name="Text Box 76"/>
          <p:cNvSpPr txBox="1">
            <a:spLocks noChangeArrowheads="1"/>
          </p:cNvSpPr>
          <p:nvPr/>
        </p:nvSpPr>
        <p:spPr bwMode="auto">
          <a:xfrm rot="-5400000">
            <a:off x="7605713" y="3251200"/>
            <a:ext cx="800100" cy="2857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>
                <a:solidFill>
                  <a:srgbClr val="008000"/>
                </a:solidFill>
                <a:cs typeface="Arial" panose="020B0604020202020204" pitchFamily="34" charset="0"/>
              </a:rPr>
              <a:t>高层经理</a:t>
            </a:r>
            <a:endParaRPr kumimoji="1" lang="en-US" altLang="ja-JP" sz="12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112713" name="Line 77"/>
          <p:cNvSpPr>
            <a:spLocks noChangeShapeType="1"/>
          </p:cNvSpPr>
          <p:nvPr/>
        </p:nvSpPr>
        <p:spPr bwMode="auto">
          <a:xfrm flipH="1">
            <a:off x="177800" y="2820988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4" name="Text Box 78"/>
          <p:cNvSpPr txBox="1">
            <a:spLocks noChangeArrowheads="1"/>
          </p:cNvSpPr>
          <p:nvPr/>
        </p:nvSpPr>
        <p:spPr bwMode="auto">
          <a:xfrm>
            <a:off x="7167563" y="2225675"/>
            <a:ext cx="1701800" cy="3857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1600">
                <a:solidFill>
                  <a:srgbClr val="008000"/>
                </a:solidFill>
                <a:cs typeface="Arial" panose="020B0604020202020204" pitchFamily="34" charset="0"/>
              </a:rPr>
              <a:t>控制</a:t>
            </a:r>
            <a:r>
              <a:rPr kumimoji="1" lang="zh-CN" altLang="en-US" sz="1600">
                <a:solidFill>
                  <a:srgbClr val="008000"/>
                </a:solidFill>
                <a:cs typeface="Arial" panose="020B0604020202020204" pitchFamily="34" charset="0"/>
              </a:rPr>
              <a:t>层级</a:t>
            </a:r>
            <a:endParaRPr kumimoji="1" lang="zh-CN" altLang="en-US" sz="16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cxnSp>
        <p:nvCxnSpPr>
          <p:cNvPr id="112715" name="AutoShape 79"/>
          <p:cNvCxnSpPr>
            <a:cxnSpLocks noChangeShapeType="1"/>
            <a:stCxn id="112685" idx="3"/>
            <a:endCxn id="112689" idx="1"/>
          </p:cNvCxnSpPr>
          <p:nvPr/>
        </p:nvCxnSpPr>
        <p:spPr bwMode="auto">
          <a:xfrm>
            <a:off x="5222875" y="5294313"/>
            <a:ext cx="254000" cy="249237"/>
          </a:xfrm>
          <a:prstGeom prst="bentConnector3">
            <a:avLst>
              <a:gd name="adj1" fmla="val 39375"/>
            </a:avLst>
          </a:prstGeom>
          <a:noFill/>
          <a:ln w="6350">
            <a:solidFill>
              <a:schemeClr val="tx1"/>
            </a:solidFill>
            <a:miter lim="800000"/>
            <a:tailEnd type="triangle" w="med" len="med"/>
          </a:ln>
        </p:spPr>
      </p:cxnSp>
      <p:sp>
        <p:nvSpPr>
          <p:cNvPr id="112716" name="Text Box 80"/>
          <p:cNvSpPr txBox="1">
            <a:spLocks noChangeArrowheads="1"/>
          </p:cNvSpPr>
          <p:nvPr/>
        </p:nvSpPr>
        <p:spPr bwMode="auto">
          <a:xfrm>
            <a:off x="5762625" y="2835275"/>
            <a:ext cx="360363" cy="6032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>
                <a:cs typeface="Arial" panose="020B0604020202020204" pitchFamily="34" charset="0"/>
              </a:rPr>
              <a:t>输入</a:t>
            </a:r>
            <a:endParaRPr kumimoji="1" lang="zh-CN" altLang="en-US" sz="1400">
              <a:cs typeface="Arial" panose="020B0604020202020204" pitchFamily="34" charset="0"/>
            </a:endParaRPr>
          </a:p>
        </p:txBody>
      </p:sp>
      <p:sp>
        <p:nvSpPr>
          <p:cNvPr id="112717" name="Text Box 81"/>
          <p:cNvSpPr txBox="1">
            <a:spLocks noChangeArrowheads="1"/>
          </p:cNvSpPr>
          <p:nvPr/>
        </p:nvSpPr>
        <p:spPr bwMode="auto">
          <a:xfrm>
            <a:off x="6843713" y="2862263"/>
            <a:ext cx="360362" cy="6032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>
                <a:cs typeface="Arial" panose="020B0604020202020204" pitchFamily="34" charset="0"/>
              </a:rPr>
              <a:t>输出</a:t>
            </a:r>
            <a:endParaRPr kumimoji="1" lang="zh-CN" altLang="en-US" sz="14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#</a:t>
            </a:r>
            <a:r>
              <a:rPr lang="zh-CN" altLang="en-US"/>
              <a:t>项目预算</a:t>
            </a:r>
            <a:r>
              <a:rPr lang="en-US" altLang="zh-CN"/>
              <a:t>-</a:t>
            </a:r>
            <a:r>
              <a:rPr lang="zh-CN" altLang="en-US"/>
              <a:t>举例</a:t>
            </a:r>
            <a:endParaRPr lang="en-US" altLang="zh-CN"/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5257800" cy="4876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200"/>
              <a:t>- </a:t>
            </a:r>
            <a:r>
              <a:rPr lang="zh-CN" altLang="en-US" sz="2200"/>
              <a:t>考虑项目费用相关，举例如下：</a:t>
            </a:r>
            <a:endParaRPr lang="zh-CN" altLang="en-US" sz="2200"/>
          </a:p>
          <a:p>
            <a:pPr marL="0" indent="0" eaLnBrk="1" hangingPunct="1">
              <a:buFontTx/>
              <a:buNone/>
            </a:pPr>
            <a:r>
              <a:rPr lang="zh-CN" altLang="en-US" sz="2200"/>
              <a:t>  </a:t>
            </a:r>
            <a:endParaRPr lang="zh-CN" altLang="en-US" sz="2200"/>
          </a:p>
        </p:txBody>
      </p:sp>
      <p:graphicFrame>
        <p:nvGraphicFramePr>
          <p:cNvPr id="409670" name="Group 70"/>
          <p:cNvGraphicFramePr>
            <a:graphicFrameLocks noGrp="1"/>
          </p:cNvGraphicFramePr>
          <p:nvPr>
            <p:ph sz="half" idx="2"/>
          </p:nvPr>
        </p:nvGraphicFramePr>
        <p:xfrm>
          <a:off x="304800" y="1828800"/>
          <a:ext cx="8382000" cy="4267200"/>
        </p:xfrm>
        <a:graphic>
          <a:graphicData uri="http://schemas.openxmlformats.org/drawingml/2006/table">
            <a:tbl>
              <a:tblPr/>
              <a:tblGrid>
                <a:gridCol w="630238"/>
                <a:gridCol w="1658937"/>
                <a:gridCol w="1609725"/>
                <a:gridCol w="4483100"/>
              </a:tblGrid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费用名称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费用数额（万元）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　　备　　注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业务活动费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与相关业务单位合作产生的费用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差旅费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合作方交流、市场推广等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试验、测试费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需做性能测试、主观评价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3C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认证、路测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材料费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用于初样机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台、正样机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台的试制费用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设备购置费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购置卫星信号发生器、样机等设备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技术合作费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与相关合作伙伴的合作费用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人员工资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按平均工资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人月工作量计算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　他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5.04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含仪器折旧、房屋水电、办公等管理费用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合计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60.64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万元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SP2.2 </a:t>
            </a:r>
            <a:r>
              <a:rPr lang="zh-CN" altLang="en-US">
                <a:solidFill>
                  <a:srgbClr val="C00000"/>
                </a:solidFill>
              </a:rPr>
              <a:t>标识项目风险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风险管理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    </a:t>
            </a:r>
            <a:r>
              <a:rPr lang="en-US" altLang="zh-CN"/>
              <a:t>- </a:t>
            </a:r>
            <a:r>
              <a:rPr lang="zh-CN" altLang="en-US"/>
              <a:t>详见风险管理过程域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SP2.3 </a:t>
            </a:r>
            <a:r>
              <a:rPr lang="zh-CN" altLang="en-US">
                <a:solidFill>
                  <a:srgbClr val="C00000"/>
                </a:solidFill>
              </a:rPr>
              <a:t>计划数据的管理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计划项目数据的管理</a:t>
            </a:r>
            <a:endParaRPr lang="zh-CN" altLang="en-US"/>
          </a:p>
          <a:p>
            <a:pPr lvl="1" indent="-342900" eaLnBrk="1" hangingPunct="1"/>
            <a:r>
              <a:rPr lang="zh-CN" altLang="en-US" sz="1800"/>
              <a:t>什么是项目数据：</a:t>
            </a:r>
            <a:endParaRPr lang="zh-CN" altLang="en-US" sz="1800"/>
          </a:p>
          <a:p>
            <a:pPr lvl="2" indent="-342900" eaLnBrk="1" hangingPunct="1"/>
            <a:r>
              <a:rPr lang="zh-CN" altLang="en-US" sz="1800"/>
              <a:t>数据是在各领域支持项目的任何形式的文件</a:t>
            </a:r>
            <a:endParaRPr lang="zh-CN" altLang="en-US" sz="1800"/>
          </a:p>
          <a:p>
            <a:pPr lvl="2" indent="-342900" eaLnBrk="1" hangingPunct="1"/>
            <a:r>
              <a:rPr lang="zh-CN" altLang="en-US" sz="1800"/>
              <a:t>数据可以是任何形式（报告 、笔记、草稿、正式文件、图形等）、存在于任何媒介（纸质、电子、多媒体等）</a:t>
            </a:r>
            <a:endParaRPr lang="zh-CN" altLang="en-US" sz="1800"/>
          </a:p>
          <a:p>
            <a:pPr lvl="2" indent="-342900" eaLnBrk="1" hangingPunct="1"/>
            <a:r>
              <a:rPr lang="zh-CN" altLang="en-US" sz="1800"/>
              <a:t>数据可以是需要交付的，或者不需要交付的，可以以任何形式分发（如，电子传输）</a:t>
            </a:r>
            <a:endParaRPr lang="zh-CN" altLang="en-US" sz="1800"/>
          </a:p>
          <a:p>
            <a:pPr lvl="1" indent="-342900" eaLnBrk="1" hangingPunct="1"/>
            <a:r>
              <a:rPr lang="zh-CN" altLang="en-US" sz="1800"/>
              <a:t>项目数据需求</a:t>
            </a:r>
            <a:endParaRPr lang="zh-CN" altLang="en-US" sz="1800"/>
          </a:p>
          <a:p>
            <a:pPr lvl="2" indent="-342900" eaLnBrk="1" hangingPunct="1"/>
            <a:r>
              <a:rPr lang="zh-CN" altLang="en-US" sz="1800"/>
              <a:t>确定需要收集的数据项，格式和内容，哪些人可以访问数据、如何分发数据给干系人</a:t>
            </a:r>
            <a:endParaRPr lang="zh-CN" altLang="en-US" sz="1800"/>
          </a:p>
          <a:p>
            <a:pPr lvl="2" indent="-342900" eaLnBrk="1" hangingPunct="1"/>
            <a:r>
              <a:rPr lang="zh-CN" altLang="en-US" sz="1800"/>
              <a:t>统一的内容和格式帮助对数据的一致理解和一致管理</a:t>
            </a:r>
            <a:endParaRPr lang="zh-CN" altLang="en-US" sz="1800"/>
          </a:p>
          <a:p>
            <a:pPr lvl="2" indent="-342900" eaLnBrk="1" hangingPunct="1"/>
            <a:r>
              <a:rPr lang="zh-CN" altLang="en-US" sz="1800"/>
              <a:t>明确收集每个数据的原因，并清晰的理解如何使用收集的数据</a:t>
            </a:r>
            <a:endParaRPr lang="zh-CN" altLang="en-US" sz="1800"/>
          </a:p>
          <a:p>
            <a:pPr lvl="2" indent="-342900" eaLnBrk="1" hangingPunct="1"/>
            <a:r>
              <a:rPr lang="zh-CN" altLang="en-US" sz="1800"/>
              <a:t>收集数据是需要成本的，只收集需要的数据</a:t>
            </a:r>
            <a:endParaRPr lang="zh-CN" altLang="en-US" sz="1800"/>
          </a:p>
          <a:p>
            <a:pPr lvl="2" indent="-342900" eaLnBrk="1" hangingPunct="1"/>
            <a:r>
              <a:rPr lang="zh-CN" altLang="en-US" sz="1800"/>
              <a:t>确定数据的配置控制需求，并建立配置控制机制</a:t>
            </a:r>
            <a:endParaRPr lang="en-US" altLang="zh-CN" sz="1800"/>
          </a:p>
          <a:p>
            <a:pPr lvl="1" indent="-342900" eaLnBrk="1" hangingPunct="1"/>
            <a:r>
              <a:rPr lang="zh-CN" altLang="en-US" sz="1800"/>
              <a:t>确保数据的安全性，保密性</a:t>
            </a:r>
            <a:endParaRPr lang="en-US" altLang="zh-CN" sz="1800"/>
          </a:p>
          <a:p>
            <a:pPr lvl="2" indent="-342900" eaLnBrk="1" hangingPunct="1"/>
            <a:r>
              <a:rPr lang="zh-CN" altLang="en-US" sz="1800"/>
              <a:t>确定数据的安全性和保密性要求：如，哪些人什么时候可以访问哪些数据</a:t>
            </a:r>
            <a:endParaRPr lang="zh-CN" altLang="en-US" sz="1800"/>
          </a:p>
          <a:p>
            <a:pPr lvl="2" indent="-342900" eaLnBrk="1" hangingPunct="1"/>
            <a:r>
              <a:rPr lang="zh-CN" altLang="en-US" sz="1800"/>
              <a:t>为数据建立副本（如，定期备份配置数据库）</a:t>
            </a:r>
            <a:endParaRPr lang="zh-CN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SP2.4 </a:t>
            </a:r>
            <a:r>
              <a:rPr lang="zh-CN" altLang="en-US">
                <a:solidFill>
                  <a:srgbClr val="C00000"/>
                </a:solidFill>
              </a:rPr>
              <a:t>计划项目的资源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计划执行项目的资源</a:t>
            </a:r>
            <a:endParaRPr lang="en-US" altLang="zh-CN"/>
          </a:p>
          <a:p>
            <a:pPr marL="0" indent="0" eaLnBrk="1" hangingPunct="1">
              <a:buFontTx/>
              <a:buNone/>
            </a:pPr>
            <a:r>
              <a:rPr lang="zh-CN" altLang="en-US"/>
              <a:t>    </a:t>
            </a:r>
            <a:endParaRPr lang="zh-CN" altLang="en-US"/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项目资源、环境包括：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开发环境资源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测试环境资源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办公环境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SP2.5 </a:t>
            </a:r>
            <a:r>
              <a:rPr lang="zh-CN" altLang="en-US">
                <a:solidFill>
                  <a:srgbClr val="C00000"/>
                </a:solidFill>
              </a:rPr>
              <a:t>计划所需的知识和技能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计划需要执行项目的知识和技能</a:t>
            </a:r>
            <a:endParaRPr lang="zh-CN" altLang="en-US"/>
          </a:p>
          <a:p>
            <a:pPr marL="0" indent="0" eaLnBrk="1" hangingPunct="1">
              <a:buFontTx/>
              <a:buNone/>
            </a:pPr>
            <a:endParaRPr lang="zh-CN" altLang="en-US"/>
          </a:p>
          <a:p>
            <a:pPr marL="0" indent="0" eaLnBrk="1" hangingPunct="1">
              <a:buFontTx/>
              <a:buNone/>
            </a:pPr>
            <a:endParaRPr lang="zh-CN" altLang="en-US"/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根据项目成员的知识掌握情况，确定是否需要进行培训</a:t>
            </a:r>
            <a:endParaRPr lang="en-US" altLang="zh-CN"/>
          </a:p>
          <a:p>
            <a:pPr marL="0" lvl="1" indent="-6350" eaLnBrk="1" hangingPunct="1">
              <a:buFontTx/>
              <a:buNone/>
            </a:pPr>
            <a:endParaRPr lang="zh-CN" altLang="en-US"/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项目培训方式：</a:t>
            </a:r>
            <a:endParaRPr lang="en-US" altLang="zh-CN"/>
          </a:p>
          <a:p>
            <a:pPr lvl="2" indent="-342900" eaLnBrk="1" hangingPunct="1"/>
            <a:r>
              <a:rPr lang="zh-CN" altLang="en-US"/>
              <a:t>自学</a:t>
            </a:r>
            <a:endParaRPr lang="en-US" altLang="zh-CN"/>
          </a:p>
          <a:p>
            <a:pPr lvl="2" indent="-342900" eaLnBrk="1" hangingPunct="1"/>
            <a:r>
              <a:rPr lang="zh-CN" altLang="en-US"/>
              <a:t>组内培训</a:t>
            </a:r>
            <a:endParaRPr lang="en-US" altLang="zh-CN"/>
          </a:p>
          <a:p>
            <a:pPr lvl="2" indent="-342900" eaLnBrk="1" hangingPunct="1"/>
            <a:r>
              <a:rPr lang="zh-CN" altLang="en-US"/>
              <a:t>组织级培训等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SP2.6 </a:t>
            </a:r>
            <a:r>
              <a:rPr lang="zh-CN" altLang="en-US">
                <a:solidFill>
                  <a:srgbClr val="C00000"/>
                </a:solidFill>
              </a:rPr>
              <a:t>计划相关人员的参与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计划识别的干系人参与</a:t>
            </a:r>
            <a:endParaRPr lang="zh-CN" altLang="en-US"/>
          </a:p>
          <a:p>
            <a:pPr marL="0" indent="0" eaLnBrk="1" hangingPunct="1">
              <a:buFontTx/>
              <a:buNone/>
            </a:pPr>
            <a:endParaRPr lang="zh-CN" altLang="en-US"/>
          </a:p>
          <a:p>
            <a:pPr lvl="1" indent="-342900" eaLnBrk="1" hangingPunct="1"/>
            <a:r>
              <a:rPr lang="zh-CN" altLang="en-US"/>
              <a:t>首先识别项目的所有干系人，并针对项目</a:t>
            </a:r>
            <a:r>
              <a:rPr lang="en-US" altLang="zh-CN"/>
              <a:t>WBS</a:t>
            </a:r>
            <a:r>
              <a:rPr lang="zh-CN" altLang="en-US"/>
              <a:t>（任务分解）</a:t>
            </a:r>
            <a:r>
              <a:rPr lang="zh-CN" altLang="en-US">
                <a:solidFill>
                  <a:srgbClr val="FF0000"/>
                </a:solidFill>
              </a:rPr>
              <a:t>分析干系人如何参与到项目的活动</a:t>
            </a:r>
            <a:r>
              <a:rPr lang="zh-CN" altLang="en-US"/>
              <a:t>中；</a:t>
            </a:r>
            <a:endParaRPr lang="en-US" altLang="zh-CN"/>
          </a:p>
          <a:p>
            <a:pPr lvl="1" indent="-342900" eaLnBrk="1" hangingPunct="1"/>
            <a:r>
              <a:rPr lang="zh-CN" altLang="en-US"/>
              <a:t>干系人参与项目活动的方式一般包括：</a:t>
            </a:r>
            <a:endParaRPr lang="zh-CN" altLang="en-US"/>
          </a:p>
          <a:p>
            <a:pPr marL="1254125" lvl="3" indent="0" eaLnBrk="1" hangingPunct="1">
              <a:buFontTx/>
              <a:buNone/>
            </a:pPr>
            <a:r>
              <a:rPr lang="en-US" altLang="zh-CN"/>
              <a:t>1.</a:t>
            </a:r>
            <a:r>
              <a:rPr lang="zh-CN" altLang="en-US"/>
              <a:t>批准</a:t>
            </a:r>
            <a:endParaRPr lang="zh-CN" altLang="en-US"/>
          </a:p>
          <a:p>
            <a:pPr marL="1254125" lvl="3" indent="0" eaLnBrk="1" hangingPunct="1">
              <a:buFontTx/>
              <a:buNone/>
            </a:pPr>
            <a:r>
              <a:rPr lang="en-US" altLang="zh-CN"/>
              <a:t>2.</a:t>
            </a:r>
            <a:r>
              <a:rPr lang="zh-CN" altLang="en-US"/>
              <a:t>主要负责</a:t>
            </a:r>
            <a:endParaRPr lang="zh-CN" altLang="en-US"/>
          </a:p>
          <a:p>
            <a:pPr marL="1254125" lvl="3" indent="0" eaLnBrk="1" hangingPunct="1">
              <a:buFontTx/>
              <a:buNone/>
            </a:pPr>
            <a:r>
              <a:rPr lang="en-US" altLang="zh-CN"/>
              <a:t>3.</a:t>
            </a:r>
            <a:r>
              <a:rPr lang="zh-CN" altLang="en-US"/>
              <a:t>参与评审</a:t>
            </a:r>
            <a:endParaRPr lang="zh-CN" altLang="en-US"/>
          </a:p>
          <a:p>
            <a:pPr marL="1254125" lvl="3" indent="0" eaLnBrk="1" hangingPunct="1">
              <a:buFontTx/>
              <a:buNone/>
            </a:pPr>
            <a:r>
              <a:rPr lang="en-US" altLang="zh-CN"/>
              <a:t>4.</a:t>
            </a:r>
            <a:r>
              <a:rPr lang="zh-CN" altLang="en-US"/>
              <a:t>提供支持</a:t>
            </a:r>
            <a:endParaRPr lang="zh-CN" altLang="en-US"/>
          </a:p>
          <a:p>
            <a:pPr marL="1254125" lvl="3" indent="0" eaLnBrk="1" hangingPunct="1">
              <a:buFontTx/>
              <a:buNone/>
            </a:pPr>
            <a:r>
              <a:rPr lang="en-US" altLang="zh-CN"/>
              <a:t>5.</a:t>
            </a:r>
            <a:r>
              <a:rPr lang="zh-CN" altLang="en-US"/>
              <a:t>监控执行</a:t>
            </a:r>
            <a:endParaRPr lang="zh-CN" altLang="en-US"/>
          </a:p>
          <a:p>
            <a:pPr lvl="1" indent="-342900" eaLnBrk="1" hangingPunct="1"/>
            <a:r>
              <a:rPr lang="zh-CN" altLang="en-US"/>
              <a:t>在项目执行过程中管理、协调干系人的参与，使干系人能够按时参与项目活动，通常在各种会议上（周会、月会、里程碑会、同行评审会等）记录干系人参与情况，并识别、解决干系人参与问题            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SP2.7 </a:t>
            </a:r>
            <a:r>
              <a:rPr lang="zh-CN" altLang="en-US">
                <a:solidFill>
                  <a:srgbClr val="C00000"/>
                </a:solidFill>
              </a:rPr>
              <a:t>建立项目计划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4876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建立和维护总体项目计划</a:t>
            </a:r>
            <a:endParaRPr lang="en-US" altLang="zh-CN"/>
          </a:p>
          <a:p>
            <a:pPr marL="0" indent="0" eaLnBrk="1" hangingPunct="1">
              <a:buFontTx/>
              <a:buNone/>
            </a:pPr>
            <a:endParaRPr lang="en-US" altLang="zh-CN"/>
          </a:p>
          <a:p>
            <a:pPr lvl="1" indent="-342900" eaLnBrk="1" hangingPunct="1"/>
            <a:r>
              <a:rPr lang="zh-CN" altLang="en-US"/>
              <a:t>项目总体计划包括了上面实践提到的各计划</a:t>
            </a:r>
            <a:endParaRPr lang="zh-CN" altLang="en-US"/>
          </a:p>
          <a:p>
            <a:pPr marL="1260475" lvl="3" indent="-6350" eaLnBrk="1" hangingPunct="1">
              <a:buFontTx/>
              <a:buNone/>
            </a:pPr>
            <a:r>
              <a:rPr lang="en-US" altLang="zh-CN"/>
              <a:t>1.</a:t>
            </a:r>
            <a:r>
              <a:rPr lang="zh-CN" altLang="en-US"/>
              <a:t>项目选择的生命周期模型</a:t>
            </a:r>
            <a:endParaRPr lang="zh-CN" altLang="en-US"/>
          </a:p>
          <a:p>
            <a:pPr marL="1260475" lvl="3" indent="-6350" eaLnBrk="1" hangingPunct="1">
              <a:buFontTx/>
              <a:buNone/>
            </a:pPr>
            <a:r>
              <a:rPr lang="en-US" altLang="zh-CN"/>
              <a:t>2.</a:t>
            </a:r>
            <a:r>
              <a:rPr lang="zh-CN" altLang="en-US"/>
              <a:t>项目进度计划：里程碑计划、详细进度计划</a:t>
            </a:r>
            <a:endParaRPr lang="zh-CN" altLang="en-US"/>
          </a:p>
          <a:p>
            <a:pPr marL="1260475" lvl="3" indent="-6350" eaLnBrk="1" hangingPunct="1">
              <a:buFontTx/>
              <a:buNone/>
            </a:pPr>
            <a:r>
              <a:rPr lang="en-US" altLang="zh-CN"/>
              <a:t>3.</a:t>
            </a:r>
            <a:r>
              <a:rPr lang="zh-CN" altLang="en-US"/>
              <a:t>风险管理计划</a:t>
            </a:r>
            <a:endParaRPr lang="zh-CN" altLang="en-US"/>
          </a:p>
          <a:p>
            <a:pPr marL="1260475" lvl="3" indent="-6350" eaLnBrk="1" hangingPunct="1">
              <a:buFontTx/>
              <a:buNone/>
            </a:pPr>
            <a:r>
              <a:rPr lang="en-US" altLang="zh-CN"/>
              <a:t>4.</a:t>
            </a:r>
            <a:r>
              <a:rPr lang="zh-CN" altLang="en-US"/>
              <a:t>数据管理计划</a:t>
            </a:r>
            <a:endParaRPr lang="zh-CN" altLang="en-US"/>
          </a:p>
          <a:p>
            <a:pPr marL="1260475" lvl="3" indent="-6350" eaLnBrk="1" hangingPunct="1">
              <a:buFontTx/>
              <a:buNone/>
            </a:pPr>
            <a:r>
              <a:rPr lang="en-US" altLang="zh-CN"/>
              <a:t>5.</a:t>
            </a:r>
            <a:r>
              <a:rPr lang="zh-CN" altLang="en-US"/>
              <a:t>资源计划</a:t>
            </a:r>
            <a:endParaRPr lang="zh-CN" altLang="en-US"/>
          </a:p>
          <a:p>
            <a:pPr marL="1260475" lvl="3" indent="-6350" eaLnBrk="1" hangingPunct="1">
              <a:buFontTx/>
              <a:buNone/>
            </a:pPr>
            <a:r>
              <a:rPr lang="en-US" altLang="zh-CN"/>
              <a:t>6.</a:t>
            </a:r>
            <a:r>
              <a:rPr lang="zh-CN" altLang="en-US"/>
              <a:t>项目预算</a:t>
            </a:r>
            <a:endParaRPr lang="zh-CN" altLang="en-US"/>
          </a:p>
          <a:p>
            <a:pPr marL="1260475" lvl="3" indent="-6350" eaLnBrk="1" hangingPunct="1">
              <a:buFontTx/>
              <a:buNone/>
            </a:pPr>
            <a:r>
              <a:rPr lang="en-US" altLang="zh-CN"/>
              <a:t>7.</a:t>
            </a:r>
            <a:r>
              <a:rPr lang="zh-CN" altLang="en-US"/>
              <a:t>知识和技能计划</a:t>
            </a:r>
            <a:endParaRPr lang="zh-CN" altLang="en-US"/>
          </a:p>
          <a:p>
            <a:pPr marL="1260475" lvl="3" indent="-6350" eaLnBrk="1" hangingPunct="1">
              <a:buFontTx/>
              <a:buNone/>
            </a:pPr>
            <a:r>
              <a:rPr lang="en-US" altLang="zh-CN"/>
              <a:t>8.</a:t>
            </a:r>
            <a:r>
              <a:rPr lang="zh-CN" altLang="en-US"/>
              <a:t>干系人参与计划</a:t>
            </a:r>
            <a:endParaRPr lang="zh-CN" altLang="en-US"/>
          </a:p>
          <a:p>
            <a:pPr marL="1260475" lvl="3" indent="-6350" eaLnBrk="1" hangingPunct="1">
              <a:buFontTx/>
              <a:buNone/>
            </a:pPr>
            <a:r>
              <a:rPr lang="en-US" altLang="zh-CN"/>
              <a:t>9.</a:t>
            </a:r>
            <a:r>
              <a:rPr lang="zh-CN" altLang="en-US"/>
              <a:t>项目的组织架构、角色与职责等</a:t>
            </a:r>
            <a:endParaRPr lang="zh-CN" altLang="en-US"/>
          </a:p>
          <a:p>
            <a:pPr marL="0" indent="0" eaLnBrk="1" hangingPunct="1">
              <a:buFontTx/>
              <a:buNone/>
            </a:pPr>
            <a:endParaRPr lang="zh-CN" altLang="en-US"/>
          </a:p>
          <a:p>
            <a:pPr marL="0" indent="0" eaLnBrk="1" hangingPunct="1">
              <a:buFontTx/>
              <a:buNone/>
            </a:pPr>
            <a:endParaRPr lang="zh-CN" altLang="en-US"/>
          </a:p>
          <a:p>
            <a:pPr marL="0" indent="0" eaLnBrk="1" hangingPunct="1">
              <a:buFontTx/>
              <a:buNone/>
            </a:pPr>
            <a:endParaRPr lang="zh-CN" altLang="en-US"/>
          </a:p>
          <a:p>
            <a:pPr marL="0" indent="0" eaLnBrk="1" hangingPunct="1">
              <a:buFontTx/>
              <a:buNone/>
            </a:pP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  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特定目标与实践</a:t>
            </a:r>
            <a:endParaRPr lang="en-US" altLang="zh-CN"/>
          </a:p>
        </p:txBody>
      </p:sp>
      <p:sp>
        <p:nvSpPr>
          <p:cNvPr id="18435" name="Rectangle 45"/>
          <p:cNvSpPr>
            <a:spLocks noChangeArrowheads="1"/>
          </p:cNvSpPr>
          <p:nvPr/>
        </p:nvSpPr>
        <p:spPr bwMode="auto">
          <a:xfrm>
            <a:off x="4495800" y="1600200"/>
            <a:ext cx="3810000" cy="29718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spcBef>
                <a:spcPct val="40000"/>
              </a:spcBef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SP3.1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评审影响项目的计划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SP3.2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协调工作和资源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40000"/>
              </a:spcBef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SP3.3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获得计划的承诺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52705">
              <a:tabLst>
                <a:tab pos="381000" algn="l"/>
              </a:tabLst>
              <a:defRPr/>
            </a:pPr>
            <a:endParaRPr lang="zh-CN" altLang="en-US" sz="1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835" name="Text Box 46"/>
          <p:cNvSpPr txBox="1">
            <a:spLocks noChangeArrowheads="1"/>
          </p:cNvSpPr>
          <p:nvPr/>
        </p:nvSpPr>
        <p:spPr bwMode="auto">
          <a:xfrm>
            <a:off x="609600" y="1143000"/>
            <a:ext cx="3429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特定目标</a:t>
            </a:r>
            <a:endParaRPr kumimoji="1" lang="en-US" altLang="zh-CN" sz="20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0836" name="Text Box 47"/>
          <p:cNvSpPr txBox="1">
            <a:spLocks noChangeArrowheads="1"/>
          </p:cNvSpPr>
          <p:nvPr/>
        </p:nvSpPr>
        <p:spPr bwMode="auto">
          <a:xfrm>
            <a:off x="4419600" y="1143000"/>
            <a:ext cx="3962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特定实践</a:t>
            </a:r>
            <a:endParaRPr kumimoji="1" lang="en-US" altLang="zh-CN" sz="20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438" name="Rectangle 49"/>
          <p:cNvSpPr>
            <a:spLocks noChangeArrowheads="1"/>
          </p:cNvSpPr>
          <p:nvPr/>
        </p:nvSpPr>
        <p:spPr bwMode="auto">
          <a:xfrm>
            <a:off x="509588" y="1600200"/>
            <a:ext cx="3529012" cy="14478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SG3: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获得对计划的承诺：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建立和维护对项目计划的承诺 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SP3.1 </a:t>
            </a:r>
            <a:r>
              <a:rPr lang="zh-CN" altLang="en-US">
                <a:solidFill>
                  <a:srgbClr val="C00000"/>
                </a:solidFill>
              </a:rPr>
              <a:t>评审影响项目的计划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评审影响项目的所有计划，理解对项目的承诺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  </a:t>
            </a:r>
            <a:endParaRPr lang="zh-CN" altLang="en-US"/>
          </a:p>
          <a:p>
            <a:pPr lvl="1" indent="-342900" eaLnBrk="1" hangingPunct="1"/>
            <a:r>
              <a:rPr lang="zh-CN" altLang="en-US">
                <a:solidFill>
                  <a:srgbClr val="FF0000"/>
                </a:solidFill>
              </a:rPr>
              <a:t>所有的对项目有影响的计划</a:t>
            </a:r>
            <a:r>
              <a:rPr lang="zh-CN" altLang="en-US"/>
              <a:t>都需要评审；</a:t>
            </a:r>
            <a:endParaRPr lang="en-US" altLang="zh-CN"/>
          </a:p>
          <a:p>
            <a:pPr lvl="1" indent="-342900" eaLnBrk="1" hangingPunct="1"/>
            <a:r>
              <a:rPr lang="zh-CN" altLang="en-US"/>
              <a:t>评审的目的是</a:t>
            </a:r>
            <a:r>
              <a:rPr lang="zh-CN" altLang="en-US">
                <a:solidFill>
                  <a:srgbClr val="FF0000"/>
                </a:solidFill>
              </a:rPr>
              <a:t>所有项目相关干系人</a:t>
            </a:r>
            <a:r>
              <a:rPr lang="zh-CN" altLang="en-US"/>
              <a:t>能够共同理解项目范围、目标、干系人在项目中的角色、职责和相互关系</a:t>
            </a:r>
            <a:endParaRPr lang="zh-CN" altLang="en-US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14312"/>
            <a:ext cx="7421563" cy="471488"/>
          </a:xfrm>
        </p:spPr>
        <p:txBody>
          <a:bodyPr/>
          <a:lstStyle/>
          <a:p>
            <a:pPr eaLnBrk="1" hangingPunct="1"/>
            <a:r>
              <a:rPr lang="en-US" altLang="zh-CN" sz="3200" b="0" dirty="0"/>
              <a:t>CMMI</a:t>
            </a:r>
            <a:r>
              <a:rPr lang="zh-CN" altLang="en-US" sz="3200" b="0" dirty="0"/>
              <a:t>模型</a:t>
            </a:r>
            <a:r>
              <a:rPr lang="en-US" altLang="zh-CN" sz="3200" b="0" dirty="0"/>
              <a:t>(</a:t>
            </a:r>
            <a:r>
              <a:rPr lang="zh-CN" altLang="en-US" sz="3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持续表示法</a:t>
            </a:r>
            <a:r>
              <a:rPr lang="en-US" altLang="zh-CN" sz="3200" b="0" dirty="0"/>
              <a:t>)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29027" name="Group 3"/>
          <p:cNvGraphicFramePr>
            <a:graphicFrameLocks noGrp="1"/>
          </p:cNvGraphicFramePr>
          <p:nvPr/>
        </p:nvGraphicFramePr>
        <p:xfrm>
          <a:off x="228600" y="1447800"/>
          <a:ext cx="8783638" cy="4772025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828800"/>
                <a:gridCol w="1828800"/>
                <a:gridCol w="1925638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级别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分类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Engineering (6) 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Project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Management (6)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Process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Management(5)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Support(5)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    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受管理级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Managed     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(7)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项目计划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PMC(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项目监控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SAM(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分包合同管理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CC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REQM 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CC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需求管理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CC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CC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CM(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配置管理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PPQA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过程和产品质量保证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度量与分析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   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已定义级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Defined       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(11)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需求开发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TS(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技术解决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 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产品集成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VER(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验证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确认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IPM(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集成项目管理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RSKM(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风险管理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OPD(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过程定义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OPF(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过程聚焦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OT(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培训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DAR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决策分析与解决方案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225"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   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定量管理级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Quantitatively  Managed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QPM(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定量项目管理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OPP(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组织过程性能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持续优化级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Optimizing    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CC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OPM(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CC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组织性能管理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CAR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81153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因果分析和解决方案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80C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80C1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SP3.2 </a:t>
            </a:r>
            <a:r>
              <a:rPr lang="zh-CN" altLang="en-US">
                <a:solidFill>
                  <a:srgbClr val="C00000"/>
                </a:solidFill>
              </a:rPr>
              <a:t>协调工作和资源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调整项目计划以反映可用的和估计的资源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 indent="-342900">
              <a:defRPr/>
            </a:pPr>
            <a:r>
              <a:rPr lang="zh-CN" altLang="en-US" dirty="0"/>
              <a:t>为了使项目计划可行，为了获得干系人对项目计划的承诺，通常需要对项目计划进行评审，考虑如下情况：</a:t>
            </a:r>
            <a:endParaRPr lang="zh-CN" altLang="en-US" dirty="0"/>
          </a:p>
          <a:p>
            <a:pPr lvl="2" indent="-342900">
              <a:defRPr/>
            </a:pPr>
            <a:r>
              <a:rPr lang="zh-CN" altLang="en-US" dirty="0"/>
              <a:t>可用的资源是否满足估计的资源（资源包括：有技能的人、工具、设备、资金等）</a:t>
            </a:r>
            <a:endParaRPr lang="zh-CN" altLang="en-US" dirty="0"/>
          </a:p>
          <a:p>
            <a:pPr marL="0" lvl="1" indent="-6350">
              <a:buFontTx/>
              <a:buNone/>
              <a:defRPr/>
            </a:pPr>
            <a:endParaRPr lang="zh-CN" altLang="en-US" dirty="0"/>
          </a:p>
          <a:p>
            <a:pPr lvl="1" indent="-342900">
              <a:defRPr/>
            </a:pPr>
            <a:r>
              <a:rPr lang="zh-CN" altLang="en-US" dirty="0"/>
              <a:t>当实际的资源和估计发生偏差时，通常有如下解决方法：</a:t>
            </a:r>
            <a:endParaRPr lang="zh-CN" altLang="en-US" dirty="0"/>
          </a:p>
          <a:p>
            <a:pPr lvl="2" indent="-342900">
              <a:defRPr/>
            </a:pPr>
            <a:r>
              <a:rPr lang="zh-CN" altLang="en-US" dirty="0"/>
              <a:t>减少、延迟需求、降低质量要求</a:t>
            </a:r>
            <a:endParaRPr lang="zh-CN" altLang="en-US" dirty="0"/>
          </a:p>
          <a:p>
            <a:pPr lvl="2" indent="-342900">
              <a:defRPr/>
            </a:pPr>
            <a:r>
              <a:rPr lang="zh-CN" altLang="en-US" dirty="0"/>
              <a:t>增加多的资源</a:t>
            </a:r>
            <a:endParaRPr lang="zh-CN" altLang="en-US" dirty="0"/>
          </a:p>
          <a:p>
            <a:pPr lvl="2" indent="-342900">
              <a:defRPr/>
            </a:pPr>
            <a:r>
              <a:rPr lang="zh-CN" altLang="en-US" dirty="0"/>
              <a:t>提高人员的技能水平</a:t>
            </a:r>
            <a:endParaRPr lang="zh-CN" altLang="en-US" dirty="0"/>
          </a:p>
          <a:p>
            <a:pPr lvl="2" indent="-342900">
              <a:defRPr/>
            </a:pPr>
            <a:r>
              <a:rPr lang="zh-CN" altLang="en-US" dirty="0"/>
              <a:t>根据当前的实际资源调整计划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SP3.3 </a:t>
            </a:r>
            <a:r>
              <a:rPr lang="zh-CN" altLang="en-US">
                <a:solidFill>
                  <a:srgbClr val="C00000"/>
                </a:solidFill>
              </a:rPr>
              <a:t>获得计划的承诺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39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从负责执行和支持项目计划的相关干系人那里获得承诺</a:t>
            </a:r>
            <a:endParaRPr lang="en-US" altLang="zh-CN"/>
          </a:p>
          <a:p>
            <a:pPr marL="0" indent="0">
              <a:buFontTx/>
              <a:buNone/>
            </a:pPr>
            <a:endParaRPr lang="en-US" altLang="zh-CN"/>
          </a:p>
          <a:p>
            <a:pPr marL="0" lvl="1" indent="-6350">
              <a:buFontTx/>
              <a:buNone/>
            </a:pPr>
            <a:r>
              <a:rPr lang="zh-CN" altLang="en-US"/>
              <a:t>通常通过评审获得干系人对项目计划的承诺</a:t>
            </a:r>
            <a:endParaRPr lang="zh-CN" altLang="en-US"/>
          </a:p>
          <a:p>
            <a:pPr lvl="2" indent="-342900"/>
            <a:r>
              <a:rPr lang="zh-CN" altLang="en-US"/>
              <a:t>所有执行、支持项目计划的干系人都要承诺履行自己的职责，完成和自己相关的任务</a:t>
            </a:r>
            <a:endParaRPr lang="zh-CN" altLang="en-US"/>
          </a:p>
          <a:p>
            <a:pPr lvl="2" indent="-342900"/>
            <a:r>
              <a:rPr lang="zh-CN" altLang="en-US"/>
              <a:t>项目计划通过评审后，相关干系人要承诺，承诺方式：</a:t>
            </a:r>
            <a:endParaRPr lang="en-US" altLang="zh-CN"/>
          </a:p>
          <a:p>
            <a:pPr lvl="3" indent="-342900"/>
            <a:r>
              <a:rPr lang="zh-CN" altLang="en-US"/>
              <a:t>任何文字形式的记录</a:t>
            </a:r>
            <a:endParaRPr lang="en-US" altLang="zh-CN"/>
          </a:p>
          <a:p>
            <a:pPr marL="0" indent="0"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项目策划过程示例</a:t>
            </a:r>
            <a:endParaRPr lang="zh-CN" altLang="en-US" dirty="0"/>
          </a:p>
        </p:txBody>
      </p:sp>
      <p:graphicFrame>
        <p:nvGraphicFramePr>
          <p:cNvPr id="201730" name="Object 6"/>
          <p:cNvGraphicFramePr>
            <a:graphicFrameLocks noChangeAspect="1"/>
          </p:cNvGraphicFramePr>
          <p:nvPr/>
        </p:nvGraphicFramePr>
        <p:xfrm>
          <a:off x="1352550" y="1143000"/>
          <a:ext cx="6572250" cy="513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8" name="Visio" r:id="rId1" imgW="5807075" imgH="5959475" progId="Visio.Drawing.11">
                  <p:embed/>
                </p:oleObj>
              </mc:Choice>
              <mc:Fallback>
                <p:oleObj name="Visio" r:id="rId1" imgW="5807075" imgH="595947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143000"/>
                        <a:ext cx="6572250" cy="513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问与答</a:t>
            </a:r>
            <a:endParaRPr lang="zh-CN" altLang="en-US" dirty="0"/>
          </a:p>
        </p:txBody>
      </p:sp>
      <p:pic>
        <p:nvPicPr>
          <p:cNvPr id="19474" name="Picture 3" descr="BD00028_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24200" y="1905000"/>
            <a:ext cx="31242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472" name="AutoShape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5991225" y="1449388"/>
          <a:ext cx="1806575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AutoShape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1449388"/>
                        <a:ext cx="1806575" cy="441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/>
            <a:r>
              <a:rPr lang="zh-CN" altLang="en-US"/>
              <a:t>项目管理类过程域</a:t>
            </a: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zh-CN" altLang="en-US"/>
              <a:t>项目管理类过程域主要包含如下</a:t>
            </a:r>
            <a:r>
              <a:rPr lang="en-US" altLang="zh-CN"/>
              <a:t>PA</a:t>
            </a:r>
            <a:r>
              <a:rPr lang="zh-CN" altLang="en-US"/>
              <a:t>：</a:t>
            </a:r>
            <a:endParaRPr lang="zh-CN" altLang="en-US"/>
          </a:p>
          <a:p>
            <a:pPr lvl="1" eaLnBrk="1" hangingPunct="1"/>
            <a:r>
              <a:rPr lang="zh-CN" altLang="en-US"/>
              <a:t>项目计划</a:t>
            </a:r>
            <a:r>
              <a:rPr lang="en-US" altLang="zh-CN"/>
              <a:t>PP;</a:t>
            </a:r>
            <a:endParaRPr lang="en-US" altLang="zh-CN"/>
          </a:p>
          <a:p>
            <a:pPr lvl="1" eaLnBrk="1" hangingPunct="1"/>
            <a:r>
              <a:rPr lang="zh-CN" altLang="en-US"/>
              <a:t>项目监督和控制</a:t>
            </a:r>
            <a:r>
              <a:rPr lang="en-US" altLang="zh-CN"/>
              <a:t>PMC</a:t>
            </a:r>
            <a:r>
              <a:rPr lang="zh-CN" altLang="en-US"/>
              <a:t>；</a:t>
            </a:r>
            <a:endParaRPr lang="zh-CN" altLang="en-US"/>
          </a:p>
          <a:p>
            <a:pPr lvl="1" eaLnBrk="1" hangingPunct="1"/>
            <a:r>
              <a:rPr lang="zh-CN" altLang="en-US"/>
              <a:t>风险管理</a:t>
            </a:r>
            <a:r>
              <a:rPr lang="en-US" altLang="zh-CN"/>
              <a:t>RSKM;</a:t>
            </a:r>
            <a:endParaRPr lang="en-US" altLang="zh-CN"/>
          </a:p>
          <a:p>
            <a:pPr lvl="1" eaLnBrk="1" hangingPunct="1"/>
            <a:r>
              <a:rPr lang="zh-CN" altLang="en-US"/>
              <a:t>集成项目管理</a:t>
            </a:r>
            <a:r>
              <a:rPr lang="en-US" altLang="zh-CN"/>
              <a:t>IPM</a:t>
            </a:r>
            <a:r>
              <a:rPr lang="zh-CN" altLang="en-US"/>
              <a:t>；</a:t>
            </a:r>
            <a:endParaRPr lang="zh-CN" altLang="en-US"/>
          </a:p>
          <a:p>
            <a:pPr lvl="1" eaLnBrk="1" hangingPunct="1"/>
            <a:r>
              <a:rPr lang="zh-CN" altLang="en-US"/>
              <a:t>供应商合同管理</a:t>
            </a:r>
            <a:r>
              <a:rPr lang="en-US" altLang="zh-CN"/>
              <a:t>SAM</a:t>
            </a:r>
            <a:r>
              <a:rPr lang="zh-CN" altLang="en-US"/>
              <a:t>；</a:t>
            </a:r>
            <a:endParaRPr lang="zh-CN" altLang="en-US"/>
          </a:p>
          <a:p>
            <a:pPr lvl="1" eaLnBrk="1" hangingPunct="1"/>
            <a:r>
              <a:rPr lang="zh-CN" altLang="en-US"/>
              <a:t>需求管理</a:t>
            </a:r>
            <a:r>
              <a:rPr lang="en-US" altLang="zh-CN"/>
              <a:t>REQM;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8001000" cy="561975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zh-CN" altLang="en-US" dirty="0"/>
              <a:t>项目管理过程说明</a:t>
            </a:r>
            <a:endParaRPr lang="zh-CN" altLang="en-US" dirty="0"/>
          </a:p>
        </p:txBody>
      </p:sp>
      <p:pic>
        <p:nvPicPr>
          <p:cNvPr id="25395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714375"/>
            <a:ext cx="80772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8229600" cy="2590800"/>
          </a:xfrm>
        </p:spPr>
        <p:txBody>
          <a:bodyPr lIns="91440" tIns="45720" rIns="91440" bIns="45720" anchor="b"/>
          <a:lstStyle/>
          <a:p>
            <a:pPr algn="ctr" eaLnBrk="1" hangingPunct="1"/>
            <a:r>
              <a:rPr lang="zh-CN" altLang="en-US" sz="4800" dirty="0"/>
              <a:t>项目计划</a:t>
            </a:r>
            <a:r>
              <a:rPr lang="en-US" altLang="zh-CN" sz="4800" dirty="0"/>
              <a:t>(PP)</a:t>
            </a:r>
            <a:br>
              <a:rPr lang="en-US" altLang="zh-CN" sz="4800" dirty="0"/>
            </a:br>
            <a:r>
              <a:rPr lang="en-US" altLang="zh-CN" sz="4800" dirty="0"/>
              <a:t>Project Planning</a:t>
            </a:r>
            <a:endParaRPr lang="en-US" altLang="zh-CN" sz="4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项目计划的目的</a:t>
            </a:r>
            <a:endParaRPr lang="zh-CN" altLang="en-US"/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制定和维护定义项目活动的计划</a:t>
            </a:r>
            <a:endParaRPr lang="zh-CN" altLang="en-US"/>
          </a:p>
          <a:p>
            <a:pPr marL="0" indent="0" eaLnBrk="1" hangingPunct="1">
              <a:buFontTx/>
              <a:buNone/>
            </a:pP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  </a:t>
            </a:r>
            <a:r>
              <a:rPr lang="en-US" altLang="zh-CN"/>
              <a:t>- </a:t>
            </a:r>
            <a:r>
              <a:rPr lang="zh-CN" altLang="en-US"/>
              <a:t>制定项目计划是实施项目管理的基础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  </a:t>
            </a:r>
            <a:endParaRPr lang="zh-CN" altLang="en-US"/>
          </a:p>
        </p:txBody>
      </p:sp>
      <p:sp>
        <p:nvSpPr>
          <p:cNvPr id="98307" name="Text Box 4"/>
          <p:cNvSpPr txBox="1">
            <a:spLocks noChangeArrowheads="1"/>
          </p:cNvSpPr>
          <p:nvPr/>
        </p:nvSpPr>
        <p:spPr bwMode="auto">
          <a:xfrm>
            <a:off x="5029200" y="3048000"/>
            <a:ext cx="2743200" cy="293052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80C10"/>
            </a:solidFill>
            <a:miter lim="800000"/>
          </a:ln>
        </p:spPr>
        <p:txBody>
          <a:bodyPr lIns="0" tIns="0" rIns="0" bIns="0">
            <a:spAutoFit/>
          </a:bodyPr>
          <a:lstStyle/>
          <a:p>
            <a:pPr defTabSz="811530">
              <a:spcBef>
                <a:spcPct val="50000"/>
              </a:spcBef>
            </a:pPr>
            <a:r>
              <a:rPr lang="zh-CN" altLang="en-US"/>
              <a:t>没有项目计划，会怎么样？</a:t>
            </a:r>
            <a:endParaRPr lang="zh-CN" altLang="en-US"/>
          </a:p>
          <a:p>
            <a:pPr defTabSz="811530">
              <a:spcBef>
                <a:spcPct val="50000"/>
              </a:spcBef>
            </a:pPr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混乱</a:t>
            </a:r>
            <a:endParaRPr lang="zh-CN" altLang="en-US"/>
          </a:p>
          <a:p>
            <a:pPr defTabSz="811530">
              <a:spcBef>
                <a:spcPct val="50000"/>
              </a:spcBef>
            </a:pPr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无所适从</a:t>
            </a:r>
            <a:endParaRPr lang="zh-CN" altLang="en-US"/>
          </a:p>
          <a:p>
            <a:pPr defTabSz="811530">
              <a:spcBef>
                <a:spcPct val="50000"/>
              </a:spcBef>
            </a:pPr>
            <a:r>
              <a:rPr lang="zh-CN" altLang="en-US"/>
              <a:t>   </a:t>
            </a:r>
            <a:r>
              <a:rPr lang="en-US" altLang="zh-CN"/>
              <a:t>- </a:t>
            </a:r>
            <a:r>
              <a:rPr lang="zh-CN" altLang="en-US"/>
              <a:t>延期</a:t>
            </a:r>
            <a:endParaRPr lang="zh-CN" altLang="en-US"/>
          </a:p>
          <a:p>
            <a:pPr defTabSz="811530">
              <a:spcBef>
                <a:spcPct val="50000"/>
              </a:spcBef>
            </a:pPr>
            <a:r>
              <a:rPr lang="zh-CN" altLang="en-US"/>
              <a:t>   。。。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特定目标与实践</a:t>
            </a:r>
            <a:endParaRPr lang="en-US" altLang="zh-CN"/>
          </a:p>
        </p:txBody>
      </p:sp>
      <p:sp>
        <p:nvSpPr>
          <p:cNvPr id="18435" name="Rectangle 45"/>
          <p:cNvSpPr>
            <a:spLocks noChangeArrowheads="1"/>
          </p:cNvSpPr>
          <p:nvPr/>
        </p:nvSpPr>
        <p:spPr bwMode="auto">
          <a:xfrm>
            <a:off x="4495800" y="1600200"/>
            <a:ext cx="3810000" cy="29718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SP1.1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估计项目的范围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SP1.2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建立工作产品和任务属性的估计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SP1.3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定义项目生命周期阶段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SP1.4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估计工作量和成本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52705">
              <a:tabLst>
                <a:tab pos="381000" algn="l"/>
              </a:tabLst>
              <a:defRPr/>
            </a:pPr>
            <a:endParaRPr lang="zh-CN" altLang="en-US" sz="1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331" name="Text Box 46"/>
          <p:cNvSpPr txBox="1">
            <a:spLocks noChangeArrowheads="1"/>
          </p:cNvSpPr>
          <p:nvPr/>
        </p:nvSpPr>
        <p:spPr bwMode="auto">
          <a:xfrm>
            <a:off x="609600" y="1143000"/>
            <a:ext cx="3429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特定目标</a:t>
            </a:r>
            <a:endParaRPr kumimoji="1" lang="en-US" altLang="zh-CN" sz="20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9332" name="Text Box 47"/>
          <p:cNvSpPr txBox="1">
            <a:spLocks noChangeArrowheads="1"/>
          </p:cNvSpPr>
          <p:nvPr/>
        </p:nvSpPr>
        <p:spPr bwMode="auto">
          <a:xfrm>
            <a:off x="4419600" y="1143000"/>
            <a:ext cx="3962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特定实践</a:t>
            </a:r>
            <a:endParaRPr kumimoji="1" lang="en-US" altLang="zh-CN" sz="20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438" name="Rectangle 49"/>
          <p:cNvSpPr>
            <a:spLocks noChangeArrowheads="1"/>
          </p:cNvSpPr>
          <p:nvPr/>
        </p:nvSpPr>
        <p:spPr bwMode="auto">
          <a:xfrm>
            <a:off x="509588" y="1600200"/>
            <a:ext cx="3529012" cy="14478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SG1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建立估计：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建立和维护项目计划参数的估计数据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SP1.1 </a:t>
            </a:r>
            <a:r>
              <a:rPr lang="zh-CN" altLang="en-US">
                <a:solidFill>
                  <a:srgbClr val="C00000"/>
                </a:solidFill>
              </a:rPr>
              <a:t>估计项目的范围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建立一个高层级</a:t>
            </a:r>
            <a:r>
              <a:rPr lang="en-US" altLang="zh-CN"/>
              <a:t>WBS</a:t>
            </a:r>
            <a:r>
              <a:rPr lang="zh-CN" altLang="en-US"/>
              <a:t>（工作分解结构），以估计项目的范围</a:t>
            </a:r>
            <a:endParaRPr lang="en-US" altLang="zh-CN"/>
          </a:p>
          <a:p>
            <a:pPr marL="0" indent="0" eaLnBrk="1" hangingPunct="1">
              <a:buFontTx/>
              <a:buNone/>
            </a:pPr>
            <a:endParaRPr lang="en-US" altLang="zh-CN"/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为什么要建立</a:t>
            </a:r>
            <a:r>
              <a:rPr lang="en-US" altLang="zh-CN"/>
              <a:t>WBS</a:t>
            </a:r>
            <a:r>
              <a:rPr lang="zh-CN" altLang="en-US"/>
              <a:t>？</a:t>
            </a:r>
            <a:endParaRPr lang="en-US" altLang="zh-CN"/>
          </a:p>
          <a:p>
            <a:pPr marL="0" lvl="1" indent="-6350" eaLnBrk="1" hangingPunct="1">
              <a:buFontTx/>
              <a:buNone/>
            </a:pPr>
            <a:endParaRPr lang="en-US" altLang="zh-CN"/>
          </a:p>
          <a:p>
            <a:pPr marL="0" lvl="1" indent="-6350" eaLnBrk="1" hangingPunct="1">
              <a:buFontTx/>
              <a:buNone/>
            </a:pPr>
            <a:r>
              <a:rPr lang="en-US" altLang="zh-CN"/>
              <a:t>1.</a:t>
            </a:r>
            <a:r>
              <a:rPr lang="zh-CN" altLang="en-US"/>
              <a:t>定义项目的总范围，为了完成项目目标需要做哪些工作</a:t>
            </a:r>
            <a:endParaRPr lang="zh-CN" altLang="en-US"/>
          </a:p>
          <a:p>
            <a:pPr marL="0" lvl="1" indent="-6350" eaLnBrk="1" hangingPunct="1">
              <a:buFontTx/>
              <a:buNone/>
            </a:pPr>
            <a:r>
              <a:rPr lang="en-US" altLang="zh-CN"/>
              <a:t>2.</a:t>
            </a:r>
            <a:r>
              <a:rPr lang="zh-CN" altLang="en-US"/>
              <a:t>把项目工作分解成小的、尽可能详尽的、易于管理的部分</a:t>
            </a:r>
            <a:endParaRPr lang="zh-CN" altLang="en-US"/>
          </a:p>
          <a:p>
            <a:pPr marL="0" lvl="1" indent="-6350" eaLnBrk="1" hangingPunct="1">
              <a:buFontTx/>
              <a:buNone/>
            </a:pPr>
            <a:r>
              <a:rPr lang="en-US" altLang="zh-CN"/>
              <a:t>3.</a:t>
            </a:r>
            <a:r>
              <a:rPr lang="zh-CN" altLang="en-US"/>
              <a:t>通过工作分解，确保不会遗漏工作，也不会多做工作</a:t>
            </a:r>
            <a:endParaRPr lang="en-US" altLang="zh-CN"/>
          </a:p>
          <a:p>
            <a:pPr marL="0" indent="0" eaLnBrk="1" hangingPunct="1">
              <a:buFontTx/>
              <a:buNone/>
            </a:pPr>
            <a:endParaRPr lang="en-US" altLang="zh-CN"/>
          </a:p>
          <a:p>
            <a:pPr marL="0" indent="0" eaLnBrk="1" hangingPunct="1">
              <a:buFontTx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i.new.color.fastprint">
  <a:themeElements>
    <a:clrScheme name="">
      <a:dk1>
        <a:srgbClr val="39536B"/>
      </a:dk1>
      <a:lt1>
        <a:srgbClr val="EFEDE5"/>
      </a:lt1>
      <a:dk2>
        <a:srgbClr val="9C2108"/>
      </a:dk2>
      <a:lt2>
        <a:srgbClr val="969696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9C2108"/>
      </a:hlink>
      <a:folHlink>
        <a:srgbClr val="F7DF31"/>
      </a:folHlink>
    </a:clrScheme>
    <a:fontScheme name="sei.new.color.fastprint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8115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80C1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8115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80C1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ei.new.color.fastprint 1">
        <a:dk1>
          <a:srgbClr val="969696"/>
        </a:dk1>
        <a:lt1>
          <a:srgbClr val="FFFFFF"/>
        </a:lt1>
        <a:dk2>
          <a:srgbClr val="000080"/>
        </a:dk2>
        <a:lt2>
          <a:srgbClr val="FFFFFF"/>
        </a:lt2>
        <a:accent1>
          <a:srgbClr val="3399FF"/>
        </a:accent1>
        <a:accent2>
          <a:srgbClr val="009900"/>
        </a:accent2>
        <a:accent3>
          <a:srgbClr val="AAAAC0"/>
        </a:accent3>
        <a:accent4>
          <a:srgbClr val="DADADA"/>
        </a:accent4>
        <a:accent5>
          <a:srgbClr val="ADCAFF"/>
        </a:accent5>
        <a:accent6>
          <a:srgbClr val="008A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i.new.color.fastprint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i.new.color.fastprint 3">
        <a:dk1>
          <a:srgbClr val="538299"/>
        </a:dk1>
        <a:lt1>
          <a:srgbClr val="EFEDE5"/>
        </a:lt1>
        <a:dk2>
          <a:srgbClr val="39536B"/>
        </a:dk2>
        <a:lt2>
          <a:srgbClr val="969696"/>
        </a:lt2>
        <a:accent1>
          <a:srgbClr val="628CC4"/>
        </a:accent1>
        <a:accent2>
          <a:srgbClr val="44985A"/>
        </a:accent2>
        <a:accent3>
          <a:srgbClr val="F6F4F0"/>
        </a:accent3>
        <a:accent4>
          <a:srgbClr val="466E82"/>
        </a:accent4>
        <a:accent5>
          <a:srgbClr val="B7C5DE"/>
        </a:accent5>
        <a:accent6>
          <a:srgbClr val="3D8951"/>
        </a:accent6>
        <a:hlink>
          <a:srgbClr val="A50021"/>
        </a:hlink>
        <a:folHlink>
          <a:srgbClr val="F7DF3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fyx</Template>
  <TotalTime>0</TotalTime>
  <Words>4370</Words>
  <Application>WPS 演示</Application>
  <PresentationFormat>全屏显示(4:3)</PresentationFormat>
  <Paragraphs>577</Paragraphs>
  <Slides>33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Monotype Sorts</vt:lpstr>
      <vt:lpstr>Wingdings</vt:lpstr>
      <vt:lpstr>幼圆</vt:lpstr>
      <vt:lpstr>华文中宋</vt:lpstr>
      <vt:lpstr>黑体</vt:lpstr>
      <vt:lpstr>微软雅黑</vt:lpstr>
      <vt:lpstr>Arial Unicode MS</vt:lpstr>
      <vt:lpstr>sei.new.color.fastprint</vt:lpstr>
      <vt:lpstr>Visio.Drawing.11</vt:lpstr>
      <vt:lpstr>项目计划过程域（PP）  Project Plan</vt:lpstr>
      <vt:lpstr>CMMI模型(阶段表示法)</vt:lpstr>
      <vt:lpstr>CMMI模型(持续表示法) </vt:lpstr>
      <vt:lpstr>项目管理类过程域</vt:lpstr>
      <vt:lpstr>项目管理过程说明</vt:lpstr>
      <vt:lpstr>项目计划(PP) Project Planning</vt:lpstr>
      <vt:lpstr>项目计划的目的</vt:lpstr>
      <vt:lpstr>特定目标与实践</vt:lpstr>
      <vt:lpstr>SP1.1 估计项目的范围</vt:lpstr>
      <vt:lpstr>#如何进行任务分解</vt:lpstr>
      <vt:lpstr>#WBS的分解的层次</vt:lpstr>
      <vt:lpstr>#WBS分解的其它注意事项</vt:lpstr>
      <vt:lpstr>SP1.2 建立工作产品和任务属性的估计 </vt:lpstr>
      <vt:lpstr>#估算方法</vt:lpstr>
      <vt:lpstr>#使用历史数据做估计</vt:lpstr>
      <vt:lpstr>SP1.3 定义项目生命周期阶段</vt:lpstr>
      <vt:lpstr>#定义了哪几个项目阶段（里程碑）？</vt:lpstr>
      <vt:lpstr>SP1.4 估计工作量和成本</vt:lpstr>
      <vt:lpstr>特定目标与实践</vt:lpstr>
      <vt:lpstr>SP2.1 建立预算和进度 </vt:lpstr>
      <vt:lpstr>#项目预算-举例</vt:lpstr>
      <vt:lpstr>SP2.2 标识项目风险 </vt:lpstr>
      <vt:lpstr>SP2.3 计划数据的管理 </vt:lpstr>
      <vt:lpstr>SP2.4 计划项目的资源 </vt:lpstr>
      <vt:lpstr>SP2.5 计划所需的知识和技能</vt:lpstr>
      <vt:lpstr>SP2.6 计划相关人员的参与</vt:lpstr>
      <vt:lpstr>SP2.7 建立项目计划</vt:lpstr>
      <vt:lpstr>特定目标与实践</vt:lpstr>
      <vt:lpstr>SP3.1 评审影响项目的计划</vt:lpstr>
      <vt:lpstr>SP3.2 协调工作和资源</vt:lpstr>
      <vt:lpstr>SP3.3 获得计划的承诺</vt:lpstr>
      <vt:lpstr>项目策划过程示例</vt:lpstr>
      <vt:lpstr>问与答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CMMI-DEV V1.2 组织过程域</dc:title>
  <dc:creator>think</dc:creator>
  <cp:lastModifiedBy>党育凤</cp:lastModifiedBy>
  <cp:revision>711</cp:revision>
  <dcterms:created xsi:type="dcterms:W3CDTF">2008-06-11T22:08:00Z</dcterms:created>
  <dcterms:modified xsi:type="dcterms:W3CDTF">2021-03-06T03:23:17Z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