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704" r:id="rId5"/>
  </p:sldMasterIdLst>
  <p:notesMasterIdLst>
    <p:notesMasterId r:id="rId8"/>
  </p:notesMasterIdLst>
  <p:handoutMasterIdLst>
    <p:handoutMasterId r:id="rId17"/>
  </p:handoutMasterIdLst>
  <p:sldIdLst>
    <p:sldId id="1491" r:id="rId6"/>
    <p:sldId id="1492" r:id="rId7"/>
    <p:sldId id="1507" r:id="rId9"/>
    <p:sldId id="1494" r:id="rId10"/>
    <p:sldId id="1495" r:id="rId11"/>
    <p:sldId id="1496" r:id="rId12"/>
    <p:sldId id="1497" r:id="rId13"/>
    <p:sldId id="1506" r:id="rId14"/>
    <p:sldId id="1502" r:id="rId15"/>
    <p:sldId id="1505" r:id="rId16"/>
  </p:sldIdLst>
  <p:sldSz cx="9144000" cy="6858000" type="screen4x3"/>
  <p:notesSz cx="6858000" cy="9241155"/>
  <p:custDataLst>
    <p:tags r:id="rId2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00"/>
    <a:srgbClr val="CC3300"/>
    <a:srgbClr val="FF3300"/>
    <a:srgbClr val="FF6600"/>
    <a:srgbClr val="00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338"/>
    <p:restoredTop sz="94660"/>
  </p:normalViewPr>
  <p:slideViewPr>
    <p:cSldViewPr showGuides="1">
      <p:cViewPr varScale="1">
        <p:scale>
          <a:sx n="70" d="100"/>
          <a:sy n="70" d="100"/>
        </p:scale>
        <p:origin x="1036" y="56"/>
      </p:cViewPr>
      <p:guideLst>
        <p:guide orient="horz" pos="2160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9096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47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777493"/>
            <a:ext cx="2971800" cy="46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777493"/>
            <a:ext cx="2971800" cy="46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6" name="Rectangle 4"/>
          <p:cNvSpPr>
            <a:spLocks noTextEdit="1"/>
          </p:cNvSpPr>
          <p:nvPr>
            <p:ph type="sldImg"/>
          </p:nvPr>
        </p:nvSpPr>
        <p:spPr>
          <a:xfrm>
            <a:off x="1120775" y="693738"/>
            <a:ext cx="4618038" cy="34639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2971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8875"/>
            <a:ext cx="2971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D51F5-1907-4E32-96EE-77DCF907A840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78875"/>
            <a:ext cx="2971800" cy="461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TW" altLang="en-US" sz="1200" b="0" dirty="0"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2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>
          <a:xfrm>
            <a:off x="1131888" y="703263"/>
            <a:ext cx="4594225" cy="3444875"/>
          </a:xfrm>
          <a:ln>
            <a:noFill/>
          </a:ln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895350" y="4410075"/>
            <a:ext cx="5078413" cy="4106863"/>
          </a:xfrm>
        </p:spPr>
        <p:txBody>
          <a:bodyPr wrap="square" lIns="90488" tIns="44450" rIns="90488" bIns="44450" anchor="t" anchorCtr="0"/>
          <a:p>
            <a:pPr lvl="0" eaLnBrk="1" hangingPunct="1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78875"/>
            <a:ext cx="2971800" cy="461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TW" altLang="en-US" sz="1200" b="0" dirty="0"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2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>
          <a:xfrm>
            <a:off x="1133475" y="703263"/>
            <a:ext cx="4594225" cy="3444875"/>
          </a:xfrm>
          <a:ln>
            <a:noFill/>
          </a:ln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895350" y="4410075"/>
            <a:ext cx="5078413" cy="4106863"/>
          </a:xfrm>
        </p:spPr>
        <p:txBody>
          <a:bodyPr wrap="square" lIns="90480" tIns="44446" rIns="90480" bIns="44446" anchor="t" anchorCtr="0"/>
          <a:p>
            <a:pPr lvl="0" eaLnBrk="1" hangingPunct="1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7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26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66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6.png"/><Relationship Id="rId5" Type="http://schemas.openxmlformats.org/officeDocument/2006/relationships/tags" Target="../tags/tag274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273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2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80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28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88.xml"/><Relationship Id="rId15" Type="http://schemas.openxmlformats.org/officeDocument/2006/relationships/tags" Target="../tags/tag297.xml"/><Relationship Id="rId14" Type="http://schemas.openxmlformats.org/officeDocument/2006/relationships/tags" Target="../tags/tag296.xml"/><Relationship Id="rId13" Type="http://schemas.openxmlformats.org/officeDocument/2006/relationships/tags" Target="../tags/tag295.xml"/><Relationship Id="rId12" Type="http://schemas.openxmlformats.org/officeDocument/2006/relationships/tags" Target="../tags/tag294.xml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298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30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7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tags" Target="../tags/tag31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31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15.xml"/><Relationship Id="rId12" Type="http://schemas.openxmlformats.org/officeDocument/2006/relationships/tags" Target="../tags/tag321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3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22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8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33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33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34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3" Type="http://schemas.openxmlformats.org/officeDocument/2006/relationships/tags" Target="../tags/tag346.xml"/><Relationship Id="rId12" Type="http://schemas.openxmlformats.org/officeDocument/2006/relationships/tags" Target="../tags/tag345.xml"/><Relationship Id="rId11" Type="http://schemas.openxmlformats.org/officeDocument/2006/relationships/tags" Target="../tags/tag344.xml"/><Relationship Id="rId10" Type="http://schemas.openxmlformats.org/officeDocument/2006/relationships/tags" Target="../tags/tag343.xml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tags" Target="../tags/tag350.xml"/><Relationship Id="rId6" Type="http://schemas.openxmlformats.org/officeDocument/2006/relationships/tags" Target="../tags/tag34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35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tags" Target="../tags/tag363.xml"/><Relationship Id="rId13" Type="http://schemas.openxmlformats.org/officeDocument/2006/relationships/tags" Target="../tags/tag362.xml"/><Relationship Id="rId12" Type="http://schemas.openxmlformats.org/officeDocument/2006/relationships/tags" Target="../tags/tag361.xml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36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37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6" Type="http://schemas.openxmlformats.org/officeDocument/2006/relationships/tags" Target="../tags/tag383.xml"/><Relationship Id="rId15" Type="http://schemas.openxmlformats.org/officeDocument/2006/relationships/tags" Target="../tags/tag382.xml"/><Relationship Id="rId14" Type="http://schemas.openxmlformats.org/officeDocument/2006/relationships/tags" Target="../tags/tag381.xml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38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Freeform 8"/>
          <p:cNvSpPr/>
          <p:nvPr/>
        </p:nvSpPr>
        <p:spPr>
          <a:xfrm>
            <a:off x="-31750" y="4321175"/>
            <a:ext cx="1395413" cy="781050"/>
          </a:xfrm>
          <a:custGeom>
            <a:avLst/>
            <a:gdLst/>
            <a:ahLst/>
            <a:cxnLst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078" name="Picture 14"/>
          <p:cNvPicPr>
            <a:picLocks noChangeAspect="1"/>
          </p:cNvPicPr>
          <p:nvPr userDrawn="1"/>
        </p:nvPicPr>
        <p:blipFill>
          <a:blip r:embed="rId2"/>
          <a:srcRect l="35495" b="31583"/>
          <a:stretch>
            <a:fillRect/>
          </a:stretch>
        </p:blipFill>
        <p:spPr>
          <a:xfrm>
            <a:off x="7924800" y="152400"/>
            <a:ext cx="1079500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63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318492-B316-4AA6-AB39-5E9F4224202D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3863" y="4529138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F46FA4-C104-4FAB-B375-140790BD1EFA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Freeform 11"/>
          <p:cNvSpPr/>
          <p:nvPr/>
        </p:nvSpPr>
        <p:spPr>
          <a:xfrm flipV="1">
            <a:off x="0" y="3167063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174EBF-A196-47CD-95DD-7A2913886D17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324485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4F48BB-C4BC-40F4-91AB-856E90789763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7" name="Freeform 11"/>
          <p:cNvSpPr/>
          <p:nvPr/>
        </p:nvSpPr>
        <p:spPr>
          <a:xfrm flipV="1">
            <a:off x="0" y="3167063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18" name="TextBox 13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eaLnBrk="0" hangingPunct="0"/>
            <a:r>
              <a:rPr lang="en-US" altLang="zh-CN" sz="8000" dirty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altLang="zh-CN" sz="80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2319" name="TextBox 14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eaLnBrk="0" hangingPunct="0"/>
            <a:r>
              <a:rPr lang="en-US" altLang="zh-CN" sz="8000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altLang="zh-CN" sz="80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EE3DC9-A326-4487-98AD-A40FBE545B35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324485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9CEFC9-A28C-42F6-A5B0-74D5A710F807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1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fontAlgn="auto">
              <a:buNone/>
            </a:pPr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3E8773-D1A3-49AC-ADB6-B968F49BCB8B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A3772-DBF4-4AEE-A49E-FB7A40336832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66" name="TextBox 10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eaLnBrk="0" hangingPunct="0"/>
            <a:r>
              <a:rPr lang="en-US" altLang="zh-CN" sz="8000" dirty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altLang="zh-CN" sz="80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4367" name="TextBox 11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eaLnBrk="0" hangingPunct="0"/>
            <a:r>
              <a:rPr lang="en-US" altLang="zh-CN" sz="8000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altLang="zh-CN" sz="80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fontAlgn="auto">
              <a:buNone/>
            </a:pPr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4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6CDE81-4F99-4E5B-8762-D53A81DE1469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EA23F2-2B78-45F9-8504-0B0207123E5C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fontAlgn="auto">
              <a:buNone/>
            </a:pPr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7F45D6-00EE-4166-A932-3B0DFF2FD624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E10611-0051-4C8B-8B10-8A224BB3AF73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3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A6BB3-EC70-47DC-8D09-579E5D0FA985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AB4D1-BEB0-4C89-B7C2-21694E874466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7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43F2B3-B35A-4231-A6AC-CD6FA76DD18B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88A793-3C79-45AC-BD12-94771D417170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62925" cy="457200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49530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Char char=""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FDFBB-2D20-44AC-969F-A5E1712C656F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675728-CDEF-427E-9AA4-23A4203AB04D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5740" y="812576"/>
            <a:ext cx="8762591" cy="29478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7678" y="62166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2641685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3269" y="6264275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2928" y="6315075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336" y="631634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258" y="631634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3715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35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D07A57-0DCC-40A7-98EC-72992C7D6AF9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D7852-1157-4F91-B9AA-92FE7B0FC7CB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304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015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99549" y="1018064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534" y="613408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761" y="434304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Freeform 11"/>
          <p:cNvSpPr/>
          <p:nvPr/>
        </p:nvSpPr>
        <p:spPr>
          <a:xfrm flipV="1">
            <a:off x="0" y="3167063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4B9375-6824-4A58-A6C6-59327B414A3B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324485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A0AD15-3F87-455D-83C0-21F8A1BF589E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1" y="4183"/>
            <a:ext cx="1741805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2357" y="0"/>
            <a:ext cx="1243965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857" y="5905500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15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33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5740" y="812576"/>
            <a:ext cx="8762591" cy="29478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7678" y="62166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2641685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3269" y="6264275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2928" y="6315075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336" y="631634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258" y="631634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495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405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4ED5AC-6104-483B-ABD9-1C2F5F837FFF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F40A51-8D1D-4544-9B5F-E95F0B3E2F77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99549" y="1018064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534" y="613408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761" y="434304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33919" y="238101"/>
            <a:ext cx="1741805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35" name="Date Placeholder 6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D98850-1442-44B2-9997-FFFCF17AC531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E667DA-EE7E-437C-9D44-2677A9F9BE6A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69283" y="166926"/>
            <a:ext cx="1243965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857" y="5905500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21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738199"/>
            <a:ext cx="4762500" cy="865346"/>
          </a:xfrm>
        </p:spPr>
        <p:txBody>
          <a:bodyPr vert="horz" wrap="square" lIns="90170" tIns="0" rIns="9017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844073"/>
            <a:ext cx="4762500" cy="270986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10"/>
            </p:custDataLst>
          </p:nvPr>
        </p:nvCxnSpPr>
        <p:spPr>
          <a:xfrm>
            <a:off x="2190750" y="3706881"/>
            <a:ext cx="4762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2931460" y="4764948"/>
            <a:ext cx="1333500" cy="271463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5007908" y="4764948"/>
            <a:ext cx="1333500" cy="271463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716016"/>
            <a:ext cx="3048000" cy="1141984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3048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3526631" y="3769282"/>
            <a:ext cx="3402330" cy="241459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35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526631" y="2794636"/>
            <a:ext cx="3402330" cy="62674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3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03170"/>
            <a:ext cx="3291840" cy="185166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3658500" y="0"/>
            <a:ext cx="54855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5" name="Date Placeholder 2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F9B96C-6CB2-45A2-82F2-F46D007C069A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55C0B-2ED6-4093-A73E-CF239277F28A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380059" y="2866668"/>
            <a:ext cx="4383882" cy="1124664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6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1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5" name="Date Placeholder 1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B5AB12-4B26-4757-A9E6-B162EC4CD463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BA9522-85C2-4732-BC00-AC23AC6700A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6256032"/>
            <a:ext cx="540068" cy="601968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540068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503572"/>
            <a:ext cx="1215152" cy="135442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21515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5" name="Freeform 11"/>
          <p:cNvSpPr/>
          <p:nvPr/>
        </p:nvSpPr>
        <p:spPr>
          <a:xfrm flipV="1">
            <a:off x="0" y="711200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4C2CC5-8D34-48B2-BAE2-7F2A4506D976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DFB621-E9CE-4DF6-9D73-04E2E5A86E1B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Freeform 11"/>
          <p:cNvSpPr/>
          <p:nvPr/>
        </p:nvSpPr>
        <p:spPr>
          <a:xfrm flipV="1">
            <a:off x="0" y="4910138"/>
            <a:ext cx="1358900" cy="508000"/>
          </a:xfrm>
          <a:custGeom>
            <a:avLst/>
            <a:gdLst/>
            <a:ahLst/>
            <a:cxnLst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207459-0160-4CEF-BED9-60BC5B42F76D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4983163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CA9EC-D83B-41A7-9981-3B5514787792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9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5" Type="http://schemas.openxmlformats.org/officeDocument/2006/relationships/theme" Target="../theme/theme3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37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5" Type="http://schemas.openxmlformats.org/officeDocument/2006/relationships/theme" Target="../theme/theme4.xml"/><Relationship Id="rId24" Type="http://schemas.openxmlformats.org/officeDocument/2006/relationships/tags" Target="../tags/tag397.xml"/><Relationship Id="rId23" Type="http://schemas.openxmlformats.org/officeDocument/2006/relationships/tags" Target="../tags/tag396.xml"/><Relationship Id="rId22" Type="http://schemas.openxmlformats.org/officeDocument/2006/relationships/tags" Target="../tags/tag395.xml"/><Relationship Id="rId21" Type="http://schemas.openxmlformats.org/officeDocument/2006/relationships/tags" Target="../tags/tag394.xml"/><Relationship Id="rId20" Type="http://schemas.openxmlformats.org/officeDocument/2006/relationships/tags" Target="../tags/tag393.xml"/><Relationship Id="rId2" Type="http://schemas.openxmlformats.org/officeDocument/2006/relationships/slideLayout" Target="../slideLayouts/slideLayout55.xml"/><Relationship Id="rId19" Type="http://schemas.openxmlformats.org/officeDocument/2006/relationships/tags" Target="../tags/tag392.xml"/><Relationship Id="rId18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/>
      <p:grpSp>
        <p:nvGrpSpPr>
          <p:cNvPr id="1026" name="Group 35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27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7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8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9" name="Group 48"/>
          <p:cNvGrpSpPr/>
          <p:nvPr/>
        </p:nvGrpSpPr>
        <p:grpSpPr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40" name="Freeform 27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3" name="Title Placeholder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54" name="Text Placeholder 2"/>
          <p:cNvSpPr>
            <a:spLocks noGrp="1"/>
          </p:cNvSpPr>
          <p:nvPr>
            <p:ph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FDFBB-2D20-44AC-969F-A5E1712C656F}" type="datetimeFigureOut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675728-CDEF-427E-9AA4-23A4203AB04D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99.xml"/><Relationship Id="rId1" Type="http://schemas.openxmlformats.org/officeDocument/2006/relationships/tags" Target="../tags/tag39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tags" Target="../tags/tag475.xml"/><Relationship Id="rId1" Type="http://schemas.openxmlformats.org/officeDocument/2006/relationships/tags" Target="../tags/tag47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404.xml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tags" Target="../tags/tag40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0" Type="http://schemas.openxmlformats.org/officeDocument/2006/relationships/slideLayout" Target="../slideLayouts/slideLayout42.xml"/><Relationship Id="rId1" Type="http://schemas.openxmlformats.org/officeDocument/2006/relationships/tags" Target="../tags/tag40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429.xml"/><Relationship Id="rId5" Type="http://schemas.openxmlformats.org/officeDocument/2006/relationships/image" Target="../media/image8.png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6" Type="http://schemas.openxmlformats.org/officeDocument/2006/relationships/slideLayout" Target="../slideLayouts/slideLayout42.xml"/><Relationship Id="rId35" Type="http://schemas.openxmlformats.org/officeDocument/2006/relationships/tags" Target="../tags/tag464.xml"/><Relationship Id="rId34" Type="http://schemas.openxmlformats.org/officeDocument/2006/relationships/tags" Target="../tags/tag463.xml"/><Relationship Id="rId33" Type="http://schemas.openxmlformats.org/officeDocument/2006/relationships/tags" Target="../tags/tag462.xml"/><Relationship Id="rId32" Type="http://schemas.openxmlformats.org/officeDocument/2006/relationships/tags" Target="../tags/tag461.xml"/><Relationship Id="rId31" Type="http://schemas.openxmlformats.org/officeDocument/2006/relationships/tags" Target="../tags/tag460.xml"/><Relationship Id="rId30" Type="http://schemas.openxmlformats.org/officeDocument/2006/relationships/tags" Target="../tags/tag459.xml"/><Relationship Id="rId3" Type="http://schemas.openxmlformats.org/officeDocument/2006/relationships/tags" Target="../tags/tag432.xml"/><Relationship Id="rId29" Type="http://schemas.openxmlformats.org/officeDocument/2006/relationships/tags" Target="../tags/tag458.xml"/><Relationship Id="rId28" Type="http://schemas.openxmlformats.org/officeDocument/2006/relationships/tags" Target="../tags/tag457.xml"/><Relationship Id="rId27" Type="http://schemas.openxmlformats.org/officeDocument/2006/relationships/tags" Target="../tags/tag456.xml"/><Relationship Id="rId26" Type="http://schemas.openxmlformats.org/officeDocument/2006/relationships/tags" Target="../tags/tag455.xml"/><Relationship Id="rId25" Type="http://schemas.openxmlformats.org/officeDocument/2006/relationships/tags" Target="../tags/tag454.xml"/><Relationship Id="rId24" Type="http://schemas.openxmlformats.org/officeDocument/2006/relationships/tags" Target="../tags/tag453.xml"/><Relationship Id="rId23" Type="http://schemas.openxmlformats.org/officeDocument/2006/relationships/tags" Target="../tags/tag452.xml"/><Relationship Id="rId22" Type="http://schemas.openxmlformats.org/officeDocument/2006/relationships/tags" Target="../tags/tag451.xml"/><Relationship Id="rId21" Type="http://schemas.openxmlformats.org/officeDocument/2006/relationships/tags" Target="../tags/tag450.xml"/><Relationship Id="rId20" Type="http://schemas.openxmlformats.org/officeDocument/2006/relationships/tags" Target="../tags/tag449.xml"/><Relationship Id="rId2" Type="http://schemas.openxmlformats.org/officeDocument/2006/relationships/tags" Target="../tags/tag431.xml"/><Relationship Id="rId19" Type="http://schemas.openxmlformats.org/officeDocument/2006/relationships/tags" Target="../tags/tag448.xml"/><Relationship Id="rId18" Type="http://schemas.openxmlformats.org/officeDocument/2006/relationships/tags" Target="../tags/tag447.xml"/><Relationship Id="rId17" Type="http://schemas.openxmlformats.org/officeDocument/2006/relationships/tags" Target="../tags/tag446.xml"/><Relationship Id="rId16" Type="http://schemas.openxmlformats.org/officeDocument/2006/relationships/tags" Target="../tags/tag445.xml"/><Relationship Id="rId15" Type="http://schemas.openxmlformats.org/officeDocument/2006/relationships/tags" Target="../tags/tag444.xml"/><Relationship Id="rId14" Type="http://schemas.openxmlformats.org/officeDocument/2006/relationships/tags" Target="../tags/tag443.xml"/><Relationship Id="rId13" Type="http://schemas.openxmlformats.org/officeDocument/2006/relationships/tags" Target="../tags/tag442.xml"/><Relationship Id="rId12" Type="http://schemas.openxmlformats.org/officeDocument/2006/relationships/tags" Target="../tags/tag441.xml"/><Relationship Id="rId11" Type="http://schemas.openxmlformats.org/officeDocument/2006/relationships/tags" Target="../tags/tag440.xml"/><Relationship Id="rId10" Type="http://schemas.openxmlformats.org/officeDocument/2006/relationships/tags" Target="../tags/tag439.xml"/><Relationship Id="rId1" Type="http://schemas.openxmlformats.org/officeDocument/2006/relationships/tags" Target="../tags/tag4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73.xml"/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0" Type="http://schemas.openxmlformats.org/officeDocument/2006/relationships/slideLayout" Target="../slideLayouts/slideLayout42.xml"/><Relationship Id="rId1" Type="http://schemas.openxmlformats.org/officeDocument/2006/relationships/tags" Target="../tags/tag4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752600" y="1371600"/>
            <a:ext cx="5648960" cy="2341880"/>
          </a:xfrm>
        </p:spPr>
        <p:txBody>
          <a:bodyPr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u="none" strike="noStrike" baseline="0" dirty="0">
                <a:solidFill>
                  <a:schemeClr val="tx1"/>
                </a:solidFill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天津三源电力智能科技有限公司</a:t>
            </a:r>
            <a:endParaRPr lang="zh-CN" altLang="en-US" sz="2400" u="none" strike="noStrike" baseline="0" dirty="0">
              <a:solidFill>
                <a:schemeClr val="tx1"/>
              </a:solidFill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400" u="none" strike="noStrike" baseline="0" dirty="0">
                <a:solidFill>
                  <a:schemeClr val="tx1"/>
                </a:solidFill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CMMI-ML3</a:t>
            </a:r>
            <a:endParaRPr lang="en-US" altLang="zh-CN" sz="2400" u="none" strike="noStrike" baseline="0" dirty="0">
              <a:solidFill>
                <a:schemeClr val="tx1"/>
              </a:solidFill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u="none" strike="noStrike" baseline="0" dirty="0">
                <a:solidFill>
                  <a:schemeClr val="tx1"/>
                </a:solidFill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预评估最终发现</a:t>
            </a:r>
            <a:endParaRPr lang="zh-CN" altLang="en-US" sz="2400" u="none" strike="noStrike" baseline="0" dirty="0">
              <a:solidFill>
                <a:schemeClr val="tx1"/>
              </a:solidFill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2380059" y="2866668"/>
            <a:ext cx="4383882" cy="1124664"/>
          </a:xfrm>
        </p:spPr>
        <p:txBody>
          <a:bodyPr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trike="noStrike" spc="500" baseline="0" dirty="0">
                <a:uLnTx/>
                <a:uFillTx/>
              </a:rPr>
              <a:t>谢谢</a:t>
            </a:r>
            <a:endParaRPr lang="zh-CN" altLang="en-US" u="none" strike="noStrike" spc="500" baseline="0" dirty="0"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1" name="Rectangle 3"/>
          <p:cNvSpPr/>
          <p:nvPr>
            <p:custDataLst>
              <p:tags r:id="rId3"/>
            </p:custDataLst>
          </p:nvPr>
        </p:nvSpPr>
        <p:spPr>
          <a:xfrm>
            <a:off x="2133600" y="6359525"/>
            <a:ext cx="6477000" cy="42354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Tx/>
              <a:buChar char=" "/>
            </a:pPr>
            <a:r>
              <a:rPr lang="en-US" altLang="zh-TW" sz="12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®</a:t>
            </a:r>
            <a:r>
              <a:rPr lang="en-US" altLang="zh-TW" sz="12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12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Capability Maturity Model, Capability Maturity Modeling, &amp; CMMI are registered in the U.S. Patent &amp; Trademark Office.</a:t>
            </a:r>
            <a:endParaRPr lang="en-US" altLang="zh-TW" sz="12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0588" y="228600"/>
            <a:ext cx="7477125" cy="457200"/>
          </a:xfrm>
          <a:noFill/>
          <a:ln w="9525">
            <a:noFill/>
          </a:ln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TW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Findings Presentation</a:t>
            </a:r>
            <a:endParaRPr lang="en-US" altLang="zh-TW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483" name="Rectangle 7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905000"/>
            <a:ext cx="7583488" cy="39624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89000"/>
              </a:lnSpc>
              <a:spcBef>
                <a:spcPct val="44000"/>
              </a:spcBef>
              <a:buSzTx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Objectives of Appraisal／评估目标</a:t>
            </a:r>
            <a:endParaRPr lang="zh-CN" altLang="en-US" sz="24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89000"/>
              </a:lnSpc>
              <a:spcBef>
                <a:spcPct val="44000"/>
              </a:spcBef>
              <a:buSzTx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Overview of Appraisal／评估简介</a:t>
            </a:r>
            <a:endParaRPr lang="zh-CN" altLang="en-US" sz="24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89000"/>
              </a:lnSpc>
              <a:spcBef>
                <a:spcPct val="44000"/>
              </a:spcBef>
              <a:buSzTx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Appraisal Activities 评估活动</a:t>
            </a:r>
            <a:endParaRPr lang="zh-CN" altLang="en-US" sz="24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89000"/>
              </a:lnSpc>
              <a:spcBef>
                <a:spcPct val="44000"/>
              </a:spcBef>
              <a:buSzTx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Scope of Appraisal／评估范围</a:t>
            </a:r>
            <a:endParaRPr lang="zh-CN" altLang="en-US" sz="24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89000"/>
              </a:lnSpc>
              <a:spcBef>
                <a:spcPct val="44000"/>
              </a:spcBef>
              <a:buSzTx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Finding Summary /评估发现汇总</a:t>
            </a:r>
            <a:endParaRPr lang="zh-CN" altLang="en-US" sz="24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89000"/>
              </a:lnSpc>
              <a:spcBef>
                <a:spcPct val="44000"/>
              </a:spcBef>
              <a:buSzTx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Recommended Next Steps</a:t>
            </a: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／下一步工作建议</a:t>
            </a:r>
            <a:endParaRPr lang="zh-CN" altLang="en-US" sz="24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3"/>
            </p:custDataLst>
          </p:nvPr>
        </p:nvSpPr>
        <p:spPr>
          <a:xfrm>
            <a:off x="1" y="1"/>
            <a:ext cx="827681" cy="2417361"/>
          </a:xfrm>
          <a:custGeom>
            <a:avLst/>
            <a:gdLst>
              <a:gd name="connsiteX0" fmla="*/ 1015705 w 1103575"/>
              <a:gd name="connsiteY0" fmla="*/ 0 h 2417361"/>
              <a:gd name="connsiteX1" fmla="*/ 1103575 w 1103575"/>
              <a:gd name="connsiteY1" fmla="*/ 0 h 2417361"/>
              <a:gd name="connsiteX2" fmla="*/ 0 w 1103575"/>
              <a:gd name="connsiteY2" fmla="*/ 2417361 h 2417361"/>
              <a:gd name="connsiteX3" fmla="*/ 0 w 1103575"/>
              <a:gd name="connsiteY3" fmla="*/ 2224883 h 241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575" h="2417361">
                <a:moveTo>
                  <a:pt x="1015705" y="0"/>
                </a:moveTo>
                <a:lnTo>
                  <a:pt x="1103575" y="0"/>
                </a:lnTo>
                <a:lnTo>
                  <a:pt x="0" y="2417361"/>
                </a:lnTo>
                <a:lnTo>
                  <a:pt x="0" y="22248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平行四边形 60"/>
          <p:cNvSpPr/>
          <p:nvPr>
            <p:custDataLst>
              <p:tags r:id="rId4"/>
            </p:custDataLst>
          </p:nvPr>
        </p:nvSpPr>
        <p:spPr>
          <a:xfrm>
            <a:off x="4933950" y="0"/>
            <a:ext cx="2414017" cy="6858000"/>
          </a:xfrm>
          <a:prstGeom prst="parallelogram">
            <a:avLst>
              <a:gd name="adj" fmla="val 93597"/>
            </a:avLst>
          </a:prstGeom>
          <a:pattFill prst="zigZag">
            <a:fgClr>
              <a:schemeClr val="accent3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kumimoji="1" lang="zh-CN" altLang="en-US" sz="1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平行四边形 39"/>
          <p:cNvSpPr/>
          <p:nvPr>
            <p:custDataLst>
              <p:tags r:id="rId5"/>
            </p:custDataLst>
          </p:nvPr>
        </p:nvSpPr>
        <p:spPr>
          <a:xfrm>
            <a:off x="5387529" y="0"/>
            <a:ext cx="3371850" cy="6858000"/>
          </a:xfrm>
          <a:prstGeom prst="parallelogram">
            <a:avLst>
              <a:gd name="adj" fmla="val 65395"/>
            </a:avLst>
          </a:prstGeom>
          <a:pattFill prst="zigZ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502411" y="6408472"/>
            <a:ext cx="8139178" cy="124052"/>
          </a:xfrm>
          <a:prstGeom prst="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384810" y="1216898"/>
            <a:ext cx="8374856" cy="4432459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354498" y="1499649"/>
            <a:ext cx="6435479" cy="3866957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p>
            <a:pPr marL="0" lvl="0" indent="-28575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1600" spc="1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Pre-Appraisal Team thanks….</a:t>
            </a:r>
            <a:endParaRPr lang="en-US" altLang="zh-CN" sz="1600" spc="18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Management/高层经理</a:t>
            </a:r>
            <a:endParaRPr lang="en-US" altLang="zh-CN" sz="1400" spc="1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Project Managers/项目经理</a:t>
            </a:r>
            <a:endParaRPr lang="en-US" altLang="zh-CN" sz="1400" spc="1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FAR Group Members/研发组人员</a:t>
            </a:r>
            <a:endParaRPr lang="en-US" altLang="zh-CN" sz="1400" spc="1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Support Groups/支持组人员</a:t>
            </a:r>
            <a:endParaRPr lang="en-US" altLang="zh-CN" sz="1400" spc="1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Appraisal Coordinator/评估协调员</a:t>
            </a:r>
            <a:endParaRPr lang="en-US" altLang="zh-CN" sz="1400" spc="1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4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 all others who have directly or indirectly assisted during the pre-appraisal…/直接或间接参与预评估的其他人员</a:t>
            </a:r>
            <a:endParaRPr lang="en-US" altLang="zh-CN" sz="1400" spc="1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4035"/>
            <a:ext cx="8382000" cy="1780540"/>
          </a:xfrm>
          <a:noFill/>
          <a:ln w="9525">
            <a:noFill/>
          </a:ln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Objectives of SCAMPISM Pre－Appraisal/预评估目标</a:t>
            </a:r>
            <a:b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b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endParaRPr lang="en-US" altLang="zh-CN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33400" y="2005965"/>
            <a:ext cx="8153400" cy="3937635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熟悉评估方法；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</a:t>
            </a: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CMMI ML3 </a:t>
            </a: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的要求，评估，总结过程改进状况；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人员访谈和文档审查，发现每一个</a:t>
            </a: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</a:t>
            </a: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上的弱项；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制定下一步改进方案，为正式评估做好最后的准备工作。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1945201" y="624110"/>
            <a:ext cx="6589199" cy="128089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TW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Scope of pre-Appraisal/预评估范围</a:t>
            </a:r>
            <a:endParaRPr lang="en-US" altLang="zh-TW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1943100" y="2133600"/>
            <a:ext cx="6591300" cy="377825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defTabSz="457200">
              <a:lnSpc>
                <a:spcPct val="90000"/>
              </a:lnSpc>
              <a:buSzTx/>
              <a:buFont typeface="Wingdings" panose="05000000000000000000" pitchFamily="2" charset="2"/>
              <a:buChar char="l"/>
              <a:tabLst>
                <a:tab pos="457200" algn="l"/>
                <a:tab pos="9144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Model /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 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 defTabSz="457200">
              <a:lnSpc>
                <a:spcPct val="90000"/>
              </a:lnSpc>
              <a:buSzTx/>
              <a:buFont typeface="Wingdings" panose="05000000000000000000" pitchFamily="2" charset="2"/>
              <a:buChar char="l"/>
              <a:tabLst>
                <a:tab pos="457200" algn="l"/>
                <a:tab pos="9144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CMMI-DEV v2.0,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阶段式模型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 defTabSz="457200">
              <a:lnSpc>
                <a:spcPct val="90000"/>
              </a:lnSpc>
              <a:buSzTx/>
              <a:buFont typeface="Wingdings" panose="05000000000000000000" pitchFamily="2" charset="2"/>
              <a:buChar char="l"/>
              <a:tabLst>
                <a:tab pos="457200" algn="l"/>
                <a:tab pos="914400" algn="l"/>
              </a:tabLst>
            </a:pP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 defTabSz="457200">
              <a:lnSpc>
                <a:spcPct val="90000"/>
              </a:lnSpc>
              <a:buSzTx/>
              <a:buFont typeface="Wingdings" panose="05000000000000000000" pitchFamily="2" charset="2"/>
              <a:buChar char="l"/>
              <a:tabLst>
                <a:tab pos="457200" algn="l"/>
                <a:tab pos="9144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 Maturity Level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目标成熟度级别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 defTabSz="457200">
              <a:lnSpc>
                <a:spcPct val="90000"/>
              </a:lnSpc>
              <a:buSzTx/>
              <a:buFont typeface="Wingdings" panose="05000000000000000000" pitchFamily="2" charset="2"/>
              <a:buChar char="l"/>
              <a:tabLst>
                <a:tab pos="457200" algn="l"/>
                <a:tab pos="9144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Maturity Level 3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成熟度级别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3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 defTabSz="457200">
              <a:lnSpc>
                <a:spcPct val="90000"/>
              </a:lnSpc>
              <a:buSzTx/>
              <a:buFont typeface="Wingdings" panose="05000000000000000000" pitchFamily="2" charset="2"/>
              <a:buChar char="l"/>
              <a:tabLst>
                <a:tab pos="457200" algn="l"/>
                <a:tab pos="9144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areas (PAs) not applicable/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不适用过程域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 defTabSz="457200">
              <a:buSzPct val="75000"/>
              <a:tabLst>
                <a:tab pos="457200" algn="l"/>
                <a:tab pos="914400" algn="l"/>
              </a:tabLst>
            </a:pP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SAM/</a:t>
            </a: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供应商协议管理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 defTabSz="457200">
              <a:lnSpc>
                <a:spcPct val="90000"/>
              </a:lnSpc>
              <a:buSzTx/>
              <a:buFont typeface="Wingdings" panose="05000000000000000000" pitchFamily="2" charset="2"/>
              <a:buChar char="l"/>
              <a:tabLst>
                <a:tab pos="457200" algn="l"/>
                <a:tab pos="9144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SCAMPI Model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评估模型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 defTabSz="457200">
              <a:buSzPct val="75000"/>
              <a:tabLst>
                <a:tab pos="457200" algn="l"/>
                <a:tab pos="914400" algn="l"/>
              </a:tabLst>
            </a:pP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Evaluation Appraisal</a:t>
            </a:r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Ver. 2.0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162925" cy="457200"/>
          </a:xfrm>
          <a:noFill/>
          <a:ln w="9525">
            <a:noFill/>
          </a:ln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Overview of Appraisal/评估概述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684967" name="Group 39"/>
          <p:cNvGraphicFramePr>
            <a:graphicFrameLocks noGrp="1"/>
          </p:cNvGraphicFramePr>
          <p:nvPr>
            <p:ph type="tbl" idx="4294967295"/>
          </p:nvPr>
        </p:nvGraphicFramePr>
        <p:xfrm>
          <a:off x="533400" y="1447800"/>
          <a:ext cx="8001000" cy="3122930"/>
        </p:xfrm>
        <a:graphic>
          <a:graphicData uri="http://schemas.openxmlformats.org/drawingml/2006/table">
            <a:tbl>
              <a:tblPr/>
              <a:tblGrid>
                <a:gridCol w="6075680"/>
                <a:gridCol w="1925320"/>
              </a:tblGrid>
              <a:tr h="3352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Interviews 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访谈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75000"/>
                        <a:buFontTx/>
                        <a:buChar char="•"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Project Managers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Group Interviews 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组访谈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75000"/>
                        <a:buFontTx/>
                        <a:buChar char="•"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Engineering (Requirement, Design, Coding) &amp; Testing Group /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工程与测试组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75000"/>
                        <a:buFontTx/>
                        <a:buChar char="•"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EPG &amp; Training Group /EPG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与培训组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75000"/>
                        <a:buFontTx/>
                        <a:buChar char="•"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CM &amp; QA Group /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配置管理与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QA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组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75000"/>
                        <a:buFontTx/>
                        <a:buChar char="•"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Middle Management /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中高层经理组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Total Conducted Interviews (5)/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受访人员统计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>
          <a:xfrm>
            <a:off x="1676596" y="381540"/>
            <a:ext cx="6589199" cy="128089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TW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CMMI SW Overview - Staged</a:t>
            </a:r>
            <a:endParaRPr lang="en-US" altLang="zh-TW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18725" name="Oval 37"/>
          <p:cNvSpPr/>
          <p:nvPr>
            <p:custDataLst>
              <p:tags r:id="rId3"/>
            </p:custDataLst>
          </p:nvPr>
        </p:nvSpPr>
        <p:spPr>
          <a:xfrm>
            <a:off x="838200" y="2286000"/>
            <a:ext cx="6788150" cy="35052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627" name="直接连接符 39"/>
          <p:cNvCxnSpPr/>
          <p:nvPr>
            <p:custDataLst>
              <p:tags r:id="rId4"/>
            </p:custDataLst>
          </p:nvPr>
        </p:nvCxnSpPr>
        <p:spPr>
          <a:xfrm>
            <a:off x="3733800" y="4953000"/>
            <a:ext cx="3429000" cy="158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628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640840"/>
            <a:ext cx="6557010" cy="49250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41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72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6836370" y="0"/>
            <a:ext cx="2312392" cy="4178868"/>
            <a:chOff x="9115160" y="0"/>
            <a:chExt cx="3083190" cy="4178868"/>
          </a:xfrm>
        </p:grpSpPr>
        <p:cxnSp>
          <p:nvCxnSpPr>
            <p:cNvPr id="4" name="直接连接符 3"/>
            <p:cNvCxnSpPr/>
            <p:nvPr>
              <p:custDataLst>
                <p:tags r:id="rId4"/>
              </p:custDataLst>
            </p:nvPr>
          </p:nvCxnSpPr>
          <p:spPr>
            <a:xfrm>
              <a:off x="1193025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1166214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>
              <p:custDataLst>
                <p:tags r:id="rId6"/>
              </p:custDataLst>
            </p:nvPr>
          </p:nvCxnSpPr>
          <p:spPr>
            <a:xfrm>
              <a:off x="1152809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7"/>
              </p:custDataLst>
            </p:nvPr>
          </p:nvCxnSpPr>
          <p:spPr>
            <a:xfrm>
              <a:off x="1125999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8"/>
              </p:custDataLst>
            </p:nvPr>
          </p:nvCxnSpPr>
          <p:spPr>
            <a:xfrm>
              <a:off x="1099188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9"/>
              </p:custDataLst>
            </p:nvPr>
          </p:nvCxnSpPr>
          <p:spPr>
            <a:xfrm>
              <a:off x="911516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0"/>
              </p:custDataLst>
            </p:nvPr>
          </p:nvCxnSpPr>
          <p:spPr>
            <a:xfrm>
              <a:off x="965136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1"/>
              </p:custDataLst>
            </p:nvPr>
          </p:nvCxnSpPr>
          <p:spPr>
            <a:xfrm>
              <a:off x="1018757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2"/>
              </p:custDataLst>
            </p:nvPr>
          </p:nvCxnSpPr>
          <p:spPr>
            <a:xfrm>
              <a:off x="924921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3"/>
              </p:custDataLst>
            </p:nvPr>
          </p:nvCxnSpPr>
          <p:spPr>
            <a:xfrm>
              <a:off x="991947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4"/>
              </p:custDataLst>
            </p:nvPr>
          </p:nvCxnSpPr>
          <p:spPr>
            <a:xfrm>
              <a:off x="1045568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5"/>
              </p:custDataLst>
            </p:nvPr>
          </p:nvCxnSpPr>
          <p:spPr>
            <a:xfrm>
              <a:off x="1072378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>
              <a:off x="1219835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7"/>
              </p:custDataLst>
            </p:nvPr>
          </p:nvCxnSpPr>
          <p:spPr>
            <a:xfrm>
              <a:off x="1206430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8"/>
              </p:custDataLst>
            </p:nvPr>
          </p:nvCxnSpPr>
          <p:spPr>
            <a:xfrm>
              <a:off x="1179620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9"/>
              </p:custDataLst>
            </p:nvPr>
          </p:nvCxnSpPr>
          <p:spPr>
            <a:xfrm>
              <a:off x="1139404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0"/>
              </p:custDataLst>
            </p:nvPr>
          </p:nvCxnSpPr>
          <p:spPr>
            <a:xfrm>
              <a:off x="1112594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1"/>
              </p:custDataLst>
            </p:nvPr>
          </p:nvCxnSpPr>
          <p:spPr>
            <a:xfrm>
              <a:off x="938326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2"/>
              </p:custDataLst>
            </p:nvPr>
          </p:nvCxnSpPr>
          <p:spPr>
            <a:xfrm>
              <a:off x="978542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3"/>
              </p:custDataLst>
            </p:nvPr>
          </p:nvCxnSpPr>
          <p:spPr>
            <a:xfrm>
              <a:off x="1032162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4"/>
              </p:custDataLst>
            </p:nvPr>
          </p:nvCxnSpPr>
          <p:spPr>
            <a:xfrm>
              <a:off x="951731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5"/>
              </p:custDataLst>
            </p:nvPr>
          </p:nvCxnSpPr>
          <p:spPr>
            <a:xfrm>
              <a:off x="1005352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6"/>
              </p:custDataLst>
            </p:nvPr>
          </p:nvCxnSpPr>
          <p:spPr>
            <a:xfrm>
              <a:off x="1058973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7"/>
              </p:custDataLst>
            </p:nvPr>
          </p:nvCxnSpPr>
          <p:spPr>
            <a:xfrm>
              <a:off x="1085783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>
            <p:custDataLst>
              <p:tags r:id="rId28"/>
            </p:custDataLst>
          </p:nvPr>
        </p:nvSpPr>
        <p:spPr>
          <a:xfrm>
            <a:off x="5617777" y="1429180"/>
            <a:ext cx="2881713" cy="2881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19"/>
          <p:cNvSpPr/>
          <p:nvPr>
            <p:custDataLst>
              <p:tags r:id="rId29"/>
            </p:custDataLst>
          </p:nvPr>
        </p:nvSpPr>
        <p:spPr>
          <a:xfrm>
            <a:off x="4764513" y="2805790"/>
            <a:ext cx="4379488" cy="4052211"/>
          </a:xfrm>
          <a:custGeom>
            <a:avLst/>
            <a:gdLst>
              <a:gd name="connsiteX0" fmla="*/ 3152097 w 5400187"/>
              <a:gd name="connsiteY0" fmla="*/ 0 h 3747475"/>
              <a:gd name="connsiteX1" fmla="*/ 5380966 w 5400187"/>
              <a:gd name="connsiteY1" fmla="*/ 923228 h 3747475"/>
              <a:gd name="connsiteX2" fmla="*/ 5400187 w 5400187"/>
              <a:gd name="connsiteY2" fmla="*/ 944376 h 3747475"/>
              <a:gd name="connsiteX3" fmla="*/ 5400187 w 5400187"/>
              <a:gd name="connsiteY3" fmla="*/ 3747475 h 3747475"/>
              <a:gd name="connsiteX4" fmla="*/ 57954 w 5400187"/>
              <a:gd name="connsiteY4" fmla="*/ 3747475 h 3747475"/>
              <a:gd name="connsiteX5" fmla="*/ 16274 w 5400187"/>
              <a:gd name="connsiteY5" fmla="*/ 3474380 h 3747475"/>
              <a:gd name="connsiteX6" fmla="*/ 0 w 5400187"/>
              <a:gd name="connsiteY6" fmla="*/ 3152096 h 3747475"/>
              <a:gd name="connsiteX7" fmla="*/ 3152097 w 5400187"/>
              <a:gd name="connsiteY7" fmla="*/ 0 h 374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187" h="3747475">
                <a:moveTo>
                  <a:pt x="3152097" y="0"/>
                </a:moveTo>
                <a:cubicBezTo>
                  <a:pt x="4022524" y="0"/>
                  <a:pt x="4810549" y="352811"/>
                  <a:pt x="5380966" y="923228"/>
                </a:cubicBezTo>
                <a:lnTo>
                  <a:pt x="5400187" y="944376"/>
                </a:lnTo>
                <a:lnTo>
                  <a:pt x="5400187" y="3747475"/>
                </a:lnTo>
                <a:lnTo>
                  <a:pt x="57954" y="3747475"/>
                </a:lnTo>
                <a:lnTo>
                  <a:pt x="16274" y="3474380"/>
                </a:lnTo>
                <a:cubicBezTo>
                  <a:pt x="5513" y="3368416"/>
                  <a:pt x="0" y="3260900"/>
                  <a:pt x="0" y="3152096"/>
                </a:cubicBezTo>
                <a:cubicBezTo>
                  <a:pt x="0" y="1411241"/>
                  <a:pt x="1411242" y="0"/>
                  <a:pt x="3152097" y="0"/>
                </a:cubicBezTo>
                <a:close/>
              </a:path>
            </a:pathLst>
          </a:custGeom>
          <a:solidFill>
            <a:schemeClr val="lt1">
              <a:lumMod val="85000"/>
              <a:alpha val="99000"/>
            </a:schemeClr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17"/>
          <p:cNvSpPr/>
          <p:nvPr>
            <p:custDataLst>
              <p:tags r:id="rId30"/>
            </p:custDataLst>
          </p:nvPr>
        </p:nvSpPr>
        <p:spPr>
          <a:xfrm>
            <a:off x="0" y="0"/>
            <a:ext cx="7058634" cy="6857999"/>
          </a:xfrm>
          <a:custGeom>
            <a:avLst/>
            <a:gdLst>
              <a:gd name="connsiteX0" fmla="*/ 0 w 9411512"/>
              <a:gd name="connsiteY0" fmla="*/ 0 h 6857999"/>
              <a:gd name="connsiteX1" fmla="*/ 9066539 w 9411512"/>
              <a:gd name="connsiteY1" fmla="*/ 0 h 6857999"/>
              <a:gd name="connsiteX2" fmla="*/ 9141589 w 9411512"/>
              <a:gd name="connsiteY2" fmla="*/ 221804 h 6857999"/>
              <a:gd name="connsiteX3" fmla="*/ 9411512 w 9411512"/>
              <a:gd name="connsiteY3" fmla="*/ 2007174 h 6857999"/>
              <a:gd name="connsiteX4" fmla="*/ 6999850 w 9411512"/>
              <a:gd name="connsiteY4" fmla="*/ 6818295 h 6857999"/>
              <a:gd name="connsiteX5" fmla="*/ 6944016 w 9411512"/>
              <a:gd name="connsiteY5" fmla="*/ 6857999 h 6857999"/>
              <a:gd name="connsiteX6" fmla="*/ 0 w 941151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1512" h="6857999">
                <a:moveTo>
                  <a:pt x="0" y="0"/>
                </a:moveTo>
                <a:lnTo>
                  <a:pt x="9066539" y="0"/>
                </a:lnTo>
                <a:lnTo>
                  <a:pt x="9141589" y="221804"/>
                </a:lnTo>
                <a:cubicBezTo>
                  <a:pt x="9317011" y="785802"/>
                  <a:pt x="9411512" y="1385452"/>
                  <a:pt x="9411512" y="2007174"/>
                </a:cubicBezTo>
                <a:cubicBezTo>
                  <a:pt x="9411512" y="3975961"/>
                  <a:pt x="8463877" y="5723415"/>
                  <a:pt x="6999850" y="6818295"/>
                </a:cubicBezTo>
                <a:lnTo>
                  <a:pt x="69440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  <a:ln>
            <a:noFill/>
          </a:ln>
          <a:effectLst>
            <a:outerShdw blurRad="3556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31"/>
            </p:custDataLst>
          </p:nvPr>
        </p:nvCxnSpPr>
        <p:spPr>
          <a:xfrm>
            <a:off x="855554" y="3081312"/>
            <a:ext cx="0" cy="390374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2"/>
            </p:custDataLst>
          </p:nvPr>
        </p:nvCxnSpPr>
        <p:spPr>
          <a:xfrm>
            <a:off x="799624" y="5719286"/>
            <a:ext cx="0" cy="387668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3"/>
            </p:custDataLst>
          </p:nvPr>
        </p:nvCxnSpPr>
        <p:spPr>
          <a:xfrm>
            <a:off x="900113" y="5719286"/>
            <a:ext cx="0" cy="387668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6"/>
          <p:cNvSpPr txBox="1"/>
          <p:nvPr>
            <p:custDataLst>
              <p:tags r:id="rId34"/>
            </p:custDataLst>
          </p:nvPr>
        </p:nvSpPr>
        <p:spPr>
          <a:xfrm>
            <a:off x="1028708" y="2127432"/>
            <a:ext cx="4800638" cy="22983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预评估最终发现</a:t>
            </a:r>
            <a:b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Pre－Appraisal Final Findings</a:t>
            </a:r>
            <a:b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详见 “CMMI体系文档审查&amp;CMMI文档审查”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0"/>
          <p:cNvSpPr/>
          <p:nvPr>
            <p:custDataLst>
              <p:tags r:id="rId3"/>
            </p:custDataLst>
          </p:nvPr>
        </p:nvSpPr>
        <p:spPr>
          <a:xfrm>
            <a:off x="1381102" y="2900164"/>
            <a:ext cx="6400851" cy="278722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1838291" y="4161669"/>
            <a:ext cx="1714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6867491" y="4161669"/>
            <a:ext cx="45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57172" y="790469"/>
            <a:ext cx="8229657" cy="1085936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tx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Recommended Next Steps …../下一步工作建议</a:t>
            </a:r>
            <a:endParaRPr lang="en-US" altLang="zh-CN" sz="3200" b="1" spc="160">
              <a:solidFill>
                <a:schemeClr val="tx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828781" y="2893313"/>
            <a:ext cx="5486438" cy="88685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EPG组完成证据收集，并建立好部分PIIDS表的链接， 2022年5月27日前完成；</a:t>
            </a:r>
            <a:endParaRPr lang="en-US" altLang="zh-CN" sz="1800" spc="2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1828781" y="4568566"/>
            <a:ext cx="5486438" cy="110025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全体参与CMMI工作的人员努力完成CMMI文档的修订工作，2022年5月</a:t>
            </a:r>
            <a:r>
              <a:rPr altLang="zh-CN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27</a:t>
            </a: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日前完成。</a:t>
            </a:r>
            <a:endParaRPr lang="zh-CN" altLang="en-US" sz="1800" spc="2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TEMPLATE_THUMBS_INDEX" val="1、4、7、9、12、13、18、21、22、24、25、28、35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</p:tagLst>
</file>

<file path=ppt/tags/tag398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399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def7b50-8730-411f-92aa-6fcefab013b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9064597-f6e5-4a26-a092-595ffed12ac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3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40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9_1*i*1"/>
  <p:tag name="KSO_WM_TEMPLATE_CATEGORY" val="diagram"/>
  <p:tag name="KSO_WM_TEMPLATE_INDEX" val="20203749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9_1*i*2"/>
  <p:tag name="KSO_WM_TEMPLATE_CATEGORY" val="diagram"/>
  <p:tag name="KSO_WM_TEMPLATE_INDEX" val="2020374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7"/>
  <p:tag name="KSO_WM_UNIT_FILL_BACK_SCHEMECOLOR_INDEX_BRIGHTNESS" val="0.6"/>
  <p:tag name="KSO_WM_UNIT_FILL_BACK_SCHEMECOLOR_INDEX" val="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9_1*i*3"/>
  <p:tag name="KSO_WM_TEMPLATE_CATEGORY" val="diagram"/>
  <p:tag name="KSO_WM_TEMPLATE_INDEX" val="20203749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9_1*i*5"/>
  <p:tag name="KSO_WM_TEMPLATE_CATEGORY" val="diagram"/>
  <p:tag name="KSO_WM_TEMPLATE_INDEX" val="20203749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9_1*i*4"/>
  <p:tag name="KSO_WM_TEMPLATE_CATEGORY" val="diagram"/>
  <p:tag name="KSO_WM_TEMPLATE_INDEX" val="2020374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412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9_1*f*1"/>
  <p:tag name="KSO_WM_TEMPLATE_CATEGORY" val="diagram"/>
  <p:tag name="KSO_WM_TEMPLATE_INDEX" val="20203749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13.xml><?xml version="1.0" encoding="utf-8"?>
<p:tagLst xmlns:p="http://schemas.openxmlformats.org/presentationml/2006/main">
  <p:tag name="KSO_WM_SLIDE_ID" val="diagram2020374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3749"/>
  <p:tag name="KSO_WM_SLIDE_TYPE" val="text"/>
  <p:tag name="KSO_WM_SLIDE_SUBTYPE" val="pureTxt"/>
  <p:tag name="KSO_WM_SLIDE_LAYOUT" val="f"/>
  <p:tag name="KSO_WM_SLIDE_LAYOUT_CNT" val="1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SIZE" val="919*540"/>
  <p:tag name="KSO_WM_SLIDE_POSITION" val="0*0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general"/>
  <p:tag name="KSO_WM_SLIDE_SUPPORT_FEATURE_TYPE" val="0"/>
  <p:tag name="KSO_WM_TEMPLATE_ASSEMBLE_XID" val="6130c4e08b5cc6c91112a571"/>
  <p:tag name="KSO_WM_TEMPLATE_ASSEMBLE_GROUPID" val="6130c4e08b5cc6c91112a57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def7b50-8730-411f-92aa-6fcefab013b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9064597-f6e5-4a26-a092-595ffed12ac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41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def7b50-8730-411f-92aa-6fcefab013b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9064597-f6e5-4a26-a092-595ffed12ac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42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def7b50-8730-411f-92aa-6fcefab013b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9064597-f6e5-4a26-a092-595ffed12ac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def7b50-8730-411f-92aa-6fcefab013b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9064597-f6e5-4a26-a092-595ffed12ac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2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BLOCK" val="0"/>
  <p:tag name="KSO_WM_UNIT_DEC_AREA_ID" val="25136182e3114f46b6c3ca0cac3854a7"/>
  <p:tag name="KSO_WM_UNIT_SM_LIMIT_TYPE" val="2"/>
  <p:tag name="KSO_WM_CHIP_GROUPID" val="5fd07de04d383dce34166708"/>
  <p:tag name="KSO_WM_CHIP_XID" val="5fd07de04d383dce34166709"/>
  <p:tag name="KSO_WM_TEMPLATE_ASSEMBLE_XID" val="606570804054ed1e2fb8168e"/>
  <p:tag name="KSO_WM_TEMPLATE_ASSEMBLE_GROUPID" val="606570804054ed1e2fb8168e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5_1**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415_1*i*1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ff1980d3894a1bb6fd46b57ff4aee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FILL_FORE_SCHEMECOLOR_INDEX_BRIGHTNESS" val="0"/>
  <p:tag name="KSO_WM_UNIT_FILL_FORE_SCHEMECOLOR_INDEX" val="5"/>
  <p:tag name="KSO_WM_UNIT_FILL_TYPE" val="1"/>
  <p:tag name="KSO_WM_UNIT_VALUE" val="224"/>
  <p:tag name="KSO_WM_TEMPLATE_ASSEMBLE_XID" val="606570804054ed1e2fb8168e"/>
  <p:tag name="KSO_WM_TEMPLATE_ASSEMBLE_GROUPID" val="606570804054ed1e2fb8168e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415_1*i*2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d74ec4eb043c9b7eeb03a601026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-0.15"/>
  <p:tag name="KSO_WM_UNIT_FILL_FORE_SCHEMECOLOR_INDEX" val="14"/>
  <p:tag name="KSO_WM_UNIT_FILL_TYPE" val="1"/>
  <p:tag name="KSO_WM_UNIT_VALUE" val="375"/>
  <p:tag name="KSO_WM_TEMPLATE_ASSEMBLE_XID" val="606570804054ed1e2fb8168e"/>
  <p:tag name="KSO_WM_TEMPLATE_ASSEMBLE_GROUPID" val="606570804054ed1e2fb8168e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415_1*i*3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de46e294f0b4ff889a48b926d08a4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0"/>
  <p:tag name="KSO_WM_UNIT_FILL_FORE_SCHEMECOLOR_INDEX" val="14"/>
  <p:tag name="KSO_WM_UNIT_FILL_TYPE" val="1"/>
  <p:tag name="KSO_WM_UNIT_VALUE" val="1025"/>
  <p:tag name="KSO_WM_TEMPLATE_ASSEMBLE_XID" val="606570804054ed1e2fb8168e"/>
  <p:tag name="KSO_WM_TEMPLATE_ASSEMBLE_GROUPID" val="606570804054ed1e2fb8168e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415_1*i*4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f8a1ad478674136b0b1e41bbbd2b30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70956f1434594d558c6b1f1426150a6b&quot;,&quot;X&quot;:{&quot;Pos&quot;:0},&quot;Y&quot;:{&quot;Pos&quot;:1}},&quot;whChangeMode&quot;:0}"/>
  <p:tag name="KSO_WM_CHIP_GROUPID" val="5fd07de04d383dce34166708"/>
  <p:tag name="KSO_WM_CHIP_XID" val="5fd07de04d383dce34166709"/>
  <p:tag name="KSO_WM_UNIT_LINE_FORE_SCHEMECOLOR_INDEX_BRIGHTNESS" val="0"/>
  <p:tag name="KSO_WM_UNIT_LINE_FORE_SCHEMECOLOR_INDEX" val="5"/>
  <p:tag name="KSO_WM_UNIT_LINE_FILL_TYPE" val="2"/>
  <p:tag name="KSO_WM_TEMPLATE_ASSEMBLE_XID" val="606570804054ed1e2fb8168e"/>
  <p:tag name="KSO_WM_TEMPLATE_ASSEMBLE_GROUPID" val="606570804054ed1e2fb8168e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415_1*i*5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b6ca658a34279bbc42f7c8b40caf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415_1*i*6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847023d678945158392fbbdf7ce4e7f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8e"/>
  <p:tag name="KSO_WM_TEMPLATE_ASSEMBLE_GROUPID" val="606570804054ed1e2fb8168e"/>
</p:tagLst>
</file>

<file path=ppt/tags/tag4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415_1*f*1"/>
  <p:tag name="KSO_WM_TEMPLATE_CATEGORY" val="diagram"/>
  <p:tag name="KSO_WM_TEMPLATE_INDEX" val="202174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6"/>
  <p:tag name="KSO_WM_UNIT_SHOW_EDIT_AREA_INDICATION" val="1"/>
  <p:tag name="KSO_WM_CHIP_GROUPID" val="5e6b05596848fb12bee65ac8"/>
  <p:tag name="KSO_WM_CHIP_XID" val="5e6b05596848fb12bee65aca"/>
  <p:tag name="KSO_WM_UNIT_DEC_AREA_ID" val="70956f1434594d558c6b1f1426150a6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7f987923fa2419986fae3f909b0cae1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804054ed1e2fb8168e"/>
  <p:tag name="KSO_WM_TEMPLATE_ASSEMBLE_GROUPID" val="606570804054ed1e2fb8168e"/>
</p:tagLst>
</file>

<file path=ppt/tags/tag464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202174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17415"/>
  <p:tag name="KSO_WM_SLIDE_LAYOUT" val="f"/>
  <p:tag name="KSO_WM_SLIDE_LAYOUT_CNT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0:58&quot;,&quot;maxSize&quot;:{&quot;size1&quot;:63.799999999999997},&quot;minSize&quot;:{&quot;size1&quot;:63.799999999999997},&quot;normalSize&quot;:{&quot;size1&quot;:63.799999999999997},&quot;subLayout&quot;:[{&quot;id&quot;:&quot;2021-04-01T16:20:58&quot;,&quot;margin&quot;:{&quot;bottom&quot;:4.2329998016357422,&quot;left&quot;:2.8575000762939453,&quot;right&quot;:0.019500002264976501,&quot;top&quot;:4.2329998016357422},&quot;type&quot;:0},{&quot;id&quot;:&quot;2021-04-01T16:20:58&quot;,&quot;type&quot;:0}],&quot;type&quot;:0}"/>
  <p:tag name="KSO_WM_CHIP_GROUPID" val="5fd07de04d383dce34166708"/>
  <p:tag name="KSO_WM_SLIDE_SUPPORT_FEATURE_TYPE" val="0"/>
  <p:tag name="KSO_WM_TEMPLATE_ASSEMBLE_XID" val="606570804054ed1e2fb8168e"/>
  <p:tag name="KSO_WM_TEMPLATE_ASSEMBLE_GROUPID" val="606570804054ed1e2fb8168e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268_1*i*1"/>
  <p:tag name="KSO_WM_TEMPLATE_CATEGORY" val="diagram"/>
  <p:tag name="KSO_WM_TEMPLATE_INDEX" val="2021726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bdee607977184d7397ed465b0f1acc4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0c190d2b92747c69bb98d1b9b7b55ce;a07d16c258554227b21af562ea3a62ed&quot;,&quot;X&quot;:{&quot;Pos&quot;:1},&quot;Y&quot;:{&quot;Pos&quot;:1}},&quot;whChangeMode&quot;:0}"/>
  <p:tag name="KSO_WM_CHIP_GROUPID" val="5f5ee1ca4d6848d78f644aed"/>
  <p:tag name="KSO_WM_CHIP_XID" val="5fcddd3d4d383dce34165fd3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18"/>
  <p:tag name="KSO_WM_TEMPLATE_ASSEMBLE_XID" val="606570784054ed1e2fb815d3"/>
  <p:tag name="KSO_WM_TEMPLATE_ASSEMBLE_GROUPID" val="606570784054ed1e2fb815d3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268_1*i*2"/>
  <p:tag name="KSO_WM_TEMPLATE_CATEGORY" val="diagram"/>
  <p:tag name="KSO_WM_TEMPLATE_INDEX" val="20217268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0"/>
  <p:tag name="KSO_WM_UNIT_DEC_AREA_ID" val="93a5aecb2925486a9d2a1390d8e3696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a07d16c258554227b21af562ea3a62ed&quot;,&quot;X&quot;:{&quot;Pos&quot;:0},&quot;Y&quot;:{&quot;Pos&quot;:0}},&quot;whChangeMode&quot;:0}"/>
  <p:tag name="KSO_WM_CHIP_GROUPID" val="5f5ee1ca4d6848d78f644aed"/>
  <p:tag name="KSO_WM_CHIP_XID" val="5fcddd3d4d383dce34165fd3"/>
  <p:tag name="KSO_WM_UNIT_LINE_FORE_SCHEMECOLOR_INDEX_BRIGHTNESS" val="0"/>
  <p:tag name="KSO_WM_UNIT_LINE_FORE_SCHEMECOLOR_INDEX" val="5"/>
  <p:tag name="KSO_WM_UNIT_LINE_FILL_TYPE" val="2"/>
  <p:tag name="KSO_WM_TEMPLATE_ASSEMBLE_XID" val="606570784054ed1e2fb815d3"/>
  <p:tag name="KSO_WM_TEMPLATE_ASSEMBLE_GROUPID" val="606570784054ed1e2fb815d3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268_1*i*3"/>
  <p:tag name="KSO_WM_TEMPLATE_CATEGORY" val="diagram"/>
  <p:tag name="KSO_WM_TEMPLATE_INDEX" val="20217268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0"/>
  <p:tag name="KSO_WM_UNIT_DEC_AREA_ID" val="0519dcfbd3224d95b36d7b02338642db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a07d16c258554227b21af562ea3a62ed&quot;,&quot;X&quot;:{&quot;Pos&quot;:2},&quot;Y&quot;:{&quot;Pos&quot;:0}},&quot;whChangeMode&quot;:0}"/>
  <p:tag name="KSO_WM_CHIP_GROUPID" val="5f5ee1ca4d6848d78f644aed"/>
  <p:tag name="KSO_WM_CHIP_XID" val="5fcddd3d4d383dce34165fd3"/>
  <p:tag name="KSO_WM_UNIT_LINE_FORE_SCHEMECOLOR_INDEX_BRIGHTNESS" val="0"/>
  <p:tag name="KSO_WM_UNIT_LINE_FORE_SCHEMECOLOR_INDEX" val="5"/>
  <p:tag name="KSO_WM_UNIT_LINE_FILL_TYPE" val="2"/>
  <p:tag name="KSO_WM_TEMPLATE_ASSEMBLE_XID" val="606570784054ed1e2fb815d3"/>
  <p:tag name="KSO_WM_TEMPLATE_ASSEMBLE_GROUPID" val="606570784054ed1e2fb815d3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268_1*a*1"/>
  <p:tag name="KSO_WM_TEMPLATE_CATEGORY" val="diagram"/>
  <p:tag name="KSO_WM_TEMPLATE_INDEX" val="202172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a950cdbb7034917bb9f88d16adce88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d66e87a6811f4609abe7f957e3c7722d"/>
  <p:tag name="KSO_WM_UNIT_TEXT_FILL_FORE_SCHEMECOLOR_INDEX_BRIGHTNESS" val="0"/>
  <p:tag name="KSO_WM_UNIT_TEXT_FILL_FORE_SCHEMECOLOR_INDEX" val="13"/>
  <p:tag name="KSO_WM_UNIT_TEXT_FILL_TYPE" val="1"/>
  <p:tag name="KSO_WM_TEMPLATE_ASSEMBLE_XID" val="606570784054ed1e2fb815d3"/>
  <p:tag name="KSO_WM_TEMPLATE_ASSEMBLE_GROUPID" val="606570784054ed1e2fb815d3"/>
</p:tagLst>
</file>

<file path=ppt/tags/tag47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268_1*f*2"/>
  <p:tag name="KSO_WM_TEMPLATE_CATEGORY" val="diagram"/>
  <p:tag name="KSO_WM_TEMPLATE_INDEX" val="202172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2"/>
  <p:tag name="KSO_WM_UNIT_SHOW_EDIT_AREA_INDICATION" val="1"/>
  <p:tag name="KSO_WM_CHIP_GROUPID" val="5e6b05596848fb12bee65ac8"/>
  <p:tag name="KSO_WM_CHIP_XID" val="5e6b05596848fb12bee65aca"/>
  <p:tag name="KSO_WM_UNIT_DEC_AREA_ID" val="70c190d2b92747c69bb98d1b9b7b55c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101b1ea31c74e07aff3c471a1d9bd15"/>
  <p:tag name="KSO_WM_UNIT_TEXT_FILL_FORE_SCHEMECOLOR_INDEX_BRIGHTNESS" val="0.25"/>
  <p:tag name="KSO_WM_UNIT_TEXT_FILL_FORE_SCHEMECOLOR_INDEX" val="13"/>
  <p:tag name="KSO_WM_UNIT_TEXT_FILL_TYPE" val="1"/>
  <p:tag name="KSO_WM_TEMPLATE_ASSEMBLE_XID" val="606570784054ed1e2fb815d3"/>
  <p:tag name="KSO_WM_TEMPLATE_ASSEMBLE_GROUPID" val="606570784054ed1e2fb815d3"/>
</p:tagLst>
</file>

<file path=ppt/tags/tag47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268_1*f*1"/>
  <p:tag name="KSO_WM_TEMPLATE_CATEGORY" val="diagram"/>
  <p:tag name="KSO_WM_TEMPLATE_INDEX" val="202172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2"/>
  <p:tag name="KSO_WM_UNIT_SHOW_EDIT_AREA_INDICATION" val="1"/>
  <p:tag name="KSO_WM_CHIP_GROUPID" val="5e6b05596848fb12bee65ac8"/>
  <p:tag name="KSO_WM_CHIP_XID" val="5e6b05596848fb12bee65aca"/>
  <p:tag name="KSO_WM_UNIT_DEC_AREA_ID" val="a07d16c258554227b21af562ea3a62e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ac715bec141e9abb121f77d9b454b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70784054ed1e2fb815d3"/>
  <p:tag name="KSO_WM_TEMPLATE_ASSEMBLE_GROUPID" val="606570784054ed1e2fb815d3"/>
</p:tagLst>
</file>

<file path=ppt/tags/tag473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2021726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07"/>
  <p:tag name="KSO_WM_SLIDE_POSITION" val="48*48"/>
  <p:tag name="KSO_WM_TAG_VERSION" val="1.0"/>
  <p:tag name="KSO_WM_BEAUTIFY_FLAG" val="#wm#"/>
  <p:tag name="KSO_WM_TEMPLATE_CATEGORY" val="diagram"/>
  <p:tag name="KSO_WM_TEMPLATE_INDEX" val="20217268"/>
  <p:tag name="KSO_WM_SLIDE_LAYOUT" val="a_f"/>
  <p:tag name="KSO_WM_SLIDE_LAYOUT_CNT" val="1_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9:01&quot;,&quot;maxSize&quot;:{&quot;size1&quot;:30},&quot;minSize&quot;:{&quot;size1&quot;:18.899999999999999},&quot;normalSize&quot;:{&quot;size1&quot;:30},&quot;subLayout&quot;:[{&quot;id&quot;:&quot;2021-04-01T16:19:01&quot;,&quot;margin&quot;:{&quot;bottom&quot;:0,&quot;left&quot;:1.2697499990463257,&quot;right&quot;:1.2697499990463257,&quot;top&quot;:1.6929999589920044},&quot;type&quot;:0},{&quot;id&quot;:&quot;2021-04-01T16:19:01&quot;,&quot;maxSize&quot;:{&quot;size1&quot;:47.799999999999997},&quot;minSize&quot;:{&quot;size1&quot;:33.299999999999997},&quot;normalSize&quot;:{&quot;size1&quot;:39.121903065970685},&quot;subLayout&quot;:[{&quot;id&quot;:&quot;2021-04-01T16:19:01&quot;,&quot;margin&quot;:{&quot;bottom&quot;:0.026000002399086952,&quot;left&quot;:5.079749584197998,&quot;right&quot;:5.079749584197998,&quot;top&quot;:1.9049999713897705},&quot;type&quot;:0},{&quot;id&quot;:&quot;2021-04-01T16:19:01&quot;,&quot;margin&quot;:{&quot;bottom&quot;:2.5399999618530273,&quot;left&quot;:5.079749584197998,&quot;right&quot;:5.0535001754760742,&quot;top&quot;:1.2699999809265137}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cddd3d4d383dce34165fd3"/>
  <p:tag name="KSO_WM_CHIP_FILLPROP" val="[[{&quot;text_align&quot;:&quot;ct&quot;,&quot;text_direction&quot;:&quot;horizontal&quot;,&quot;support_big_font&quot;:false,&quot;picture_toward&quot;:0,&quot;picture_dockside&quot;:[],&quot;fill_id&quot;:&quot;fe414adfeefe4aa4adc8e314faa3e0fb&quot;,&quot;fill_align&quot;:&quot;ct&quot;,&quot;chip_types&quot;:[&quot;header&quot;]},{&quot;text_align&quot;:&quot;lm&quot;,&quot;text_direction&quot;:&quot;horizontal&quot;,&quot;support_big_font&quot;:false,&quot;picture_toward&quot;:0,&quot;picture_dockside&quot;:[],&quot;fill_id&quot;:&quot;2e0fd45758584208a53a950dd1d05fe6&quot;,&quot;fill_align&quot;:&quot;cm&quot;,&quot;chip_types&quot;:[&quot;text&quot;]},{&quot;text_align&quot;:&quot;lm&quot;,&quot;text_direction&quot;:&quot;horizontal&quot;,&quot;support_big_font&quot;:false,&quot;picture_toward&quot;:0,&quot;picture_dockside&quot;:[],&quot;fill_id&quot;:&quot;cf53492862984fec80bf7d55bd74824c&quot;,&quot;fill_align&quot;:&quot;cm&quot;,&quot;chip_types&quot;:[&quot;text&quot;,&quot;picture&quot;]}],[{&quot;text_align&quot;:&quot;ct&quot;,&quot;text_direction&quot;:&quot;horizontal&quot;,&quot;support_big_font&quot;:false,&quot;picture_toward&quot;:0,&quot;picture_dockside&quot;:[],&quot;fill_id&quot;:&quot;fe414adfeefe4aa4adc8e314faa3e0fb&quot;,&quot;fill_align&quot;:&quot;ct&quot;,&quot;chip_types&quot;:[&quot;header&quot;]},{&quot;text_align&quot;:&quot;lm&quot;,&quot;text_direction&quot;:&quot;horizontal&quot;,&quot;support_big_font&quot;:false,&quot;picture_toward&quot;:0,&quot;picture_dockside&quot;:[],&quot;fill_id&quot;:&quot;2e0fd45758584208a53a950dd1d05fe6&quot;,&quot;fill_align&quot;:&quot;cm&quot;,&quot;chip_types&quot;:[&quot;picture&quot;]},{&quot;text_align&quot;:&quot;lm&quot;,&quot;text_direction&quot;:&quot;horizontal&quot;,&quot;support_big_font&quot;:false,&quot;picture_toward&quot;:0,&quot;picture_dockside&quot;:[],&quot;fill_id&quot;:&quot;cf53492862984fec80bf7d55bd74824c&quot;,&quot;fill_align&quot;:&quot;cm&quot;,&quot;chip_types&quot;:[&quot;text&quot;]}]]"/>
  <p:tag name="KSO_WM_CHIP_DECFILLPROP" val="[]"/>
  <p:tag name="KSO_WM_CHIP_GROUPID" val="5f5ee1ca4d6848d78f644aed"/>
  <p:tag name="KSO_WM_SLIDE_SUPPORT_FEATURE_TYPE" val="0"/>
  <p:tag name="KSO_WM_TEMPLATE_ASSEMBLE_XID" val="606570784054ed1e2fb815d3"/>
  <p:tag name="KSO_WM_TEMPLATE_ASSEMBLE_GROUPID" val="606570784054ed1e2fb815d3"/>
</p:tagLst>
</file>

<file path=ppt/tags/tag47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3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谢谢聆听"/>
  <p:tag name="KSO_WM_UNIT_TEXT_FILL_FORE_SCHEMECOLOR_INDEX_BRIGHTNESS" val="0.15"/>
  <p:tag name="KSO_WM_UNIT_TEXT_FILL_FORE_SCHEMECOLOR_INDEX" val="13"/>
  <p:tag name="KSO_WM_UNIT_TEXT_FILL_TYPE" val="1"/>
</p:tagLst>
</file>

<file path=ppt/tags/tag475.xml><?xml version="1.0" encoding="utf-8"?>
<p:tagLst xmlns:p="http://schemas.openxmlformats.org/presentationml/2006/main">
  <p:tag name="KSO_WM_SLIDE_ID" val="custom20204422_38"/>
  <p:tag name="KSO_WM_TEMPLATE_SUBCATEGORY" val="0"/>
  <p:tag name="KSO_WM_TEMPLATE_MASTER_TYPE" val="1"/>
  <p:tag name="KSO_WM_TEMPLATE_COLOR_TYPE" val="1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422"/>
  <p:tag name="KSO_WM_SLIDE_TYPE" val="endPage"/>
  <p:tag name="KSO_WM_SLIDE_SUBTYPE" val="pureTxt"/>
  <p:tag name="KSO_WM_SLIDE_LAYOUT" val="a"/>
  <p:tag name="KSO_WM_SLIDE_LAYOUT_CNT" val="1"/>
</p:tagLst>
</file>

<file path=ppt/tags/tag476.xml><?xml version="1.0" encoding="utf-8"?>
<p:tagLst xmlns:p="http://schemas.openxmlformats.org/presentationml/2006/main">
  <p:tag name="COMMONDATA" val="eyJoZGlkIjoiNmZiNzQyOGUyZWMxZDRmNzI0MjVhM2JhZmZmMDFkMjEifQ==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def7b50-8730-411f-92aa-6fcefab013bb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9064597-f6e5-4a26-a092-595ffed12ac2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BEB3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1402</Words>
  <Application>WPS 演示</Application>
  <PresentationFormat>全屏显示(4:3)</PresentationFormat>
  <Paragraphs>90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宋体</vt:lpstr>
      <vt:lpstr>Wingdings</vt:lpstr>
      <vt:lpstr>Verdana</vt:lpstr>
      <vt:lpstr>Wingdings 3</vt:lpstr>
      <vt:lpstr>微软雅黑</vt:lpstr>
      <vt:lpstr>汉仪旗黑-85S</vt:lpstr>
      <vt:lpstr>黑体</vt:lpstr>
      <vt:lpstr>Times New Roman</vt:lpstr>
      <vt:lpstr>Wingdings</vt:lpstr>
      <vt:lpstr>华文琥珀</vt:lpstr>
      <vt:lpstr>PMingLiU</vt:lpstr>
      <vt:lpstr>Segoe UI</vt:lpstr>
      <vt:lpstr>Arial Unicode MS</vt:lpstr>
      <vt:lpstr>幼圆</vt:lpstr>
      <vt:lpstr>Century Gothic</vt:lpstr>
      <vt:lpstr>PMingLiU</vt:lpstr>
      <vt:lpstr>Segoe Print</vt:lpstr>
      <vt:lpstr>Adobe 明體 Std L</vt:lpstr>
      <vt:lpstr>丝状</vt:lpstr>
      <vt:lpstr>5_Office 主题​​</vt:lpstr>
      <vt:lpstr>1_Office 主题​​</vt:lpstr>
      <vt:lpstr>2_Office 主题​​</vt:lpstr>
      <vt:lpstr>PowerPoint 演示文稿</vt:lpstr>
      <vt:lpstr>Findings Presentation</vt:lpstr>
      <vt:lpstr>PowerPoint 演示文稿</vt:lpstr>
      <vt:lpstr>Objectives of SCAMPISM Pre－Appraisal/预评估目标  </vt:lpstr>
      <vt:lpstr>Scope of pre-Appraisal/预评估范围</vt:lpstr>
      <vt:lpstr>Overview of Appraisal/评估概述</vt:lpstr>
      <vt:lpstr>CMMI SW Overview - Staged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SCAMPI Class A : Final Findings Presentation</dc:title>
  <dc:creator>Humphy</dc:creator>
  <dc:subject>SCAMPI Class A : Final Findings Presentation</dc:subject>
  <cp:lastModifiedBy>盖松</cp:lastModifiedBy>
  <cp:revision>2123</cp:revision>
  <dcterms:created xsi:type="dcterms:W3CDTF">2003-07-30T12:16:00Z</dcterms:created>
  <dcterms:modified xsi:type="dcterms:W3CDTF">2022-07-07T07:37:36Z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AC9DDB565B864B36A5F81F4F173E9BB1</vt:lpwstr>
  </property>
  <property fmtid="{D5CDD505-2E9C-101B-9397-08002B2CF9AE}" pid="4" name="commondata">
    <vt:lpwstr>eyJoZGlkIjoiOGI1ZDRlODU1NmU1NjYzOTgzMDRiZjdhZDgyNDkxOGMifQ==</vt:lpwstr>
  </property>
</Properties>
</file>