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0" r:id="rId4"/>
    <p:sldId id="261" r:id="rId5"/>
    <p:sldId id="288" r:id="rId6"/>
    <p:sldId id="289" r:id="rId7"/>
    <p:sldId id="337" r:id="rId8"/>
    <p:sldId id="262" r:id="rId9"/>
    <p:sldId id="263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8" r:id="rId18"/>
    <p:sldId id="299" r:id="rId19"/>
    <p:sldId id="300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9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259" r:id="rId55"/>
  </p:sldIdLst>
  <p:sldSz cx="12192000" cy="6858000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Open Sans" panose="020B0606030504020204" pitchFamily="34" charset="0"/>
      <p:regular r:id="rId61"/>
      <p:bold r:id="rId62"/>
      <p:italic r:id="rId63"/>
      <p:boldItalic r:id="rId64"/>
    </p:embeddedFont>
    <p:embeddedFont>
      <p:font typeface="Open Sans SemiBold" panose="020B0706030804020204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iJQCihD1uH3wZ9TmDDanAnYqJ2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761" autoAdjust="0"/>
  </p:normalViewPr>
  <p:slideViewPr>
    <p:cSldViewPr snapToGrid="0">
      <p:cViewPr varScale="1">
        <p:scale>
          <a:sx n="125" d="100"/>
          <a:sy n="125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658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68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617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870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80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978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851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3522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057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73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9303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497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38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354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86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88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588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95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206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98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460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113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221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2256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924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871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609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053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289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5543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53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547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7900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1873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8811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2483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570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750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88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4315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514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7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5134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084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5695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989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656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98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05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7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317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599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sz="40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4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w="25400" cap="flat" cmpd="sng">
            <a:solidFill>
              <a:srgbClr val="27278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800793" y="1138989"/>
            <a:ext cx="10590414" cy="229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br>
              <a:rPr lang="en-US" dirty="0"/>
            </a:br>
            <a:r>
              <a:rPr lang="en-US" dirty="0" err="1"/>
              <a:t>Bài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/>
              <a:t>Data Visualization</a:t>
            </a:r>
            <a:endParaRPr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860258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 Figure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50000"/>
              </a:lnSpc>
            </a:pPr>
            <a:r>
              <a:rPr lang="en-US" sz="220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Cửa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sổ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chứa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20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Axes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figure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axes (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vùng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nhỏ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20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Axis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Axes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chứa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 Axis (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trường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3D).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Axis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chiều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20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Mọi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thứ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nhìn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thấy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trên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figure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artist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như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 Text objects, Line2D objects, collection objects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endParaRPr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9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6EE0A7-B96C-40DF-823F-2C070B6264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935" y="828698"/>
            <a:ext cx="6098656" cy="52006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DEB67-4B13-4D13-8A3C-C9C6D71721CF}"/>
              </a:ext>
            </a:extLst>
          </p:cNvPr>
          <p:cNvSpPr txBox="1"/>
          <p:nvPr/>
        </p:nvSpPr>
        <p:spPr>
          <a:xfrm>
            <a:off x="7091269" y="6230867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1: Đây là figure 1. Nó có nghía là bla bla bal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B68671-085A-46E1-A103-46FD7C15DC6F}"/>
              </a:ext>
            </a:extLst>
          </p:cNvPr>
          <p:cNvSpPr/>
          <p:nvPr/>
        </p:nvSpPr>
        <p:spPr>
          <a:xfrm>
            <a:off x="838200" y="1709928"/>
            <a:ext cx="4885944" cy="4407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BA48B-65B0-4EB8-BD81-9832CFAEFC2A}"/>
              </a:ext>
            </a:extLst>
          </p:cNvPr>
          <p:cNvSpPr/>
          <p:nvPr/>
        </p:nvSpPr>
        <p:spPr>
          <a:xfrm>
            <a:off x="1103871" y="1922526"/>
            <a:ext cx="1922793" cy="157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axes1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81F71-D488-4484-B242-9B7C3C97ECF5}"/>
              </a:ext>
            </a:extLst>
          </p:cNvPr>
          <p:cNvSpPr/>
          <p:nvPr/>
        </p:nvSpPr>
        <p:spPr>
          <a:xfrm>
            <a:off x="3274504" y="1956124"/>
            <a:ext cx="2130552" cy="154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axes2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5B3FC-CC6C-4F1F-A340-C2A7D018643F}"/>
              </a:ext>
            </a:extLst>
          </p:cNvPr>
          <p:cNvSpPr/>
          <p:nvPr/>
        </p:nvSpPr>
        <p:spPr>
          <a:xfrm>
            <a:off x="1047027" y="3913632"/>
            <a:ext cx="1979637" cy="140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08724B-C6D8-489F-B32F-2706AB475F4A}"/>
              </a:ext>
            </a:extLst>
          </p:cNvPr>
          <p:cNvSpPr/>
          <p:nvPr/>
        </p:nvSpPr>
        <p:spPr>
          <a:xfrm>
            <a:off x="3235491" y="3747656"/>
            <a:ext cx="2130552" cy="154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F07FA-1DC7-4569-8AE3-183299BE910D}"/>
              </a:ext>
            </a:extLst>
          </p:cNvPr>
          <p:cNvSpPr txBox="1"/>
          <p:nvPr/>
        </p:nvSpPr>
        <p:spPr>
          <a:xfrm>
            <a:off x="11932920" y="4983480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Spine = axis</a:t>
            </a:r>
          </a:p>
        </p:txBody>
      </p:sp>
    </p:spTree>
    <p:extLst>
      <p:ext uri="{BB962C8B-B14F-4D97-AF65-F5344CB8AC3E}">
        <p14:creationId xmlns:p14="http://schemas.microsoft.com/office/powerpoint/2010/main" val="264489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Hướng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dẫn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Matplotlib:</a:t>
            </a:r>
          </a:p>
          <a:p>
            <a:pPr lvl="1" indent="-457200">
              <a:lnSpc>
                <a:spcPct val="150000"/>
              </a:lnSpc>
            </a:pP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Điều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kiện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đã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</a:t>
            </a:r>
          </a:p>
          <a:p>
            <a:pPr lvl="1" indent="-457200">
              <a:lnSpc>
                <a:spcPct val="150000"/>
              </a:lnSpc>
            </a:pP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điều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Window: Windows + S =&gt; “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cmd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 =&gt; Command Prompt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“pip install matplotlib”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điều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endParaRPr lang="en-US" sz="2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Debian / Ubuntu: 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apt-get install python3-matplotlib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Fedora: 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dnf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install python3-matplotlib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 Hat: 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yum install python3-matplotlib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Arch: 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pacman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-S python-matplotlib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Matplotlib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đã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tích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sẵn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Anaconda.</a:t>
            </a:r>
            <a:endParaRPr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0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Matplotlib: </a:t>
            </a:r>
            <a:r>
              <a:rPr lang="en-US" sz="2400" dirty="0">
                <a:solidFill>
                  <a:srgbClr val="3333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import </a:t>
            </a:r>
            <a:r>
              <a:rPr lang="en-US" sz="2400" dirty="0" err="1">
                <a:solidFill>
                  <a:srgbClr val="3333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matplotlib.pyplot</a:t>
            </a:r>
            <a:r>
              <a:rPr lang="en-US" sz="2400" dirty="0">
                <a:solidFill>
                  <a:srgbClr val="3333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>
                <a:solidFill>
                  <a:srgbClr val="3333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as plt</a:t>
            </a:r>
          </a:p>
          <a:p>
            <a:pPr indent="-457200">
              <a:lnSpc>
                <a:spcPct val="150000"/>
              </a:lnSpc>
            </a:pPr>
            <a:r>
              <a:rPr lang="en-US" sz="240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From matplotlob import pyplot as plt</a:t>
            </a:r>
            <a:endParaRPr lang="en-US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s-ES" sz="2000" dirty="0">
                <a:solidFill>
                  <a:srgbClr val="3333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x = [2, 4, 6, 8, 10]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s-ES" sz="2000" dirty="0">
                <a:solidFill>
                  <a:srgbClr val="3333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y = [12.2, 16.3, 20.5, 25.4, 31.2]</a:t>
            </a:r>
            <a:endParaRPr lang="en-US" sz="2000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rgbClr val="3333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plt.plot</a:t>
            </a:r>
            <a:r>
              <a:rPr lang="en-US" sz="2400" dirty="0">
                <a:solidFill>
                  <a:srgbClr val="3333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(x, y)</a:t>
            </a: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Thêm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plt.title</a:t>
            </a:r>
            <a:r>
              <a:rPr lang="en-US" sz="24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(‘This is Title')</a:t>
            </a: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Gán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nhãn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plt.xlabel</a:t>
            </a:r>
            <a:r>
              <a:rPr lang="en-US" sz="2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('Age')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plt.ylabel</a:t>
            </a:r>
            <a:r>
              <a:rPr lang="en-US" sz="2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('Weight')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C280A-9090-4D79-8BBA-925D558E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060" y="2532161"/>
            <a:ext cx="4489245" cy="33669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EA951D-EB3C-4069-BB1D-C4948AF7FB18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F7398-A6E3-45CA-8BB3-4F52203519C6}"/>
              </a:ext>
            </a:extLst>
          </p:cNvPr>
          <p:cNvSpPr txBox="1"/>
          <p:nvPr/>
        </p:nvSpPr>
        <p:spPr>
          <a:xfrm>
            <a:off x="8806374" y="632322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6280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Thay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đề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plt.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'This is Title’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fontdict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{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73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fontweight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73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fontweight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‘italic’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‘color'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‘blue’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verticalalignment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'baseline'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horizontalalignment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'left'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endParaRPr lang="en-US" sz="20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C280A-9090-4D79-8BBA-925D558E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94472" y="1348849"/>
            <a:ext cx="5852172" cy="4389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EA951D-EB3C-4069-BB1D-C4948AF7FB18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F7398-A6E3-45CA-8BB3-4F52203519C6}"/>
              </a:ext>
            </a:extLst>
          </p:cNvPr>
          <p:cNvSpPr txBox="1"/>
          <p:nvPr/>
        </p:nvSpPr>
        <p:spPr>
          <a:xfrm>
            <a:off x="8806374" y="632322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3990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Thay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nhãn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trục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plt.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xlabel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'X attribute’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'red’,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loc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‘right'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plt.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ylabel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'Y attribute’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18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'blue’,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3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loc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‘top’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(</a:t>
            </a:r>
            <a:r>
              <a:rPr lang="en-US" sz="1800" dirty="0" err="1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có</a:t>
            </a: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thể</a:t>
            </a: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thay</a:t>
            </a: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đổi</a:t>
            </a: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thông</a:t>
            </a: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 qua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cài</a:t>
            </a: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đặt</a:t>
            </a: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Open Sans" panose="020B0606030504020204" pitchFamily="34" charset="0"/>
              </a:rPr>
              <a:t> axes)</a:t>
            </a:r>
            <a:endParaRPr lang="en-US" sz="20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C280A-9090-4D79-8BBA-925D558E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1088" y="1348849"/>
            <a:ext cx="5852172" cy="4389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EA951D-EB3C-4069-BB1D-C4948AF7FB18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F7398-A6E3-45CA-8BB3-4F52203519C6}"/>
              </a:ext>
            </a:extLst>
          </p:cNvPr>
          <p:cNvSpPr txBox="1"/>
          <p:nvPr/>
        </p:nvSpPr>
        <p:spPr>
          <a:xfrm>
            <a:off x="8806374" y="632322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9642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Thay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cài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đặt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Axes, Axis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axes = </a:t>
            </a:r>
            <a:r>
              <a:rPr lang="en-US" sz="1800" dirty="0" err="1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plt.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gca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 		</a:t>
            </a: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#get the current axes</a:t>
            </a:r>
            <a:b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axes.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set_xlabel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'X - axis’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'red'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   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#setting up X-axis label</a:t>
            </a:r>
            <a:b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axes.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set_ylabel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'Y - axis’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'green'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18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 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#setting up Y-axis label</a:t>
            </a:r>
            <a:b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axes.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tick_params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axis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'x’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colors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'blue'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size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  	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#setting up X-axis tick</a:t>
            </a:r>
            <a:b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axes.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tick_params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axis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'y’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626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colors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'black'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size 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 	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#setting up Y-axis tick</a:t>
            </a:r>
            <a:b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axes.spines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'left'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set_color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'yellow'</a:t>
            </a:r>
            <a:r>
              <a:rPr lang="en-US" sz="1800" dirty="0">
                <a:solidFill>
                  <a:srgbClr val="2626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#setting up left axis color</a:t>
            </a:r>
            <a:endParaRPr lang="en-US" sz="16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3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860258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Data Visualization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độc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lập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kết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hợp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nhau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lập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nhằm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đơn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biến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giúp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chúng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ta: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Minh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họa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qua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khoảng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Minh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họa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sánh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nhau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o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sánh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toàn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2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Histogram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7183901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niệm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Histogram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suất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Histogram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"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A7732-1EFD-4260-9A2D-0C191C799B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38" y="1787819"/>
            <a:ext cx="4358762" cy="35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5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Histogram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0498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(classes).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rộng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rộng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chiều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rộng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dải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nhỏ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C6572-E5BD-43D0-97A1-889AD1430E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29" y="1402244"/>
            <a:ext cx="3528316" cy="24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9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Nội</a:t>
            </a:r>
            <a:r>
              <a:rPr lang="en-US" dirty="0"/>
              <a:t> dung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/>
              <a:t>Data Visualization</a:t>
            </a:r>
            <a:endParaRPr lang="en-US" dirty="0"/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Matplotlib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Histogram</a:t>
            </a:r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lang="en-US" dirty="0"/>
          </a:p>
          <a:p>
            <a:pPr marL="800100" lvl="1">
              <a:lnSpc>
                <a:spcPct val="130000"/>
              </a:lnSpc>
              <a:spcBef>
                <a:spcPts val="0"/>
              </a:spcBef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Scatter</a:t>
            </a:r>
          </a:p>
          <a:p>
            <a:pPr marL="0" lvl="0" indent="0">
              <a:buNone/>
            </a:pPr>
            <a:r>
              <a:rPr lang="en-VN" dirty="0"/>
              <a:t>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Histogram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tốt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chuông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(Bell Curve)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phối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chuẩn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mode, max, min, average,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tần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suất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bình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…)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giới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hạn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yêu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(max, min. average).</a:t>
            </a: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Histogram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chế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Chỉ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tần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suất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11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Histogram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Histogram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Matplotlib: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plt.hist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(x, bins = None, ’…’)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bins: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‘…’: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9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Histogram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matplotlib.pyplot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np.random.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(data,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bins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'Histogram Example'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BB2A3-650A-4D8E-85ED-BCD4AB33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2326" y="973619"/>
            <a:ext cx="5889674" cy="4417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19428C-41C1-48F4-994D-D3441EDC5FD5}"/>
              </a:ext>
            </a:extLst>
          </p:cNvPr>
          <p:cNvSpPr txBox="1"/>
          <p:nvPr/>
        </p:nvSpPr>
        <p:spPr>
          <a:xfrm>
            <a:off x="8641869" y="5479814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8808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Histogram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Phạm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(data,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=(-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hàm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mật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xác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suất</a:t>
            </a: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ea typeface="Open Sans" panose="020B0606030504020204" pitchFamily="34" charset="0"/>
              </a:rPr>
              <a:t>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	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(data,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density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hàm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phối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tích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lũy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gaussian_numbers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cumulative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kiểu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gaussian_numbers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histtype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'step’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hướng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hiển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thị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gaussian_numbers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orientation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'horizontal</a:t>
            </a:r>
            <a:r>
              <a:rPr lang="en-US" sz="2200" dirty="0">
                <a:solidFill>
                  <a:srgbClr val="00733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</a:t>
            </a:r>
            <a:r>
              <a:rPr lang="en-US" sz="2200" dirty="0">
                <a:solidFill>
                  <a:srgbClr val="26262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9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7394917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niệm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biệt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rời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chia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ràng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thứ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dung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A7732-1EFD-4260-9A2D-0C191C799B6F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7833238" y="2638591"/>
            <a:ext cx="4358762" cy="32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576189" y="109553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Y: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cụ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Tất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rộng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2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giống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đứng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nằm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ngang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0A6B0-CF43-423B-94B4-5DD825F38FD8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8149559" y="973619"/>
            <a:ext cx="3924361" cy="27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11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Minh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rõ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xu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tốt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ước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trọng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max, min,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chênh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chóng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44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chế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luật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mẫu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v.v.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túng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theo cách mình muốn.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chênh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tế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rất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trọng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95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Matplotlib: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bar(x, y, '…')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tung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‘…’: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9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3D667E5-D4A2-4C1A-BD47-BAF413D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53" y="1112650"/>
            <a:ext cx="5417667" cy="522104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3AB62B3-926A-4EF3-A1B9-F4FCA0342545}"/>
              </a:ext>
            </a:extLst>
          </p:cNvPr>
          <p:cNvSpPr txBox="1"/>
          <p:nvPr/>
        </p:nvSpPr>
        <p:spPr>
          <a:xfrm>
            <a:off x="8458469" y="3246116"/>
            <a:ext cx="2002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6714979" cy="501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Data Visualization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hóa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nguồn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gốc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kê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Hiển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ị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và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thông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tin qua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hình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ảnh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thị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Thông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tin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từ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lớn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phức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tạp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được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hiển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thị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đơn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giản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dễ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hiểu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và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sinh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động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hơn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17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matplotlib.pyplot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= [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'2017'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'2018'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'2019'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'2020'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'2021'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389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451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Vải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xlabel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ylabel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tấn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BB2A3-650A-4D8E-85ED-BCD4AB33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2326" y="973619"/>
            <a:ext cx="5889674" cy="4417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19428C-41C1-48F4-994D-D3441EDC5FD5}"/>
              </a:ext>
            </a:extLst>
          </p:cNvPr>
          <p:cNvSpPr txBox="1"/>
          <p:nvPr/>
        </p:nvSpPr>
        <p:spPr>
          <a:xfrm>
            <a:off x="8641869" y="5479814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9782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Thay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chiều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rộng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width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sở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trục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Y 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	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bottom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Căn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chỉnh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trí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tọa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x 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bottom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màu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màu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[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'red'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'green'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'blue'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])</a:t>
            </a:r>
            <a:endParaRPr lang="en-US" sz="22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nhãn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tick_label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[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2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2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2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2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2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])</a:t>
            </a:r>
            <a:endParaRPr lang="en-U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49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4A7732-1EFD-4260-9A2D-0C191C799B6F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625883" y="1505243"/>
            <a:ext cx="5566117" cy="4299474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7394917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niệm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trăm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rời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Minh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cấu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04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87569" y="1026330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100%,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tròn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lượng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ít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6.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tròn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sắp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xếp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nhỏ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Tránh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3D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nghiêng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bóp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  <a:endParaRPr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85083-A927-46F0-9DBE-01A59F11ADD7}"/>
              </a:ext>
            </a:extLst>
          </p:cNvPr>
          <p:cNvPicPr/>
          <p:nvPr/>
        </p:nvPicPr>
        <p:blipFill rotWithShape="1">
          <a:blip r:embed="rId3"/>
          <a:srcRect l="19877" t="3036" r="16134" b="11938"/>
          <a:stretch/>
        </p:blipFill>
        <p:spPr>
          <a:xfrm>
            <a:off x="9867900" y="2621280"/>
            <a:ext cx="2194560" cy="22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9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Tóm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tắt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ở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dung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%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mà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góp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2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chế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tròn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luật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v.v.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túng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 thiếu khách quan.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5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Tròn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Matplotlib: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</a:t>
            </a:r>
            <a:r>
              <a:rPr lang="en-US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.pie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(sizes, labels </a:t>
            </a:r>
            <a:r>
              <a:rPr lang="en-US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danh-sách,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'...')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sizes: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labels: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nhãn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‘…’: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72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4BB2A3-650A-4D8E-85ED-BCD4AB33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3258" y="994131"/>
            <a:ext cx="6083475" cy="4562607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matplotlib.pyplot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 = [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Gạo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'Gas'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Thịt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Trứng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Sữa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sizes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443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231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(sizes,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labels)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9428C-41C1-48F4-994D-D3441EDC5FD5}"/>
              </a:ext>
            </a:extLst>
          </p:cNvPr>
          <p:cNvSpPr txBox="1"/>
          <p:nvPr/>
        </p:nvSpPr>
        <p:spPr>
          <a:xfrm>
            <a:off x="8479701" y="542271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7887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8"/>
            <a:ext cx="10687929" cy="561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màu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sắc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(sizes,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labels,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[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'g'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'b'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'c'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gán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nhãn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%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từng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	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(sizes,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labels, </a:t>
            </a:r>
            <a:r>
              <a:rPr lang="en-US" sz="22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autopct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'%1.2f%%'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Tỷ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tâm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nhãn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autopct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 != None):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(sizes,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labels, </a:t>
            </a:r>
            <a:r>
              <a:rPr lang="en-US" sz="22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autopct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'%1.2f%%'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pctdistance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0.4)</a:t>
            </a:r>
            <a:endParaRPr lang="en-U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bóng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mờ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(sizes,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labels,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shadow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True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Bán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kính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tròn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(sizes,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labels,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radius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32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400" dirty="0"/>
              <a:t>3. </a:t>
            </a:r>
            <a:r>
              <a:rPr lang="en-US" sz="3400" dirty="0" err="1"/>
              <a:t>Biểu</a:t>
            </a:r>
            <a:r>
              <a:rPr lang="en-US" sz="3400" dirty="0"/>
              <a:t> </a:t>
            </a:r>
            <a:r>
              <a:rPr lang="en-US" sz="3400" dirty="0" err="1"/>
              <a:t>đồ</a:t>
            </a:r>
            <a:r>
              <a:rPr lang="en-US" sz="3400" dirty="0"/>
              <a:t> </a:t>
            </a:r>
            <a:r>
              <a:rPr lang="en-US" sz="3400" dirty="0" err="1"/>
              <a:t>mô</a:t>
            </a:r>
            <a:r>
              <a:rPr lang="en-US" sz="3400" dirty="0"/>
              <a:t> </a:t>
            </a:r>
            <a:r>
              <a:rPr lang="en-US" sz="3400" dirty="0" err="1"/>
              <a:t>tả</a:t>
            </a:r>
            <a:r>
              <a:rPr lang="en-US" sz="3400" dirty="0"/>
              <a:t> </a:t>
            </a:r>
            <a:r>
              <a:rPr lang="en-US" sz="3400" dirty="0" err="1"/>
              <a:t>mối</a:t>
            </a:r>
            <a:r>
              <a:rPr lang="en-US" sz="3400" dirty="0"/>
              <a:t> </a:t>
            </a:r>
            <a:r>
              <a:rPr lang="en-US" sz="3400" dirty="0" err="1"/>
              <a:t>liên</a:t>
            </a:r>
            <a:r>
              <a:rPr lang="en-US" sz="3400" dirty="0"/>
              <a:t> </a:t>
            </a:r>
            <a:r>
              <a:rPr lang="en-US" sz="3400" dirty="0" err="1"/>
              <a:t>hệ</a:t>
            </a:r>
            <a:r>
              <a:rPr lang="en-US" sz="3400" dirty="0"/>
              <a:t> </a:t>
            </a:r>
            <a:r>
              <a:rPr lang="en-US" sz="3400" dirty="0" err="1"/>
              <a:t>giữa</a:t>
            </a:r>
            <a:r>
              <a:rPr lang="en-US" sz="3400" dirty="0"/>
              <a:t> </a:t>
            </a:r>
            <a:r>
              <a:rPr lang="en-US" sz="3400" dirty="0" err="1"/>
              <a:t>các</a:t>
            </a:r>
            <a:r>
              <a:rPr lang="en-US" sz="3400" dirty="0"/>
              <a:t> </a:t>
            </a:r>
            <a:r>
              <a:rPr lang="en-US" sz="3400" dirty="0" err="1"/>
              <a:t>thuộc</a:t>
            </a:r>
            <a:r>
              <a:rPr lang="en-US" sz="3400" dirty="0"/>
              <a:t> </a:t>
            </a:r>
            <a:r>
              <a:rPr lang="en-US" sz="3400" dirty="0" err="1"/>
              <a:t>tính</a:t>
            </a:r>
            <a:endParaRPr sz="3400"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860258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chúng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ta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nhiều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chúng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ta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thường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tâm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mô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tả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nắm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bắt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Quan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tuyến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hay phi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tuyến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nhiều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ít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Xu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5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Data Visualization?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437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khoa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học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31570" lvl="1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tốt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rất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bày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ký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chữ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1131570" lvl="1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cũng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thay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thế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rất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cách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đơn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giản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hiểu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sinh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64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4A7732-1EFD-4260-9A2D-0C191C799B6F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7695028" y="1787819"/>
            <a:ext cx="4398498" cy="3173125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0111" y="1034579"/>
            <a:ext cx="7394917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niệm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của thuộc tính thứ nhất theo thuộc tính thứ 2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dưới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chuỗi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bởi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thẳng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 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nghịch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ghi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72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11" y="10498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thứ nhất.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Y: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ứng (giá trị phụ thuộc)</a:t>
            </a:r>
          </a:p>
          <a:p>
            <a:pPr lvl="1" indent="-457200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 điểm tương ứng với một giá trị thuộc tính Y tại giá trị X.</a:t>
            </a:r>
          </a:p>
          <a:p>
            <a:pPr lvl="1" indent="-457200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tiếp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nối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bởi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đoạn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thẳng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vẽ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đường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sz="240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phù</a:t>
            </a:r>
            <a:r>
              <a:rPr lang="en-US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hợp.</a:t>
            </a:r>
            <a:endParaRPr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5EDDF-DA07-4275-9B6E-E6F4C7ACB18D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8533228" y="4145280"/>
            <a:ext cx="332066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77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 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chuỗi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Phù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xu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hướng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đoán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bị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xảy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ra.</a:t>
            </a:r>
          </a:p>
          <a:p>
            <a:pPr lvl="1"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cực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cực</a:t>
            </a:r>
            <a:endParaRPr lang="vi-VN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CCF88-3937-4FF4-981E-547CED00AF80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8533228" y="4145280"/>
            <a:ext cx="332066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0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lang="en-US"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chế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chồng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lấp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phù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phạm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89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Matplotlib: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plot(x, y, ’…’)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x: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x = [x1, x2, x3, ..., xn]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y: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tung </a:t>
            </a:r>
            <a:r>
              <a:rPr lang="en-US" sz="240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y = [y1, y2, y3, ...., yn]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‘…’: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17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4BB2A3-650A-4D8E-85ED-BCD4AB33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3258" y="994131"/>
            <a:ext cx="6083475" cy="4562606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matplotlib.pyplot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9428C-41C1-48F4-994D-D3441EDC5FD5}"/>
              </a:ext>
            </a:extLst>
          </p:cNvPr>
          <p:cNvSpPr txBox="1"/>
          <p:nvPr/>
        </p:nvSpPr>
        <p:spPr>
          <a:xfrm>
            <a:off x="8479701" y="542271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13611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8"/>
            <a:ext cx="10687929" cy="561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rộng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kẻ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linewidth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Kiểu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'-' </a:t>
            </a:r>
            <a:r>
              <a:rPr lang="en-US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'solid’ or '--' </a:t>
            </a:r>
            <a:r>
              <a:rPr lang="en-US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'dashed’ or '-.' </a:t>
            </a:r>
            <a:r>
              <a:rPr lang="en-US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dashdot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or':' </a:t>
            </a:r>
            <a:r>
              <a:rPr lang="en-US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'dotted’ or …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	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'-'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Đánh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dấu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kẻ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's'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markersize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markerfacecolor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'red'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markeredgecolor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'blue'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markeredgewidth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màu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kẻ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‘b’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‘g’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green)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'r’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‘c’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cyan)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'm’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magenta)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'y’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yellow)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‘k’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black)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'w’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white) …</a:t>
            </a:r>
            <a:endParaRPr lang="en-US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29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4A7732-1EFD-4260-9A2D-0C191C799B6F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7778860" y="1787819"/>
            <a:ext cx="4230833" cy="3173125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Scatter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7394917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niệm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dấu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chấm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Thường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liên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dốc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(slope),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(strength),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tuyến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(linearity).</a:t>
            </a:r>
            <a:endParaRPr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69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Scatter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991" y="900600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phụ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lập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tuyến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(linearity).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dốc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(slope):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nghịch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(strength): 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yếu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CC306-F3C4-4A25-9525-602FC7A31454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8557260" y="3972526"/>
            <a:ext cx="3634740" cy="27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36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Scatter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ngoại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cấp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ban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nghịch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,…</a:t>
            </a: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Data Visualization?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4370" indent="-28575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Ý nghĩa sử dụng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3157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vi-VN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 định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bức tranh toàn cảnh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3157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vi-VN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 định xu hướng hiện tại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 báo xu hướng tương lai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13157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vi-VN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 định mối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liên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 các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hay giữa các tập hợp dữ liệu.</a:t>
            </a:r>
          </a:p>
          <a:p>
            <a:pPr marL="113157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vi-VN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Tăng khả năng truyền tải thông tin, đặc trưng của dữ liệu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13157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vi-VN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Đánh giá, so sánh thông tin dễ dàng thông qua các chỉ số được biểu diễn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113157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Hỗ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trợ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đ</a:t>
            </a:r>
            <a:r>
              <a:rPr lang="vi-VN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ưa ra các quyết định dựa trên dữ </a:t>
            </a:r>
            <a:r>
              <a:rPr lang="vi-VN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13157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U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 diễn dữ liệu theo ý đồ của chúng ta</a:t>
            </a:r>
            <a:endParaRPr lang="vi-VN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08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Scatter</a:t>
            </a:r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Hạn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chế</a:t>
            </a:r>
            <a:r>
              <a:rPr lang="vi-VN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thích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tìm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69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Scatter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Vẽ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Scatter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Matplotlib: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scatter(x, y, '…');</a:t>
            </a:r>
          </a:p>
          <a:p>
            <a:pPr marL="114300" indent="0" algn="just">
              <a:lnSpc>
                <a:spcPct val="150000"/>
              </a:lnSpc>
              <a:buNone/>
              <a:tabLst>
                <a:tab pos="76771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lập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phụ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tabLst>
                <a:tab pos="767715" algn="l"/>
              </a:tabLst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‘…’: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4BB2A3-650A-4D8E-85ED-BCD4AB33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3258" y="994131"/>
            <a:ext cx="6083474" cy="4562606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Scatter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9"/>
            <a:ext cx="10687929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matplotlib.pyplot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=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=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+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np.random.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randint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9428C-41C1-48F4-994D-D3441EDC5FD5}"/>
              </a:ext>
            </a:extLst>
          </p:cNvPr>
          <p:cNvSpPr txBox="1"/>
          <p:nvPr/>
        </p:nvSpPr>
        <p:spPr>
          <a:xfrm>
            <a:off x="8479701" y="542271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93068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Scatter</a:t>
            </a:r>
            <a:endParaRPr dirty="0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E4C3D9A5-A63A-4ABA-B5CF-B68FA6ED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871" y="973618"/>
            <a:ext cx="10687929" cy="561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Thay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kích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thước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sizes = </a:t>
            </a:r>
            <a:r>
              <a:rPr lang="en-US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np.random.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randint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=sizes)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Thay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màu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sắc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colors = </a:t>
            </a:r>
            <a:r>
              <a:rPr lang="en-US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np.random.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randint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=sizes,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colors)</a:t>
            </a: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Thay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kiểu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đánh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dấu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"o"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circle)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"1" (</a:t>
            </a:r>
            <a:r>
              <a:rPr lang="en-US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tri_down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"2" (</a:t>
            </a:r>
            <a:r>
              <a:rPr lang="en-US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tri_up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"3" (</a:t>
            </a:r>
            <a:r>
              <a:rPr lang="en-US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tri_left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"4" (</a:t>
            </a:r>
            <a:r>
              <a:rPr lang="en-US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tri_right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"s"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square)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"p"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pentagon)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"P"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filled plus) </a:t>
            </a:r>
            <a:r>
              <a:rPr lang="en-US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"*" (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star)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=sizes,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colors,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'*'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lvl="1" indent="-457200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Hòa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trộn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giữa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suốt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(0)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rõ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ràng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(1):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=sizes,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colors, </a:t>
            </a:r>
            <a:r>
              <a:rPr lang="en-US" sz="22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</a:t>
            </a:r>
            <a:r>
              <a:rPr lang="en-US" sz="2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15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Tóm tắt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Qua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Data Visualization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Matplotlib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Histogram.</a:t>
            </a:r>
          </a:p>
          <a:p>
            <a:pPr lvl="1">
              <a:lnSpc>
                <a:spcPct val="130000"/>
              </a:lnSpc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Scatter. </a:t>
            </a:r>
          </a:p>
        </p:txBody>
      </p:sp>
    </p:spTree>
    <p:extLst>
      <p:ext uri="{BB962C8B-B14F-4D97-AF65-F5344CB8AC3E}">
        <p14:creationId xmlns:p14="http://schemas.microsoft.com/office/powerpoint/2010/main" val="38514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Data Visualization?</a:t>
            </a:r>
            <a:endParaRPr dirty="0"/>
          </a:p>
        </p:txBody>
      </p:sp>
      <p:grpSp>
        <p:nvGrpSpPr>
          <p:cNvPr id="6" name="Google Shape;188;p72">
            <a:extLst>
              <a:ext uri="{FF2B5EF4-FFF2-40B4-BE49-F238E27FC236}">
                <a16:creationId xmlns:a16="http://schemas.microsoft.com/office/drawing/2014/main" id="{D1E6F4AB-27C8-4F95-B2C8-C53874A3AD03}"/>
              </a:ext>
            </a:extLst>
          </p:cNvPr>
          <p:cNvGrpSpPr/>
          <p:nvPr/>
        </p:nvGrpSpPr>
        <p:grpSpPr>
          <a:xfrm>
            <a:off x="1521396" y="1717458"/>
            <a:ext cx="7358238" cy="4598899"/>
            <a:chOff x="1205397" y="0"/>
            <a:chExt cx="7358238" cy="4598899"/>
          </a:xfrm>
        </p:grpSpPr>
        <p:sp>
          <p:nvSpPr>
            <p:cNvPr id="7" name="Google Shape;189;p72">
              <a:extLst>
                <a:ext uri="{FF2B5EF4-FFF2-40B4-BE49-F238E27FC236}">
                  <a16:creationId xmlns:a16="http://schemas.microsoft.com/office/drawing/2014/main" id="{88DE3037-8383-43E3-B14F-6292E8E1446A}"/>
                </a:ext>
              </a:extLst>
            </p:cNvPr>
            <p:cNvSpPr/>
            <p:nvPr/>
          </p:nvSpPr>
          <p:spPr>
            <a:xfrm>
              <a:off x="1205397" y="0"/>
              <a:ext cx="7358238" cy="45988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FD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;p72">
              <a:extLst>
                <a:ext uri="{FF2B5EF4-FFF2-40B4-BE49-F238E27FC236}">
                  <a16:creationId xmlns:a16="http://schemas.microsoft.com/office/drawing/2014/main" id="{8C69E418-332E-49FB-BA32-B5FE8BB1918E}"/>
                </a:ext>
              </a:extLst>
            </p:cNvPr>
            <p:cNvSpPr/>
            <p:nvPr/>
          </p:nvSpPr>
          <p:spPr>
            <a:xfrm>
              <a:off x="1930183" y="3419741"/>
              <a:ext cx="169239" cy="169239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1;p72">
              <a:extLst>
                <a:ext uri="{FF2B5EF4-FFF2-40B4-BE49-F238E27FC236}">
                  <a16:creationId xmlns:a16="http://schemas.microsoft.com/office/drawing/2014/main" id="{56EBED97-52E5-4C38-9748-3C66E6EAA263}"/>
                </a:ext>
              </a:extLst>
            </p:cNvPr>
            <p:cNvSpPr/>
            <p:nvPr/>
          </p:nvSpPr>
          <p:spPr>
            <a:xfrm>
              <a:off x="2014803" y="3504361"/>
              <a:ext cx="963929" cy="1094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;p72">
              <a:extLst>
                <a:ext uri="{FF2B5EF4-FFF2-40B4-BE49-F238E27FC236}">
                  <a16:creationId xmlns:a16="http://schemas.microsoft.com/office/drawing/2014/main" id="{DD615D0D-4DED-4C70-87DE-6D3A29BA28AE}"/>
                </a:ext>
              </a:extLst>
            </p:cNvPr>
            <p:cNvSpPr txBox="1"/>
            <p:nvPr/>
          </p:nvSpPr>
          <p:spPr>
            <a:xfrm>
              <a:off x="2014803" y="3504361"/>
              <a:ext cx="963929" cy="1094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7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/>
                <a:t>Đặt ra bài toán</a:t>
              </a: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93;p72">
              <a:extLst>
                <a:ext uri="{FF2B5EF4-FFF2-40B4-BE49-F238E27FC236}">
                  <a16:creationId xmlns:a16="http://schemas.microsoft.com/office/drawing/2014/main" id="{AE79D5EE-98F8-4FD8-82DB-E6F895ADE6FF}"/>
                </a:ext>
              </a:extLst>
            </p:cNvPr>
            <p:cNvSpPr/>
            <p:nvPr/>
          </p:nvSpPr>
          <p:spPr>
            <a:xfrm>
              <a:off x="2846284" y="2539512"/>
              <a:ext cx="264896" cy="264896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;p72">
              <a:extLst>
                <a:ext uri="{FF2B5EF4-FFF2-40B4-BE49-F238E27FC236}">
                  <a16:creationId xmlns:a16="http://schemas.microsoft.com/office/drawing/2014/main" id="{95B480EE-D13A-4B39-A282-A58F92C16D76}"/>
                </a:ext>
              </a:extLst>
            </p:cNvPr>
            <p:cNvSpPr/>
            <p:nvPr/>
          </p:nvSpPr>
          <p:spPr>
            <a:xfrm>
              <a:off x="2978732" y="2671960"/>
              <a:ext cx="1221467" cy="1926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5;p72">
              <a:extLst>
                <a:ext uri="{FF2B5EF4-FFF2-40B4-BE49-F238E27FC236}">
                  <a16:creationId xmlns:a16="http://schemas.microsoft.com/office/drawing/2014/main" id="{CBF8255C-D0E1-459A-AC65-36ABA2CE6D18}"/>
                </a:ext>
              </a:extLst>
            </p:cNvPr>
            <p:cNvSpPr txBox="1"/>
            <p:nvPr/>
          </p:nvSpPr>
          <p:spPr>
            <a:xfrm>
              <a:off x="2978732" y="2671960"/>
              <a:ext cx="1221467" cy="1926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35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Thu thập dữ liệu</a:t>
              </a: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96;p72">
              <a:extLst>
                <a:ext uri="{FF2B5EF4-FFF2-40B4-BE49-F238E27FC236}">
                  <a16:creationId xmlns:a16="http://schemas.microsoft.com/office/drawing/2014/main" id="{06D14CA7-CB2D-41B5-83BF-C3DAE9666850}"/>
                </a:ext>
              </a:extLst>
            </p:cNvPr>
            <p:cNvSpPr/>
            <p:nvPr/>
          </p:nvSpPr>
          <p:spPr>
            <a:xfrm>
              <a:off x="4023602" y="1837720"/>
              <a:ext cx="353195" cy="353195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72">
              <a:extLst>
                <a:ext uri="{FF2B5EF4-FFF2-40B4-BE49-F238E27FC236}">
                  <a16:creationId xmlns:a16="http://schemas.microsoft.com/office/drawing/2014/main" id="{CD97E6DC-8483-499A-BB8A-F1EB6CDCD3FF}"/>
                </a:ext>
              </a:extLst>
            </p:cNvPr>
            <p:cNvSpPr/>
            <p:nvPr/>
          </p:nvSpPr>
          <p:spPr>
            <a:xfrm>
              <a:off x="4200200" y="2014317"/>
              <a:ext cx="1420140" cy="258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72">
              <a:extLst>
                <a:ext uri="{FF2B5EF4-FFF2-40B4-BE49-F238E27FC236}">
                  <a16:creationId xmlns:a16="http://schemas.microsoft.com/office/drawing/2014/main" id="{DD93D173-D300-4C3A-829C-F84D7E0A7313}"/>
                </a:ext>
              </a:extLst>
            </p:cNvPr>
            <p:cNvSpPr txBox="1"/>
            <p:nvPr/>
          </p:nvSpPr>
          <p:spPr>
            <a:xfrm>
              <a:off x="4200200" y="2014317"/>
              <a:ext cx="963928" cy="258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715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Tiền xử lý dữ liệu</a:t>
              </a:r>
              <a:endParaRPr/>
            </a:p>
          </p:txBody>
        </p:sp>
        <p:sp>
          <p:nvSpPr>
            <p:cNvPr id="17" name="Google Shape;199;p72">
              <a:extLst>
                <a:ext uri="{FF2B5EF4-FFF2-40B4-BE49-F238E27FC236}">
                  <a16:creationId xmlns:a16="http://schemas.microsoft.com/office/drawing/2014/main" id="{199E7418-1ED2-4431-A3AA-A5E819E27EAC}"/>
                </a:ext>
              </a:extLst>
            </p:cNvPr>
            <p:cNvSpPr/>
            <p:nvPr/>
          </p:nvSpPr>
          <p:spPr>
            <a:xfrm>
              <a:off x="5392234" y="1289531"/>
              <a:ext cx="456210" cy="456210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72">
              <a:extLst>
                <a:ext uri="{FF2B5EF4-FFF2-40B4-BE49-F238E27FC236}">
                  <a16:creationId xmlns:a16="http://schemas.microsoft.com/office/drawing/2014/main" id="{EC461F90-8031-42EA-9869-0CD7D479CDB9}"/>
                </a:ext>
              </a:extLst>
            </p:cNvPr>
            <p:cNvSpPr/>
            <p:nvPr/>
          </p:nvSpPr>
          <p:spPr>
            <a:xfrm>
              <a:off x="5620340" y="1517636"/>
              <a:ext cx="1471647" cy="3081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72">
              <a:extLst>
                <a:ext uri="{FF2B5EF4-FFF2-40B4-BE49-F238E27FC236}">
                  <a16:creationId xmlns:a16="http://schemas.microsoft.com/office/drawing/2014/main" id="{CCE26124-98DB-4EFE-ABEF-F311410494F1}"/>
                </a:ext>
              </a:extLst>
            </p:cNvPr>
            <p:cNvSpPr txBox="1"/>
            <p:nvPr/>
          </p:nvSpPr>
          <p:spPr>
            <a:xfrm>
              <a:off x="5620340" y="1517636"/>
              <a:ext cx="1471647" cy="3081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7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/>
                <a:t>Phân tích, mô hình hóa dữ liệu.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lang="en-US" sz="220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/>
                <a:t>Tìm kiếm thông tin giải bài toán</a:t>
              </a:r>
              <a:endParaRPr/>
            </a:p>
          </p:txBody>
        </p:sp>
        <p:sp>
          <p:nvSpPr>
            <p:cNvPr id="20" name="Google Shape;202;p72">
              <a:extLst>
                <a:ext uri="{FF2B5EF4-FFF2-40B4-BE49-F238E27FC236}">
                  <a16:creationId xmlns:a16="http://schemas.microsoft.com/office/drawing/2014/main" id="{94C2836E-5DB4-443E-9A0F-83721A1F384C}"/>
                </a:ext>
              </a:extLst>
            </p:cNvPr>
            <p:cNvSpPr/>
            <p:nvPr/>
          </p:nvSpPr>
          <p:spPr>
            <a:xfrm>
              <a:off x="6801337" y="923458"/>
              <a:ext cx="581300" cy="581300"/>
            </a:xfrm>
            <a:prstGeom prst="ellipse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72">
              <a:extLst>
                <a:ext uri="{FF2B5EF4-FFF2-40B4-BE49-F238E27FC236}">
                  <a16:creationId xmlns:a16="http://schemas.microsoft.com/office/drawing/2014/main" id="{C3BAE37B-A37E-4ADE-8A5F-7D32B1F3C33E}"/>
                </a:ext>
              </a:extLst>
            </p:cNvPr>
            <p:cNvSpPr/>
            <p:nvPr/>
          </p:nvSpPr>
          <p:spPr>
            <a:xfrm>
              <a:off x="7091988" y="1214109"/>
              <a:ext cx="1471647" cy="3384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72">
              <a:extLst>
                <a:ext uri="{FF2B5EF4-FFF2-40B4-BE49-F238E27FC236}">
                  <a16:creationId xmlns:a16="http://schemas.microsoft.com/office/drawing/2014/main" id="{384F5E06-4881-4E53-8633-D0D1C8662489}"/>
                </a:ext>
              </a:extLst>
            </p:cNvPr>
            <p:cNvSpPr txBox="1"/>
            <p:nvPr/>
          </p:nvSpPr>
          <p:spPr>
            <a:xfrm>
              <a:off x="7091988" y="1214109"/>
              <a:ext cx="1471647" cy="3384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800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Trình bày, diễn giải thông tin.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lang="en-US" sz="220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/>
                <a:t>Đưa ra quyết định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907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Data Visualization?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Giai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đoạn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tiền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</a:p>
          <a:p>
            <a:pPr marL="800100"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cấp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cơ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về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đầu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ự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khuyết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thiếu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ộ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nhiễu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ác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ngoại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Giai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đoạn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trích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chọn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đặc</a:t>
            </a:r>
            <a:r>
              <a:rPr lang="en-US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ranking/score/selection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ánh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score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feature.</a:t>
            </a:r>
          </a:p>
          <a:p>
            <a:pPr marL="800100" lvl="1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Tìm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hiểu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phù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feature.</a:t>
            </a:r>
          </a:p>
          <a:p>
            <a:pPr marL="800100" lvl="1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Chọn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lựa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lượng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feature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tối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ưu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Giai</a:t>
            </a:r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đoạn</a:t>
            </a:r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đánh</a:t>
            </a:r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</a:p>
          <a:p>
            <a:pPr marL="800100" lvl="1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đánh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giai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đoạn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quá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tích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1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Data Visualization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thập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Chọn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phương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phù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5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hỗ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hóa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thị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phổ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nhất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Python.</a:t>
            </a: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ích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sẵn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tinh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chỉnh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2909075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4228</Words>
  <Application>Microsoft Office PowerPoint</Application>
  <PresentationFormat>Widescreen</PresentationFormat>
  <Paragraphs>421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Times New Roman</vt:lpstr>
      <vt:lpstr>Symbol</vt:lpstr>
      <vt:lpstr>Open Sans SemiBold</vt:lpstr>
      <vt:lpstr>Open Sans</vt:lpstr>
      <vt:lpstr>Calibri</vt:lpstr>
      <vt:lpstr>Courier New</vt:lpstr>
      <vt:lpstr>SlideTheme2</vt:lpstr>
      <vt:lpstr> Bài 5 Data Visualization</vt:lpstr>
      <vt:lpstr>Nội dung</vt:lpstr>
      <vt:lpstr>1. Giới thiệu</vt:lpstr>
      <vt:lpstr>Tại sao cần Data Visualization?</vt:lpstr>
      <vt:lpstr>Tại sao cần Data Visualization?</vt:lpstr>
      <vt:lpstr>Giai đoạn nào cần Data Visualization?</vt:lpstr>
      <vt:lpstr>Giai đoạn nào cần Data Visualization?</vt:lpstr>
      <vt:lpstr>Các bước cơ bản để Data Visualization</vt:lpstr>
      <vt:lpstr>Thư viện Matplotlib</vt:lpstr>
      <vt:lpstr>Thư viện Matplotlib</vt:lpstr>
      <vt:lpstr>Thư viện Matplotlib</vt:lpstr>
      <vt:lpstr>Thư viện Matplotlib</vt:lpstr>
      <vt:lpstr>Tạo và tinh chỉnh biểu đồ</vt:lpstr>
      <vt:lpstr>Tạo và tinh chỉnh biểu đồ</vt:lpstr>
      <vt:lpstr>Tạo và tinh chỉnh biểu đồ</vt:lpstr>
      <vt:lpstr>Tạo và tinh chỉnh biểu đồ</vt:lpstr>
      <vt:lpstr>2. Biểu đồ mô tả một thuộc tính</vt:lpstr>
      <vt:lpstr>Biểu đồ Histogram</vt:lpstr>
      <vt:lpstr>Biểu đồ Histogram</vt:lpstr>
      <vt:lpstr>Biểu đồ Histogram</vt:lpstr>
      <vt:lpstr>Biểu đồ Histogram</vt:lpstr>
      <vt:lpstr>Biểu đồ Histogram</vt:lpstr>
      <vt:lpstr>Biểu đồ Histogram</vt:lpstr>
      <vt:lpstr>Biểu đồ Histogram</vt:lpstr>
      <vt:lpstr>Biểu đồ Cột</vt:lpstr>
      <vt:lpstr>Biểu đồ Cột</vt:lpstr>
      <vt:lpstr>Biểu đồ Cột</vt:lpstr>
      <vt:lpstr>Biểu đồ Cột</vt:lpstr>
      <vt:lpstr>Biểu đồ Cột</vt:lpstr>
      <vt:lpstr>Biểu đồ Cột</vt:lpstr>
      <vt:lpstr>Biểu đồ Cột</vt:lpstr>
      <vt:lpstr>Biểu đồ Tròn</vt:lpstr>
      <vt:lpstr>Biểu đồ Tròn</vt:lpstr>
      <vt:lpstr>Biểu đồ Tròn</vt:lpstr>
      <vt:lpstr>Biểu đồ Tròn</vt:lpstr>
      <vt:lpstr>Biểu đồ Tròn</vt:lpstr>
      <vt:lpstr>Biểu đồ Tròn</vt:lpstr>
      <vt:lpstr>Biểu đồ Tròn</vt:lpstr>
      <vt:lpstr>3. Biểu đồ mô tả mối liên hệ giữa các thuộc tính</vt:lpstr>
      <vt:lpstr>Biểu đồ Đường</vt:lpstr>
      <vt:lpstr>Biểu đồ Đường</vt:lpstr>
      <vt:lpstr>Biểu đồ Đường</vt:lpstr>
      <vt:lpstr>Biểu đồ Đường</vt:lpstr>
      <vt:lpstr>Biểu đồ Đường</vt:lpstr>
      <vt:lpstr>Biểu đồ Đường</vt:lpstr>
      <vt:lpstr>Biểu đồ Đường</vt:lpstr>
      <vt:lpstr>Biểu đồ Scatter</vt:lpstr>
      <vt:lpstr>Biểu đồ Scatter</vt:lpstr>
      <vt:lpstr>Biểu đồ Scatter</vt:lpstr>
      <vt:lpstr>Biểu đồ Scatter</vt:lpstr>
      <vt:lpstr>Biểu đồ Scatter</vt:lpstr>
      <vt:lpstr>Biểu đồ Scatter</vt:lpstr>
      <vt:lpstr>Biểu đồ Scatter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Bài 4 Tiền xử lý dữ liệu</dc:title>
  <cp:lastModifiedBy>Student User</cp:lastModifiedBy>
  <cp:revision>224</cp:revision>
  <dcterms:modified xsi:type="dcterms:W3CDTF">2022-07-21T13:37:31Z</dcterms:modified>
</cp:coreProperties>
</file>