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0" r:id="rId4"/>
    <p:sldId id="261" r:id="rId5"/>
    <p:sldId id="289" r:id="rId6"/>
    <p:sldId id="290" r:id="rId7"/>
    <p:sldId id="291" r:id="rId8"/>
    <p:sldId id="292" r:id="rId9"/>
    <p:sldId id="26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11" r:id="rId20"/>
    <p:sldId id="302" r:id="rId21"/>
    <p:sldId id="303" r:id="rId22"/>
    <p:sldId id="304" r:id="rId23"/>
    <p:sldId id="312" r:id="rId24"/>
    <p:sldId id="305" r:id="rId25"/>
    <p:sldId id="306" r:id="rId26"/>
    <p:sldId id="307" r:id="rId27"/>
    <p:sldId id="308" r:id="rId28"/>
    <p:sldId id="309" r:id="rId29"/>
    <p:sldId id="310" r:id="rId30"/>
    <p:sldId id="259" r:id="rId31"/>
  </p:sldIdLst>
  <p:sldSz cx="12192000" cy="6858000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Open Sans" panose="020B0606030504020204" pitchFamily="34" charset="0"/>
      <p:regular r:id="rId37"/>
      <p:bold r:id="rId38"/>
      <p:italic r:id="rId39"/>
      <p:boldItalic r:id="rId40"/>
    </p:embeddedFont>
    <p:embeddedFont>
      <p:font typeface="Open Sans SemiBold" panose="020B0706030804020204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9" roundtripDataSignature="AMtx7miJQCihD1uH3wZ9TmDDanAnYqJ2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napToGrid="0">
      <p:cViewPr varScale="1">
        <p:scale>
          <a:sx n="118" d="100"/>
          <a:sy n="118" d="100"/>
        </p:scale>
        <p:origin x="19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69" Type="http://customschemas.google.com/relationships/presentationmetadata" Target="metadata"/><Relationship Id="rId8" Type="http://schemas.openxmlformats.org/officeDocument/2006/relationships/slide" Target="slides/slide7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6828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203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3418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5776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5978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4033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2771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639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5332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1655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91694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37066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21378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5532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92830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13850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59721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19104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1957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9275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24606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5989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0547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0057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1175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6800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3628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0317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 rot="5400000">
            <a:off x="7481547" y="2304710"/>
            <a:ext cx="5115606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 rot="5400000">
            <a:off x="2147547" y="-247990"/>
            <a:ext cx="5115606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839788" y="898071"/>
            <a:ext cx="10515600" cy="792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 SemiBold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 SemiBold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3567529" y="-1609307"/>
            <a:ext cx="5056942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 SemiBold"/>
              <a:buNone/>
              <a:defRPr sz="4000" b="1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4"/>
          <p:cNvCxnSpPr/>
          <p:nvPr/>
        </p:nvCxnSpPr>
        <p:spPr>
          <a:xfrm rot="10800000">
            <a:off x="838202" y="893620"/>
            <a:ext cx="10386389" cy="0"/>
          </a:xfrm>
          <a:prstGeom prst="straightConnector1">
            <a:avLst/>
          </a:prstGeom>
          <a:noFill/>
          <a:ln w="25400" cap="flat" cmpd="sng">
            <a:solidFill>
              <a:srgbClr val="27278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" name="Google Shape;16;p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1415645" y="139074"/>
            <a:ext cx="657087" cy="65708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800793" y="1138989"/>
            <a:ext cx="10590414" cy="229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</a:pPr>
            <a:br>
              <a:rPr lang="en-US" dirty="0"/>
            </a:br>
            <a:r>
              <a:rPr lang="en-US" dirty="0" err="1"/>
              <a:t>Bài</a:t>
            </a:r>
            <a:r>
              <a:rPr lang="en-US" dirty="0"/>
              <a:t> 5</a:t>
            </a:r>
            <a:br>
              <a:rPr lang="en-US" dirty="0"/>
            </a:br>
            <a:r>
              <a:rPr lang="en-US" dirty="0"/>
              <a:t>Data Visualization</a:t>
            </a:r>
            <a:endParaRPr dirty="0"/>
          </a:p>
        </p:txBody>
      </p:sp>
      <p:sp>
        <p:nvSpPr>
          <p:cNvPr id="92" name="Google Shape;92;p1"/>
          <p:cNvSpPr txBox="1">
            <a:spLocks noGrp="1"/>
          </p:cNvSpPr>
          <p:nvPr>
            <p:ph type="subTitle" idx="1"/>
          </p:nvPr>
        </p:nvSpPr>
        <p:spPr>
          <a:xfrm>
            <a:off x="1524000" y="41608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: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Python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EB1543C-DAD1-48EE-AB22-B7A77D8CE7D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57065"/>
            <a:ext cx="6096000" cy="3284807"/>
          </a:xfrm>
          <a:prstGeom prst="rect">
            <a:avLst/>
          </a:prstGeom>
        </p:spPr>
      </p:pic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Matplotlib</a:t>
            </a:r>
            <a:endParaRPr dirty="0"/>
          </a:p>
        </p:txBody>
      </p:sp>
      <p:sp>
        <p:nvSpPr>
          <p:cNvPr id="7" name="Google Shape;99;p2">
            <a:extLst>
              <a:ext uri="{FF2B5EF4-FFF2-40B4-BE49-F238E27FC236}">
                <a16:creationId xmlns:a16="http://schemas.microsoft.com/office/drawing/2014/main" id="{D0EC2697-0C72-4E69-840E-B4EDFFB87D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Vẽ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biểu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đồ</a:t>
            </a:r>
            <a:r>
              <a:rPr lang="en-US" sz="24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df.index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df[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'y1'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linewidth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'Line 1'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df.index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df[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'y2'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linewidth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'Line 2’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-457200">
              <a:lnSpc>
                <a:spcPct val="150000"/>
              </a:lnSpc>
            </a:pPr>
            <a:r>
              <a:rPr lang="en-US" alt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Tinh</a:t>
            </a:r>
            <a:r>
              <a:rPr lang="en-US" alt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chỉnh</a:t>
            </a:r>
            <a:r>
              <a:rPr lang="en-US" alt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các</a:t>
            </a:r>
            <a:r>
              <a:rPr lang="en-US" alt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biểu</a:t>
            </a:r>
            <a:r>
              <a:rPr lang="en-US" alt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đồ</a:t>
            </a:r>
            <a:endParaRPr lang="en-US" altLang="en-US" sz="2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legend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xticks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rotation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'horizontal'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yticks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'This is a multiline chart'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'X axis'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'Y axis'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A40FF-0E53-4A2A-932E-0FC90DF40A81}"/>
              </a:ext>
            </a:extLst>
          </p:cNvPr>
          <p:cNvSpPr txBox="1"/>
          <p:nvPr/>
        </p:nvSpPr>
        <p:spPr>
          <a:xfrm>
            <a:off x="8693450" y="6048703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82317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870099D-DCF4-4B2B-BA39-0738D822F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787" y="3951201"/>
            <a:ext cx="5643489" cy="2747380"/>
          </a:xfrm>
          <a:prstGeom prst="rect">
            <a:avLst/>
          </a:prstGeom>
        </p:spPr>
      </p:pic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Figure</a:t>
            </a:r>
            <a:endParaRPr dirty="0"/>
          </a:p>
        </p:txBody>
      </p:sp>
      <p:sp>
        <p:nvSpPr>
          <p:cNvPr id="7" name="Google Shape;99;p2">
            <a:extLst>
              <a:ext uri="{FF2B5EF4-FFF2-40B4-BE49-F238E27FC236}">
                <a16:creationId xmlns:a16="http://schemas.microsoft.com/office/drawing/2014/main" id="{556AC5FD-060B-4C7D-824F-16C09208DA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4981" y="973619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diễn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chung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thuộc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tính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nhưng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khác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nhau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về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giới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hạn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miền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giá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trị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hay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đối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tượng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mô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tả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kĩ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thuật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thập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trích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xuất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xử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lý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Nếu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biễu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diễn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thuộc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tính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khác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nhau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thì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cần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chung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mục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tiêu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trực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hóa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để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tránh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gây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rắc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rối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người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xem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8648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dirty="0"/>
          </a:p>
        </p:txBody>
      </p:sp>
      <p:sp>
        <p:nvSpPr>
          <p:cNvPr id="7" name="Google Shape;99;p2">
            <a:extLst>
              <a:ext uri="{FF2B5EF4-FFF2-40B4-BE49-F238E27FC236}">
                <a16:creationId xmlns:a16="http://schemas.microsoft.com/office/drawing/2014/main" id="{556AC5FD-060B-4C7D-824F-16C09208DA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4981" y="973619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Trực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bộ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cùng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thuộc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tính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hay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khác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thuộc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tính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nhưng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chung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mục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tiêu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mô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tả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Giảm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bớt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độ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phức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tạp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rắc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rối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với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việc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diễn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quá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nhiều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cùng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Axes.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dùng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để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kiểm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tính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quy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luật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tính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nhất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tìm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xu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hướng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chung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giữa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bộ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Giúp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người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xem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dễ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dàng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sánh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giá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trị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độ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chênh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lệch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giữa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bộ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cùng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mô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tả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chung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thuộc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tính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819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Matplotlib</a:t>
            </a:r>
            <a:endParaRPr dirty="0"/>
          </a:p>
        </p:txBody>
      </p:sp>
      <p:sp>
        <p:nvSpPr>
          <p:cNvPr id="7" name="Google Shape;99;p2">
            <a:extLst>
              <a:ext uri="{FF2B5EF4-FFF2-40B4-BE49-F238E27FC236}">
                <a16:creationId xmlns:a16="http://schemas.microsoft.com/office/drawing/2014/main" id="{D0EC2697-0C72-4E69-840E-B4EDFFB87D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Import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thư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viện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cần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thiết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: </a:t>
            </a:r>
            <a:endParaRPr lang="en-US" sz="2400" dirty="0">
              <a:solidFill>
                <a:srgbClr val="3333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</a:t>
            </a: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matplotlib.pyplot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</a:t>
            </a: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</a:t>
            </a:r>
            <a:endParaRPr lang="en-US" sz="2400" dirty="0">
              <a:solidFill>
                <a:srgbClr val="3333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indent="-457200"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Lấy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cần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thiết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x1 = [</a:t>
            </a:r>
            <a:r>
              <a:rPr lang="en-US" sz="24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'Day 1'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'Day 2'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'Day 3'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'Day 4'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'Day 5'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'Day 6'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'Day 7'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'Day 8'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'Day 9'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'Day 10'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b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y1 = [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12.2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16.3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20.5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25.4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31.2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24.2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18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13.5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17.1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21.7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b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y2 = [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20.3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27.6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31.4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33.7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39.2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33.4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29.2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25.7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31.2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36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b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y3 = [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16.3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17.6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24.4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26.7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33.2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29.4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27.2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24.7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27.2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32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54986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Matplotlib</a:t>
            </a:r>
            <a:endParaRPr dirty="0"/>
          </a:p>
        </p:txBody>
      </p:sp>
      <p:sp>
        <p:nvSpPr>
          <p:cNvPr id="7" name="Google Shape;99;p2">
            <a:extLst>
              <a:ext uri="{FF2B5EF4-FFF2-40B4-BE49-F238E27FC236}">
                <a16:creationId xmlns:a16="http://schemas.microsoft.com/office/drawing/2014/main" id="{D0EC2697-0C72-4E69-840E-B4EDFFB87D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Khai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báo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ma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trận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Axes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</a:t>
            </a:r>
            <a:r>
              <a:rPr lang="en-US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axes </a:t>
            </a:r>
            <a:r>
              <a:rPr lang="en-US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plt.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subplots</a:t>
            </a:r>
            <a:r>
              <a:rPr lang="en-US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đó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ea typeface="Open Sans" panose="020B0606030504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r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là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số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ea typeface="Open Sans" panose="020B0606030504020204" pitchFamily="34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c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là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số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cột</a:t>
            </a:r>
            <a:r>
              <a:rPr lang="en-US" sz="2400" dirty="0">
                <a:latin typeface="Times New Roman" panose="02020603050405020304" pitchFamily="18" charset="0"/>
                <a:ea typeface="Open Sans" panose="020B0606030504020204" pitchFamily="34" charset="0"/>
              </a:rPr>
              <a:t>.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V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í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dụ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ea typeface="Open Sans" panose="020B0606030504020204" pitchFamily="34" charset="0"/>
              </a:rPr>
              <a:t> 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fig, ax = </a:t>
            </a: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plt.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subplots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indent="-457200"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Vẽ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biểu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đồ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ax[</a:t>
            </a:r>
            <a:r>
              <a:rPr lang="en-US" sz="2400" dirty="0" err="1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plot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(x1, y1, </a:t>
            </a:r>
            <a:r>
              <a:rPr lang="en-US" sz="24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label 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'Object 1'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Nếu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ax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là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ma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trận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thì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truy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cập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từng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phần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tử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như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đối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với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ma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trận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thông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thường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ví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dụ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a[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][j]).</a:t>
            </a:r>
            <a:endParaRPr lang="en-US" sz="2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073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Matplotlib</a:t>
            </a:r>
            <a:endParaRPr dirty="0"/>
          </a:p>
        </p:txBody>
      </p:sp>
      <p:sp>
        <p:nvSpPr>
          <p:cNvPr id="7" name="Google Shape;99;p2">
            <a:extLst>
              <a:ext uri="{FF2B5EF4-FFF2-40B4-BE49-F238E27FC236}">
                <a16:creationId xmlns:a16="http://schemas.microsoft.com/office/drawing/2014/main" id="{D0EC2697-0C72-4E69-840E-B4EDFFB87D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Ví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dụ</a:t>
            </a:r>
            <a:endParaRPr lang="en-US" sz="2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ax[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plot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(x1, y1, </a:t>
            </a:r>
            <a:r>
              <a:rPr lang="en-US" sz="18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label 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'Object 1'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linewidth 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ax[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plot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(x1, y2, </a:t>
            </a:r>
            <a:r>
              <a:rPr lang="en-US" sz="18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label 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'Object 2'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linewidth 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ax[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plot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(x1, y3, </a:t>
            </a:r>
            <a:r>
              <a:rPr lang="en-US" sz="18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label 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'Object 3'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linewidth 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ax[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set_ylabel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'Y axis 1'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fontsize</a:t>
            </a:r>
            <a:r>
              <a:rPr lang="en-US" sz="18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14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ax[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set_ylabel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'Y axis 2'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fontsize</a:t>
            </a:r>
            <a:r>
              <a:rPr lang="en-US" sz="18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14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ax[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set_xlabel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'X axis'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fontsize</a:t>
            </a:r>
            <a:r>
              <a:rPr lang="en-US" sz="18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14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ax[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set_ylabel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'Y axis 3'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fontsize</a:t>
            </a:r>
            <a:r>
              <a:rPr lang="en-US" sz="18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14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ax[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legend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fontsize</a:t>
            </a:r>
            <a:r>
              <a:rPr lang="en-US" sz="18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14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 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'lower right'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ax[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tick_params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axis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'y'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size 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14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ax[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set_xticklabels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([])</a:t>
            </a:r>
            <a:b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ax[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legend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fontsize</a:t>
            </a:r>
            <a:r>
              <a:rPr lang="en-US" sz="18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14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 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'lower right'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ax[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tick_params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axis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'y'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size 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14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ax[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set_xticklabels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([])</a:t>
            </a:r>
            <a:b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ax[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legend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fontsize</a:t>
            </a:r>
            <a:r>
              <a:rPr lang="en-US" sz="18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14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 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'lower right'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ax[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tick_params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axis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'x'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size 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14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ax[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tick_params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axis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'y'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size 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14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plt.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show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  <a:endParaRPr lang="en-US" sz="2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B032F6-7D5C-4F81-AF7B-88129978EE0C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5661686" y="1418358"/>
            <a:ext cx="6902548" cy="42531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4040FD-4336-405A-9AD5-AC2CB1176BA0}"/>
              </a:ext>
            </a:extLst>
          </p:cNvPr>
          <p:cNvSpPr txBox="1"/>
          <p:nvPr/>
        </p:nvSpPr>
        <p:spPr>
          <a:xfrm>
            <a:off x="8257352" y="5817870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471423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ý</a:t>
            </a:r>
            <a:endParaRPr dirty="0"/>
          </a:p>
        </p:txBody>
      </p:sp>
      <p:sp>
        <p:nvSpPr>
          <p:cNvPr id="7" name="Google Shape;99;p2">
            <a:extLst>
              <a:ext uri="{FF2B5EF4-FFF2-40B4-BE49-F238E27FC236}">
                <a16:creationId xmlns:a16="http://schemas.microsoft.com/office/drawing/2014/main" id="{D0EC2697-0C72-4E69-840E-B4EDFFB87D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Không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vẽ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quá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nhiều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cùng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Figure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khiến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người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xem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thấy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khó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nhìn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phức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tạp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hơn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4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Nếu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bộ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chung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danh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mục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trục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X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thì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nên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bố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trị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dạng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hàng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1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cột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ẩ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X axis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để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dễ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dàng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sánh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tìm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quy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luật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4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Nếu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bộ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dạng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time series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thì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nên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bố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trí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theo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chiều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ngang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ẩn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 axis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để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hiện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sự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liên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tục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4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620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3</a:t>
            </a:r>
            <a:r>
              <a:rPr lang="en-US"/>
              <a:t>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loại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A06E8A-5232-4C37-8011-8134A5B4F6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06654" y="1768521"/>
            <a:ext cx="2989790" cy="22423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010DEC-12FA-4AEA-9675-A1C7552592FA}"/>
              </a:ext>
            </a:extLst>
          </p:cNvPr>
          <p:cNvSpPr txBox="1"/>
          <p:nvPr/>
        </p:nvSpPr>
        <p:spPr>
          <a:xfrm>
            <a:off x="296633" y="1300316"/>
            <a:ext cx="6098344" cy="468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Nhiều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khác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loại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trên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Axes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68F43E-1A05-443C-8AE8-7ED7C81D89E7}"/>
              </a:ext>
            </a:extLst>
          </p:cNvPr>
          <p:cNvSpPr txBox="1"/>
          <p:nvPr/>
        </p:nvSpPr>
        <p:spPr>
          <a:xfrm>
            <a:off x="296634" y="4079761"/>
            <a:ext cx="61827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Nhiều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khác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loại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trên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Figure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2E72B95-D6C5-4912-A0D4-BC0B90CF918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898512" y="4485320"/>
            <a:ext cx="4606074" cy="224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39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3</a:t>
            </a:r>
            <a:r>
              <a:rPr lang="en-US"/>
              <a:t>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loại</a:t>
            </a:r>
            <a:endParaRPr dirty="0"/>
          </a:p>
        </p:txBody>
      </p:sp>
      <p:sp>
        <p:nvSpPr>
          <p:cNvPr id="7" name="Google Shape;99;p2">
            <a:extLst>
              <a:ext uri="{FF2B5EF4-FFF2-40B4-BE49-F238E27FC236}">
                <a16:creationId xmlns:a16="http://schemas.microsoft.com/office/drawing/2014/main" id="{556AC5FD-060B-4C7D-824F-16C09208DA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4981" y="973619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thực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tế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đôi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khi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chúng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cần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diễn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nhiều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thông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tin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cùng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lúc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trên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nhiều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bộ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bằng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cách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sử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kết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hợp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nhiều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khác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nhau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diễn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kháu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nhau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cùng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lúc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sẽ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giúp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tiết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kiệm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không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gian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trình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bày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giúp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người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xem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dễ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dàng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nắm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bắt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thông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tin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tổng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hợp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trên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cùng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hình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ảnh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ví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dụ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dashboard).</a:t>
            </a:r>
          </a:p>
        </p:txBody>
      </p:sp>
    </p:spTree>
    <p:extLst>
      <p:ext uri="{BB962C8B-B14F-4D97-AF65-F5344CB8AC3E}">
        <p14:creationId xmlns:p14="http://schemas.microsoft.com/office/powerpoint/2010/main" val="4244166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3.1. Nhiều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Axes</a:t>
            </a:r>
            <a:endParaRPr dirty="0"/>
          </a:p>
        </p:txBody>
      </p:sp>
      <p:sp>
        <p:nvSpPr>
          <p:cNvPr id="7" name="Google Shape;99;p2">
            <a:extLst>
              <a:ext uri="{FF2B5EF4-FFF2-40B4-BE49-F238E27FC236}">
                <a16:creationId xmlns:a16="http://schemas.microsoft.com/office/drawing/2014/main" id="{556AC5FD-060B-4C7D-824F-16C09208DA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4981" y="973619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Dạng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này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rất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dễ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gây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rắc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rối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phức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tạp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người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xem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nên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chỉ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sử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khi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loại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tác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bổ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trợ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thông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tin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nhau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cùng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lúc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algn="just"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Nếu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diễn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thuộc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tính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khác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nhau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không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cùng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tỉ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lệ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trục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thì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tối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đa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diễn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cần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sinh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thêm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trục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phụ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bên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phải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FAD26-2238-4427-B5C1-0BD15C368E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78887" y="4001922"/>
            <a:ext cx="3595545" cy="269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0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Nội</a:t>
            </a:r>
            <a:r>
              <a:rPr lang="en-US" dirty="0"/>
              <a:t> dung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endParaRPr lang="en-US" dirty="0"/>
          </a:p>
          <a:p>
            <a:pPr marL="514350" lvl="0" indent="-51435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loại</a:t>
            </a:r>
            <a:endParaRPr lang="en-US" dirty="0"/>
          </a:p>
          <a:p>
            <a:pPr marL="514350" lvl="0" indent="-51435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loại</a:t>
            </a:r>
            <a:endParaRPr lang="en-US" dirty="0"/>
          </a:p>
          <a:p>
            <a:pPr marL="0" lvl="0" indent="0">
              <a:buNone/>
            </a:pPr>
            <a:r>
              <a:rPr lang="en-VN" dirty="0"/>
              <a:t> 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dirty="0"/>
          </a:p>
        </p:txBody>
      </p:sp>
      <p:sp>
        <p:nvSpPr>
          <p:cNvPr id="7" name="Google Shape;99;p2">
            <a:extLst>
              <a:ext uri="{FF2B5EF4-FFF2-40B4-BE49-F238E27FC236}">
                <a16:creationId xmlns:a16="http://schemas.microsoft.com/office/drawing/2014/main" id="{556AC5FD-060B-4C7D-824F-16C09208DA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4981" y="973619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Trực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bộ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nhằm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mô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tả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đối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tượng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khác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nhau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nhưng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cùng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chung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mục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tiêu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mô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tả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hoặc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bổ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trợ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thông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tin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nhau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cùng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lúc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algn="just"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Giúp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người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xem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dễ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dàng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nắm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thông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tin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tổng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hợp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giải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thích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thông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tin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bằng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thông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tin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từ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khác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Ví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dụ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So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sánh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tổng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doanh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thu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của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công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ty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với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số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lượng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sản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phẩm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đã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bán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.</a:t>
            </a:r>
            <a:endParaRPr lang="en-US" sz="24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044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Matplotlib</a:t>
            </a:r>
            <a:endParaRPr dirty="0"/>
          </a:p>
        </p:txBody>
      </p:sp>
      <p:sp>
        <p:nvSpPr>
          <p:cNvPr id="7" name="Google Shape;99;p2">
            <a:extLst>
              <a:ext uri="{FF2B5EF4-FFF2-40B4-BE49-F238E27FC236}">
                <a16:creationId xmlns:a16="http://schemas.microsoft.com/office/drawing/2014/main" id="{D0EC2697-0C72-4E69-840E-B4EDFFB87D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Import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thư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viện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cần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thiết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: </a:t>
            </a:r>
            <a:endParaRPr lang="en-US" sz="2400" dirty="0">
              <a:solidFill>
                <a:srgbClr val="3333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</a:t>
            </a: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matplotlib.pyplot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</a:t>
            </a: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</a:t>
            </a:r>
            <a:endParaRPr lang="en-US" sz="2400" dirty="0">
              <a:solidFill>
                <a:srgbClr val="3333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indent="-457200"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Lấy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cần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thiết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 = [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b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y1 = [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12.2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16.3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20.5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25.4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31.2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14.2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24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19.5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28.1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21.7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b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y2 = [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2000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4000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1200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3200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5600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2300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3600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2500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3100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3000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</a:p>
          <a:p>
            <a:pPr marL="342900">
              <a:lnSpc>
                <a:spcPct val="100000"/>
              </a:lnSpc>
            </a:pP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Vẽ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biểu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nhất</a:t>
            </a:r>
            <a:endParaRPr lang="en-US" sz="2400" dirty="0">
              <a:solidFill>
                <a:srgbClr val="26262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plt.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(x, y2, </a:t>
            </a:r>
            <a:r>
              <a:rPr lang="en-US" sz="24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label 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'line 2'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width 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0.5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6946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Matplotlib</a:t>
            </a:r>
            <a:endParaRPr dirty="0"/>
          </a:p>
        </p:txBody>
      </p:sp>
      <p:sp>
        <p:nvSpPr>
          <p:cNvPr id="7" name="Google Shape;99;p2">
            <a:extLst>
              <a:ext uri="{FF2B5EF4-FFF2-40B4-BE49-F238E27FC236}">
                <a16:creationId xmlns:a16="http://schemas.microsoft.com/office/drawing/2014/main" id="{D0EC2697-0C72-4E69-840E-B4EDFFB87D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Tạo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Axes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thứ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2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kế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thừa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trục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X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của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Axes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hiện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tại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để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vẽ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biểu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đồ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thứ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hai</a:t>
            </a:r>
            <a:endParaRPr lang="en-US" sz="2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axes1 = </a:t>
            </a: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plt.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gca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  <a:b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axes2 = axes1.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twinx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#trục X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trục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>
              <a:lnSpc>
                <a:spcPct val="150000"/>
              </a:lnSpc>
            </a:pPr>
            <a:r>
              <a:rPr lang="en-US" alt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Vẽ</a:t>
            </a:r>
            <a:r>
              <a:rPr lang="en-US" alt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biểu</a:t>
            </a:r>
            <a:r>
              <a:rPr lang="en-US" alt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đồ</a:t>
            </a:r>
            <a:r>
              <a:rPr lang="en-US" alt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thứ</a:t>
            </a:r>
            <a:r>
              <a:rPr lang="en-US" alt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hai</a:t>
            </a:r>
            <a:endParaRPr lang="en-US" altLang="en-US" sz="2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axes2.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plot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(x, y1, </a:t>
            </a:r>
            <a:r>
              <a:rPr lang="en-US" sz="24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label 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'line 1’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linewidth 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 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'r'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marker 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‘o’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7425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EB1543C-DAD1-48EE-AB22-B7A77D8CE7D7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6138586" y="1311916"/>
            <a:ext cx="6096000" cy="2967671"/>
          </a:xfrm>
          <a:prstGeom prst="rect">
            <a:avLst/>
          </a:prstGeom>
        </p:spPr>
      </p:pic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Matplotlib</a:t>
            </a:r>
            <a:endParaRPr dirty="0"/>
          </a:p>
        </p:txBody>
      </p:sp>
      <p:sp>
        <p:nvSpPr>
          <p:cNvPr id="7" name="Google Shape;99;p2">
            <a:extLst>
              <a:ext uri="{FF2B5EF4-FFF2-40B4-BE49-F238E27FC236}">
                <a16:creationId xmlns:a16="http://schemas.microsoft.com/office/drawing/2014/main" id="{D0EC2697-0C72-4E69-840E-B4EDFFB87D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lnSpc>
                <a:spcPct val="100000"/>
              </a:lnSpc>
            </a:pP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Tinh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</a:t>
            </a:r>
            <a:r>
              <a:rPr lang="en-US" sz="2400" dirty="0" err="1">
                <a:solidFill>
                  <a:srgbClr val="26262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ỉnh</a:t>
            </a:r>
            <a: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biểu</a:t>
            </a:r>
            <a: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endParaRPr lang="en-US" sz="2400" dirty="0">
              <a:solidFill>
                <a:srgbClr val="26262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axes1.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set_xlabel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‘Category'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fontsize</a:t>
            </a:r>
            <a:r>
              <a:rPr lang="en-US" sz="24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14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b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axes1.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set_ylabel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'Y axis 1'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fontsize</a:t>
            </a:r>
            <a:r>
              <a:rPr lang="en-US" sz="24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14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b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axes2.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set_ylabel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'Y axis 2'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fontsize</a:t>
            </a:r>
            <a:r>
              <a:rPr lang="en-US" sz="24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14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b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plt.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legend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fontsize</a:t>
            </a:r>
            <a:r>
              <a:rPr lang="en-US" sz="24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14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b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plt.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xticks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fontsize</a:t>
            </a:r>
            <a:r>
              <a:rPr lang="en-US" sz="24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14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b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plt.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yticks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fontsize</a:t>
            </a:r>
            <a:r>
              <a:rPr lang="en-US" sz="24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14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b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plt.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title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'This is a Combo Chart'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fontsize</a:t>
            </a:r>
            <a:r>
              <a:rPr lang="en-US" sz="24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16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b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plt.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show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A40FF-0E53-4A2A-932E-0FC90DF40A81}"/>
              </a:ext>
            </a:extLst>
          </p:cNvPr>
          <p:cNvSpPr txBox="1"/>
          <p:nvPr/>
        </p:nvSpPr>
        <p:spPr>
          <a:xfrm>
            <a:off x="8763788" y="4425990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961657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/>
              <a:t>3.2.Nhiều </a:t>
            </a:r>
            <a:r>
              <a:rPr lang="en-US" sz="3600" dirty="0" err="1"/>
              <a:t>biểu</a:t>
            </a:r>
            <a:r>
              <a:rPr lang="en-US" sz="3600" dirty="0"/>
              <a:t> </a:t>
            </a:r>
            <a:r>
              <a:rPr lang="en-US" sz="3600" dirty="0" err="1"/>
              <a:t>đồ</a:t>
            </a:r>
            <a:r>
              <a:rPr lang="en-US" sz="3600" dirty="0"/>
              <a:t> </a:t>
            </a:r>
            <a:r>
              <a:rPr lang="en-US" sz="3600" dirty="0" err="1"/>
              <a:t>khác</a:t>
            </a:r>
            <a:r>
              <a:rPr lang="en-US" sz="3600" dirty="0"/>
              <a:t> </a:t>
            </a:r>
            <a:r>
              <a:rPr lang="en-US" sz="3600" dirty="0" err="1"/>
              <a:t>loại</a:t>
            </a:r>
            <a:r>
              <a:rPr lang="en-US" sz="3600" dirty="0"/>
              <a:t> </a:t>
            </a:r>
            <a:r>
              <a:rPr lang="en-US" sz="3600" dirty="0" err="1"/>
              <a:t>trên</a:t>
            </a:r>
            <a:r>
              <a:rPr lang="en-US" sz="3600" dirty="0"/>
              <a:t> </a:t>
            </a:r>
            <a:r>
              <a:rPr lang="en-US" sz="3600" dirty="0" err="1"/>
              <a:t>một</a:t>
            </a:r>
            <a:r>
              <a:rPr lang="en-US" sz="3600" dirty="0"/>
              <a:t> Figure</a:t>
            </a:r>
            <a:endParaRPr sz="3600" dirty="0"/>
          </a:p>
        </p:txBody>
      </p:sp>
      <p:sp>
        <p:nvSpPr>
          <p:cNvPr id="7" name="Google Shape;99;p2">
            <a:extLst>
              <a:ext uri="{FF2B5EF4-FFF2-40B4-BE49-F238E27FC236}">
                <a16:creationId xmlns:a16="http://schemas.microsoft.com/office/drawing/2014/main" id="{556AC5FD-060B-4C7D-824F-16C09208DA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4981" y="973619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diễn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đa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dạng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bộ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hiện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nhiều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thông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tin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cùng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lúc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trên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hình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ảnh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4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algn="just"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Ứng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rộng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rãi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hệ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thống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giám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sát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quản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lý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tập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màn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hình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dashboard.</a:t>
            </a:r>
            <a:endParaRPr lang="en-US" sz="24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algn="just"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Nếu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diễn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quá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nhiều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cùng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lúc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sẽ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gây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khó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khăn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người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xem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việc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xử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lý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trích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xuất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thông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tin. Do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đó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cần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chọn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loại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cách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bố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trí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phù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hợp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để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tránh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gây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rắc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rối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người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xem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26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dirty="0"/>
          </a:p>
        </p:txBody>
      </p:sp>
      <p:sp>
        <p:nvSpPr>
          <p:cNvPr id="7" name="Google Shape;99;p2">
            <a:extLst>
              <a:ext uri="{FF2B5EF4-FFF2-40B4-BE49-F238E27FC236}">
                <a16:creationId xmlns:a16="http://schemas.microsoft.com/office/drawing/2014/main" id="{556AC5FD-060B-4C7D-824F-16C09208DA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4981" y="973619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Trực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hóa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nhiều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bộ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mô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tả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nhiều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thuộc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tính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cùng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lúc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Khi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ần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sánh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giá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trị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độ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chênh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lệch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giữa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bộ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Khi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ần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kiểm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tính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quy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luật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tính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nhất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tìm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xu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hướng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giải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thích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thông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tin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giữa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bộ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144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Matplotlib</a:t>
            </a:r>
            <a:endParaRPr dirty="0"/>
          </a:p>
        </p:txBody>
      </p:sp>
      <p:sp>
        <p:nvSpPr>
          <p:cNvPr id="7" name="Google Shape;99;p2">
            <a:extLst>
              <a:ext uri="{FF2B5EF4-FFF2-40B4-BE49-F238E27FC236}">
                <a16:creationId xmlns:a16="http://schemas.microsoft.com/office/drawing/2014/main" id="{D0EC2697-0C72-4E69-840E-B4EDFFB87D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Import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thư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viện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cần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thiết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: </a:t>
            </a:r>
            <a:endParaRPr lang="en-US" sz="2400" dirty="0">
              <a:solidFill>
                <a:srgbClr val="3333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</a:t>
            </a: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matplotlib.pyplot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</a:t>
            </a: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</a:t>
            </a:r>
            <a:endParaRPr lang="en-US" sz="2400" dirty="0">
              <a:solidFill>
                <a:srgbClr val="3333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indent="-457200"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Lấy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cần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thiết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x1 = [</a:t>
            </a:r>
            <a:r>
              <a:rPr lang="en-US" sz="18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'P1'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'P2'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'P3'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'P4'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'P5'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b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y1 = [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12.2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16.3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20.5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25.4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31.2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b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y2 = [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20.3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22.6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31.4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33.7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39.2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b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y3 = [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16.3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17.6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24.4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26.7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33.2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endParaRPr lang="en-US" sz="2400" dirty="0">
              <a:solidFill>
                <a:srgbClr val="26262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632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Matplotlib</a:t>
            </a:r>
            <a:endParaRPr dirty="0"/>
          </a:p>
        </p:txBody>
      </p:sp>
      <p:sp>
        <p:nvSpPr>
          <p:cNvPr id="7" name="Google Shape;99;p2">
            <a:extLst>
              <a:ext uri="{FF2B5EF4-FFF2-40B4-BE49-F238E27FC236}">
                <a16:creationId xmlns:a16="http://schemas.microsoft.com/office/drawing/2014/main" id="{D0EC2697-0C72-4E69-840E-B4EDFFB87D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Khai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báo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ma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trận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Axes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fig, ax = </a:t>
            </a:r>
            <a:r>
              <a:rPr lang="en-US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plt.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subplots</a:t>
            </a:r>
            <a:r>
              <a:rPr lang="en-US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đó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ea typeface="Open Sans" panose="020B0606030504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r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là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số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ea typeface="Open Sans" panose="020B0606030504020204" pitchFamily="34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c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là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số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cột</a:t>
            </a:r>
            <a:r>
              <a:rPr lang="en-US" sz="2400" dirty="0">
                <a:latin typeface="Times New Roman" panose="02020603050405020304" pitchFamily="18" charset="0"/>
                <a:ea typeface="Open Sans" panose="020B0606030504020204" pitchFamily="34" charset="0"/>
              </a:rPr>
              <a:t>.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V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í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dụ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ea typeface="Open Sans" panose="020B0606030504020204" pitchFamily="34" charset="0"/>
              </a:rPr>
              <a:t> 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fig, ax = </a:t>
            </a: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plt.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subplots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indent="-457200"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Vẽ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biểu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đồ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ax[</a:t>
            </a:r>
            <a:r>
              <a:rPr lang="en-US" sz="2400" dirty="0" err="1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plot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(x1, y1, </a:t>
            </a:r>
            <a:r>
              <a:rPr lang="en-US" sz="24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label 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'Object 1'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Nếu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ax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là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ma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trận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thì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truy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cập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từng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phần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tử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như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đối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với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ma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trận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thông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thường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ví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dụ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a[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][j]).</a:t>
            </a:r>
            <a:endParaRPr lang="en-US" sz="2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474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B032F6-7D5C-4F81-AF7B-88129978EE0C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5289452" y="2867861"/>
            <a:ext cx="6902548" cy="3360317"/>
          </a:xfrm>
          <a:prstGeom prst="rect">
            <a:avLst/>
          </a:prstGeom>
        </p:spPr>
      </p:pic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Matplotlib</a:t>
            </a:r>
            <a:endParaRPr dirty="0"/>
          </a:p>
        </p:txBody>
      </p:sp>
      <p:sp>
        <p:nvSpPr>
          <p:cNvPr id="7" name="Google Shape;99;p2">
            <a:extLst>
              <a:ext uri="{FF2B5EF4-FFF2-40B4-BE49-F238E27FC236}">
                <a16:creationId xmlns:a16="http://schemas.microsoft.com/office/drawing/2014/main" id="{D0EC2697-0C72-4E69-840E-B4EDFFB87D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Ví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dụ</a:t>
            </a:r>
            <a:endParaRPr lang="en-US" sz="2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ax[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][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(x1, y1, </a:t>
            </a:r>
            <a:r>
              <a:rPr lang="en-US" sz="18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label 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'Object 1'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width 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0.5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ax[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][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(x1, y2, </a:t>
            </a:r>
            <a:r>
              <a:rPr lang="en-US" sz="18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label 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'Object 2'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width 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0.5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ax[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][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pie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(y1, </a:t>
            </a:r>
            <a:r>
              <a:rPr lang="en-US" sz="18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labels 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x1, </a:t>
            </a:r>
            <a:r>
              <a:rPr lang="en-US" sz="1800" dirty="0" err="1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autopct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'%1.2f%%'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radius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1.3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ax[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][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pie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(y2, </a:t>
            </a:r>
            <a:r>
              <a:rPr lang="en-US" sz="18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labels 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x1, </a:t>
            </a:r>
            <a:r>
              <a:rPr lang="en-US" sz="1800" dirty="0" err="1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autopct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'%1.2f%%'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radius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1.3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ax[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][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set_ylabel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'Y axis 1'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fontsize</a:t>
            </a:r>
            <a:r>
              <a:rPr lang="en-US" sz="18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ax[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][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set_xlabel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'X axis'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fontsize</a:t>
            </a:r>
            <a:r>
              <a:rPr lang="en-US" sz="18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ax[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][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set_ylabel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'Y axis 2'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fontsize</a:t>
            </a:r>
            <a:r>
              <a:rPr lang="en-US" sz="18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ax[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][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legend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fontsize</a:t>
            </a:r>
            <a:r>
              <a:rPr lang="en-US" sz="18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 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'upper left'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ax[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][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tick_params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axis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'y'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size 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ax[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][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set_xticklabels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([])</a:t>
            </a:r>
            <a:b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ax[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][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legend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fontsize</a:t>
            </a:r>
            <a:r>
              <a:rPr lang="en-US" sz="18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 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'upper left'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ax[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][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tick_params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axis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'y'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size 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ax[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][</a:t>
            </a:r>
            <a:r>
              <a:rPr lang="en-US" sz="18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set_xticklabels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([])</a:t>
            </a:r>
            <a:b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plt.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show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  <a:endParaRPr lang="en-US" sz="2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4040FD-4336-405A-9AD5-AC2CB1176BA0}"/>
              </a:ext>
            </a:extLst>
          </p:cNvPr>
          <p:cNvSpPr txBox="1"/>
          <p:nvPr/>
        </p:nvSpPr>
        <p:spPr>
          <a:xfrm>
            <a:off x="8257352" y="6224368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5986707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ý</a:t>
            </a:r>
            <a:endParaRPr dirty="0"/>
          </a:p>
        </p:txBody>
      </p:sp>
      <p:sp>
        <p:nvSpPr>
          <p:cNvPr id="7" name="Google Shape;99;p2">
            <a:extLst>
              <a:ext uri="{FF2B5EF4-FFF2-40B4-BE49-F238E27FC236}">
                <a16:creationId xmlns:a16="http://schemas.microsoft.com/office/drawing/2014/main" id="{D0EC2697-0C72-4E69-840E-B4EDFFB87D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Không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vẽ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quá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nhiều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cùng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Figure hay Axes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khiến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người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xem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thấy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khó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nhìn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phức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tạp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hơn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4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Trên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cùng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Figure:</a:t>
            </a:r>
          </a:p>
          <a:p>
            <a:pPr marL="800100" lvl="1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Nếu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bộ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chung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danh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mục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trục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X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thì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nên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bố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trị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dạng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hàng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1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cột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ẩn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X axis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để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dễ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dàng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sánh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tìm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quy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luật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800100" lvl="1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Nếu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bộ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dạng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time series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thì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nên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bố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trí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theo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chiều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ngang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ẩn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 axis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để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hiện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sự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liên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tục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4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92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A9369F2-FD63-48A3-AF85-3B9D406579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31426" y="4090594"/>
            <a:ext cx="5622374" cy="2737099"/>
          </a:xfrm>
          <a:prstGeom prst="rect">
            <a:avLst/>
          </a:prstGeom>
        </p:spPr>
      </p:pic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1.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endParaRPr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33D667E5-D4A2-4C1A-BD47-BAF413DAA0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0011"/>
          <a:stretch/>
        </p:blipFill>
        <p:spPr>
          <a:xfrm>
            <a:off x="1261416" y="4120900"/>
            <a:ext cx="4470009" cy="2737100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DC484F70-9F55-4A5A-A059-E1CCDC7F5FBD}"/>
              </a:ext>
            </a:extLst>
          </p:cNvPr>
          <p:cNvSpPr txBox="1"/>
          <p:nvPr/>
        </p:nvSpPr>
        <p:spPr>
          <a:xfrm>
            <a:off x="670559" y="987687"/>
            <a:ext cx="11090032" cy="3357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Mảng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đồ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thị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là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một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tập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hợp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các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đồ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thị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,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biểu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đồ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được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hiển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thị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trong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cùng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một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Axes hay Figure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cho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phép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trực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quan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hóa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dữ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liệu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đa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mục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tiêu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với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các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tập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dữ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liệu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khác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nhau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i="1" dirty="0" err="1">
                <a:latin typeface="Open Sans" panose="020B0606030504020204" pitchFamily="34" charset="0"/>
                <a:ea typeface="Open Sans" panose="020B0606030504020204" pitchFamily="34" charset="0"/>
              </a:rPr>
              <a:t>Ví</a:t>
            </a:r>
            <a:r>
              <a:rPr lang="en-US" sz="2400" i="1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i="1" dirty="0" err="1">
                <a:latin typeface="Open Sans" panose="020B0606030504020204" pitchFamily="34" charset="0"/>
                <a:ea typeface="Open Sans" panose="020B0606030504020204" pitchFamily="34" charset="0"/>
              </a:rPr>
              <a:t>dụ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So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sánh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giá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cổ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phiếu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của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một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mã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cổ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phiếu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với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khối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lượng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giao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dịch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của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nó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So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sánh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tổng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doanh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thu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của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công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ty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với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số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lượng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sản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phẩm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đã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</a:rPr>
              <a:t>bán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79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Tóm tắt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Qua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:</a:t>
            </a:r>
          </a:p>
          <a:p>
            <a:pPr indent="-457200">
              <a:lnSpc>
                <a:spcPct val="130000"/>
              </a:lnSpc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Axes hay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Figure.</a:t>
            </a:r>
          </a:p>
          <a:p>
            <a:pPr indent="-457200">
              <a:lnSpc>
                <a:spcPct val="130000"/>
              </a:lnSpc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Axes hay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Figure.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,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1485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584981" y="973619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Xác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định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bức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tranh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toàn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cảnh</a:t>
            </a:r>
            <a:endParaRPr lang="en-US" sz="2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Arial"/>
              <a:sym typeface="Arial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Hỗ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trợ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giải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thích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thông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 tin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một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cách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 logic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thông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 qua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các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biểu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đồ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trên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cùng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một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hình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ảnh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Tăng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khả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năng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truyền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tải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thông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 tin,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đặc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trưng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của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dữ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liệu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tới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những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đối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tượng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khác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Hỗ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trợ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đưa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 ra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các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quyết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định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dựa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trên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dữ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liệu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Đánh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giá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, so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sánh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thông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 tin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dễ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dàng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thông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 qua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các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đồ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thị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thành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phần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được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biểu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diễn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/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136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ACA35E54-D05E-44E7-86E8-A0771259AB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462259" y="4610323"/>
            <a:ext cx="4451764" cy="2167220"/>
          </a:xfrm>
          <a:prstGeom prst="rect">
            <a:avLst/>
          </a:prstGeom>
        </p:spPr>
      </p:pic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A06E8A-5232-4C37-8011-8134A5B4F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971" y="1761981"/>
            <a:ext cx="4606076" cy="22423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010DEC-12FA-4AEA-9675-A1C7552592FA}"/>
              </a:ext>
            </a:extLst>
          </p:cNvPr>
          <p:cNvSpPr txBox="1"/>
          <p:nvPr/>
        </p:nvSpPr>
        <p:spPr>
          <a:xfrm>
            <a:off x="296633" y="1300316"/>
            <a:ext cx="6098344" cy="468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Nhiều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cùng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loại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trên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Axes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EB3A28-75E8-4445-B72C-38A22C7C1B48}"/>
              </a:ext>
            </a:extLst>
          </p:cNvPr>
          <p:cNvSpPr txBox="1"/>
          <p:nvPr/>
        </p:nvSpPr>
        <p:spPr>
          <a:xfrm>
            <a:off x="6743115" y="1300316"/>
            <a:ext cx="57126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Nhiều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khác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loại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trên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Axes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BF9E4-166F-47B0-BD1B-46CF0DCA47A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058597" y="1768521"/>
            <a:ext cx="3081652" cy="23112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68F43E-1A05-443C-8AE8-7ED7C81D89E7}"/>
              </a:ext>
            </a:extLst>
          </p:cNvPr>
          <p:cNvSpPr txBox="1"/>
          <p:nvPr/>
        </p:nvSpPr>
        <p:spPr>
          <a:xfrm>
            <a:off x="296634" y="4079761"/>
            <a:ext cx="61827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Nhiều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cùng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loại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trên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Figure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85FB40-48F3-4BB5-98F6-239DBE7652FE}"/>
              </a:ext>
            </a:extLst>
          </p:cNvPr>
          <p:cNvSpPr txBox="1"/>
          <p:nvPr/>
        </p:nvSpPr>
        <p:spPr>
          <a:xfrm>
            <a:off x="6605993" y="4079761"/>
            <a:ext cx="57126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Nhiều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khác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loại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trên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Figure</a:t>
            </a:r>
            <a:endParaRPr lang="vi-VN" sz="2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2E72B95-D6C5-4912-A0D4-BC0B90CF918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096734" y="4554998"/>
            <a:ext cx="4606076" cy="224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7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2.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loại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A06E8A-5232-4C37-8011-8134A5B4F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971" y="1761981"/>
            <a:ext cx="4606076" cy="22423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010DEC-12FA-4AEA-9675-A1C7552592FA}"/>
              </a:ext>
            </a:extLst>
          </p:cNvPr>
          <p:cNvSpPr txBox="1"/>
          <p:nvPr/>
        </p:nvSpPr>
        <p:spPr>
          <a:xfrm>
            <a:off x="296633" y="1300316"/>
            <a:ext cx="6098344" cy="468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Nhiều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cùng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loại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trên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Axes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68F43E-1A05-443C-8AE8-7ED7C81D89E7}"/>
              </a:ext>
            </a:extLst>
          </p:cNvPr>
          <p:cNvSpPr txBox="1"/>
          <p:nvPr/>
        </p:nvSpPr>
        <p:spPr>
          <a:xfrm>
            <a:off x="296634" y="4079761"/>
            <a:ext cx="61827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Nhiều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cùng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loại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trên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Figure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2E72B95-D6C5-4912-A0D4-BC0B90CF918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96734" y="4554998"/>
            <a:ext cx="4606076" cy="224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3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Axes</a:t>
            </a:r>
            <a:endParaRPr dirty="0"/>
          </a:p>
        </p:txBody>
      </p:sp>
      <p:sp>
        <p:nvSpPr>
          <p:cNvPr id="7" name="Google Shape;99;p2">
            <a:extLst>
              <a:ext uri="{FF2B5EF4-FFF2-40B4-BE49-F238E27FC236}">
                <a16:creationId xmlns:a16="http://schemas.microsoft.com/office/drawing/2014/main" id="{556AC5FD-060B-4C7D-824F-16C09208DA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4981" y="973619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Nếu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từ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cùng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loại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trở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lên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bộ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phải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cùng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miền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xác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định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trục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X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Y.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Hơn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nữa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bộ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phải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cùng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mô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tả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chung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thuộc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tính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để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tránh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đưa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ra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thông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tin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giả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mạo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4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Nếu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hai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cùng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loại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hai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bộ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phải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cùng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miền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xác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định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trục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X.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Nếu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miền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xác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định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hay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tỉ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lệ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trục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hai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bộ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khác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nhau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thì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cần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sinh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thêm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trục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phụ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bên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phải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4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66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dirty="0"/>
          </a:p>
        </p:txBody>
      </p:sp>
      <p:sp>
        <p:nvSpPr>
          <p:cNvPr id="7" name="Google Shape;99;p2">
            <a:extLst>
              <a:ext uri="{FF2B5EF4-FFF2-40B4-BE49-F238E27FC236}">
                <a16:creationId xmlns:a16="http://schemas.microsoft.com/office/drawing/2014/main" id="{556AC5FD-060B-4C7D-824F-16C09208DA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4981" y="973619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Trực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bộ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cùng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thuộc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tính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nhưng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mô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tả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đối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tượng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khác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nhau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thập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bởi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kĩ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thuật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khác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nhau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trích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xuất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ở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miền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khác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nhau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,…</a:t>
            </a:r>
            <a:endParaRPr lang="en-US" sz="24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Khi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cần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sánh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giá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trị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xu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hướng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độ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chênh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lệch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giá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trị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thuộc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tính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giữa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đối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tượng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kĩ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thuật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khoảng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thời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gian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algn="just"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dùng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để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kiểm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tính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quy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luật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tính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đồng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nhất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giữa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bộ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4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07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Matplotlib</a:t>
            </a:r>
            <a:endParaRPr dirty="0"/>
          </a:p>
        </p:txBody>
      </p:sp>
      <p:sp>
        <p:nvSpPr>
          <p:cNvPr id="7" name="Google Shape;99;p2">
            <a:extLst>
              <a:ext uri="{FF2B5EF4-FFF2-40B4-BE49-F238E27FC236}">
                <a16:creationId xmlns:a16="http://schemas.microsoft.com/office/drawing/2014/main" id="{D0EC2697-0C72-4E69-840E-B4EDFFB87D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Import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thư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viện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cần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thiết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: </a:t>
            </a:r>
            <a:endParaRPr lang="en-US" sz="2400" dirty="0">
              <a:solidFill>
                <a:srgbClr val="3333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</a:t>
            </a: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matplotlib.pyplot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</a:t>
            </a: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plt</a:t>
            </a:r>
            <a:b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pandas </a:t>
            </a: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pd</a:t>
            </a:r>
            <a:b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</a:t>
            </a: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numpy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np</a:t>
            </a:r>
            <a:endParaRPr lang="en-US" sz="2400" dirty="0">
              <a:solidFill>
                <a:srgbClr val="3333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indent="-457200"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Lấy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cần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thiết</a:t>
            </a:r>
            <a:r>
              <a:rPr lang="en-US" sz="24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y1 = </a:t>
            </a: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np.random.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normal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200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30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size 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100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b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y2 = </a:t>
            </a: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np.random.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normal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100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70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size 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100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b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df = </a:t>
            </a: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pd.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DataFrame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({</a:t>
            </a:r>
            <a:r>
              <a:rPr lang="en-US" sz="24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'y1'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y1, </a:t>
            </a:r>
            <a:r>
              <a:rPr lang="en-US" sz="24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'y2'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y2, </a:t>
            </a:r>
            <a:r>
              <a:rPr lang="en-US" sz="24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'index'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pd.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date_range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733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'1/1/2021'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periods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0073E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100</a:t>
            </a:r>
            <a:r>
              <a:rPr lang="en-US" sz="2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)})</a:t>
            </a:r>
          </a:p>
        </p:txBody>
      </p:sp>
    </p:spTree>
    <p:extLst>
      <p:ext uri="{BB962C8B-B14F-4D97-AF65-F5344CB8AC3E}">
        <p14:creationId xmlns:p14="http://schemas.microsoft.com/office/powerpoint/2010/main" val="2028756839"/>
      </p:ext>
    </p:extLst>
  </p:cSld>
  <p:clrMapOvr>
    <a:masterClrMapping/>
  </p:clrMapOvr>
</p:sld>
</file>

<file path=ppt/theme/theme1.xml><?xml version="1.0" encoding="utf-8"?>
<a:theme xmlns:a="http://schemas.openxmlformats.org/drawingml/2006/main" name="SlideTheme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5571</TotalTime>
  <Words>2781</Words>
  <Application>Microsoft Office PowerPoint</Application>
  <PresentationFormat>Widescreen</PresentationFormat>
  <Paragraphs>167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Open Sans SemiBold</vt:lpstr>
      <vt:lpstr>Arial</vt:lpstr>
      <vt:lpstr>Times New Roman</vt:lpstr>
      <vt:lpstr>Symbol</vt:lpstr>
      <vt:lpstr>Open Sans</vt:lpstr>
      <vt:lpstr>Calibri</vt:lpstr>
      <vt:lpstr>SlideTheme2</vt:lpstr>
      <vt:lpstr> Bài 5 Data Visualization</vt:lpstr>
      <vt:lpstr>Nội dung</vt:lpstr>
      <vt:lpstr>1. Mảng đồ thị</vt:lpstr>
      <vt:lpstr>Tại sao cần mảng đồ thị?</vt:lpstr>
      <vt:lpstr>Một số phương pháp biểu diễn phổ biến</vt:lpstr>
      <vt:lpstr>2. Kết hợp nhiều biểu đồ cùng loại</vt:lpstr>
      <vt:lpstr>Nhiều biểu đồ cùng loại trên một Axes</vt:lpstr>
      <vt:lpstr>Ý nghĩa sử dụng</vt:lpstr>
      <vt:lpstr>Sử dụng Matplotlib</vt:lpstr>
      <vt:lpstr>Sử dụng Matplotlib</vt:lpstr>
      <vt:lpstr>Nhiều biểu đồ cùng loại trên một Figure</vt:lpstr>
      <vt:lpstr>Ý nghĩa sử dụng</vt:lpstr>
      <vt:lpstr>Sử dụng Matplotlib</vt:lpstr>
      <vt:lpstr>Sử dụng Matplotlib</vt:lpstr>
      <vt:lpstr>Sử dụng Matplotlib</vt:lpstr>
      <vt:lpstr>Một số lưu ý</vt:lpstr>
      <vt:lpstr>3. Kết hợp nhiều biểu đồ khác loại</vt:lpstr>
      <vt:lpstr>3. Kết hợp nhiều biểu đồ khác loại</vt:lpstr>
      <vt:lpstr>3.1. Nhiều biểu đồ khác loại trên một Axes</vt:lpstr>
      <vt:lpstr>Ý nghĩa sử dụng</vt:lpstr>
      <vt:lpstr>Sử dụng Matplotlib</vt:lpstr>
      <vt:lpstr>Sử dụng Matplotlib</vt:lpstr>
      <vt:lpstr>Sử dụng Matplotlib</vt:lpstr>
      <vt:lpstr>3.2.Nhiều biểu đồ khác loại trên một Figure</vt:lpstr>
      <vt:lpstr>Ý nghĩa sử dụng</vt:lpstr>
      <vt:lpstr>Sử dụng Matplotlib</vt:lpstr>
      <vt:lpstr>Sử dụng Matplotlib</vt:lpstr>
      <vt:lpstr>Sử dụng Matplotlib</vt:lpstr>
      <vt:lpstr>Một số lưu ý</vt:lpstr>
      <vt:lpstr>Tóm tắt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Bài 4 Tiền xử lý dữ liệu</dc:title>
  <cp:lastModifiedBy>Student User</cp:lastModifiedBy>
  <cp:revision>266</cp:revision>
  <dcterms:modified xsi:type="dcterms:W3CDTF">2022-07-26T13:29:18Z</dcterms:modified>
</cp:coreProperties>
</file>