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4" d="100"/>
          <a:sy n="54" d="100"/>
        </p:scale>
        <p:origin x="-1784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1B55-816E-404A-996A-AB982A992A2C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AC1B-384A-3F46-95B2-4D5440F7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3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1B55-816E-404A-996A-AB982A992A2C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AC1B-384A-3F46-95B2-4D5440F7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1B55-816E-404A-996A-AB982A992A2C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AC1B-384A-3F46-95B2-4D5440F7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3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1B55-816E-404A-996A-AB982A992A2C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AC1B-384A-3F46-95B2-4D5440F7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4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1B55-816E-404A-996A-AB982A992A2C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AC1B-384A-3F46-95B2-4D5440F7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8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1B55-816E-404A-996A-AB982A992A2C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AC1B-384A-3F46-95B2-4D5440F7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1B55-816E-404A-996A-AB982A992A2C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AC1B-384A-3F46-95B2-4D5440F7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2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1B55-816E-404A-996A-AB982A992A2C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AC1B-384A-3F46-95B2-4D5440F7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7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1B55-816E-404A-996A-AB982A992A2C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AC1B-384A-3F46-95B2-4D5440F7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1B55-816E-404A-996A-AB982A992A2C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AC1B-384A-3F46-95B2-4D5440F7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1B55-816E-404A-996A-AB982A992A2C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AC1B-384A-3F46-95B2-4D5440F7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8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C1B55-816E-404A-996A-AB982A992A2C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0AC1B-384A-3F46-95B2-4D5440F7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3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155" y="1544109"/>
            <a:ext cx="8458200" cy="1470025"/>
          </a:xfrm>
        </p:spPr>
        <p:txBody>
          <a:bodyPr/>
          <a:lstStyle/>
          <a:p>
            <a:r>
              <a:rPr lang="en-US" b="1" u="sng" dirty="0" smtClean="0"/>
              <a:t>Scripting</a:t>
            </a:r>
            <a:r>
              <a:rPr lang="en-US" b="1" dirty="0" smtClean="0"/>
              <a:t> for </a:t>
            </a:r>
            <a:r>
              <a:rPr lang="en-US" b="1" i="1" dirty="0" smtClean="0"/>
              <a:t>Success</a:t>
            </a:r>
            <a:r>
              <a:rPr lang="en-US" b="1" dirty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 Hollywood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203" y="3193733"/>
            <a:ext cx="6760320" cy="17526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CS 109 Final Project </a:t>
            </a:r>
            <a:r>
              <a:rPr lang="en-US" sz="2000" i="1" dirty="0" smtClean="0"/>
              <a:t>by</a:t>
            </a:r>
          </a:p>
          <a:p>
            <a:r>
              <a:rPr lang="en-US" sz="2000" dirty="0" smtClean="0"/>
              <a:t>J. </a:t>
            </a:r>
            <a:r>
              <a:rPr lang="en-US" sz="2000" smtClean="0"/>
              <a:t>Ben </a:t>
            </a:r>
            <a:r>
              <a:rPr lang="en-US" sz="2000" dirty="0" smtClean="0"/>
              <a:t>Cook, W. Ryan Lee, </a:t>
            </a:r>
            <a:r>
              <a:rPr lang="en-US" sz="2000" dirty="0" err="1" smtClean="0"/>
              <a:t>Conor</a:t>
            </a:r>
            <a:r>
              <a:rPr lang="en-US" sz="2000" dirty="0" smtClean="0"/>
              <a:t> </a:t>
            </a:r>
            <a:r>
              <a:rPr lang="en-US" sz="2000" dirty="0" err="1" smtClean="0"/>
              <a:t>Myhrvold</a:t>
            </a:r>
            <a:r>
              <a:rPr lang="en-US" sz="2000" dirty="0" smtClean="0"/>
              <a:t>, &amp; Daniel Newman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16" y="4747133"/>
            <a:ext cx="4611684" cy="144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 / </a:t>
            </a:r>
            <a:r>
              <a:rPr lang="en-US" dirty="0" err="1" smtClean="0"/>
              <a:t>Overivew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0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59977" cy="5079955"/>
          </a:xfrm>
        </p:spPr>
        <p:txBody>
          <a:bodyPr>
            <a:normAutofit/>
          </a:bodyPr>
          <a:lstStyle/>
          <a:p>
            <a:r>
              <a:rPr lang="en-US" dirty="0" smtClean="0"/>
              <a:t>Web Scraping</a:t>
            </a:r>
          </a:p>
          <a:p>
            <a:pPr lvl="1"/>
            <a:r>
              <a:rPr lang="en-US" dirty="0" err="1" smtClean="0"/>
              <a:t>BeautifulSoup</a:t>
            </a:r>
            <a:r>
              <a:rPr lang="en-US" dirty="0" smtClean="0"/>
              <a:t> module (Python)</a:t>
            </a:r>
          </a:p>
          <a:p>
            <a:pPr lvl="1"/>
            <a:r>
              <a:rPr lang="en-US" dirty="0" smtClean="0"/>
              <a:t>Movie scripts from </a:t>
            </a:r>
            <a:r>
              <a:rPr lang="en-US" dirty="0" err="1" smtClean="0"/>
              <a:t>SimplyScripts.com</a:t>
            </a:r>
            <a:r>
              <a:rPr lang="en-US" dirty="0" smtClean="0"/>
              <a:t> &amp; </a:t>
            </a:r>
            <a:r>
              <a:rPr lang="en-US" dirty="0" err="1" smtClean="0"/>
              <a:t>DailyScript.com</a:t>
            </a:r>
            <a:endParaRPr lang="en-US" dirty="0" smtClean="0"/>
          </a:p>
          <a:p>
            <a:pPr lvl="1"/>
            <a:r>
              <a:rPr lang="en-US" dirty="0" smtClean="0"/>
              <a:t>Used both TXT and HTML formatted scripts with valid IMDB numbers</a:t>
            </a:r>
          </a:p>
          <a:p>
            <a:pPr lvl="1"/>
            <a:r>
              <a:rPr lang="en-US" dirty="0" smtClean="0"/>
              <a:t>Collected 396 scripts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059" y="564518"/>
            <a:ext cx="2931812" cy="3494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457" y="4371086"/>
            <a:ext cx="2787263" cy="1393632"/>
          </a:xfrm>
          <a:prstGeom prst="rect">
            <a:avLst/>
          </a:prstGeom>
        </p:spPr>
      </p:pic>
      <p:pic>
        <p:nvPicPr>
          <p:cNvPr id="6" name="Picture 5" descr="Screen Shot 2013-12-10 at 1.45.29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9" r="9567"/>
          <a:stretch/>
        </p:blipFill>
        <p:spPr>
          <a:xfrm>
            <a:off x="5609442" y="5995555"/>
            <a:ext cx="3369185" cy="6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0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Rotten Tomatoes Metadata</a:t>
            </a:r>
          </a:p>
          <a:p>
            <a:pPr lvl="1"/>
            <a:r>
              <a:rPr lang="en-US" dirty="0" smtClean="0"/>
              <a:t>RT Developers API</a:t>
            </a:r>
          </a:p>
          <a:p>
            <a:pPr lvl="1"/>
            <a:r>
              <a:rPr lang="en-US" dirty="0" smtClean="0"/>
              <a:t>RT ID, genre, scores, ratings, runtimes, years, MPAA ratings, actors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IMDB Metadata</a:t>
            </a:r>
          </a:p>
          <a:p>
            <a:pPr lvl="1"/>
            <a:r>
              <a:rPr lang="en-US" dirty="0" smtClean="0"/>
              <a:t>Large metadata dataset</a:t>
            </a:r>
          </a:p>
          <a:p>
            <a:pPr lvl="1"/>
            <a:r>
              <a:rPr lang="en-US" dirty="0" smtClean="0"/>
              <a:t>Box office earnings, budgets, award nominations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138" y="415766"/>
            <a:ext cx="3898382" cy="1257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792" y="3690647"/>
            <a:ext cx="2888487" cy="138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0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779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Histograms &amp; Summary Statistics</a:t>
            </a:r>
          </a:p>
          <a:p>
            <a:pPr lvl="1"/>
            <a:r>
              <a:rPr lang="en-US" dirty="0" smtClean="0"/>
              <a:t>Pandas +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Histograms for visualization</a:t>
            </a:r>
          </a:p>
          <a:p>
            <a:pPr lvl="1"/>
            <a:r>
              <a:rPr lang="en-US" dirty="0" smtClean="0"/>
              <a:t>Ensure sufficient sampling in all categories</a:t>
            </a:r>
          </a:p>
          <a:p>
            <a:pPr lvl="1"/>
            <a:r>
              <a:rPr lang="en-US" dirty="0" smtClean="0"/>
              <a:t>Approximate </a:t>
            </a:r>
            <a:r>
              <a:rPr lang="en-US" dirty="0" err="1" smtClean="0"/>
              <a:t>normals</a:t>
            </a:r>
            <a:r>
              <a:rPr lang="en-US" dirty="0"/>
              <a:t> </a:t>
            </a:r>
            <a:r>
              <a:rPr lang="en-US" dirty="0" smtClean="0"/>
              <a:t>(runtimes, MPAA); right-skewed (budgets, gross); left-skewed (ratings)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76" r="7854"/>
          <a:stretch/>
        </p:blipFill>
        <p:spPr>
          <a:xfrm>
            <a:off x="4661811" y="4497279"/>
            <a:ext cx="4330687" cy="2126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674" r="6425"/>
          <a:stretch/>
        </p:blipFill>
        <p:spPr>
          <a:xfrm>
            <a:off x="167089" y="4497279"/>
            <a:ext cx="4461303" cy="212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4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24" y="2832281"/>
            <a:ext cx="6903805" cy="3945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9623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Initial Correlation Analysis</a:t>
            </a:r>
          </a:p>
          <a:p>
            <a:pPr lvl="1"/>
            <a:r>
              <a:rPr lang="en-US" dirty="0" smtClean="0"/>
              <a:t>Scatter budget to gross revenues at the box office</a:t>
            </a:r>
          </a:p>
          <a:p>
            <a:pPr lvl="1"/>
            <a:r>
              <a:rPr lang="en-US" dirty="0" smtClean="0"/>
              <a:t>Basis for improvement with scripts (R2 = 0.264)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5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815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Script Dimensionality Reduction: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Each </a:t>
            </a:r>
            <a:r>
              <a:rPr lang="en-US" dirty="0" smtClean="0">
                <a:solidFill>
                  <a:schemeClr val="tx1"/>
                </a:solidFill>
              </a:rPr>
              <a:t>document is a distribution over topics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Each topic is a distribution over words</a:t>
            </a:r>
          </a:p>
          <a:p>
            <a:pPr lvl="1"/>
            <a:r>
              <a:rPr lang="en-US" dirty="0" smtClean="0"/>
              <a:t>LDA u</a:t>
            </a:r>
            <a:r>
              <a:rPr lang="en-US" dirty="0" smtClean="0">
                <a:solidFill>
                  <a:schemeClr val="tx1"/>
                </a:solidFill>
              </a:rPr>
              <a:t>sed </a:t>
            </a:r>
            <a:r>
              <a:rPr lang="en-US" dirty="0" smtClean="0">
                <a:solidFill>
                  <a:schemeClr val="tx1"/>
                </a:solidFill>
              </a:rPr>
              <a:t>for dimensionality </a:t>
            </a:r>
            <a:r>
              <a:rPr lang="en-US" dirty="0" smtClean="0">
                <a:solidFill>
                  <a:schemeClr val="tx1"/>
                </a:solidFill>
              </a:rPr>
              <a:t>reduction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3280" y="3599358"/>
            <a:ext cx="59718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>
                <a:latin typeface="Courier New"/>
                <a:cs typeface="Courier New"/>
              </a:rPr>
              <a:t>Topic  8 |   Topic  16 |   Topics  37</a:t>
            </a:r>
          </a:p>
          <a:p>
            <a:r>
              <a:rPr lang="en-US" sz="1600" dirty="0">
                <a:latin typeface="Courier New"/>
                <a:cs typeface="Courier New"/>
              </a:rPr>
              <a:t>     ------------------------------------------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sword  | battleship  |    brother</a:t>
            </a:r>
          </a:p>
          <a:p>
            <a:r>
              <a:rPr lang="en-US" sz="1600" dirty="0">
                <a:latin typeface="Courier New"/>
                <a:cs typeface="Courier New"/>
              </a:rPr>
              <a:t>        knights  |  telescope  |   children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castle  |   officers  |     sister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</a:t>
            </a:r>
            <a:r>
              <a:rPr lang="en-US" sz="1600" dirty="0" err="1">
                <a:latin typeface="Courier New"/>
                <a:cs typeface="Courier New"/>
              </a:rPr>
              <a:t>sarge</a:t>
            </a:r>
            <a:r>
              <a:rPr lang="en-US" sz="1600" dirty="0">
                <a:latin typeface="Courier New"/>
                <a:cs typeface="Courier New"/>
              </a:rPr>
              <a:t>  |      guard  |      daddy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bridge  |       meat  |       baby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swords  |     senior  |       told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field  |       rank  |   everyone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others  |      petty  |       done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trees  |     terror  |    alright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draws  |  continues  |     </a:t>
            </a:r>
            <a:r>
              <a:rPr lang="en-US" sz="1600" dirty="0" smtClean="0">
                <a:latin typeface="Courier New"/>
                <a:cs typeface="Courier New"/>
              </a:rPr>
              <a:t>always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0792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Predicting </a:t>
            </a:r>
            <a:r>
              <a:rPr lang="en-US" dirty="0" smtClean="0"/>
              <a:t>Gross Box Office Revenues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</a:t>
            </a:r>
            <a:r>
              <a:rPr lang="en-US" dirty="0" smtClean="0"/>
              <a:t>Ridge Regression:</a:t>
            </a:r>
            <a:endParaRPr lang="en-US" dirty="0" smtClean="0"/>
          </a:p>
          <a:p>
            <a:pPr lvl="1"/>
            <a:r>
              <a:rPr lang="en-US" dirty="0" smtClean="0"/>
              <a:t>50 topics, audience score, R-rating, genre</a:t>
            </a:r>
            <a:endParaRPr lang="en-US" dirty="0"/>
          </a:p>
        </p:txBody>
      </p:sp>
      <p:pic>
        <p:nvPicPr>
          <p:cNvPr id="4" name="Picture 3" descr="test_set_per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939357"/>
            <a:ext cx="640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1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322</Words>
  <Application>Microsoft Macintosh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Scripting for Success  in Hollywood</vt:lpstr>
      <vt:lpstr>Introduction / Overivew</vt:lpstr>
      <vt:lpstr>Data Collection</vt:lpstr>
      <vt:lpstr>Data Collection</vt:lpstr>
      <vt:lpstr>Exploratory Data Analysis</vt:lpstr>
      <vt:lpstr>Exploratory Data Analysis</vt:lpstr>
      <vt:lpstr>Latent Dirichlet Allocation (LDA)</vt:lpstr>
      <vt:lpstr>Predicting Gross Box Office Revenues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 Lee</dc:creator>
  <cp:lastModifiedBy>Won Lee</cp:lastModifiedBy>
  <cp:revision>57</cp:revision>
  <dcterms:created xsi:type="dcterms:W3CDTF">2013-12-10T18:32:47Z</dcterms:created>
  <dcterms:modified xsi:type="dcterms:W3CDTF">2013-12-10T19:35:19Z</dcterms:modified>
</cp:coreProperties>
</file>