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318" r:id="rId2"/>
    <p:sldId id="329" r:id="rId3"/>
    <p:sldId id="333" r:id="rId4"/>
    <p:sldId id="341" r:id="rId5"/>
    <p:sldId id="342" r:id="rId6"/>
    <p:sldId id="343" r:id="rId7"/>
    <p:sldId id="344" r:id="rId8"/>
    <p:sldId id="345" r:id="rId9"/>
    <p:sldId id="346" r:id="rId10"/>
    <p:sldId id="347" r:id="rId11"/>
    <p:sldId id="348" r:id="rId12"/>
    <p:sldId id="349" r:id="rId13"/>
    <p:sldId id="350" r:id="rId14"/>
  </p:sldIdLst>
  <p:sldSz cx="12188825"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6E90FE"/>
    <a:srgbClr val="8086FC"/>
    <a:srgbClr val="6D6DFB"/>
    <a:srgbClr val="4E78F0"/>
    <a:srgbClr val="F0932C"/>
    <a:srgbClr val="92C610"/>
    <a:srgbClr val="9FD812"/>
    <a:srgbClr val="E05F2C"/>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42" autoAdjust="0"/>
    <p:restoredTop sz="78862" autoAdjust="0"/>
  </p:normalViewPr>
  <p:slideViewPr>
    <p:cSldViewPr showGuides="1">
      <p:cViewPr varScale="1">
        <p:scale>
          <a:sx n="100" d="100"/>
          <a:sy n="100" d="100"/>
        </p:scale>
        <p:origin x="1224" y="168"/>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10/11/18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10/11/18</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Debt is a large problem in the United States. Many people have fallen into large amounts of debt much of which have a staggering interest rates attached to it. A significant number of these people have chosen not to repay this debt. This can be attributed to any number of reasons (loss of employment, other costs taking precedence, with the interest being so high they don't see any reduction in the principle amount, etc…) After a period of time trying to collect on the debt creditors will write this debt off and sell it in hopes of recouping some of what is owed. The process by which debt is sold comes in the form of debt portfolios i.e., a number of different debtors are bound together and sold as a percentage of the total amount owed. This could me pennies on the dollar.</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Getting people who have a demonstrated propensity of ignoring their debts to pay is the key to success when purchasing portfolio s of debt. How then do we do this? It is our belief that people in this position would like a way out. Either to just have the load of the debt off their shoulders, or to get the credit back so they my buy a house, car, etc… This was implemented successfully with this portfolio by forgiving the interest and fees currently associated with the loan and reducing the interest rate to prime plus 3.</a:t>
            </a:r>
            <a:endParaRPr lang="en-US" dirty="0">
              <a:effectLst/>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4</a:t>
            </a:fld>
            <a:endParaRPr lang="en-US"/>
          </a:p>
        </p:txBody>
      </p:sp>
    </p:spTree>
    <p:extLst>
      <p:ext uri="{BB962C8B-B14F-4D97-AF65-F5344CB8AC3E}">
        <p14:creationId xmlns:p14="http://schemas.microsoft.com/office/powerpoint/2010/main" val="2625159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created a data dictionary to understand what each field was and if it would help in answering the problem.</a:t>
            </a:r>
          </a:p>
        </p:txBody>
      </p:sp>
      <p:sp>
        <p:nvSpPr>
          <p:cNvPr id="4" name="Slide Number Placeholder 3"/>
          <p:cNvSpPr>
            <a:spLocks noGrp="1"/>
          </p:cNvSpPr>
          <p:nvPr>
            <p:ph type="sldNum" sz="quarter" idx="5"/>
          </p:nvPr>
        </p:nvSpPr>
        <p:spPr/>
        <p:txBody>
          <a:bodyPr/>
          <a:lstStyle/>
          <a:p>
            <a:fld id="{F93199CD-3E1B-4AE6-990F-76F925F5EA9F}" type="slidenum">
              <a:rPr lang="en-US" smtClean="0"/>
              <a:t>8</a:t>
            </a:fld>
            <a:endParaRPr lang="en-US"/>
          </a:p>
        </p:txBody>
      </p:sp>
    </p:spTree>
    <p:extLst>
      <p:ext uri="{BB962C8B-B14F-4D97-AF65-F5344CB8AC3E}">
        <p14:creationId xmlns:p14="http://schemas.microsoft.com/office/powerpoint/2010/main" val="155068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4 items where filtered by the broker when the portfolio was requested</a:t>
            </a:r>
          </a:p>
        </p:txBody>
      </p:sp>
      <p:sp>
        <p:nvSpPr>
          <p:cNvPr id="4" name="Slide Number Placeholder 3"/>
          <p:cNvSpPr>
            <a:spLocks noGrp="1"/>
          </p:cNvSpPr>
          <p:nvPr>
            <p:ph type="sldNum" sz="quarter" idx="5"/>
          </p:nvPr>
        </p:nvSpPr>
        <p:spPr/>
        <p:txBody>
          <a:bodyPr/>
          <a:lstStyle/>
          <a:p>
            <a:fld id="{F93199CD-3E1B-4AE6-990F-76F925F5EA9F}" type="slidenum">
              <a:rPr lang="en-US" smtClean="0"/>
              <a:t>9</a:t>
            </a:fld>
            <a:endParaRPr lang="en-US"/>
          </a:p>
        </p:txBody>
      </p:sp>
    </p:spTree>
    <p:extLst>
      <p:ext uri="{BB962C8B-B14F-4D97-AF65-F5344CB8AC3E}">
        <p14:creationId xmlns:p14="http://schemas.microsoft.com/office/powerpoint/2010/main" val="1900038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10</a:t>
            </a:fld>
            <a:endParaRPr lang="en-US"/>
          </a:p>
        </p:txBody>
      </p:sp>
    </p:spTree>
    <p:extLst>
      <p:ext uri="{BB962C8B-B14F-4D97-AF65-F5344CB8AC3E}">
        <p14:creationId xmlns:p14="http://schemas.microsoft.com/office/powerpoint/2010/main" val="247009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Cycle column determines the “freshness” of the loan i.e., how long has it been delinquent. Needed to dummy the Cycle column so we can do analysis on it. Creating dummy merely means to change the words to a number in this case 0, 1, 2 respectively.</a:t>
            </a:r>
          </a:p>
          <a:p>
            <a:endParaRPr lang="en-US" dirty="0"/>
          </a:p>
          <a:p>
            <a:r>
              <a:rPr lang="en-US" dirty="0"/>
              <a:t>The OOS date or Out of Statue date is the last day any litigation can be brought to the debtor, which is 6 years from the last activity date. Activity date meaning the last date the issuer of the loan had any contact with the debtor. The longer the away the better chance of collecting </a:t>
            </a:r>
          </a:p>
        </p:txBody>
      </p:sp>
      <p:sp>
        <p:nvSpPr>
          <p:cNvPr id="4" name="Slide Number Placeholder 3"/>
          <p:cNvSpPr>
            <a:spLocks noGrp="1"/>
          </p:cNvSpPr>
          <p:nvPr>
            <p:ph type="sldNum" sz="quarter" idx="5"/>
          </p:nvPr>
        </p:nvSpPr>
        <p:spPr/>
        <p:txBody>
          <a:bodyPr/>
          <a:lstStyle/>
          <a:p>
            <a:fld id="{F93199CD-3E1B-4AE6-990F-76F925F5EA9F}" type="slidenum">
              <a:rPr lang="en-US" smtClean="0"/>
              <a:t>11</a:t>
            </a:fld>
            <a:endParaRPr lang="en-US"/>
          </a:p>
        </p:txBody>
      </p:sp>
    </p:spTree>
    <p:extLst>
      <p:ext uri="{BB962C8B-B14F-4D97-AF65-F5344CB8AC3E}">
        <p14:creationId xmlns:p14="http://schemas.microsoft.com/office/powerpoint/2010/main" val="2825057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12</a:t>
            </a:fld>
            <a:endParaRPr lang="en-US"/>
          </a:p>
        </p:txBody>
      </p:sp>
    </p:spTree>
    <p:extLst>
      <p:ext uri="{BB962C8B-B14F-4D97-AF65-F5344CB8AC3E}">
        <p14:creationId xmlns:p14="http://schemas.microsoft.com/office/powerpoint/2010/main" val="3929771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Predictive modelling is a process that uses data and probability to forecast outcomes. Each model is made up of a number of predictors, which are variables that are likely to influence future results. Once the data has been collected and cleaned a model is fitted to that data and predictions are then able to be made. </a:t>
            </a:r>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13</a:t>
            </a:fld>
            <a:endParaRPr lang="en-US"/>
          </a:p>
        </p:txBody>
      </p:sp>
    </p:spTree>
    <p:extLst>
      <p:ext uri="{BB962C8B-B14F-4D97-AF65-F5344CB8AC3E}">
        <p14:creationId xmlns:p14="http://schemas.microsoft.com/office/powerpoint/2010/main" val="25217072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824" y="1600200"/>
            <a:ext cx="5945188" cy="30480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hasCustomPrompt="1"/>
          </p:nvPr>
        </p:nvSpPr>
        <p:spPr>
          <a:xfrm>
            <a:off x="1520825" y="4898572"/>
            <a:ext cx="5945187" cy="1270453"/>
          </a:xfrm>
        </p:spPr>
        <p:txBody>
          <a:bodyPr>
            <a:noAutofit/>
          </a:bodyPr>
          <a:lstStyle>
            <a:lvl1pPr marL="0" indent="0" algn="l">
              <a:spcBef>
                <a:spcPts val="0"/>
              </a:spcBef>
              <a:buNone/>
              <a:defRPr sz="2800" cap="none" baseline="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a:t>
            </a:r>
            <a:r>
              <a:rPr dirty="0"/>
              <a:t>dit Master subtitle style</a:t>
            </a:r>
          </a:p>
        </p:txBody>
      </p:sp>
      <p:cxnSp>
        <p:nvCxnSpPr>
          <p:cNvPr id="6" name="Straight Connector 5"/>
          <p:cNvCxnSpPr/>
          <p:nvPr/>
        </p:nvCxnSpPr>
        <p:spPr>
          <a:xfrm>
            <a:off x="1658936" y="4782971"/>
            <a:ext cx="56546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5" name="Group 4"/>
          <p:cNvGrpSpPr/>
          <p:nvPr userDrawn="1"/>
        </p:nvGrpSpPr>
        <p:grpSpPr>
          <a:xfrm>
            <a:off x="7923213" y="0"/>
            <a:ext cx="4265612" cy="6858000"/>
            <a:chOff x="7923213" y="0"/>
            <a:chExt cx="4265612" cy="685800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ctangle 12"/>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10/11/18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3412" y="646112"/>
            <a:ext cx="1828801" cy="5522913"/>
          </a:xfrm>
        </p:spPr>
        <p:txBody>
          <a:bodyPr vert="eaVert"/>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522412" y="646112"/>
            <a:ext cx="7620000" cy="552291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10/11/18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9371012" y="762000"/>
            <a:ext cx="0" cy="533400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10/11/18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0" y="2237096"/>
            <a:ext cx="8229601" cy="2411103"/>
          </a:xfrm>
        </p:spPr>
        <p:txBody>
          <a:bodyPr anchor="b">
            <a:normAutofit/>
          </a:bodyPr>
          <a:lstStyle>
            <a:lvl1pPr algn="l">
              <a:lnSpc>
                <a:spcPct val="80000"/>
              </a:lnSpc>
              <a:defRPr sz="4800" b="0" cap="none" baseline="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2" y="4876800"/>
            <a:ext cx="8229601" cy="1292225"/>
          </a:xfrm>
        </p:spPr>
        <p:txBody>
          <a:bodyPr anchor="t">
            <a:normAutofit/>
          </a:bodyPr>
          <a:lstStyle>
            <a:lvl1pPr marL="0" indent="0">
              <a:spcBef>
                <a:spcPts val="0"/>
              </a:spcBef>
              <a:buNone/>
              <a:defRPr sz="2800" cap="none" baseline="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grpSp>
        <p:nvGrpSpPr>
          <p:cNvPr id="7" name="Group 6"/>
          <p:cNvGrpSpPr/>
          <p:nvPr userDrawn="1"/>
        </p:nvGrpSpPr>
        <p:grpSpPr>
          <a:xfrm>
            <a:off x="11123611" y="0"/>
            <a:ext cx="1065214" cy="6868886"/>
            <a:chOff x="11123611" y="0"/>
            <a:chExt cx="1065214" cy="6868886"/>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ctangle 11"/>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10/11/18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9" name="Straight Connector 8"/>
          <p:cNvCxnSpPr/>
          <p:nvPr/>
        </p:nvCxnSpPr>
        <p:spPr>
          <a:xfrm>
            <a:off x="1658936" y="4782971"/>
            <a:ext cx="80168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sz="half" idx="1"/>
          </p:nvPr>
        </p:nvSpPr>
        <p:spPr>
          <a:xfrm>
            <a:off x="1488168" y="1984248"/>
            <a:ext cx="4800600"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551612" y="1984248"/>
            <a:ext cx="4800601"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10/11/18</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5224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16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516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F41C87-7AD9-4845-A077-840E4A0F3F06}" type="datetimeFigureOut">
              <a:rPr lang="en-US"/>
              <a:t>10/11/18</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cxnSp>
        <p:nvCxnSpPr>
          <p:cNvPr id="10" name="Straight Connector 9"/>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03F41C87-7AD9-4845-A077-840E4A0F3F06}" type="datetimeFigureOut">
              <a:rPr lang="en-US"/>
              <a:t>10/11/18</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cxnSp>
        <p:nvCxnSpPr>
          <p:cNvPr id="6" name="Straight Connector 5"/>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F41C87-7AD9-4845-A077-840E4A0F3F06}" type="datetimeFigureOut">
              <a:rPr lang="en-US"/>
              <a:t>10/11/18</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7"/>
          </a:xfrm>
        </p:spPr>
        <p:txBody>
          <a:bodyPr anchor="b">
            <a:noAutofit/>
          </a:bodyPr>
          <a:lstStyle>
            <a:lvl1pPr algn="l">
              <a:lnSpc>
                <a:spcPct val="80000"/>
              </a:lnSpc>
              <a:defRPr sz="4000" b="0">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idx="1"/>
          </p:nvPr>
        </p:nvSpPr>
        <p:spPr>
          <a:xfrm>
            <a:off x="6094414" y="685800"/>
            <a:ext cx="5257799"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10/11/18</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8"/>
          </a:xfrm>
        </p:spPr>
        <p:txBody>
          <a:bodyPr anchor="b">
            <a:normAutofit/>
          </a:bodyPr>
          <a:lstStyle>
            <a:lvl1pPr algn="l">
              <a:lnSpc>
                <a:spcPct val="80000"/>
              </a:lnSpc>
              <a:defRPr sz="4000" b="0" i="0" baseline="0">
                <a:solidFill>
                  <a:schemeClr val="accent1">
                    <a:lumMod val="50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6025925" y="-50118"/>
            <a:ext cx="6172198" cy="6857999"/>
          </a:xfrm>
          <a:solidFill>
            <a:schemeClr val="bg2"/>
          </a:solidFill>
          <a:effectLst>
            <a:outerShdw blurRad="152400" dist="50800" dir="10800000" algn="r" rotWithShape="0">
              <a:prstClr val="black">
                <a:alpha val="2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0" name="Straight Connector 9"/>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829799" cy="12192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81200"/>
            <a:ext cx="9829799" cy="4187825"/>
          </a:xfrm>
          <a:prstGeom prst="rect">
            <a:avLst/>
          </a:prstGeom>
        </p:spPr>
        <p:txBody>
          <a:bodyPr vert="horz" lIns="91440" tIns="45720" rIns="91440" bIns="45720" rtlCol="0">
            <a:normAutofit/>
          </a:bodyPr>
          <a:lstStyle/>
          <a:p>
            <a:pPr lvl="0"/>
            <a:r>
              <a:rPr lang="en-US" dirty="0"/>
              <a:t>E</a:t>
            </a:r>
            <a:r>
              <a:rPr dirty="0"/>
              <a:t>dit Master text styles</a:t>
            </a:r>
          </a:p>
          <a:p>
            <a:pPr lvl="1"/>
            <a:r>
              <a:rPr dirty="0"/>
              <a:t>Second level</a:t>
            </a:r>
          </a:p>
          <a:p>
            <a:pPr lvl="2"/>
            <a:r>
              <a:rPr dirty="0"/>
              <a:t>Third level</a:t>
            </a:r>
          </a:p>
          <a:p>
            <a:pPr lvl="3"/>
            <a:r>
              <a:rPr dirty="0"/>
              <a:t>Fourth level</a:t>
            </a:r>
          </a:p>
          <a:p>
            <a:pPr lvl="4"/>
            <a:r>
              <a:rPr dirty="0"/>
              <a:t>Fifth level</a:t>
            </a:r>
          </a:p>
        </p:txBody>
      </p:sp>
      <p:sp>
        <p:nvSpPr>
          <p:cNvPr id="5" name="Footer Placeholder 4"/>
          <p:cNvSpPr>
            <a:spLocks noGrp="1"/>
          </p:cNvSpPr>
          <p:nvPr>
            <p:ph type="ftr" sz="quarter" idx="3"/>
          </p:nvPr>
        </p:nvSpPr>
        <p:spPr>
          <a:xfrm>
            <a:off x="1522413" y="6400800"/>
            <a:ext cx="5954834" cy="276228"/>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solidFill>
              </a:defRPr>
            </a:lvl1pPr>
          </a:lstStyle>
          <a:p>
            <a:fld id="{03F41C87-7AD9-4845-A077-840E4A0F3F06}" type="datetimeFigureOut">
              <a:rPr lang="en-US" smtClean="0"/>
              <a:pPr/>
              <a:t>10/11/18</a:t>
            </a:fld>
            <a:endParaRPr lang="en-US"/>
          </a:p>
        </p:txBody>
      </p:sp>
      <p:sp>
        <p:nvSpPr>
          <p:cNvPr id="6" name="Slide Number Placeholder 5"/>
          <p:cNvSpPr>
            <a:spLocks noGrp="1"/>
          </p:cNvSpPr>
          <p:nvPr>
            <p:ph type="sldNum" sz="quarter" idx="4"/>
          </p:nvPr>
        </p:nvSpPr>
        <p:spPr>
          <a:xfrm>
            <a:off x="10285411" y="6400800"/>
            <a:ext cx="1066802" cy="276228"/>
          </a:xfrm>
          <a:prstGeom prst="rect">
            <a:avLst/>
          </a:prstGeom>
        </p:spPr>
        <p:txBody>
          <a:bodyPr vert="horz" lIns="91440" tIns="45720" rIns="91440" bIns="45720" rtlCol="0" anchor="ctr"/>
          <a:lstStyle>
            <a:lvl1pPr algn="r">
              <a:defRPr sz="1100">
                <a:solidFill>
                  <a:schemeClr val="tx1"/>
                </a:solidFill>
              </a:defRPr>
            </a:lvl1pPr>
          </a:lstStyle>
          <a:p>
            <a:fld id="{2A013F82-EE5E-44EE-A61D-E31C6657F26F}" type="slidenum">
              <a:rPr lang="en-US" smtClean="0"/>
              <a:pPr/>
              <a:t>‹#›</a:t>
            </a:fld>
            <a:endParaRPr lang="en-US"/>
          </a:p>
        </p:txBody>
      </p:sp>
      <p:pic>
        <p:nvPicPr>
          <p:cNvPr id="9" name="Picture 8"/>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 y="0"/>
            <a:ext cx="1065213" cy="6858000"/>
          </a:xfrm>
          <a:prstGeom prst="rect">
            <a:avLst/>
          </a:prstGeom>
        </p:spPr>
      </p:pic>
      <p:sp>
        <p:nvSpPr>
          <p:cNvPr id="10" name="Rectangle 9"/>
          <p:cNvSpPr/>
          <p:nvPr/>
        </p:nvSpPr>
        <p:spPr>
          <a:xfrm>
            <a:off x="1" y="0"/>
            <a:ext cx="1065213" cy="6858000"/>
          </a:xfrm>
          <a:prstGeom prst="rect">
            <a:avLst/>
          </a:prstGeom>
          <a:gradFill flip="none" rotWithShape="1">
            <a:gsLst>
              <a:gs pos="75000">
                <a:schemeClr val="tx2">
                  <a:alpha val="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40305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Debt Portfolio </a:t>
            </a:r>
          </a:p>
        </p:txBody>
      </p:sp>
      <p:sp>
        <p:nvSpPr>
          <p:cNvPr id="3" name="Subtitle 2"/>
          <p:cNvSpPr>
            <a:spLocks noGrp="1"/>
          </p:cNvSpPr>
          <p:nvPr>
            <p:ph type="subTitle" idx="1"/>
          </p:nvPr>
        </p:nvSpPr>
        <p:spPr/>
        <p:txBody>
          <a:bodyPr/>
          <a:lstStyle/>
          <a:p>
            <a:r>
              <a:rPr lang="en-US" dirty="0"/>
              <a:t>Should we purchase it?</a:t>
            </a:r>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Engineering</a:t>
            </a:r>
          </a:p>
        </p:txBody>
      </p:sp>
      <p:sp>
        <p:nvSpPr>
          <p:cNvPr id="4" name="Text Placeholder 3"/>
          <p:cNvSpPr>
            <a:spLocks noGrp="1"/>
          </p:cNvSpPr>
          <p:nvPr>
            <p:ph type="body" idx="1"/>
          </p:nvPr>
        </p:nvSpPr>
        <p:spPr/>
        <p:txBody>
          <a:bodyPr/>
          <a:lstStyle/>
          <a:p>
            <a:r>
              <a:rPr lang="en-US" dirty="0"/>
              <a:t>Creating new insights from the given data</a:t>
            </a:r>
          </a:p>
        </p:txBody>
      </p:sp>
    </p:spTree>
    <p:extLst>
      <p:ext uri="{BB962C8B-B14F-4D97-AF65-F5344CB8AC3E}">
        <p14:creationId xmlns:p14="http://schemas.microsoft.com/office/powerpoint/2010/main" val="775419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Engineering</a:t>
            </a:r>
          </a:p>
        </p:txBody>
      </p:sp>
      <p:sp>
        <p:nvSpPr>
          <p:cNvPr id="3" name="TextBox 2">
            <a:extLst>
              <a:ext uri="{FF2B5EF4-FFF2-40B4-BE49-F238E27FC236}">
                <a16:creationId xmlns:a16="http://schemas.microsoft.com/office/drawing/2014/main" id="{D1A48F6F-16FD-BE43-B775-04FB97A6CF0B}"/>
              </a:ext>
            </a:extLst>
          </p:cNvPr>
          <p:cNvSpPr txBox="1"/>
          <p:nvPr/>
        </p:nvSpPr>
        <p:spPr>
          <a:xfrm>
            <a:off x="1522412" y="1905000"/>
            <a:ext cx="9829799" cy="2123658"/>
          </a:xfrm>
          <a:prstGeom prst="rect">
            <a:avLst/>
          </a:prstGeom>
          <a:noFill/>
        </p:spPr>
        <p:txBody>
          <a:bodyPr wrap="square" rtlCol="0">
            <a:spAutoFit/>
          </a:bodyPr>
          <a:lstStyle/>
          <a:p>
            <a:pPr algn="ctr"/>
            <a:r>
              <a:rPr lang="en-US" sz="2400" dirty="0"/>
              <a:t>Creating insights from the given data</a:t>
            </a:r>
          </a:p>
          <a:p>
            <a:pPr algn="ctr"/>
            <a:endParaRPr lang="en-US" dirty="0"/>
          </a:p>
          <a:p>
            <a:pPr marL="342900" indent="-342900">
              <a:buFont typeface="Arial" panose="020B0604020202020204" pitchFamily="34" charset="0"/>
              <a:buChar char="•"/>
            </a:pPr>
            <a:r>
              <a:rPr lang="en-GB" dirty="0"/>
              <a:t>The  “Cycle” column contained three values </a:t>
            </a:r>
          </a:p>
          <a:p>
            <a:pPr marL="800100" lvl="1" indent="-342900">
              <a:buFont typeface="Arial" panose="020B0604020202020204" pitchFamily="34" charset="0"/>
              <a:buChar char="•"/>
            </a:pPr>
            <a:r>
              <a:rPr lang="en-US" dirty="0"/>
              <a:t>SECONDARY</a:t>
            </a:r>
          </a:p>
          <a:p>
            <a:pPr marL="800100" lvl="1" indent="-342900">
              <a:buFont typeface="Arial" panose="020B0604020202020204" pitchFamily="34" charset="0"/>
              <a:buChar char="•"/>
            </a:pPr>
            <a:r>
              <a:rPr lang="en-US" dirty="0"/>
              <a:t>TERTIARY</a:t>
            </a:r>
          </a:p>
          <a:p>
            <a:pPr marL="800100" lvl="1" indent="-342900">
              <a:buFont typeface="Arial" panose="020B0604020202020204" pitchFamily="34" charset="0"/>
              <a:buChar char="•"/>
            </a:pPr>
            <a:r>
              <a:rPr lang="en-US" dirty="0"/>
              <a:t>QUATERNARY</a:t>
            </a:r>
            <a:endParaRPr lang="en-GB" dirty="0"/>
          </a:p>
          <a:p>
            <a:pPr marL="342900" indent="-342900">
              <a:buFont typeface="Arial" panose="020B0604020202020204" pitchFamily="34" charset="0"/>
              <a:buChar char="•"/>
            </a:pPr>
            <a:r>
              <a:rPr lang="en-GB" dirty="0"/>
              <a:t>Number of days until Out of Statute </a:t>
            </a:r>
          </a:p>
        </p:txBody>
      </p:sp>
    </p:spTree>
    <p:extLst>
      <p:ext uri="{BB962C8B-B14F-4D97-AF65-F5344CB8AC3E}">
        <p14:creationId xmlns:p14="http://schemas.microsoft.com/office/powerpoint/2010/main" val="5616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Predictive Models</a:t>
            </a:r>
          </a:p>
        </p:txBody>
      </p:sp>
      <p:sp>
        <p:nvSpPr>
          <p:cNvPr id="4" name="Text Placeholder 3"/>
          <p:cNvSpPr>
            <a:spLocks noGrp="1"/>
          </p:cNvSpPr>
          <p:nvPr>
            <p:ph type="body" idx="1"/>
          </p:nvPr>
        </p:nvSpPr>
        <p:spPr/>
        <p:txBody>
          <a:bodyPr/>
          <a:lstStyle/>
          <a:p>
            <a:r>
              <a:rPr lang="en-US" dirty="0"/>
              <a:t>Forecasting Outcomes</a:t>
            </a:r>
          </a:p>
        </p:txBody>
      </p:sp>
    </p:spTree>
    <p:extLst>
      <p:ext uri="{BB962C8B-B14F-4D97-AF65-F5344CB8AC3E}">
        <p14:creationId xmlns:p14="http://schemas.microsoft.com/office/powerpoint/2010/main" val="4254937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Building Predictive Models</a:t>
            </a:r>
          </a:p>
        </p:txBody>
      </p:sp>
      <p:sp>
        <p:nvSpPr>
          <p:cNvPr id="3" name="TextBox 2">
            <a:extLst>
              <a:ext uri="{FF2B5EF4-FFF2-40B4-BE49-F238E27FC236}">
                <a16:creationId xmlns:a16="http://schemas.microsoft.com/office/drawing/2014/main" id="{D1A48F6F-16FD-BE43-B775-04FB97A6CF0B}"/>
              </a:ext>
            </a:extLst>
          </p:cNvPr>
          <p:cNvSpPr txBox="1"/>
          <p:nvPr/>
        </p:nvSpPr>
        <p:spPr>
          <a:xfrm>
            <a:off x="1522412" y="1905000"/>
            <a:ext cx="9829799" cy="2123658"/>
          </a:xfrm>
          <a:prstGeom prst="rect">
            <a:avLst/>
          </a:prstGeom>
          <a:noFill/>
        </p:spPr>
        <p:txBody>
          <a:bodyPr wrap="square" rtlCol="0">
            <a:spAutoFit/>
          </a:bodyPr>
          <a:lstStyle/>
          <a:p>
            <a:pPr algn="ctr"/>
            <a:r>
              <a:rPr lang="en-US" sz="2400" dirty="0"/>
              <a:t>Creating insights from the given data</a:t>
            </a:r>
          </a:p>
          <a:p>
            <a:pPr algn="ctr"/>
            <a:endParaRPr lang="en-US" dirty="0"/>
          </a:p>
          <a:p>
            <a:pPr marL="342900" indent="-342900">
              <a:buFont typeface="Arial" panose="020B0604020202020204" pitchFamily="34" charset="0"/>
              <a:buChar char="•"/>
            </a:pPr>
            <a:r>
              <a:rPr lang="en-GB" dirty="0"/>
              <a:t>The  “Cycle” column contained three values </a:t>
            </a:r>
          </a:p>
          <a:p>
            <a:pPr marL="800100" lvl="1" indent="-342900">
              <a:buFont typeface="Arial" panose="020B0604020202020204" pitchFamily="34" charset="0"/>
              <a:buChar char="•"/>
            </a:pPr>
            <a:r>
              <a:rPr lang="en-US" dirty="0"/>
              <a:t>Secondary</a:t>
            </a:r>
          </a:p>
          <a:p>
            <a:pPr marL="800100" lvl="1" indent="-342900">
              <a:buFont typeface="Arial" panose="020B0604020202020204" pitchFamily="34" charset="0"/>
              <a:buChar char="•"/>
            </a:pPr>
            <a:r>
              <a:rPr lang="en-US" dirty="0"/>
              <a:t>Tertiary</a:t>
            </a:r>
          </a:p>
          <a:p>
            <a:pPr marL="800100" lvl="1" indent="-342900">
              <a:buFont typeface="Arial" panose="020B0604020202020204" pitchFamily="34" charset="0"/>
              <a:buChar char="•"/>
            </a:pPr>
            <a:r>
              <a:rPr lang="en-US" dirty="0"/>
              <a:t>Quintenary</a:t>
            </a:r>
            <a:endParaRPr lang="en-GB" dirty="0"/>
          </a:p>
          <a:p>
            <a:pPr marL="342900" indent="-342900">
              <a:buFont typeface="Arial" panose="020B0604020202020204" pitchFamily="34" charset="0"/>
              <a:buChar char="•"/>
            </a:pPr>
            <a:r>
              <a:rPr lang="en-GB" dirty="0"/>
              <a:t>Number of days until Out of Statute </a:t>
            </a:r>
          </a:p>
        </p:txBody>
      </p:sp>
    </p:spTree>
    <p:extLst>
      <p:ext uri="{BB962C8B-B14F-4D97-AF65-F5344CB8AC3E}">
        <p14:creationId xmlns:p14="http://schemas.microsoft.com/office/powerpoint/2010/main" val="2588152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Agenda</a:t>
            </a:r>
          </a:p>
        </p:txBody>
      </p:sp>
      <p:sp>
        <p:nvSpPr>
          <p:cNvPr id="14" name="Content Placeholder 13"/>
          <p:cNvSpPr>
            <a:spLocks noGrp="1"/>
          </p:cNvSpPr>
          <p:nvPr>
            <p:ph idx="1"/>
          </p:nvPr>
        </p:nvSpPr>
        <p:spPr/>
        <p:txBody>
          <a:bodyPr/>
          <a:lstStyle/>
          <a:p>
            <a:r>
              <a:rPr lang="en-US" dirty="0"/>
              <a:t>Problem Definition</a:t>
            </a:r>
          </a:p>
          <a:p>
            <a:r>
              <a:rPr lang="en-US" dirty="0"/>
              <a:t>Gather The Data</a:t>
            </a:r>
          </a:p>
          <a:p>
            <a:r>
              <a:rPr lang="en-US" dirty="0"/>
              <a:t>Exploratory Data Analysis (EDA)</a:t>
            </a:r>
          </a:p>
          <a:p>
            <a:r>
              <a:rPr lang="en-US" dirty="0"/>
              <a:t>Build Models</a:t>
            </a:r>
          </a:p>
          <a:p>
            <a:r>
              <a:rPr lang="en-US" dirty="0"/>
              <a:t>Evaluate Model</a:t>
            </a:r>
          </a:p>
          <a:p>
            <a:r>
              <a:rPr lang="en-US" dirty="0"/>
              <a:t>Answer Question</a:t>
            </a:r>
          </a:p>
        </p:txBody>
      </p:sp>
    </p:spTree>
    <p:extLst>
      <p:ext uri="{BB962C8B-B14F-4D97-AF65-F5344CB8AC3E}">
        <p14:creationId xmlns:p14="http://schemas.microsoft.com/office/powerpoint/2010/main" val="271760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4" name="Text Placeholder 3"/>
          <p:cNvSpPr>
            <a:spLocks noGrp="1"/>
          </p:cNvSpPr>
          <p:nvPr>
            <p:ph type="body" idx="1"/>
          </p:nvPr>
        </p:nvSpPr>
        <p:spPr/>
        <p:txBody>
          <a:bodyPr/>
          <a:lstStyle/>
          <a:p>
            <a:r>
              <a:rPr lang="en-US" dirty="0"/>
              <a:t>What is it we want to accomplish?</a:t>
            </a:r>
          </a:p>
        </p:txBody>
      </p:sp>
    </p:spTree>
    <p:extLst>
      <p:ext uri="{BB962C8B-B14F-4D97-AF65-F5344CB8AC3E}">
        <p14:creationId xmlns:p14="http://schemas.microsoft.com/office/powerpoint/2010/main" val="344400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07E9-102D-9245-B8D2-D6AFB2EF698E}"/>
              </a:ext>
            </a:extLst>
          </p:cNvPr>
          <p:cNvSpPr>
            <a:spLocks noGrp="1"/>
          </p:cNvSpPr>
          <p:nvPr>
            <p:ph type="title"/>
          </p:nvPr>
        </p:nvSpPr>
        <p:spPr/>
        <p:txBody>
          <a:bodyPr/>
          <a:lstStyle/>
          <a:p>
            <a:r>
              <a:rPr lang="en-US" dirty="0"/>
              <a:t>Problem Statement</a:t>
            </a:r>
          </a:p>
        </p:txBody>
      </p:sp>
      <p:pic>
        <p:nvPicPr>
          <p:cNvPr id="5" name="Picture 4">
            <a:extLst>
              <a:ext uri="{FF2B5EF4-FFF2-40B4-BE49-F238E27FC236}">
                <a16:creationId xmlns:a16="http://schemas.microsoft.com/office/drawing/2014/main" id="{68957A93-F7D7-FB40-8B00-D343078AA0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0212" y="2209800"/>
            <a:ext cx="4572000" cy="4038600"/>
          </a:xfrm>
          <a:prstGeom prst="rect">
            <a:avLst/>
          </a:prstGeom>
        </p:spPr>
      </p:pic>
      <p:sp>
        <p:nvSpPr>
          <p:cNvPr id="6" name="TextBox 5">
            <a:extLst>
              <a:ext uri="{FF2B5EF4-FFF2-40B4-BE49-F238E27FC236}">
                <a16:creationId xmlns:a16="http://schemas.microsoft.com/office/drawing/2014/main" id="{2266C891-F740-DF4E-A92C-5D621EFE1BA6}"/>
              </a:ext>
            </a:extLst>
          </p:cNvPr>
          <p:cNvSpPr txBox="1"/>
          <p:nvPr/>
        </p:nvSpPr>
        <p:spPr>
          <a:xfrm>
            <a:off x="1979612" y="2259330"/>
            <a:ext cx="44196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Delinquency rate on credit-card loan is spiking</a:t>
            </a:r>
          </a:p>
          <a:p>
            <a:pPr marL="285750" indent="-285750">
              <a:buFont typeface="Arial" panose="020B0604020202020204" pitchFamily="34" charset="0"/>
              <a:buChar char="•"/>
            </a:pPr>
            <a:r>
              <a:rPr lang="en-US" dirty="0"/>
              <a:t>Credit-card charge-off rate is spiking as well</a:t>
            </a:r>
          </a:p>
          <a:p>
            <a:pPr marL="285750" indent="-285750">
              <a:buFont typeface="Arial" panose="020B0604020202020204" pitchFamily="34" charset="0"/>
              <a:buChar char="•"/>
            </a:pPr>
            <a:r>
              <a:rPr lang="en-US" dirty="0"/>
              <a:t>Lenders often sell debts they cannot collect. These companies often gather bad debt in portfolios that they sell for pennies on the dollar.</a:t>
            </a:r>
          </a:p>
          <a:p>
            <a:pPr marL="285750" indent="-285750">
              <a:buFont typeface="Arial" panose="020B0604020202020204" pitchFamily="34" charset="0"/>
              <a:buChar char="•"/>
            </a:pPr>
            <a:r>
              <a:rPr lang="en-GB" dirty="0"/>
              <a:t>Can we accurately identify if the portfolio is good one to purchase</a:t>
            </a:r>
            <a:r>
              <a:rPr lang="en-US" dirty="0"/>
              <a:t> </a:t>
            </a:r>
          </a:p>
        </p:txBody>
      </p:sp>
    </p:spTree>
    <p:extLst>
      <p:ext uri="{BB962C8B-B14F-4D97-AF65-F5344CB8AC3E}">
        <p14:creationId xmlns:p14="http://schemas.microsoft.com/office/powerpoint/2010/main" val="2266003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Gather  Data</a:t>
            </a:r>
          </a:p>
        </p:txBody>
      </p:sp>
      <p:sp>
        <p:nvSpPr>
          <p:cNvPr id="4" name="Text Placeholder 3"/>
          <p:cNvSpPr>
            <a:spLocks noGrp="1"/>
          </p:cNvSpPr>
          <p:nvPr>
            <p:ph type="body" idx="1"/>
          </p:nvPr>
        </p:nvSpPr>
        <p:spPr/>
        <p:txBody>
          <a:bodyPr/>
          <a:lstStyle/>
          <a:p>
            <a:r>
              <a:rPr lang="en-US" dirty="0"/>
              <a:t>Where does the data come?</a:t>
            </a:r>
          </a:p>
        </p:txBody>
      </p:sp>
    </p:spTree>
    <p:extLst>
      <p:ext uri="{BB962C8B-B14F-4D97-AF65-F5344CB8AC3E}">
        <p14:creationId xmlns:p14="http://schemas.microsoft.com/office/powerpoint/2010/main" val="150394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Gather Data</a:t>
            </a:r>
          </a:p>
        </p:txBody>
      </p:sp>
      <p:sp>
        <p:nvSpPr>
          <p:cNvPr id="3" name="TextBox 2">
            <a:extLst>
              <a:ext uri="{FF2B5EF4-FFF2-40B4-BE49-F238E27FC236}">
                <a16:creationId xmlns:a16="http://schemas.microsoft.com/office/drawing/2014/main" id="{D1A48F6F-16FD-BE43-B775-04FB97A6CF0B}"/>
              </a:ext>
            </a:extLst>
          </p:cNvPr>
          <p:cNvSpPr txBox="1"/>
          <p:nvPr/>
        </p:nvSpPr>
        <p:spPr>
          <a:xfrm>
            <a:off x="1522412" y="1905000"/>
            <a:ext cx="982979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data came in the form of paper spreadsheets.</a:t>
            </a:r>
          </a:p>
          <a:p>
            <a:pPr marL="285750" indent="-285750">
              <a:buFont typeface="Arial" panose="020B0604020202020204" pitchFamily="34" charset="0"/>
              <a:buChar char="•"/>
            </a:pPr>
            <a:r>
              <a:rPr lang="en-US" dirty="0"/>
              <a:t>It was scanned in as 4 PDF documents</a:t>
            </a:r>
          </a:p>
          <a:p>
            <a:pPr marL="285750" indent="-285750">
              <a:buFont typeface="Arial" panose="020B0604020202020204" pitchFamily="34" charset="0"/>
              <a:buChar char="•"/>
            </a:pPr>
            <a:r>
              <a:rPr lang="en-US" dirty="0"/>
              <a:t>Using </a:t>
            </a:r>
            <a:r>
              <a:rPr lang="en-US" dirty="0" err="1"/>
              <a:t>Abbyy</a:t>
            </a:r>
            <a:r>
              <a:rPr lang="en-US" dirty="0"/>
              <a:t> FineReader – Optical Character Recognition (OCR) Software converted the PDF to CSV</a:t>
            </a:r>
          </a:p>
          <a:p>
            <a:pPr marL="285750" indent="-285750">
              <a:buFont typeface="Arial" panose="020B0604020202020204" pitchFamily="34" charset="0"/>
              <a:buChar char="•"/>
            </a:pPr>
            <a:r>
              <a:rPr lang="en-US" dirty="0"/>
              <a:t>Using Excel I did some data cleanup</a:t>
            </a:r>
          </a:p>
        </p:txBody>
      </p:sp>
    </p:spTree>
    <p:extLst>
      <p:ext uri="{BB962C8B-B14F-4D97-AF65-F5344CB8AC3E}">
        <p14:creationId xmlns:p14="http://schemas.microsoft.com/office/powerpoint/2010/main" val="69370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 (EDA)</a:t>
            </a:r>
          </a:p>
        </p:txBody>
      </p:sp>
      <p:sp>
        <p:nvSpPr>
          <p:cNvPr id="4" name="Text Placeholder 3"/>
          <p:cNvSpPr>
            <a:spLocks noGrp="1"/>
          </p:cNvSpPr>
          <p:nvPr>
            <p:ph type="body" idx="1"/>
          </p:nvPr>
        </p:nvSpPr>
        <p:spPr/>
        <p:txBody>
          <a:bodyPr/>
          <a:lstStyle/>
          <a:p>
            <a:r>
              <a:rPr lang="en-US" dirty="0"/>
              <a:t>What does the data tell us?</a:t>
            </a:r>
          </a:p>
        </p:txBody>
      </p:sp>
    </p:spTree>
    <p:extLst>
      <p:ext uri="{BB962C8B-B14F-4D97-AF65-F5344CB8AC3E}">
        <p14:creationId xmlns:p14="http://schemas.microsoft.com/office/powerpoint/2010/main" val="2121525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 (EDA)</a:t>
            </a:r>
          </a:p>
        </p:txBody>
      </p:sp>
      <p:sp>
        <p:nvSpPr>
          <p:cNvPr id="3" name="TextBox 2">
            <a:extLst>
              <a:ext uri="{FF2B5EF4-FFF2-40B4-BE49-F238E27FC236}">
                <a16:creationId xmlns:a16="http://schemas.microsoft.com/office/drawing/2014/main" id="{D1A48F6F-16FD-BE43-B775-04FB97A6CF0B}"/>
              </a:ext>
            </a:extLst>
          </p:cNvPr>
          <p:cNvSpPr txBox="1"/>
          <p:nvPr/>
        </p:nvSpPr>
        <p:spPr>
          <a:xfrm>
            <a:off x="1522412" y="1905000"/>
            <a:ext cx="9829799" cy="369332"/>
          </a:xfrm>
          <a:prstGeom prst="rect">
            <a:avLst/>
          </a:prstGeom>
          <a:noFill/>
        </p:spPr>
        <p:txBody>
          <a:bodyPr wrap="square" rtlCol="0">
            <a:spAutoFit/>
          </a:bodyPr>
          <a:lstStyle/>
          <a:p>
            <a:pPr algn="ctr"/>
            <a:r>
              <a:rPr lang="en-US" dirty="0"/>
              <a:t>Data Dictionary</a:t>
            </a:r>
          </a:p>
        </p:txBody>
      </p:sp>
      <p:graphicFrame>
        <p:nvGraphicFramePr>
          <p:cNvPr id="4" name="Table 3">
            <a:extLst>
              <a:ext uri="{FF2B5EF4-FFF2-40B4-BE49-F238E27FC236}">
                <a16:creationId xmlns:a16="http://schemas.microsoft.com/office/drawing/2014/main" id="{10A59295-47A0-5248-885A-BBC7116AAE9E}"/>
              </a:ext>
            </a:extLst>
          </p:cNvPr>
          <p:cNvGraphicFramePr>
            <a:graphicFrameLocks noGrp="1"/>
          </p:cNvGraphicFramePr>
          <p:nvPr>
            <p:extLst>
              <p:ext uri="{D42A27DB-BD31-4B8C-83A1-F6EECF244321}">
                <p14:modId xmlns:p14="http://schemas.microsoft.com/office/powerpoint/2010/main" val="4039854801"/>
              </p:ext>
            </p:extLst>
          </p:nvPr>
        </p:nvGraphicFramePr>
        <p:xfrm>
          <a:off x="4224260" y="2290242"/>
          <a:ext cx="4426101" cy="4242045"/>
        </p:xfrm>
        <a:graphic>
          <a:graphicData uri="http://schemas.openxmlformats.org/drawingml/2006/table">
            <a:tbl>
              <a:tblPr firstRow="1" firstCol="1" bandRow="1">
                <a:tableStyleId>{69CF1AB2-1976-4502-BF36-3FF5EA218861}</a:tableStyleId>
              </a:tblPr>
              <a:tblGrid>
                <a:gridCol w="1012787">
                  <a:extLst>
                    <a:ext uri="{9D8B030D-6E8A-4147-A177-3AD203B41FA5}">
                      <a16:colId xmlns:a16="http://schemas.microsoft.com/office/drawing/2014/main" val="85754451"/>
                    </a:ext>
                  </a:extLst>
                </a:gridCol>
                <a:gridCol w="809136">
                  <a:extLst>
                    <a:ext uri="{9D8B030D-6E8A-4147-A177-3AD203B41FA5}">
                      <a16:colId xmlns:a16="http://schemas.microsoft.com/office/drawing/2014/main" val="3244533620"/>
                    </a:ext>
                  </a:extLst>
                </a:gridCol>
                <a:gridCol w="2604178">
                  <a:extLst>
                    <a:ext uri="{9D8B030D-6E8A-4147-A177-3AD203B41FA5}">
                      <a16:colId xmlns:a16="http://schemas.microsoft.com/office/drawing/2014/main" val="271918264"/>
                    </a:ext>
                  </a:extLst>
                </a:gridCol>
              </a:tblGrid>
              <a:tr h="120277">
                <a:tc>
                  <a:txBody>
                    <a:bodyPr/>
                    <a:lstStyle/>
                    <a:p>
                      <a:pPr marL="0" marR="0" hangingPunct="0">
                        <a:spcBef>
                          <a:spcPts val="0"/>
                        </a:spcBef>
                        <a:spcAft>
                          <a:spcPts val="600"/>
                        </a:spcAft>
                      </a:pPr>
                      <a:r>
                        <a:rPr lang="en-GB" sz="800" kern="50">
                          <a:effectLst/>
                        </a:rPr>
                        <a:t>Column Name</a:t>
                      </a:r>
                      <a:endParaRPr lang="en-US" sz="800" kern="50">
                        <a:effectLst/>
                        <a:latin typeface="Arial" panose="020B0604020202020204" pitchFamily="34" charset="0"/>
                        <a:ea typeface="Times New Roman" panose="02020603050405020304" pitchFamily="18" charset="0"/>
                        <a:cs typeface="Times New Roman" panose="02020603050405020304" pitchFamily="18" charset="0"/>
                      </a:endParaRPr>
                    </a:p>
                  </a:txBody>
                  <a:tcPr marL="49204" marR="49204" marT="0" marB="0" anchor="ctr"/>
                </a:tc>
                <a:tc>
                  <a:txBody>
                    <a:bodyPr/>
                    <a:lstStyle/>
                    <a:p>
                      <a:pPr marL="0" marR="0" hangingPunct="0">
                        <a:spcBef>
                          <a:spcPts val="0"/>
                        </a:spcBef>
                        <a:spcAft>
                          <a:spcPts val="600"/>
                        </a:spcAft>
                      </a:pPr>
                      <a:r>
                        <a:rPr lang="en-GB" sz="800" kern="50">
                          <a:effectLst/>
                        </a:rPr>
                        <a:t>Data Type</a:t>
                      </a:r>
                      <a:endParaRPr lang="en-US" sz="800" kern="50">
                        <a:effectLst/>
                        <a:latin typeface="Arial" panose="020B0604020202020204" pitchFamily="34" charset="0"/>
                        <a:ea typeface="Times New Roman" panose="02020603050405020304" pitchFamily="18" charset="0"/>
                        <a:cs typeface="Times New Roman" panose="02020603050405020304" pitchFamily="18" charset="0"/>
                      </a:endParaRPr>
                    </a:p>
                  </a:txBody>
                  <a:tcPr marL="49204" marR="49204" marT="0" marB="0" anchor="ctr"/>
                </a:tc>
                <a:tc>
                  <a:txBody>
                    <a:bodyPr/>
                    <a:lstStyle/>
                    <a:p>
                      <a:pPr marL="0" marR="0" hangingPunct="0">
                        <a:spcBef>
                          <a:spcPts val="0"/>
                        </a:spcBef>
                        <a:spcAft>
                          <a:spcPts val="600"/>
                        </a:spcAft>
                      </a:pPr>
                      <a:r>
                        <a:rPr lang="en-GB" sz="800" kern="50">
                          <a:effectLst/>
                        </a:rPr>
                        <a:t>Description</a:t>
                      </a:r>
                      <a:endParaRPr lang="en-US" sz="800" kern="50">
                        <a:effectLst/>
                        <a:latin typeface="Arial" panose="020B0604020202020204" pitchFamily="34" charset="0"/>
                        <a:ea typeface="Times New Roman" panose="02020603050405020304" pitchFamily="18" charset="0"/>
                        <a:cs typeface="Times New Roman" panose="02020603050405020304" pitchFamily="18" charset="0"/>
                      </a:endParaRPr>
                    </a:p>
                  </a:txBody>
                  <a:tcPr marL="49204" marR="49204" marT="0" marB="0" anchor="ctr"/>
                </a:tc>
                <a:extLst>
                  <a:ext uri="{0D108BD9-81ED-4DB2-BD59-A6C34878D82A}">
                    <a16:rowId xmlns:a16="http://schemas.microsoft.com/office/drawing/2014/main" val="1851393819"/>
                  </a:ext>
                </a:extLst>
              </a:tr>
              <a:tr h="120277">
                <a:tc>
                  <a:txBody>
                    <a:bodyPr/>
                    <a:lstStyle/>
                    <a:p>
                      <a:pPr marL="0" marR="0"/>
                      <a:r>
                        <a:rPr lang="en-US" sz="700">
                          <a:effectLst/>
                        </a:rPr>
                        <a:t>Account Number</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a:r>
                        <a:rPr lang="en-US" sz="700">
                          <a:effectLst/>
                        </a:rPr>
                        <a:t>int64</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hangingPunct="0">
                        <a:spcBef>
                          <a:spcPts val="0"/>
                        </a:spcBef>
                        <a:spcAft>
                          <a:spcPts val="600"/>
                        </a:spcAft>
                      </a:pPr>
                      <a:r>
                        <a:rPr lang="en-GB" sz="800" kern="50">
                          <a:effectLst/>
                        </a:rPr>
                        <a:t>Issuers account number </a:t>
                      </a:r>
                      <a:endParaRPr lang="en-US" sz="800" kern="50">
                        <a:effectLst/>
                        <a:latin typeface="Arial" panose="020B0604020202020204" pitchFamily="34" charset="0"/>
                        <a:ea typeface="Times New Roman" panose="02020603050405020304" pitchFamily="18" charset="0"/>
                        <a:cs typeface="Times New Roman" panose="02020603050405020304" pitchFamily="18" charset="0"/>
                      </a:endParaRPr>
                    </a:p>
                  </a:txBody>
                  <a:tcPr marL="49204" marR="49204" marT="0" marB="0" anchor="ctr"/>
                </a:tc>
                <a:extLst>
                  <a:ext uri="{0D108BD9-81ED-4DB2-BD59-A6C34878D82A}">
                    <a16:rowId xmlns:a16="http://schemas.microsoft.com/office/drawing/2014/main" val="334525041"/>
                  </a:ext>
                </a:extLst>
              </a:tr>
              <a:tr h="120277">
                <a:tc>
                  <a:txBody>
                    <a:bodyPr/>
                    <a:lstStyle/>
                    <a:p>
                      <a:pPr marL="0" marR="0"/>
                      <a:r>
                        <a:rPr lang="en-US" sz="700">
                          <a:effectLst/>
                        </a:rPr>
                        <a:t>PortID</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a:r>
                        <a:rPr lang="en-US" sz="700">
                          <a:effectLst/>
                        </a:rPr>
                        <a:t>object</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hangingPunct="0">
                        <a:spcBef>
                          <a:spcPts val="0"/>
                        </a:spcBef>
                        <a:spcAft>
                          <a:spcPts val="600"/>
                        </a:spcAft>
                      </a:pPr>
                      <a:r>
                        <a:rPr lang="en-GB" sz="800" kern="50">
                          <a:effectLst/>
                        </a:rPr>
                        <a:t>Issuer id</a:t>
                      </a:r>
                      <a:endParaRPr lang="en-US" sz="800" kern="50">
                        <a:effectLst/>
                        <a:latin typeface="Arial" panose="020B0604020202020204" pitchFamily="34" charset="0"/>
                        <a:ea typeface="Times New Roman" panose="02020603050405020304" pitchFamily="18" charset="0"/>
                        <a:cs typeface="Times New Roman" panose="02020603050405020304" pitchFamily="18" charset="0"/>
                      </a:endParaRPr>
                    </a:p>
                  </a:txBody>
                  <a:tcPr marL="49204" marR="49204" marT="0" marB="0" anchor="ctr"/>
                </a:tc>
                <a:extLst>
                  <a:ext uri="{0D108BD9-81ED-4DB2-BD59-A6C34878D82A}">
                    <a16:rowId xmlns:a16="http://schemas.microsoft.com/office/drawing/2014/main" val="460178907"/>
                  </a:ext>
                </a:extLst>
              </a:tr>
              <a:tr h="120277">
                <a:tc>
                  <a:txBody>
                    <a:bodyPr/>
                    <a:lstStyle/>
                    <a:p>
                      <a:pPr marL="0" marR="0"/>
                      <a:r>
                        <a:rPr lang="en-US" sz="700">
                          <a:effectLst/>
                        </a:rPr>
                        <a:t>Remaining Balance</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a:r>
                        <a:rPr lang="en-US" sz="700">
                          <a:effectLst/>
                        </a:rPr>
                        <a:t>float64</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hangingPunct="0">
                        <a:spcBef>
                          <a:spcPts val="0"/>
                        </a:spcBef>
                        <a:spcAft>
                          <a:spcPts val="600"/>
                        </a:spcAft>
                      </a:pPr>
                      <a:r>
                        <a:rPr lang="en-GB" sz="800" kern="50">
                          <a:effectLst/>
                        </a:rPr>
                        <a:t>The remaining balance owed</a:t>
                      </a:r>
                      <a:endParaRPr lang="en-US" sz="800" kern="50">
                        <a:effectLst/>
                        <a:latin typeface="Arial" panose="020B0604020202020204" pitchFamily="34" charset="0"/>
                        <a:ea typeface="Times New Roman" panose="02020603050405020304" pitchFamily="18" charset="0"/>
                        <a:cs typeface="Times New Roman" panose="02020603050405020304" pitchFamily="18" charset="0"/>
                      </a:endParaRPr>
                    </a:p>
                  </a:txBody>
                  <a:tcPr marL="49204" marR="49204" marT="0" marB="0" anchor="ctr"/>
                </a:tc>
                <a:extLst>
                  <a:ext uri="{0D108BD9-81ED-4DB2-BD59-A6C34878D82A}">
                    <a16:rowId xmlns:a16="http://schemas.microsoft.com/office/drawing/2014/main" val="3970186266"/>
                  </a:ext>
                </a:extLst>
              </a:tr>
              <a:tr h="120277">
                <a:tc>
                  <a:txBody>
                    <a:bodyPr/>
                    <a:lstStyle/>
                    <a:p>
                      <a:pPr marL="0" marR="0"/>
                      <a:r>
                        <a:rPr lang="en-US" sz="700">
                          <a:effectLst/>
                        </a:rPr>
                        <a:t>Interests Fees</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a:r>
                        <a:rPr lang="en-US" sz="700">
                          <a:effectLst/>
                        </a:rPr>
                        <a:t>float64</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hangingPunct="0">
                        <a:spcBef>
                          <a:spcPts val="0"/>
                        </a:spcBef>
                        <a:spcAft>
                          <a:spcPts val="600"/>
                        </a:spcAft>
                      </a:pPr>
                      <a:r>
                        <a:rPr lang="en-GB" sz="800" kern="50">
                          <a:effectLst/>
                        </a:rPr>
                        <a:t>Interest and fees associated with the account</a:t>
                      </a:r>
                      <a:endParaRPr lang="en-US" sz="800" kern="50">
                        <a:effectLst/>
                        <a:latin typeface="Arial" panose="020B0604020202020204" pitchFamily="34" charset="0"/>
                        <a:ea typeface="Times New Roman" panose="02020603050405020304" pitchFamily="18" charset="0"/>
                        <a:cs typeface="Times New Roman" panose="02020603050405020304" pitchFamily="18" charset="0"/>
                      </a:endParaRPr>
                    </a:p>
                  </a:txBody>
                  <a:tcPr marL="49204" marR="49204" marT="0" marB="0" anchor="ctr"/>
                </a:tc>
                <a:extLst>
                  <a:ext uri="{0D108BD9-81ED-4DB2-BD59-A6C34878D82A}">
                    <a16:rowId xmlns:a16="http://schemas.microsoft.com/office/drawing/2014/main" val="1154343563"/>
                  </a:ext>
                </a:extLst>
              </a:tr>
              <a:tr h="120277">
                <a:tc>
                  <a:txBody>
                    <a:bodyPr/>
                    <a:lstStyle/>
                    <a:p>
                      <a:pPr marL="0" marR="0"/>
                      <a:r>
                        <a:rPr lang="en-US" sz="700">
                          <a:effectLst/>
                        </a:rPr>
                        <a:t>Date Opened</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a:r>
                        <a:rPr lang="en-US" sz="700">
                          <a:effectLst/>
                        </a:rPr>
                        <a:t>datetime64[ns]</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hangingPunct="0">
                        <a:spcBef>
                          <a:spcPts val="0"/>
                        </a:spcBef>
                        <a:spcAft>
                          <a:spcPts val="600"/>
                        </a:spcAft>
                      </a:pPr>
                      <a:r>
                        <a:rPr lang="en-GB" sz="800" kern="50">
                          <a:effectLst/>
                        </a:rPr>
                        <a:t>Opening date for the card</a:t>
                      </a:r>
                      <a:endParaRPr lang="en-US" sz="800" kern="50">
                        <a:effectLst/>
                        <a:latin typeface="Arial" panose="020B0604020202020204" pitchFamily="34" charset="0"/>
                        <a:ea typeface="Times New Roman" panose="02020603050405020304" pitchFamily="18" charset="0"/>
                        <a:cs typeface="Times New Roman" panose="02020603050405020304" pitchFamily="18" charset="0"/>
                      </a:endParaRPr>
                    </a:p>
                  </a:txBody>
                  <a:tcPr marL="49204" marR="49204" marT="0" marB="0" anchor="ctr"/>
                </a:tc>
                <a:extLst>
                  <a:ext uri="{0D108BD9-81ED-4DB2-BD59-A6C34878D82A}">
                    <a16:rowId xmlns:a16="http://schemas.microsoft.com/office/drawing/2014/main" val="4102383040"/>
                  </a:ext>
                </a:extLst>
              </a:tr>
              <a:tr h="120277">
                <a:tc>
                  <a:txBody>
                    <a:bodyPr/>
                    <a:lstStyle/>
                    <a:p>
                      <a:pPr marL="0" marR="0"/>
                      <a:r>
                        <a:rPr lang="en-US" sz="700">
                          <a:effectLst/>
                        </a:rPr>
                        <a:t>Charge Off Date</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a:r>
                        <a:rPr lang="en-US" sz="700">
                          <a:effectLst/>
                        </a:rPr>
                        <a:t>datetime64[ns]</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hangingPunct="0">
                        <a:spcBef>
                          <a:spcPts val="0"/>
                        </a:spcBef>
                        <a:spcAft>
                          <a:spcPts val="600"/>
                        </a:spcAft>
                      </a:pPr>
                      <a:r>
                        <a:rPr lang="en-GB" sz="800" kern="50">
                          <a:effectLst/>
                        </a:rPr>
                        <a:t>When account was written off by the issuer</a:t>
                      </a:r>
                      <a:endParaRPr lang="en-US" sz="800" kern="50">
                        <a:effectLst/>
                        <a:latin typeface="Arial" panose="020B0604020202020204" pitchFamily="34" charset="0"/>
                        <a:ea typeface="Times New Roman" panose="02020603050405020304" pitchFamily="18" charset="0"/>
                        <a:cs typeface="Times New Roman" panose="02020603050405020304" pitchFamily="18" charset="0"/>
                      </a:endParaRPr>
                    </a:p>
                  </a:txBody>
                  <a:tcPr marL="49204" marR="49204" marT="0" marB="0" anchor="ctr"/>
                </a:tc>
                <a:extLst>
                  <a:ext uri="{0D108BD9-81ED-4DB2-BD59-A6C34878D82A}">
                    <a16:rowId xmlns:a16="http://schemas.microsoft.com/office/drawing/2014/main" val="1292058657"/>
                  </a:ext>
                </a:extLst>
              </a:tr>
              <a:tr h="120277">
                <a:tc>
                  <a:txBody>
                    <a:bodyPr/>
                    <a:lstStyle/>
                    <a:p>
                      <a:pPr marL="0" marR="0"/>
                      <a:r>
                        <a:rPr lang="en-US" sz="700">
                          <a:effectLst/>
                        </a:rPr>
                        <a:t>Last Pay Date</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a:r>
                        <a:rPr lang="en-US" sz="700">
                          <a:effectLst/>
                        </a:rPr>
                        <a:t>datetime64[ns]</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hangingPunct="0">
                        <a:spcBef>
                          <a:spcPts val="0"/>
                        </a:spcBef>
                        <a:spcAft>
                          <a:spcPts val="600"/>
                        </a:spcAft>
                      </a:pPr>
                      <a:r>
                        <a:rPr lang="en-GB" sz="800" kern="50">
                          <a:effectLst/>
                        </a:rPr>
                        <a:t>Last date a payment was made on the loan</a:t>
                      </a:r>
                      <a:endParaRPr lang="en-US" sz="800" kern="50">
                        <a:effectLst/>
                        <a:latin typeface="Arial" panose="020B0604020202020204" pitchFamily="34" charset="0"/>
                        <a:ea typeface="Times New Roman" panose="02020603050405020304" pitchFamily="18" charset="0"/>
                        <a:cs typeface="Times New Roman" panose="02020603050405020304" pitchFamily="18" charset="0"/>
                      </a:endParaRPr>
                    </a:p>
                  </a:txBody>
                  <a:tcPr marL="49204" marR="49204" marT="0" marB="0" anchor="ctr"/>
                </a:tc>
                <a:extLst>
                  <a:ext uri="{0D108BD9-81ED-4DB2-BD59-A6C34878D82A}">
                    <a16:rowId xmlns:a16="http://schemas.microsoft.com/office/drawing/2014/main" val="4168239314"/>
                  </a:ext>
                </a:extLst>
              </a:tr>
              <a:tr h="120277">
                <a:tc>
                  <a:txBody>
                    <a:bodyPr/>
                    <a:lstStyle/>
                    <a:p>
                      <a:pPr marL="0" marR="0"/>
                      <a:r>
                        <a:rPr lang="en-US" sz="700">
                          <a:effectLst/>
                        </a:rPr>
                        <a:t>Last Pay Amount</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a:r>
                        <a:rPr lang="en-US" sz="700">
                          <a:effectLst/>
                        </a:rPr>
                        <a:t>float64</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hangingPunct="0">
                        <a:spcBef>
                          <a:spcPts val="0"/>
                        </a:spcBef>
                        <a:spcAft>
                          <a:spcPts val="600"/>
                        </a:spcAft>
                      </a:pPr>
                      <a:r>
                        <a:rPr lang="en-GB" sz="800" kern="50">
                          <a:effectLst/>
                        </a:rPr>
                        <a:t>The amount last paid</a:t>
                      </a:r>
                      <a:endParaRPr lang="en-US" sz="800" kern="50">
                        <a:effectLst/>
                        <a:latin typeface="Arial" panose="020B0604020202020204" pitchFamily="34" charset="0"/>
                        <a:ea typeface="Times New Roman" panose="02020603050405020304" pitchFamily="18" charset="0"/>
                        <a:cs typeface="Times New Roman" panose="02020603050405020304" pitchFamily="18" charset="0"/>
                      </a:endParaRPr>
                    </a:p>
                  </a:txBody>
                  <a:tcPr marL="49204" marR="49204" marT="0" marB="0" anchor="ctr"/>
                </a:tc>
                <a:extLst>
                  <a:ext uri="{0D108BD9-81ED-4DB2-BD59-A6C34878D82A}">
                    <a16:rowId xmlns:a16="http://schemas.microsoft.com/office/drawing/2014/main" val="4215239207"/>
                  </a:ext>
                </a:extLst>
              </a:tr>
              <a:tr h="120277">
                <a:tc>
                  <a:txBody>
                    <a:bodyPr/>
                    <a:lstStyle/>
                    <a:p>
                      <a:pPr marL="0" marR="0"/>
                      <a:r>
                        <a:rPr lang="en-US" sz="700">
                          <a:effectLst/>
                        </a:rPr>
                        <a:t>Last Activity Date</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a:r>
                        <a:rPr lang="en-US" sz="700">
                          <a:effectLst/>
                        </a:rPr>
                        <a:t>datetime64[ns]</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hangingPunct="0">
                        <a:spcBef>
                          <a:spcPts val="0"/>
                        </a:spcBef>
                        <a:spcAft>
                          <a:spcPts val="600"/>
                        </a:spcAft>
                      </a:pPr>
                      <a:r>
                        <a:rPr lang="en-GB" sz="800" kern="50">
                          <a:effectLst/>
                        </a:rPr>
                        <a:t>The date of the last payment</a:t>
                      </a:r>
                      <a:endParaRPr lang="en-US" sz="800" kern="50">
                        <a:effectLst/>
                        <a:latin typeface="Arial" panose="020B0604020202020204" pitchFamily="34" charset="0"/>
                        <a:ea typeface="Times New Roman" panose="02020603050405020304" pitchFamily="18" charset="0"/>
                        <a:cs typeface="Times New Roman" panose="02020603050405020304" pitchFamily="18" charset="0"/>
                      </a:endParaRPr>
                    </a:p>
                  </a:txBody>
                  <a:tcPr marL="49204" marR="49204" marT="0" marB="0" anchor="ctr"/>
                </a:tc>
                <a:extLst>
                  <a:ext uri="{0D108BD9-81ED-4DB2-BD59-A6C34878D82A}">
                    <a16:rowId xmlns:a16="http://schemas.microsoft.com/office/drawing/2014/main" val="2319588939"/>
                  </a:ext>
                </a:extLst>
              </a:tr>
              <a:tr h="120277">
                <a:tc>
                  <a:txBody>
                    <a:bodyPr/>
                    <a:lstStyle/>
                    <a:p>
                      <a:pPr marL="0" marR="0"/>
                      <a:r>
                        <a:rPr lang="en-US" sz="700">
                          <a:effectLst/>
                        </a:rPr>
                        <a:t>Interest Rate %</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a:r>
                        <a:rPr lang="en-US" sz="700">
                          <a:effectLst/>
                        </a:rPr>
                        <a:t>float64</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hangingPunct="0">
                        <a:spcBef>
                          <a:spcPts val="0"/>
                        </a:spcBef>
                        <a:spcAft>
                          <a:spcPts val="600"/>
                        </a:spcAft>
                      </a:pPr>
                      <a:r>
                        <a:rPr lang="en-GB" sz="800" kern="50">
                          <a:effectLst/>
                        </a:rPr>
                        <a:t>Interest rate of the loan</a:t>
                      </a:r>
                      <a:endParaRPr lang="en-US" sz="800" kern="50">
                        <a:effectLst/>
                        <a:latin typeface="Arial" panose="020B0604020202020204" pitchFamily="34" charset="0"/>
                        <a:ea typeface="Times New Roman" panose="02020603050405020304" pitchFamily="18" charset="0"/>
                        <a:cs typeface="Times New Roman" panose="02020603050405020304" pitchFamily="18" charset="0"/>
                      </a:endParaRPr>
                    </a:p>
                  </a:txBody>
                  <a:tcPr marL="49204" marR="49204" marT="0" marB="0" anchor="ctr"/>
                </a:tc>
                <a:extLst>
                  <a:ext uri="{0D108BD9-81ED-4DB2-BD59-A6C34878D82A}">
                    <a16:rowId xmlns:a16="http://schemas.microsoft.com/office/drawing/2014/main" val="1758117853"/>
                  </a:ext>
                </a:extLst>
              </a:tr>
              <a:tr h="240554">
                <a:tc>
                  <a:txBody>
                    <a:bodyPr/>
                    <a:lstStyle/>
                    <a:p>
                      <a:pPr marL="0" marR="0"/>
                      <a:r>
                        <a:rPr lang="en-US" sz="700">
                          <a:effectLst/>
                        </a:rPr>
                        <a:t>Issuer</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a:r>
                        <a:rPr lang="en-US" sz="700">
                          <a:effectLst/>
                        </a:rPr>
                        <a:t>object</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hangingPunct="0">
                        <a:spcBef>
                          <a:spcPts val="0"/>
                        </a:spcBef>
                        <a:spcAft>
                          <a:spcPts val="600"/>
                        </a:spcAft>
                      </a:pPr>
                      <a:r>
                        <a:rPr lang="en-GB" sz="800" kern="50">
                          <a:effectLst/>
                        </a:rPr>
                        <a:t>The issuer of the credit card i.e., Chase, or some other bank</a:t>
                      </a:r>
                      <a:endParaRPr lang="en-US" sz="800" kern="50">
                        <a:effectLst/>
                        <a:latin typeface="Arial" panose="020B0604020202020204" pitchFamily="34" charset="0"/>
                        <a:ea typeface="Times New Roman" panose="02020603050405020304" pitchFamily="18" charset="0"/>
                        <a:cs typeface="Times New Roman" panose="02020603050405020304" pitchFamily="18" charset="0"/>
                      </a:endParaRPr>
                    </a:p>
                  </a:txBody>
                  <a:tcPr marL="49204" marR="49204" marT="0" marB="0" anchor="ctr"/>
                </a:tc>
                <a:extLst>
                  <a:ext uri="{0D108BD9-81ED-4DB2-BD59-A6C34878D82A}">
                    <a16:rowId xmlns:a16="http://schemas.microsoft.com/office/drawing/2014/main" val="3256068930"/>
                  </a:ext>
                </a:extLst>
              </a:tr>
              <a:tr h="240554">
                <a:tc>
                  <a:txBody>
                    <a:bodyPr/>
                    <a:lstStyle/>
                    <a:p>
                      <a:pPr marL="0" marR="0"/>
                      <a:r>
                        <a:rPr lang="en-US" sz="700" dirty="0">
                          <a:effectLst/>
                        </a:rPr>
                        <a:t>Merchant</a:t>
                      </a:r>
                      <a:endParaRPr lang="en-US" sz="700" dirty="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a:r>
                        <a:rPr lang="en-US" sz="700">
                          <a:effectLst/>
                        </a:rPr>
                        <a:t>object</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hangingPunct="0">
                        <a:spcBef>
                          <a:spcPts val="0"/>
                        </a:spcBef>
                        <a:spcAft>
                          <a:spcPts val="600"/>
                        </a:spcAft>
                      </a:pPr>
                      <a:r>
                        <a:rPr lang="en-GB" sz="800" kern="50">
                          <a:effectLst/>
                        </a:rPr>
                        <a:t>This is the company that offers the card to its customers i.e., United Airlines Mileage Plus or the bank itself</a:t>
                      </a:r>
                      <a:endParaRPr lang="en-US" sz="800" kern="50">
                        <a:effectLst/>
                        <a:latin typeface="Arial" panose="020B0604020202020204" pitchFamily="34" charset="0"/>
                        <a:ea typeface="Times New Roman" panose="02020603050405020304" pitchFamily="18" charset="0"/>
                        <a:cs typeface="Times New Roman" panose="02020603050405020304" pitchFamily="18" charset="0"/>
                      </a:endParaRPr>
                    </a:p>
                  </a:txBody>
                  <a:tcPr marL="49204" marR="49204" marT="0" marB="0" anchor="ctr"/>
                </a:tc>
                <a:extLst>
                  <a:ext uri="{0D108BD9-81ED-4DB2-BD59-A6C34878D82A}">
                    <a16:rowId xmlns:a16="http://schemas.microsoft.com/office/drawing/2014/main" val="1837761820"/>
                  </a:ext>
                </a:extLst>
              </a:tr>
              <a:tr h="240554">
                <a:tc>
                  <a:txBody>
                    <a:bodyPr/>
                    <a:lstStyle/>
                    <a:p>
                      <a:pPr marL="0" marR="0"/>
                      <a:r>
                        <a:rPr lang="en-US" sz="700">
                          <a:effectLst/>
                        </a:rPr>
                        <a:t>FCFRA Date</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a:r>
                        <a:rPr lang="en-US" sz="700">
                          <a:effectLst/>
                        </a:rPr>
                        <a:t>datetime64[ns]</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hangingPunct="0">
                        <a:spcBef>
                          <a:spcPts val="0"/>
                        </a:spcBef>
                        <a:spcAft>
                          <a:spcPts val="600"/>
                        </a:spcAft>
                      </a:pPr>
                      <a:r>
                        <a:rPr lang="en-GB" sz="800" kern="50">
                          <a:effectLst/>
                        </a:rPr>
                        <a:t>Fair Credit Reporting Act – This is the last time the issuer reported to the credit bureau.</a:t>
                      </a:r>
                      <a:endParaRPr lang="en-US" sz="800" kern="50">
                        <a:effectLst/>
                        <a:latin typeface="Arial" panose="020B0604020202020204" pitchFamily="34" charset="0"/>
                        <a:ea typeface="Times New Roman" panose="02020603050405020304" pitchFamily="18" charset="0"/>
                        <a:cs typeface="Times New Roman" panose="02020603050405020304" pitchFamily="18" charset="0"/>
                      </a:endParaRPr>
                    </a:p>
                  </a:txBody>
                  <a:tcPr marL="49204" marR="49204" marT="0" marB="0" anchor="ctr"/>
                </a:tc>
                <a:extLst>
                  <a:ext uri="{0D108BD9-81ED-4DB2-BD59-A6C34878D82A}">
                    <a16:rowId xmlns:a16="http://schemas.microsoft.com/office/drawing/2014/main" val="1164464693"/>
                  </a:ext>
                </a:extLst>
              </a:tr>
              <a:tr h="240554">
                <a:tc>
                  <a:txBody>
                    <a:bodyPr/>
                    <a:lstStyle/>
                    <a:p>
                      <a:pPr marL="0" marR="0"/>
                      <a:r>
                        <a:rPr lang="en-US" sz="700">
                          <a:effectLst/>
                        </a:rPr>
                        <a:t>OOS Date</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a:r>
                        <a:rPr lang="en-US" sz="700">
                          <a:effectLst/>
                        </a:rPr>
                        <a:t>datetime64[ns]</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hangingPunct="0">
                        <a:spcBef>
                          <a:spcPts val="0"/>
                        </a:spcBef>
                        <a:spcAft>
                          <a:spcPts val="600"/>
                        </a:spcAft>
                      </a:pPr>
                      <a:r>
                        <a:rPr lang="en-GB" sz="800" kern="50">
                          <a:effectLst/>
                        </a:rPr>
                        <a:t>Out of Statute – Six years after the last payment made by the consumer</a:t>
                      </a:r>
                      <a:endParaRPr lang="en-US" sz="800" kern="50">
                        <a:effectLst/>
                        <a:latin typeface="Arial" panose="020B0604020202020204" pitchFamily="34" charset="0"/>
                        <a:ea typeface="Times New Roman" panose="02020603050405020304" pitchFamily="18" charset="0"/>
                        <a:cs typeface="Times New Roman" panose="02020603050405020304" pitchFamily="18" charset="0"/>
                      </a:endParaRPr>
                    </a:p>
                  </a:txBody>
                  <a:tcPr marL="49204" marR="49204" marT="0" marB="0" anchor="ctr"/>
                </a:tc>
                <a:extLst>
                  <a:ext uri="{0D108BD9-81ED-4DB2-BD59-A6C34878D82A}">
                    <a16:rowId xmlns:a16="http://schemas.microsoft.com/office/drawing/2014/main" val="2790730151"/>
                  </a:ext>
                </a:extLst>
              </a:tr>
              <a:tr h="120277">
                <a:tc>
                  <a:txBody>
                    <a:bodyPr/>
                    <a:lstStyle/>
                    <a:p>
                      <a:pPr marL="0" marR="0"/>
                      <a:r>
                        <a:rPr lang="en-US" sz="700">
                          <a:effectLst/>
                        </a:rPr>
                        <a:t>Account Type</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a:r>
                        <a:rPr lang="en-US" sz="700">
                          <a:effectLst/>
                        </a:rPr>
                        <a:t>object</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hangingPunct="0">
                        <a:spcBef>
                          <a:spcPts val="0"/>
                        </a:spcBef>
                        <a:spcAft>
                          <a:spcPts val="600"/>
                        </a:spcAft>
                      </a:pPr>
                      <a:r>
                        <a:rPr lang="en-GB" sz="800" kern="50">
                          <a:effectLst/>
                        </a:rPr>
                        <a:t>Type of debt portfolio </a:t>
                      </a:r>
                      <a:endParaRPr lang="en-US" sz="800" kern="50">
                        <a:effectLst/>
                        <a:latin typeface="Arial" panose="020B0604020202020204" pitchFamily="34" charset="0"/>
                        <a:ea typeface="Times New Roman" panose="02020603050405020304" pitchFamily="18" charset="0"/>
                        <a:cs typeface="Times New Roman" panose="02020603050405020304" pitchFamily="18" charset="0"/>
                      </a:endParaRPr>
                    </a:p>
                  </a:txBody>
                  <a:tcPr marL="49204" marR="49204" marT="0" marB="0" anchor="ctr"/>
                </a:tc>
                <a:extLst>
                  <a:ext uri="{0D108BD9-81ED-4DB2-BD59-A6C34878D82A}">
                    <a16:rowId xmlns:a16="http://schemas.microsoft.com/office/drawing/2014/main" val="202748078"/>
                  </a:ext>
                </a:extLst>
              </a:tr>
              <a:tr h="120277">
                <a:tc>
                  <a:txBody>
                    <a:bodyPr/>
                    <a:lstStyle/>
                    <a:p>
                      <a:pPr marL="0" marR="0"/>
                      <a:r>
                        <a:rPr lang="en-US" sz="700">
                          <a:effectLst/>
                        </a:rPr>
                        <a:t>Last Name</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a:r>
                        <a:rPr lang="en-US" sz="700">
                          <a:effectLst/>
                        </a:rPr>
                        <a:t>object</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hangingPunct="0">
                        <a:spcBef>
                          <a:spcPts val="0"/>
                        </a:spcBef>
                        <a:spcAft>
                          <a:spcPts val="600"/>
                        </a:spcAft>
                      </a:pPr>
                      <a:r>
                        <a:rPr lang="en-GB" sz="800" kern="50">
                          <a:effectLst/>
                        </a:rPr>
                        <a:t>Debtors last name</a:t>
                      </a:r>
                      <a:endParaRPr lang="en-US" sz="800" kern="50">
                        <a:effectLst/>
                        <a:latin typeface="Arial" panose="020B0604020202020204" pitchFamily="34" charset="0"/>
                        <a:ea typeface="Times New Roman" panose="02020603050405020304" pitchFamily="18" charset="0"/>
                        <a:cs typeface="Times New Roman" panose="02020603050405020304" pitchFamily="18" charset="0"/>
                      </a:endParaRPr>
                    </a:p>
                  </a:txBody>
                  <a:tcPr marL="49204" marR="49204" marT="0" marB="0" anchor="ctr"/>
                </a:tc>
                <a:extLst>
                  <a:ext uri="{0D108BD9-81ED-4DB2-BD59-A6C34878D82A}">
                    <a16:rowId xmlns:a16="http://schemas.microsoft.com/office/drawing/2014/main" val="2781103183"/>
                  </a:ext>
                </a:extLst>
              </a:tr>
              <a:tr h="120277">
                <a:tc>
                  <a:txBody>
                    <a:bodyPr/>
                    <a:lstStyle/>
                    <a:p>
                      <a:pPr marL="0" marR="0"/>
                      <a:r>
                        <a:rPr lang="en-US" sz="700">
                          <a:effectLst/>
                        </a:rPr>
                        <a:t>First Name</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a:r>
                        <a:rPr lang="en-US" sz="700">
                          <a:effectLst/>
                        </a:rPr>
                        <a:t>object</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hangingPunct="0">
                        <a:spcBef>
                          <a:spcPts val="0"/>
                        </a:spcBef>
                        <a:spcAft>
                          <a:spcPts val="600"/>
                        </a:spcAft>
                      </a:pPr>
                      <a:r>
                        <a:rPr lang="en-GB" sz="800" kern="50">
                          <a:effectLst/>
                        </a:rPr>
                        <a:t>Debtors first name</a:t>
                      </a:r>
                      <a:endParaRPr lang="en-US" sz="800" kern="50">
                        <a:effectLst/>
                        <a:latin typeface="Arial" panose="020B0604020202020204" pitchFamily="34" charset="0"/>
                        <a:ea typeface="Times New Roman" panose="02020603050405020304" pitchFamily="18" charset="0"/>
                        <a:cs typeface="Times New Roman" panose="02020603050405020304" pitchFamily="18" charset="0"/>
                      </a:endParaRPr>
                    </a:p>
                  </a:txBody>
                  <a:tcPr marL="49204" marR="49204" marT="0" marB="0" anchor="ctr"/>
                </a:tc>
                <a:extLst>
                  <a:ext uri="{0D108BD9-81ED-4DB2-BD59-A6C34878D82A}">
                    <a16:rowId xmlns:a16="http://schemas.microsoft.com/office/drawing/2014/main" val="1328411946"/>
                  </a:ext>
                </a:extLst>
              </a:tr>
              <a:tr h="120277">
                <a:tc>
                  <a:txBody>
                    <a:bodyPr/>
                    <a:lstStyle/>
                    <a:p>
                      <a:pPr marL="0" marR="0"/>
                      <a:r>
                        <a:rPr lang="en-US" sz="700">
                          <a:effectLst/>
                        </a:rPr>
                        <a:t>Middle Name</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a:r>
                        <a:rPr lang="en-US" sz="700">
                          <a:effectLst/>
                        </a:rPr>
                        <a:t>object</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hangingPunct="0">
                        <a:spcBef>
                          <a:spcPts val="0"/>
                        </a:spcBef>
                        <a:spcAft>
                          <a:spcPts val="600"/>
                        </a:spcAft>
                      </a:pPr>
                      <a:r>
                        <a:rPr lang="en-GB" sz="800" kern="50">
                          <a:effectLst/>
                        </a:rPr>
                        <a:t>Debtors middle name</a:t>
                      </a:r>
                      <a:endParaRPr lang="en-US" sz="800" kern="50">
                        <a:effectLst/>
                        <a:latin typeface="Arial" panose="020B0604020202020204" pitchFamily="34" charset="0"/>
                        <a:ea typeface="Times New Roman" panose="02020603050405020304" pitchFamily="18" charset="0"/>
                        <a:cs typeface="Times New Roman" panose="02020603050405020304" pitchFamily="18" charset="0"/>
                      </a:endParaRPr>
                    </a:p>
                  </a:txBody>
                  <a:tcPr marL="49204" marR="49204" marT="0" marB="0" anchor="ctr"/>
                </a:tc>
                <a:extLst>
                  <a:ext uri="{0D108BD9-81ED-4DB2-BD59-A6C34878D82A}">
                    <a16:rowId xmlns:a16="http://schemas.microsoft.com/office/drawing/2014/main" val="2008883893"/>
                  </a:ext>
                </a:extLst>
              </a:tr>
              <a:tr h="120277">
                <a:tc>
                  <a:txBody>
                    <a:bodyPr/>
                    <a:lstStyle/>
                    <a:p>
                      <a:pPr marL="0" marR="0"/>
                      <a:r>
                        <a:rPr lang="en-US" sz="700">
                          <a:effectLst/>
                        </a:rPr>
                        <a:t>Address</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a:r>
                        <a:rPr lang="en-US" sz="700">
                          <a:effectLst/>
                        </a:rPr>
                        <a:t>object</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hangingPunct="0">
                        <a:spcBef>
                          <a:spcPts val="0"/>
                        </a:spcBef>
                        <a:spcAft>
                          <a:spcPts val="600"/>
                        </a:spcAft>
                      </a:pPr>
                      <a:r>
                        <a:rPr lang="en-GB" sz="800" kern="50">
                          <a:effectLst/>
                        </a:rPr>
                        <a:t>Debtors address</a:t>
                      </a:r>
                      <a:endParaRPr lang="en-US" sz="800" kern="50">
                        <a:effectLst/>
                        <a:latin typeface="Arial" panose="020B0604020202020204" pitchFamily="34" charset="0"/>
                        <a:ea typeface="Times New Roman" panose="02020603050405020304" pitchFamily="18" charset="0"/>
                        <a:cs typeface="Times New Roman" panose="02020603050405020304" pitchFamily="18" charset="0"/>
                      </a:endParaRPr>
                    </a:p>
                  </a:txBody>
                  <a:tcPr marL="49204" marR="49204" marT="0" marB="0" anchor="ctr"/>
                </a:tc>
                <a:extLst>
                  <a:ext uri="{0D108BD9-81ED-4DB2-BD59-A6C34878D82A}">
                    <a16:rowId xmlns:a16="http://schemas.microsoft.com/office/drawing/2014/main" val="713353396"/>
                  </a:ext>
                </a:extLst>
              </a:tr>
              <a:tr h="218685">
                <a:tc>
                  <a:txBody>
                    <a:bodyPr/>
                    <a:lstStyle/>
                    <a:p>
                      <a:pPr marL="0" marR="0"/>
                      <a:r>
                        <a:rPr lang="en-US" sz="700">
                          <a:effectLst/>
                        </a:rPr>
                        <a:t>City</a:t>
                      </a:r>
                    </a:p>
                    <a:p>
                      <a:pPr marL="0" marR="0"/>
                      <a:r>
                        <a:rPr lang="en-US" sz="700">
                          <a:effectLst/>
                        </a:rPr>
                        <a:t> </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a:r>
                        <a:rPr lang="en-US" sz="700">
                          <a:effectLst/>
                        </a:rPr>
                        <a:t>object</a:t>
                      </a:r>
                    </a:p>
                    <a:p>
                      <a:pPr marL="0" marR="0"/>
                      <a:r>
                        <a:rPr lang="en-US" sz="700">
                          <a:effectLst/>
                        </a:rPr>
                        <a:t> </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hangingPunct="0">
                        <a:spcBef>
                          <a:spcPts val="0"/>
                        </a:spcBef>
                        <a:spcAft>
                          <a:spcPts val="600"/>
                        </a:spcAft>
                      </a:pPr>
                      <a:r>
                        <a:rPr lang="en-GB" sz="800" kern="50">
                          <a:effectLst/>
                        </a:rPr>
                        <a:t>Debtors city of residence</a:t>
                      </a:r>
                      <a:endParaRPr lang="en-US" sz="800" kern="50">
                        <a:effectLst/>
                        <a:latin typeface="Arial" panose="020B0604020202020204" pitchFamily="34" charset="0"/>
                        <a:ea typeface="Times New Roman" panose="02020603050405020304" pitchFamily="18" charset="0"/>
                        <a:cs typeface="Times New Roman" panose="02020603050405020304" pitchFamily="18" charset="0"/>
                      </a:endParaRPr>
                    </a:p>
                  </a:txBody>
                  <a:tcPr marL="49204" marR="49204" marT="0" marB="0" anchor="ctr"/>
                </a:tc>
                <a:extLst>
                  <a:ext uri="{0D108BD9-81ED-4DB2-BD59-A6C34878D82A}">
                    <a16:rowId xmlns:a16="http://schemas.microsoft.com/office/drawing/2014/main" val="163229390"/>
                  </a:ext>
                </a:extLst>
              </a:tr>
              <a:tr h="120277">
                <a:tc>
                  <a:txBody>
                    <a:bodyPr/>
                    <a:lstStyle/>
                    <a:p>
                      <a:pPr marL="0" marR="0"/>
                      <a:r>
                        <a:rPr lang="en-US" sz="700">
                          <a:effectLst/>
                        </a:rPr>
                        <a:t>State</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a:r>
                        <a:rPr lang="en-US" sz="700">
                          <a:effectLst/>
                        </a:rPr>
                        <a:t>object</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hangingPunct="0">
                        <a:spcBef>
                          <a:spcPts val="0"/>
                        </a:spcBef>
                        <a:spcAft>
                          <a:spcPts val="600"/>
                        </a:spcAft>
                      </a:pPr>
                      <a:r>
                        <a:rPr lang="en-GB" sz="800" kern="50">
                          <a:effectLst/>
                        </a:rPr>
                        <a:t>Debtors home state</a:t>
                      </a:r>
                      <a:endParaRPr lang="en-US" sz="800" kern="50">
                        <a:effectLst/>
                        <a:latin typeface="Arial" panose="020B0604020202020204" pitchFamily="34" charset="0"/>
                        <a:ea typeface="Times New Roman" panose="02020603050405020304" pitchFamily="18" charset="0"/>
                        <a:cs typeface="Times New Roman" panose="02020603050405020304" pitchFamily="18" charset="0"/>
                      </a:endParaRPr>
                    </a:p>
                  </a:txBody>
                  <a:tcPr marL="49204" marR="49204" marT="0" marB="0" anchor="ctr"/>
                </a:tc>
                <a:extLst>
                  <a:ext uri="{0D108BD9-81ED-4DB2-BD59-A6C34878D82A}">
                    <a16:rowId xmlns:a16="http://schemas.microsoft.com/office/drawing/2014/main" val="3447222352"/>
                  </a:ext>
                </a:extLst>
              </a:tr>
              <a:tr h="120277">
                <a:tc>
                  <a:txBody>
                    <a:bodyPr/>
                    <a:lstStyle/>
                    <a:p>
                      <a:pPr marL="0" marR="0"/>
                      <a:r>
                        <a:rPr lang="en-US" sz="700">
                          <a:effectLst/>
                        </a:rPr>
                        <a:t>Zip</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a:r>
                        <a:rPr lang="en-US" sz="700">
                          <a:effectLst/>
                        </a:rPr>
                        <a:t>object</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hangingPunct="0">
                        <a:spcBef>
                          <a:spcPts val="0"/>
                        </a:spcBef>
                        <a:spcAft>
                          <a:spcPts val="600"/>
                        </a:spcAft>
                      </a:pPr>
                      <a:r>
                        <a:rPr lang="en-GB" sz="800" kern="50">
                          <a:effectLst/>
                        </a:rPr>
                        <a:t>Debtors zipcode</a:t>
                      </a:r>
                      <a:endParaRPr lang="en-US" sz="800" kern="50">
                        <a:effectLst/>
                        <a:latin typeface="Arial" panose="020B0604020202020204" pitchFamily="34" charset="0"/>
                        <a:ea typeface="Times New Roman" panose="02020603050405020304" pitchFamily="18" charset="0"/>
                        <a:cs typeface="Times New Roman" panose="02020603050405020304" pitchFamily="18" charset="0"/>
                      </a:endParaRPr>
                    </a:p>
                  </a:txBody>
                  <a:tcPr marL="49204" marR="49204" marT="0" marB="0" anchor="ctr"/>
                </a:tc>
                <a:extLst>
                  <a:ext uri="{0D108BD9-81ED-4DB2-BD59-A6C34878D82A}">
                    <a16:rowId xmlns:a16="http://schemas.microsoft.com/office/drawing/2014/main" val="2293785880"/>
                  </a:ext>
                </a:extLst>
              </a:tr>
              <a:tr h="120277">
                <a:tc>
                  <a:txBody>
                    <a:bodyPr/>
                    <a:lstStyle/>
                    <a:p>
                      <a:pPr marL="0" marR="0"/>
                      <a:r>
                        <a:rPr lang="en-US" sz="700">
                          <a:effectLst/>
                        </a:rPr>
                        <a:t>County</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a:r>
                        <a:rPr lang="en-US" sz="700">
                          <a:effectLst/>
                        </a:rPr>
                        <a:t>object</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hangingPunct="0">
                        <a:spcBef>
                          <a:spcPts val="0"/>
                        </a:spcBef>
                        <a:spcAft>
                          <a:spcPts val="600"/>
                        </a:spcAft>
                      </a:pPr>
                      <a:r>
                        <a:rPr lang="en-GB" sz="800" kern="50">
                          <a:effectLst/>
                        </a:rPr>
                        <a:t>Debtors home county</a:t>
                      </a:r>
                      <a:endParaRPr lang="en-US" sz="800" kern="50">
                        <a:effectLst/>
                        <a:latin typeface="Arial" panose="020B0604020202020204" pitchFamily="34" charset="0"/>
                        <a:ea typeface="Times New Roman" panose="02020603050405020304" pitchFamily="18" charset="0"/>
                        <a:cs typeface="Times New Roman" panose="02020603050405020304" pitchFamily="18" charset="0"/>
                      </a:endParaRPr>
                    </a:p>
                  </a:txBody>
                  <a:tcPr marL="49204" marR="49204" marT="0" marB="0" anchor="ctr"/>
                </a:tc>
                <a:extLst>
                  <a:ext uri="{0D108BD9-81ED-4DB2-BD59-A6C34878D82A}">
                    <a16:rowId xmlns:a16="http://schemas.microsoft.com/office/drawing/2014/main" val="581606609"/>
                  </a:ext>
                </a:extLst>
              </a:tr>
              <a:tr h="120277">
                <a:tc>
                  <a:txBody>
                    <a:bodyPr/>
                    <a:lstStyle/>
                    <a:p>
                      <a:pPr marL="0" marR="0"/>
                      <a:r>
                        <a:rPr lang="en-US" sz="700">
                          <a:effectLst/>
                        </a:rPr>
                        <a:t>SSN</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a:r>
                        <a:rPr lang="en-US" sz="700">
                          <a:effectLst/>
                        </a:rPr>
                        <a:t>float64</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hangingPunct="0">
                        <a:spcBef>
                          <a:spcPts val="0"/>
                        </a:spcBef>
                        <a:spcAft>
                          <a:spcPts val="600"/>
                        </a:spcAft>
                      </a:pPr>
                      <a:r>
                        <a:rPr lang="en-GB" sz="800" kern="50">
                          <a:effectLst/>
                        </a:rPr>
                        <a:t>Debtors social security number</a:t>
                      </a:r>
                      <a:endParaRPr lang="en-US" sz="800" kern="50">
                        <a:effectLst/>
                        <a:latin typeface="Arial" panose="020B0604020202020204" pitchFamily="34" charset="0"/>
                        <a:ea typeface="Times New Roman" panose="02020603050405020304" pitchFamily="18" charset="0"/>
                        <a:cs typeface="Times New Roman" panose="02020603050405020304" pitchFamily="18" charset="0"/>
                      </a:endParaRPr>
                    </a:p>
                  </a:txBody>
                  <a:tcPr marL="49204" marR="49204" marT="0" marB="0" anchor="ctr"/>
                </a:tc>
                <a:extLst>
                  <a:ext uri="{0D108BD9-81ED-4DB2-BD59-A6C34878D82A}">
                    <a16:rowId xmlns:a16="http://schemas.microsoft.com/office/drawing/2014/main" val="3073739444"/>
                  </a:ext>
                </a:extLst>
              </a:tr>
              <a:tr h="120277">
                <a:tc>
                  <a:txBody>
                    <a:bodyPr/>
                    <a:lstStyle/>
                    <a:p>
                      <a:pPr marL="0" marR="0"/>
                      <a:r>
                        <a:rPr lang="en-US" sz="700">
                          <a:effectLst/>
                        </a:rPr>
                        <a:t>Home Phone</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a:r>
                        <a:rPr lang="en-US" sz="700">
                          <a:effectLst/>
                        </a:rPr>
                        <a:t>float64</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hangingPunct="0">
                        <a:spcBef>
                          <a:spcPts val="0"/>
                        </a:spcBef>
                        <a:spcAft>
                          <a:spcPts val="600"/>
                        </a:spcAft>
                      </a:pPr>
                      <a:r>
                        <a:rPr lang="en-GB" sz="800" kern="50">
                          <a:effectLst/>
                        </a:rPr>
                        <a:t>Debtors home phone number</a:t>
                      </a:r>
                      <a:endParaRPr lang="en-US" sz="800" kern="50">
                        <a:effectLst/>
                        <a:latin typeface="Arial" panose="020B0604020202020204" pitchFamily="34" charset="0"/>
                        <a:ea typeface="Times New Roman" panose="02020603050405020304" pitchFamily="18" charset="0"/>
                        <a:cs typeface="Times New Roman" panose="02020603050405020304" pitchFamily="18" charset="0"/>
                      </a:endParaRPr>
                    </a:p>
                  </a:txBody>
                  <a:tcPr marL="49204" marR="49204" marT="0" marB="0" anchor="ctr"/>
                </a:tc>
                <a:extLst>
                  <a:ext uri="{0D108BD9-81ED-4DB2-BD59-A6C34878D82A}">
                    <a16:rowId xmlns:a16="http://schemas.microsoft.com/office/drawing/2014/main" val="1680769207"/>
                  </a:ext>
                </a:extLst>
              </a:tr>
              <a:tr h="120277">
                <a:tc>
                  <a:txBody>
                    <a:bodyPr/>
                    <a:lstStyle/>
                    <a:p>
                      <a:pPr marL="0" marR="0"/>
                      <a:r>
                        <a:rPr lang="en-US" sz="700">
                          <a:effectLst/>
                        </a:rPr>
                        <a:t>Employer Phone</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a:r>
                        <a:rPr lang="en-US" sz="700">
                          <a:effectLst/>
                        </a:rPr>
                        <a:t>float64</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hangingPunct="0">
                        <a:spcBef>
                          <a:spcPts val="0"/>
                        </a:spcBef>
                        <a:spcAft>
                          <a:spcPts val="600"/>
                        </a:spcAft>
                      </a:pPr>
                      <a:r>
                        <a:rPr lang="en-GB" sz="800" kern="50">
                          <a:effectLst/>
                        </a:rPr>
                        <a:t>Debtors employers phone number</a:t>
                      </a:r>
                      <a:endParaRPr lang="en-US" sz="800" kern="50">
                        <a:effectLst/>
                        <a:latin typeface="Arial" panose="020B0604020202020204" pitchFamily="34" charset="0"/>
                        <a:ea typeface="Times New Roman" panose="02020603050405020304" pitchFamily="18" charset="0"/>
                        <a:cs typeface="Times New Roman" panose="02020603050405020304" pitchFamily="18" charset="0"/>
                      </a:endParaRPr>
                    </a:p>
                  </a:txBody>
                  <a:tcPr marL="49204" marR="49204" marT="0" marB="0" anchor="ctr"/>
                </a:tc>
                <a:extLst>
                  <a:ext uri="{0D108BD9-81ED-4DB2-BD59-A6C34878D82A}">
                    <a16:rowId xmlns:a16="http://schemas.microsoft.com/office/drawing/2014/main" val="4147050301"/>
                  </a:ext>
                </a:extLst>
              </a:tr>
              <a:tr h="240554">
                <a:tc>
                  <a:txBody>
                    <a:bodyPr/>
                    <a:lstStyle/>
                    <a:p>
                      <a:pPr marL="0" marR="0"/>
                      <a:r>
                        <a:rPr lang="en-US" sz="700">
                          <a:effectLst/>
                        </a:rPr>
                        <a:t>Cycle</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a:r>
                        <a:rPr lang="en-US" sz="700">
                          <a:effectLst/>
                        </a:rPr>
                        <a:t>object</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hangingPunct="0">
                        <a:spcBef>
                          <a:spcPts val="0"/>
                        </a:spcBef>
                        <a:spcAft>
                          <a:spcPts val="600"/>
                        </a:spcAft>
                      </a:pPr>
                      <a:r>
                        <a:rPr lang="en-GB" sz="800" kern="50">
                          <a:effectLst/>
                        </a:rPr>
                        <a:t>How “fresh the account is i.e, how many times did the issuer send it out to a collection agency prior to sale</a:t>
                      </a:r>
                      <a:endParaRPr lang="en-US" sz="800" kern="50">
                        <a:effectLst/>
                        <a:latin typeface="Arial" panose="020B0604020202020204" pitchFamily="34" charset="0"/>
                        <a:ea typeface="Times New Roman" panose="02020603050405020304" pitchFamily="18" charset="0"/>
                        <a:cs typeface="Times New Roman" panose="02020603050405020304" pitchFamily="18" charset="0"/>
                      </a:endParaRPr>
                    </a:p>
                  </a:txBody>
                  <a:tcPr marL="49204" marR="49204" marT="0" marB="0" anchor="ctr"/>
                </a:tc>
                <a:extLst>
                  <a:ext uri="{0D108BD9-81ED-4DB2-BD59-A6C34878D82A}">
                    <a16:rowId xmlns:a16="http://schemas.microsoft.com/office/drawing/2014/main" val="419249915"/>
                  </a:ext>
                </a:extLst>
              </a:tr>
              <a:tr h="120277">
                <a:tc>
                  <a:txBody>
                    <a:bodyPr/>
                    <a:lstStyle/>
                    <a:p>
                      <a:pPr marL="0" marR="0"/>
                      <a:r>
                        <a:rPr lang="en-US" sz="700">
                          <a:effectLst/>
                        </a:rPr>
                        <a:t>Paid</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a:r>
                        <a:rPr lang="en-US" sz="700">
                          <a:effectLst/>
                        </a:rPr>
                        <a:t>int64</a:t>
                      </a:r>
                      <a:endParaRPr lang="en-US" sz="700">
                        <a:effectLst/>
                        <a:latin typeface="Times New Roman" panose="02020603050405020304" pitchFamily="18" charset="0"/>
                        <a:ea typeface="Times New Roman" panose="02020603050405020304" pitchFamily="18" charset="0"/>
                      </a:endParaRPr>
                    </a:p>
                  </a:txBody>
                  <a:tcPr marL="49204" marR="49204" marT="0" marB="0" anchor="ctr"/>
                </a:tc>
                <a:tc>
                  <a:txBody>
                    <a:bodyPr/>
                    <a:lstStyle/>
                    <a:p>
                      <a:pPr marL="0" marR="0" hangingPunct="0">
                        <a:spcBef>
                          <a:spcPts val="0"/>
                        </a:spcBef>
                        <a:spcAft>
                          <a:spcPts val="600"/>
                        </a:spcAft>
                      </a:pPr>
                      <a:r>
                        <a:rPr lang="en-GB" sz="800" kern="50" dirty="0">
                          <a:effectLst/>
                        </a:rPr>
                        <a:t>Was the debt paid</a:t>
                      </a:r>
                      <a:endParaRPr lang="en-US" sz="800" kern="5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9204" marR="49204" marT="0" marB="0" anchor="ctr"/>
                </a:tc>
                <a:extLst>
                  <a:ext uri="{0D108BD9-81ED-4DB2-BD59-A6C34878D82A}">
                    <a16:rowId xmlns:a16="http://schemas.microsoft.com/office/drawing/2014/main" val="722105886"/>
                  </a:ext>
                </a:extLst>
              </a:tr>
            </a:tbl>
          </a:graphicData>
        </a:graphic>
      </p:graphicFrame>
    </p:spTree>
    <p:extLst>
      <p:ext uri="{BB962C8B-B14F-4D97-AF65-F5344CB8AC3E}">
        <p14:creationId xmlns:p14="http://schemas.microsoft.com/office/powerpoint/2010/main" val="147527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 (EDA)</a:t>
            </a:r>
          </a:p>
        </p:txBody>
      </p:sp>
      <p:sp>
        <p:nvSpPr>
          <p:cNvPr id="3" name="TextBox 2">
            <a:extLst>
              <a:ext uri="{FF2B5EF4-FFF2-40B4-BE49-F238E27FC236}">
                <a16:creationId xmlns:a16="http://schemas.microsoft.com/office/drawing/2014/main" id="{D1A48F6F-16FD-BE43-B775-04FB97A6CF0B}"/>
              </a:ext>
            </a:extLst>
          </p:cNvPr>
          <p:cNvSpPr txBox="1"/>
          <p:nvPr/>
        </p:nvSpPr>
        <p:spPr>
          <a:xfrm>
            <a:off x="1522412" y="1905000"/>
            <a:ext cx="9829799" cy="3139321"/>
          </a:xfrm>
          <a:prstGeom prst="rect">
            <a:avLst/>
          </a:prstGeom>
          <a:noFill/>
        </p:spPr>
        <p:txBody>
          <a:bodyPr wrap="square" rtlCol="0">
            <a:spAutoFit/>
          </a:bodyPr>
          <a:lstStyle/>
          <a:p>
            <a:pPr marL="285750" indent="-285750">
              <a:buFont typeface="Arial" panose="020B0604020202020204" pitchFamily="34" charset="0"/>
              <a:buChar char="•"/>
            </a:pPr>
            <a:r>
              <a:rPr lang="en-US" dirty="0"/>
              <a:t>Understanding how the manual analysis was done</a:t>
            </a:r>
          </a:p>
          <a:p>
            <a:pPr marL="800100" lvl="1" indent="-342900">
              <a:buFont typeface="+mj-lt"/>
              <a:buAutoNum type="arabicPeriod"/>
            </a:pPr>
            <a:r>
              <a:rPr lang="en-GB" dirty="0"/>
              <a:t>Denver metro local</a:t>
            </a:r>
            <a:endParaRPr lang="en-US" dirty="0"/>
          </a:p>
          <a:p>
            <a:pPr marL="800100" lvl="1" indent="-342900">
              <a:buFont typeface="+mj-lt"/>
              <a:buAutoNum type="arabicPeriod"/>
            </a:pPr>
            <a:r>
              <a:rPr lang="en-GB" dirty="0"/>
              <a:t>Home owner weighted higher then renters</a:t>
            </a:r>
            <a:endParaRPr lang="en-US" dirty="0"/>
          </a:p>
          <a:p>
            <a:pPr marL="800100" lvl="1" indent="-342900">
              <a:buFont typeface="+mj-lt"/>
              <a:buAutoNum type="arabicPeriod"/>
            </a:pPr>
            <a:r>
              <a:rPr lang="en-GB" dirty="0"/>
              <a:t>Bankruptcy check</a:t>
            </a:r>
            <a:endParaRPr lang="en-US" dirty="0"/>
          </a:p>
          <a:p>
            <a:pPr marL="800100" lvl="1" indent="-342900">
              <a:buFont typeface="+mj-lt"/>
              <a:buAutoNum type="arabicPeriod"/>
            </a:pPr>
            <a:r>
              <a:rPr lang="en-GB" dirty="0"/>
              <a:t>Look to see if they were married</a:t>
            </a:r>
            <a:endParaRPr lang="en-US" dirty="0"/>
          </a:p>
          <a:p>
            <a:pPr marL="800100" lvl="1" indent="-342900">
              <a:buFont typeface="+mj-lt"/>
              <a:buAutoNum type="arabicPeriod"/>
            </a:pPr>
            <a:r>
              <a:rPr lang="en-GB" dirty="0"/>
              <a:t>Remaining balance &lt; 15k</a:t>
            </a:r>
          </a:p>
          <a:p>
            <a:pPr marL="1257300" lvl="2" indent="-342900">
              <a:buFont typeface="+mj-lt"/>
              <a:buAutoNum type="arabicPeriod"/>
            </a:pPr>
            <a:r>
              <a:rPr lang="en-GB" dirty="0"/>
              <a:t>Interest and Fees</a:t>
            </a:r>
            <a:endParaRPr lang="en-US" dirty="0"/>
          </a:p>
          <a:p>
            <a:pPr marL="800100" lvl="1" indent="-342900">
              <a:buFont typeface="+mj-lt"/>
              <a:buAutoNum type="arabicPeriod"/>
            </a:pPr>
            <a:r>
              <a:rPr lang="en-GB" dirty="0"/>
              <a:t>Didn’t look at interest rates of 8%</a:t>
            </a:r>
            <a:endParaRPr lang="en-US" dirty="0"/>
          </a:p>
          <a:p>
            <a:pPr marL="800100" lvl="1" indent="-342900">
              <a:buFont typeface="+mj-lt"/>
              <a:buAutoNum type="arabicPeriod"/>
            </a:pPr>
            <a:r>
              <a:rPr lang="en-GB" dirty="0"/>
              <a:t>Look at the “Cycle” – How many times the loan has been sent to a collection agency</a:t>
            </a:r>
          </a:p>
          <a:p>
            <a:pPr marL="800100" lvl="1" indent="-342900">
              <a:buFont typeface="+mj-lt"/>
              <a:buAutoNum type="arabicPeriod"/>
            </a:pPr>
            <a:r>
              <a:rPr lang="en-GB" dirty="0"/>
              <a:t>Number of days until Out of Statute </a:t>
            </a:r>
          </a:p>
          <a:p>
            <a:pPr marL="800100" lvl="1" indent="-342900">
              <a:buFont typeface="+mj-lt"/>
              <a:buAutoNum type="arabicPeriod"/>
            </a:pPr>
            <a:r>
              <a:rPr lang="en-GB" dirty="0"/>
              <a:t>Last Pay Amount</a:t>
            </a:r>
            <a:endParaRPr lang="en-US" dirty="0"/>
          </a:p>
        </p:txBody>
      </p:sp>
    </p:spTree>
    <p:extLst>
      <p:ext uri="{BB962C8B-B14F-4D97-AF65-F5344CB8AC3E}">
        <p14:creationId xmlns:p14="http://schemas.microsoft.com/office/powerpoint/2010/main" val="410887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Currency Symbols 16x9">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rrency symbols presentation (widescreen).potx" id="{0BEEB329-2C4D-4D02-9858-CA91ACE92AB1}" vid="{944DA297-E844-470D-A85C-00068074ACC2}"/>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Currency Symbols 16x9</Template>
  <TotalTime>318</TotalTime>
  <Words>1029</Words>
  <Application>Microsoft Macintosh PowerPoint</Application>
  <PresentationFormat>Custom</PresentationFormat>
  <Paragraphs>164</Paragraphs>
  <Slides>13</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Cambria</vt:lpstr>
      <vt:lpstr>Times New Roman</vt:lpstr>
      <vt:lpstr>Currency Symbols 16x9</vt:lpstr>
      <vt:lpstr>Debt Portfolio </vt:lpstr>
      <vt:lpstr>Agenda</vt:lpstr>
      <vt:lpstr>Problem Statement</vt:lpstr>
      <vt:lpstr>Problem Statement</vt:lpstr>
      <vt:lpstr>Gather  Data</vt:lpstr>
      <vt:lpstr>Gather Data</vt:lpstr>
      <vt:lpstr>Exploratory Data Analysis (EDA)</vt:lpstr>
      <vt:lpstr>Exploratory Data Analysis (EDA)</vt:lpstr>
      <vt:lpstr>Exploratory Data Analysis (EDA)</vt:lpstr>
      <vt:lpstr>Feature Engineering</vt:lpstr>
      <vt:lpstr>Feature Engineering</vt:lpstr>
      <vt:lpstr>Building Predictive Models</vt:lpstr>
      <vt:lpstr>Building Predictive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Debt Buldle </dc:title>
  <dc:creator>Mark Yingling</dc:creator>
  <cp:lastModifiedBy>Mark Yingling</cp:lastModifiedBy>
  <cp:revision>14</cp:revision>
  <dcterms:created xsi:type="dcterms:W3CDTF">2018-10-10T20:16:31Z</dcterms:created>
  <dcterms:modified xsi:type="dcterms:W3CDTF">2018-10-11T19:42:57Z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