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Montserrat"/>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4996b7e4e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4996b7e4e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94996b7e4e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94996b7e4e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4996b7e4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94996b7e4e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4996b7e4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94996b7e4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94996b7e4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94996b7e4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5e482d0af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5e482d0af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5e482d0af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5e482d0af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94996b7e4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94996b7e4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94996b7e4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94996b7e4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5e482d0af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5e482d0af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4996b7e4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4996b7e4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5e482d0af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5e482d0af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5e482d0af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5e482d0af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5e482d0af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5e482d0af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5e482d0af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5e482d0af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5e482d0af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5e482d0af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94996b7e4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94996b7e4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94996b7e4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94996b7e4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5e482d0af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5e482d0af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4996b7e4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4996b7e4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e482d0af2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e482d0af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e482d0af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e482d0af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e482d0af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e482d0af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e482d0af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e482d0af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e482d0af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e482d0af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4996b7e4e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4996b7e4e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i.org/10.1109/2.84874" TargetMode="External"/><Relationship Id="rId4" Type="http://schemas.openxmlformats.org/officeDocument/2006/relationships/hyperlink" Target="https://doi.org/10.1007/978-3-642-31513-8_4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85575" y="1258975"/>
            <a:ext cx="63336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00"/>
              <a:t>Logical Clock Synchronization for Distributed Mutual Exclusion</a:t>
            </a:r>
            <a:endParaRPr sz="3100"/>
          </a:p>
        </p:txBody>
      </p:sp>
      <p:sp>
        <p:nvSpPr>
          <p:cNvPr id="135" name="Google Shape;135;p13"/>
          <p:cNvSpPr txBox="1"/>
          <p:nvPr>
            <p:ph idx="1" type="subTitle"/>
          </p:nvPr>
        </p:nvSpPr>
        <p:spPr>
          <a:xfrm>
            <a:off x="5348300" y="307685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Myint Myat Thura (31861067)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54855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00"/>
              <a:t>How are concurrent events defined</a:t>
            </a:r>
            <a:r>
              <a:rPr lang="en" sz="3300"/>
              <a:t>?</a:t>
            </a:r>
            <a:endParaRPr sz="3300"/>
          </a:p>
        </p:txBody>
      </p:sp>
      <p:sp>
        <p:nvSpPr>
          <p:cNvPr id="190" name="Google Shape;190;p22"/>
          <p:cNvSpPr txBox="1"/>
          <p:nvPr>
            <p:ph idx="1" type="body"/>
          </p:nvPr>
        </p:nvSpPr>
        <p:spPr>
          <a:xfrm>
            <a:off x="1297500" y="1486750"/>
            <a:ext cx="7038900" cy="3421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a:t>Two events are concurrent if neither can causally affect the other.</a:t>
            </a:r>
            <a:endParaRPr b="1" sz="1600"/>
          </a:p>
          <a:p>
            <a:pPr indent="-330200" lvl="0" marL="457200" rtl="0" algn="l">
              <a:spcBef>
                <a:spcPts val="0"/>
              </a:spcBef>
              <a:spcAft>
                <a:spcPts val="0"/>
              </a:spcAft>
              <a:buSzPts val="1600"/>
              <a:buChar char="●"/>
            </a:pPr>
            <a:r>
              <a:rPr b="1" lang="en" sz="1600"/>
              <a:t>Concurrent events use the “-&gt;” notation.</a:t>
            </a:r>
            <a:endParaRPr b="1" sz="1600"/>
          </a:p>
          <a:p>
            <a:pPr indent="-330200" lvl="0" marL="457200" rtl="0" algn="l">
              <a:spcBef>
                <a:spcPts val="0"/>
              </a:spcBef>
              <a:spcAft>
                <a:spcPts val="0"/>
              </a:spcAft>
              <a:buSzPts val="1600"/>
              <a:buChar char="●"/>
            </a:pPr>
            <a:r>
              <a:rPr b="1" lang="en" sz="1600"/>
              <a:t>Assume a -&gt; b, this means a and b is concurrent. </a:t>
            </a:r>
            <a:endParaRPr b="1" sz="1600"/>
          </a:p>
          <a:p>
            <a:pPr indent="-330200" lvl="0" marL="457200" rtl="0" algn="l">
              <a:spcBef>
                <a:spcPts val="0"/>
              </a:spcBef>
              <a:spcAft>
                <a:spcPts val="0"/>
              </a:spcAft>
              <a:buSzPts val="1600"/>
              <a:buChar char="●"/>
            </a:pPr>
            <a:r>
              <a:rPr b="1" lang="en" sz="1600"/>
              <a:t>We can claim two processing are concurrent even if we do not know what the latter process is doing. As long as we know what the latter process plans to do, we can claim them to be concurrent.</a:t>
            </a:r>
            <a:endParaRPr b="1" sz="1600"/>
          </a:p>
          <a:p>
            <a:pPr indent="-330200" lvl="0" marL="457200" rtl="0" algn="l">
              <a:spcBef>
                <a:spcPts val="0"/>
              </a:spcBef>
              <a:spcAft>
                <a:spcPts val="0"/>
              </a:spcAft>
              <a:buSzPts val="1600"/>
              <a:buChar char="●"/>
            </a:pPr>
            <a:r>
              <a:rPr b="1" lang="en" sz="1600"/>
              <a:t>In this paper, we take a more </a:t>
            </a:r>
            <a:r>
              <a:rPr b="1" lang="en" sz="1600"/>
              <a:t>pragmatic</a:t>
            </a:r>
            <a:r>
              <a:rPr b="1" lang="en" sz="1600"/>
              <a:t> approach by considering messages that are actually sent and not those that could be sent.</a:t>
            </a:r>
            <a:endParaRPr sz="1600"/>
          </a:p>
          <a:p>
            <a:pPr indent="0" lvl="0" marL="0" rtl="0" algn="l">
              <a:spcBef>
                <a:spcPts val="1200"/>
              </a:spcBef>
              <a:spcAft>
                <a:spcPts val="0"/>
              </a:spcAft>
              <a:buNone/>
            </a:pPr>
            <a:r>
              <a:t/>
            </a:r>
            <a:endParaRPr b="1">
              <a:solidFill>
                <a:srgbClr val="FFFF00"/>
              </a:solidFil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220575"/>
            <a:ext cx="56154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00"/>
              <a:t>Visualization of concurrent events</a:t>
            </a:r>
            <a:endParaRPr sz="3300"/>
          </a:p>
        </p:txBody>
      </p:sp>
      <p:sp>
        <p:nvSpPr>
          <p:cNvPr id="196" name="Google Shape;196;p23"/>
          <p:cNvSpPr txBox="1"/>
          <p:nvPr>
            <p:ph idx="1" type="body"/>
          </p:nvPr>
        </p:nvSpPr>
        <p:spPr>
          <a:xfrm>
            <a:off x="1297500" y="1307850"/>
            <a:ext cx="7038900" cy="342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23"/>
          <p:cNvPicPr preferRelativeResize="0"/>
          <p:nvPr/>
        </p:nvPicPr>
        <p:blipFill>
          <a:blip r:embed="rId3">
            <a:alphaModFix/>
          </a:blip>
          <a:stretch>
            <a:fillRect/>
          </a:stretch>
        </p:blipFill>
        <p:spPr>
          <a:xfrm>
            <a:off x="1594225" y="1307850"/>
            <a:ext cx="6082750" cy="3060000"/>
          </a:xfrm>
          <a:prstGeom prst="rect">
            <a:avLst/>
          </a:prstGeom>
          <a:noFill/>
          <a:ln>
            <a:noFill/>
          </a:ln>
        </p:spPr>
      </p:pic>
      <p:sp>
        <p:nvSpPr>
          <p:cNvPr id="198" name="Google Shape;198;p23"/>
          <p:cNvSpPr txBox="1"/>
          <p:nvPr/>
        </p:nvSpPr>
        <p:spPr>
          <a:xfrm>
            <a:off x="525300" y="4446950"/>
            <a:ext cx="858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Lamport, L. (2019). Time, clocks, and the ordering of events in a distributed system. In Concurrency: the Works of Leslie Lamport (pp. 179–196). (Reprinted from page 182, Figure 1).</a:t>
            </a:r>
            <a:endParaRPr>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What is Total Ordering?</a:t>
            </a:r>
            <a:endParaRPr sz="3300"/>
          </a:p>
        </p:txBody>
      </p:sp>
      <p:sp>
        <p:nvSpPr>
          <p:cNvPr id="204" name="Google Shape;204;p24"/>
          <p:cNvSpPr txBox="1"/>
          <p:nvPr>
            <p:ph idx="1" type="body"/>
          </p:nvPr>
        </p:nvSpPr>
        <p:spPr>
          <a:xfrm>
            <a:off x="1297500" y="1307850"/>
            <a:ext cx="7038900" cy="3421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Back in Partial Ordering, the sequence of operations are not definitive.</a:t>
            </a:r>
            <a:endParaRPr b="1" sz="1800"/>
          </a:p>
          <a:p>
            <a:pPr indent="-342900" lvl="0" marL="457200" rtl="0" algn="l">
              <a:spcBef>
                <a:spcPts val="0"/>
              </a:spcBef>
              <a:spcAft>
                <a:spcPts val="0"/>
              </a:spcAft>
              <a:buSzPts val="1800"/>
              <a:buChar char="●"/>
            </a:pPr>
            <a:r>
              <a:rPr b="1" lang="en" sz="1800"/>
              <a:t>Total ordering makes it so that the sequences are definitive.</a:t>
            </a:r>
            <a:endParaRPr b="1" sz="1800"/>
          </a:p>
          <a:p>
            <a:pPr indent="-342900" lvl="0" marL="457200" rtl="0" algn="l">
              <a:spcBef>
                <a:spcPts val="0"/>
              </a:spcBef>
              <a:spcAft>
                <a:spcPts val="0"/>
              </a:spcAft>
              <a:buSzPts val="1800"/>
              <a:buChar char="●"/>
            </a:pPr>
            <a:r>
              <a:rPr b="1" lang="en" sz="1800"/>
              <a:t>Total ordering can only consist of A -&gt; B (or) B -&gt; A (or) A = B.</a:t>
            </a:r>
            <a:endParaRPr b="1" sz="1800"/>
          </a:p>
          <a:p>
            <a:pPr indent="-342900" lvl="0" marL="457200" rtl="0" algn="l">
              <a:spcBef>
                <a:spcPts val="0"/>
              </a:spcBef>
              <a:spcAft>
                <a:spcPts val="0"/>
              </a:spcAft>
              <a:buSzPts val="1800"/>
              <a:buChar char="●"/>
            </a:pPr>
            <a:r>
              <a:rPr b="1" lang="en" sz="1800"/>
              <a:t>Total ordering is achieved through the use of Logical Clocks which we can define the values of and define its behavior.</a:t>
            </a:r>
            <a:endParaRPr b="1" sz="1800"/>
          </a:p>
          <a:p>
            <a:pPr indent="-342900" lvl="0" marL="457200" rtl="0" algn="l">
              <a:spcBef>
                <a:spcPts val="0"/>
              </a:spcBef>
              <a:spcAft>
                <a:spcPts val="0"/>
              </a:spcAft>
              <a:buSzPts val="1800"/>
              <a:buChar char="●"/>
            </a:pPr>
            <a:r>
              <a:rPr b="1" lang="en" sz="1800"/>
              <a:t>Logical Clocks are covered in the next slide.</a:t>
            </a:r>
            <a:endParaRPr b="1" sz="1800"/>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What are Logical Clocks?</a:t>
            </a:r>
            <a:endParaRPr sz="3300"/>
          </a:p>
        </p:txBody>
      </p:sp>
      <p:sp>
        <p:nvSpPr>
          <p:cNvPr id="210" name="Google Shape;210;p25"/>
          <p:cNvSpPr txBox="1"/>
          <p:nvPr>
            <p:ph idx="1" type="body"/>
          </p:nvPr>
        </p:nvSpPr>
        <p:spPr>
          <a:xfrm>
            <a:off x="1297500" y="1307850"/>
            <a:ext cx="7038900" cy="3421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a:t>Logical clocks are implemented through clock and only exists within the system, it is not a representation of physical time.</a:t>
            </a:r>
            <a:endParaRPr b="1" sz="1600"/>
          </a:p>
          <a:p>
            <a:pPr indent="-330200" lvl="0" marL="457200" rtl="0" algn="l">
              <a:spcBef>
                <a:spcPts val="0"/>
              </a:spcBef>
              <a:spcAft>
                <a:spcPts val="0"/>
              </a:spcAft>
              <a:buSzPts val="1600"/>
              <a:buChar char="●"/>
            </a:pPr>
            <a:r>
              <a:rPr b="1" lang="en" sz="1600"/>
              <a:t>We define a clock Cᵢ for each process Pᵢ, we can denote this as Cᵢ(a) where a is any event in that process.</a:t>
            </a:r>
            <a:endParaRPr b="1" sz="1600"/>
          </a:p>
          <a:p>
            <a:pPr indent="-330200" lvl="0" marL="457200" rtl="0" algn="l">
              <a:spcBef>
                <a:spcPts val="0"/>
              </a:spcBef>
              <a:spcAft>
                <a:spcPts val="0"/>
              </a:spcAft>
              <a:buSzPts val="1600"/>
              <a:buChar char="●"/>
            </a:pPr>
            <a:r>
              <a:rPr b="1" lang="en" sz="1600"/>
              <a:t>We now consider what does it mean for a time to be correct.</a:t>
            </a:r>
            <a:endParaRPr b="1" sz="1600"/>
          </a:p>
          <a:p>
            <a:pPr indent="-330200" lvl="0" marL="457200" rtl="0" algn="l">
              <a:spcBef>
                <a:spcPts val="0"/>
              </a:spcBef>
              <a:spcAft>
                <a:spcPts val="0"/>
              </a:spcAft>
              <a:buSzPts val="1600"/>
              <a:buChar char="●"/>
            </a:pPr>
            <a:r>
              <a:rPr b="1" lang="en" sz="1600"/>
              <a:t>For any events a, p: if a → p then Cₐ &lt; Cₚ</a:t>
            </a:r>
            <a:endParaRPr b="1" sz="1600"/>
          </a:p>
          <a:p>
            <a:pPr indent="0" lvl="0" marL="0" rtl="0" algn="l">
              <a:spcBef>
                <a:spcPts val="1200"/>
              </a:spcBef>
              <a:spcAft>
                <a:spcPts val="0"/>
              </a:spcAft>
              <a:buNone/>
            </a:pPr>
            <a:r>
              <a:t/>
            </a:r>
            <a:endParaRPr b="1">
              <a:solidFill>
                <a:srgbClr val="FFFF00"/>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393750"/>
            <a:ext cx="526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Introducing</a:t>
            </a:r>
            <a:r>
              <a:rPr lang="en" sz="2800"/>
              <a:t> Logical Clocks to improve synchronization</a:t>
            </a:r>
            <a:endParaRPr sz="2800"/>
          </a:p>
        </p:txBody>
      </p:sp>
      <p:sp>
        <p:nvSpPr>
          <p:cNvPr id="216" name="Google Shape;216;p26"/>
          <p:cNvSpPr txBox="1"/>
          <p:nvPr>
            <p:ph idx="1" type="body"/>
          </p:nvPr>
        </p:nvSpPr>
        <p:spPr>
          <a:xfrm>
            <a:off x="1297500" y="1567550"/>
            <a:ext cx="7038900" cy="3429300"/>
          </a:xfrm>
          <a:prstGeom prst="rect">
            <a:avLst/>
          </a:prstGeom>
        </p:spPr>
        <p:txBody>
          <a:bodyPr anchorCtr="0" anchor="t" bIns="91425" lIns="91425" spcFirstLastPara="1" rIns="91425" wrap="square" tIns="91425">
            <a:normAutofit fontScale="40000" lnSpcReduction="10000"/>
          </a:bodyPr>
          <a:lstStyle/>
          <a:p>
            <a:pPr indent="-321817" lvl="0" marL="457200" rtl="0" algn="l">
              <a:spcBef>
                <a:spcPts val="0"/>
              </a:spcBef>
              <a:spcAft>
                <a:spcPts val="0"/>
              </a:spcAft>
              <a:buSzPct val="100000"/>
              <a:buChar char="●"/>
            </a:pPr>
            <a:r>
              <a:rPr b="1" lang="en" sz="3669"/>
              <a:t>Firstly we must meet </a:t>
            </a:r>
            <a:r>
              <a:rPr b="1" lang="en" sz="3669"/>
              <a:t>the conditions</a:t>
            </a:r>
            <a:r>
              <a:rPr b="1" lang="en" sz="3669"/>
              <a:t> that are as follows:</a:t>
            </a:r>
            <a:endParaRPr b="1" sz="3669"/>
          </a:p>
          <a:p>
            <a:pPr indent="-321817" lvl="1" marL="914400" rtl="0" algn="l">
              <a:spcBef>
                <a:spcPts val="0"/>
              </a:spcBef>
              <a:spcAft>
                <a:spcPts val="0"/>
              </a:spcAft>
              <a:buSzPct val="100000"/>
              <a:buChar char="○"/>
            </a:pPr>
            <a:r>
              <a:rPr b="1" lang="en" sz="3669"/>
              <a:t>Each process Pᵢ increments Cᵢ between any two successive events</a:t>
            </a:r>
            <a:endParaRPr b="1" sz="3669"/>
          </a:p>
          <a:p>
            <a:pPr indent="-321817" lvl="1" marL="914400" rtl="0" algn="l">
              <a:spcBef>
                <a:spcPts val="0"/>
              </a:spcBef>
              <a:spcAft>
                <a:spcPts val="0"/>
              </a:spcAft>
              <a:buSzPct val="100000"/>
              <a:buChar char="○"/>
            </a:pPr>
            <a:r>
              <a:rPr b="1" lang="en" sz="3669"/>
              <a:t>If event a is sending a message m by process Pᵢ, then the message m requires a timestamp Tₘ = Cᵢ(a).</a:t>
            </a:r>
            <a:endParaRPr b="1" sz="3669"/>
          </a:p>
          <a:p>
            <a:pPr indent="-321817" lvl="1" marL="914400" rtl="0" algn="l">
              <a:spcBef>
                <a:spcPts val="0"/>
              </a:spcBef>
              <a:spcAft>
                <a:spcPts val="0"/>
              </a:spcAft>
              <a:buSzPct val="100000"/>
              <a:buChar char="○"/>
            </a:pPr>
            <a:r>
              <a:rPr b="1" lang="en" sz="3669"/>
              <a:t>Upon receiving a message, Pⱼ sets Cⱼ greater than or equal to its present value and greater than Tₘ</a:t>
            </a:r>
            <a:endParaRPr b="1" sz="3669"/>
          </a:p>
          <a:p>
            <a:pPr indent="0" lvl="0" marL="0" rtl="0" algn="l">
              <a:spcBef>
                <a:spcPts val="1200"/>
              </a:spcBef>
              <a:spcAft>
                <a:spcPts val="0"/>
              </a:spcAft>
              <a:buNone/>
            </a:pPr>
            <a:r>
              <a:rPr b="1" lang="en" sz="3669"/>
              <a:t>In </a:t>
            </a:r>
            <a:r>
              <a:rPr b="1" lang="en" sz="3669"/>
              <a:t>essence</a:t>
            </a:r>
            <a:r>
              <a:rPr b="1" lang="en" sz="3669"/>
              <a:t>, this is a way to ensure that logical clocks are implemented into our processes and changed accordingly.  In the next slide we will explore how we use this implementation to maintain order and synchronization from an algorithmic perspective.</a:t>
            </a:r>
            <a:endParaRPr b="1" sz="3669"/>
          </a:p>
          <a:p>
            <a:pPr indent="0" lvl="0" marL="0" rtl="0" algn="l">
              <a:spcBef>
                <a:spcPts val="1200"/>
              </a:spcBef>
              <a:spcAft>
                <a:spcPts val="0"/>
              </a:spcAft>
              <a:buNone/>
            </a:pPr>
            <a:r>
              <a:t/>
            </a:r>
            <a:endParaRPr b="1">
              <a:solidFill>
                <a:srgbClr val="FFFF00"/>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297500" y="393750"/>
            <a:ext cx="54855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00"/>
              <a:t>Ordering the Events Totally</a:t>
            </a:r>
            <a:endParaRPr sz="3300"/>
          </a:p>
        </p:txBody>
      </p:sp>
      <p:sp>
        <p:nvSpPr>
          <p:cNvPr id="222" name="Google Shape;222;p27"/>
          <p:cNvSpPr txBox="1"/>
          <p:nvPr>
            <p:ph idx="1" type="body"/>
          </p:nvPr>
        </p:nvSpPr>
        <p:spPr>
          <a:xfrm>
            <a:off x="1297500" y="1307850"/>
            <a:ext cx="7038900" cy="342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a:t>We order events by the times at which they occur (logical clock).</a:t>
            </a:r>
            <a:endParaRPr b="1" sz="1600"/>
          </a:p>
          <a:p>
            <a:pPr indent="-330200" lvl="0" marL="457200" rtl="0" algn="l">
              <a:spcBef>
                <a:spcPts val="0"/>
              </a:spcBef>
              <a:spcAft>
                <a:spcPts val="0"/>
              </a:spcAft>
              <a:buSzPts val="1600"/>
              <a:buChar char="●"/>
            </a:pPr>
            <a:r>
              <a:rPr b="1" lang="en" sz="1600"/>
              <a:t>If event a occurs at time 2, it will be before all events that occurs at time &gt;= 2.</a:t>
            </a:r>
            <a:endParaRPr b="1" sz="1600"/>
          </a:p>
          <a:p>
            <a:pPr indent="-330200" lvl="0" marL="457200" rtl="0" algn="l">
              <a:spcBef>
                <a:spcPts val="0"/>
              </a:spcBef>
              <a:spcAft>
                <a:spcPts val="0"/>
              </a:spcAft>
              <a:buSzPts val="1600"/>
              <a:buChar char="●"/>
            </a:pPr>
            <a:r>
              <a:rPr b="1" lang="en" sz="1600"/>
              <a:t>If the events occur at the same time, we will break the tie using arbitrary total order of the processes. Process 1 will be executed before Process 2.</a:t>
            </a:r>
            <a:endParaRPr b="1" sz="1600"/>
          </a:p>
          <a:p>
            <a:pPr indent="0" lvl="0" marL="0" rtl="0" algn="l">
              <a:spcBef>
                <a:spcPts val="1200"/>
              </a:spcBef>
              <a:spcAft>
                <a:spcPts val="0"/>
              </a:spcAft>
              <a:buNone/>
            </a:pPr>
            <a:r>
              <a:t/>
            </a:r>
            <a:endParaRPr b="1">
              <a:solidFill>
                <a:srgbClr val="FFFF00"/>
              </a:solidFil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1297500" y="236925"/>
            <a:ext cx="54423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188"/>
              <a:t>Visualizing</a:t>
            </a:r>
            <a:r>
              <a:rPr lang="en" sz="3188"/>
              <a:t> the Total Events Ordering</a:t>
            </a:r>
            <a:endParaRPr sz="3188"/>
          </a:p>
          <a:p>
            <a:pPr indent="0" lvl="0" marL="0" rtl="0" algn="l">
              <a:spcBef>
                <a:spcPts val="0"/>
              </a:spcBef>
              <a:spcAft>
                <a:spcPts val="0"/>
              </a:spcAft>
              <a:buNone/>
            </a:pPr>
            <a:r>
              <a:t/>
            </a:r>
            <a:endParaRPr/>
          </a:p>
        </p:txBody>
      </p:sp>
      <p:sp>
        <p:nvSpPr>
          <p:cNvPr id="228" name="Google Shape;228;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9" name="Google Shape;229;p28"/>
          <p:cNvPicPr preferRelativeResize="0"/>
          <p:nvPr/>
        </p:nvPicPr>
        <p:blipFill>
          <a:blip r:embed="rId3">
            <a:alphaModFix/>
          </a:blip>
          <a:stretch>
            <a:fillRect/>
          </a:stretch>
        </p:blipFill>
        <p:spPr>
          <a:xfrm>
            <a:off x="2237475" y="1330926"/>
            <a:ext cx="4669024" cy="3564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1297500" y="162850"/>
            <a:ext cx="5254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What is Distributed Mutual Exclusion and how do Logical Clocks help?</a:t>
            </a:r>
            <a:endParaRPr sz="2900"/>
          </a:p>
        </p:txBody>
      </p:sp>
      <p:sp>
        <p:nvSpPr>
          <p:cNvPr id="235" name="Google Shape;235;p29"/>
          <p:cNvSpPr txBox="1"/>
          <p:nvPr>
            <p:ph idx="1" type="body"/>
          </p:nvPr>
        </p:nvSpPr>
        <p:spPr>
          <a:xfrm>
            <a:off x="1297500" y="1567550"/>
            <a:ext cx="7038900" cy="3400200"/>
          </a:xfrm>
          <a:prstGeom prst="rect">
            <a:avLst/>
          </a:prstGeom>
        </p:spPr>
        <p:txBody>
          <a:bodyPr anchorCtr="0" anchor="t" bIns="91425" lIns="91425" spcFirstLastPara="1" rIns="91425" wrap="square" tIns="91425">
            <a:normAutofit fontScale="92500" lnSpcReduction="10000"/>
          </a:bodyPr>
          <a:lstStyle/>
          <a:p>
            <a:pPr indent="-322580" lvl="0" marL="457200" rtl="0" algn="l">
              <a:spcBef>
                <a:spcPts val="0"/>
              </a:spcBef>
              <a:spcAft>
                <a:spcPts val="0"/>
              </a:spcAft>
              <a:buSzPct val="100000"/>
              <a:buChar char="●"/>
            </a:pPr>
            <a:r>
              <a:rPr b="1" lang="en" sz="1600"/>
              <a:t>I</a:t>
            </a:r>
            <a:r>
              <a:rPr b="1" lang="en" sz="1989"/>
              <a:t>n distributed systems, Distributed Mutual Exclusion is the concept of allowing only one process to access the critical section at a time.</a:t>
            </a:r>
            <a:endParaRPr b="1" sz="1989"/>
          </a:p>
          <a:p>
            <a:pPr indent="-345460" lvl="0" marL="457200" rtl="0" algn="l">
              <a:spcBef>
                <a:spcPts val="0"/>
              </a:spcBef>
              <a:spcAft>
                <a:spcPts val="0"/>
              </a:spcAft>
              <a:buSzPct val="100000"/>
              <a:buChar char="●"/>
            </a:pPr>
            <a:r>
              <a:rPr b="1" lang="en" sz="1989"/>
              <a:t>A critical section refers to part of a program that accesses shared resources and needs to be executed atomically.</a:t>
            </a:r>
            <a:endParaRPr b="1" sz="1989"/>
          </a:p>
          <a:p>
            <a:pPr indent="-345460" lvl="0" marL="457200" rtl="0" algn="l">
              <a:spcBef>
                <a:spcPts val="0"/>
              </a:spcBef>
              <a:spcAft>
                <a:spcPts val="0"/>
              </a:spcAft>
              <a:buSzPct val="100000"/>
              <a:buChar char="●"/>
            </a:pPr>
            <a:r>
              <a:rPr b="1" lang="en" sz="1989"/>
              <a:t>Let δ be our critical section. Since we know that processes are going to be ordered totally, we can pick and choose the sequence of processes that will be accessing δ. Therefore we can make sure only one process has access to δ at a time.</a:t>
            </a:r>
            <a:endParaRPr b="1" sz="1989"/>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1297500" y="393750"/>
            <a:ext cx="55287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00"/>
              <a:t>Requests, Replies, Release and privileges</a:t>
            </a:r>
            <a:endParaRPr sz="3300"/>
          </a:p>
        </p:txBody>
      </p:sp>
      <p:sp>
        <p:nvSpPr>
          <p:cNvPr id="241" name="Google Shape;241;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345460" lvl="0" marL="457200" rtl="0" algn="l">
              <a:spcBef>
                <a:spcPts val="0"/>
              </a:spcBef>
              <a:spcAft>
                <a:spcPts val="0"/>
              </a:spcAft>
              <a:buSzPct val="124346"/>
              <a:buChar char="●"/>
            </a:pPr>
            <a:r>
              <a:rPr b="1" lang="en" sz="1600"/>
              <a:t>Request, Replies and Release are terms used to describe the process of accessing a critical section in a distributed system.</a:t>
            </a:r>
            <a:endParaRPr b="1" sz="1600"/>
          </a:p>
          <a:p>
            <a:pPr indent="-322580" lvl="0" marL="457200" rtl="0" algn="l">
              <a:spcBef>
                <a:spcPts val="0"/>
              </a:spcBef>
              <a:spcAft>
                <a:spcPts val="0"/>
              </a:spcAft>
              <a:buSzPct val="100000"/>
              <a:buChar char="●"/>
            </a:pPr>
            <a:r>
              <a:rPr b="1" lang="en" sz="1600"/>
              <a:t>The privilege is something that a process is given that is used to enter the critical section. Without a </a:t>
            </a:r>
            <a:r>
              <a:rPr b="1" lang="en" sz="1600"/>
              <a:t>privilege</a:t>
            </a:r>
            <a:r>
              <a:rPr b="1" lang="en" sz="1600"/>
              <a:t>, processes cannot enter a critical section, therefore there will be one privilege in a program.</a:t>
            </a:r>
            <a:endParaRPr b="1" sz="1600"/>
          </a:p>
          <a:p>
            <a:pPr indent="-322580" lvl="0" marL="457200" rtl="0" algn="l">
              <a:spcBef>
                <a:spcPts val="0"/>
              </a:spcBef>
              <a:spcAft>
                <a:spcPts val="0"/>
              </a:spcAft>
              <a:buSzPct val="100000"/>
              <a:buChar char="●"/>
            </a:pPr>
            <a:r>
              <a:rPr b="1" lang="en" sz="1600"/>
              <a:t>Here is a brief structure of the program</a:t>
            </a:r>
            <a:endParaRPr b="1" sz="1600"/>
          </a:p>
          <a:p>
            <a:pPr indent="-322580" lvl="1" marL="914400" rtl="0" algn="l">
              <a:spcBef>
                <a:spcPts val="0"/>
              </a:spcBef>
              <a:spcAft>
                <a:spcPts val="0"/>
              </a:spcAft>
              <a:buSzPct val="100000"/>
              <a:buChar char="○"/>
            </a:pPr>
            <a:r>
              <a:rPr b="1" lang="en" sz="1600"/>
              <a:t>Requests for privilege made to process currently holding the privilege.</a:t>
            </a:r>
            <a:endParaRPr b="1" sz="1600"/>
          </a:p>
          <a:p>
            <a:pPr indent="-322580" lvl="1" marL="914400" rtl="0" algn="l">
              <a:spcBef>
                <a:spcPts val="0"/>
              </a:spcBef>
              <a:spcAft>
                <a:spcPts val="0"/>
              </a:spcAft>
              <a:buSzPct val="100000"/>
              <a:buChar char="○"/>
            </a:pPr>
            <a:r>
              <a:rPr b="1" lang="en" sz="1600"/>
              <a:t>Processes that are not in critical section replies that they are not interested.</a:t>
            </a:r>
            <a:endParaRPr b="1" sz="1600"/>
          </a:p>
          <a:p>
            <a:pPr indent="-322580" lvl="1" marL="914400" rtl="0" algn="l">
              <a:spcBef>
                <a:spcPts val="0"/>
              </a:spcBef>
              <a:spcAft>
                <a:spcPts val="0"/>
              </a:spcAft>
              <a:buSzPct val="100000"/>
              <a:buChar char="○"/>
            </a:pPr>
            <a:r>
              <a:rPr b="1" lang="en" sz="1600"/>
              <a:t>The process that is holding the privilege exits the critical section and pass the privilege to the interested process.</a:t>
            </a:r>
            <a:endParaRPr b="1" sz="1600"/>
          </a:p>
          <a:p>
            <a:pPr indent="-322580" lvl="1" marL="914400" rtl="0" algn="l">
              <a:spcBef>
                <a:spcPts val="0"/>
              </a:spcBef>
              <a:spcAft>
                <a:spcPts val="0"/>
              </a:spcAft>
              <a:buSzPct val="100000"/>
              <a:buChar char="○"/>
            </a:pPr>
            <a:r>
              <a:rPr b="1" lang="en" sz="1600"/>
              <a:t>Repeats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Real Life Visualization</a:t>
            </a:r>
            <a:endParaRPr/>
          </a:p>
        </p:txBody>
      </p:sp>
      <p:sp>
        <p:nvSpPr>
          <p:cNvPr id="247" name="Google Shape;247;p31"/>
          <p:cNvSpPr txBox="1"/>
          <p:nvPr>
            <p:ph idx="1" type="body"/>
          </p:nvPr>
        </p:nvSpPr>
        <p:spPr>
          <a:xfrm>
            <a:off x="2577900" y="779900"/>
            <a:ext cx="3988200" cy="2911200"/>
          </a:xfrm>
          <a:prstGeom prst="rect">
            <a:avLst/>
          </a:prstGeom>
        </p:spPr>
        <p:txBody>
          <a:bodyPr anchorCtr="0" anchor="t" bIns="91425" lIns="91425" spcFirstLastPara="1" rIns="91425" wrap="square" tIns="91425">
            <a:normAutofit/>
          </a:bodyPr>
          <a:lstStyle/>
          <a:p>
            <a:pPr indent="-354935" lvl="0" marL="457200" rtl="0" algn="l">
              <a:spcBef>
                <a:spcPts val="0"/>
              </a:spcBef>
              <a:spcAft>
                <a:spcPts val="0"/>
              </a:spcAft>
              <a:buSzPts val="1990"/>
              <a:buChar char="●"/>
            </a:pPr>
            <a:r>
              <a:rPr b="1" lang="en" sz="1600"/>
              <a:t>The children are the processes</a:t>
            </a:r>
            <a:endParaRPr b="1" sz="1600"/>
          </a:p>
          <a:p>
            <a:pPr indent="-330200" lvl="0" marL="457200" rtl="0" algn="l">
              <a:spcBef>
                <a:spcPts val="0"/>
              </a:spcBef>
              <a:spcAft>
                <a:spcPts val="0"/>
              </a:spcAft>
              <a:buSzPts val="1600"/>
              <a:buChar char="●"/>
            </a:pPr>
            <a:r>
              <a:rPr b="1" lang="en" sz="1600"/>
              <a:t>The blue child has the the privilege</a:t>
            </a:r>
            <a:endParaRPr b="1"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48" name="Google Shape;248;p31"/>
          <p:cNvPicPr preferRelativeResize="0"/>
          <p:nvPr/>
        </p:nvPicPr>
        <p:blipFill>
          <a:blip r:embed="rId3">
            <a:alphaModFix/>
          </a:blip>
          <a:stretch>
            <a:fillRect/>
          </a:stretch>
        </p:blipFill>
        <p:spPr>
          <a:xfrm>
            <a:off x="2859575" y="1613975"/>
            <a:ext cx="3424851" cy="3364676"/>
          </a:xfrm>
          <a:prstGeom prst="rect">
            <a:avLst/>
          </a:prstGeom>
          <a:noFill/>
          <a:ln>
            <a:noFill/>
          </a:ln>
        </p:spPr>
      </p:pic>
      <p:sp>
        <p:nvSpPr>
          <p:cNvPr id="249" name="Google Shape;249;p31"/>
          <p:cNvSpPr/>
          <p:nvPr/>
        </p:nvSpPr>
        <p:spPr>
          <a:xfrm>
            <a:off x="5047425" y="1842925"/>
            <a:ext cx="522000" cy="5313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Research Paper &amp; Introduction</a:t>
            </a:r>
            <a:endParaRPr sz="3300"/>
          </a:p>
        </p:txBody>
      </p:sp>
      <p:sp>
        <p:nvSpPr>
          <p:cNvPr id="141" name="Google Shape;141;p14"/>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715"/>
              <a:t>Lamport, L. (2019). Time, clocks, and the ordering of events in a distributed system. In Concurrency: the Works of Leslie Lamport (pp. 179–196).</a:t>
            </a:r>
            <a:endParaRPr sz="4715"/>
          </a:p>
          <a:p>
            <a:pPr indent="-303456" lvl="0" marL="457200" rtl="0" algn="l">
              <a:spcBef>
                <a:spcPts val="1200"/>
              </a:spcBef>
              <a:spcAft>
                <a:spcPts val="0"/>
              </a:spcAft>
              <a:buSzPct val="100000"/>
              <a:buChar char="●"/>
            </a:pPr>
            <a:r>
              <a:rPr lang="en" sz="4715">
                <a:solidFill>
                  <a:srgbClr val="FFFF00"/>
                </a:solidFill>
              </a:rPr>
              <a:t>Background</a:t>
            </a:r>
            <a:r>
              <a:rPr lang="en" sz="4715"/>
              <a:t>: In distributed systems, processes operate concurrently and independently, leading to potential ambiguities in event sequences and system states.</a:t>
            </a:r>
            <a:endParaRPr sz="4715"/>
          </a:p>
          <a:p>
            <a:pPr indent="-303456" lvl="0" marL="457200" rtl="0" algn="l">
              <a:spcBef>
                <a:spcPts val="0"/>
              </a:spcBef>
              <a:spcAft>
                <a:spcPts val="0"/>
              </a:spcAft>
              <a:buSzPct val="100000"/>
              <a:buChar char="●"/>
            </a:pPr>
            <a:r>
              <a:rPr lang="en" sz="4715">
                <a:solidFill>
                  <a:srgbClr val="FFFF00"/>
                </a:solidFill>
              </a:rPr>
              <a:t>Lamport's Contribution:</a:t>
            </a:r>
            <a:r>
              <a:rPr lang="en" sz="4715"/>
              <a:t> The paper addresses the challenge of understanding temporal relationships between events across distributed processes.</a:t>
            </a:r>
            <a:endParaRPr sz="4715"/>
          </a:p>
          <a:p>
            <a:pPr indent="-303456" lvl="0" marL="457200" rtl="0" algn="l">
              <a:spcBef>
                <a:spcPts val="0"/>
              </a:spcBef>
              <a:spcAft>
                <a:spcPts val="0"/>
              </a:spcAft>
              <a:buSzPct val="100000"/>
              <a:buChar char="●"/>
            </a:pPr>
            <a:r>
              <a:rPr lang="en" sz="4715">
                <a:solidFill>
                  <a:srgbClr val="FFFF00"/>
                </a:solidFill>
              </a:rPr>
              <a:t>Logical Clocks</a:t>
            </a:r>
            <a:r>
              <a:rPr lang="en" sz="4715"/>
              <a:t>: Introduction of a mechanism to order events and resolve ambiguities, even with imperfectly synchronized physical clocks.</a:t>
            </a:r>
            <a:endParaRPr sz="4715"/>
          </a:p>
          <a:p>
            <a:pPr indent="-303456" lvl="0" marL="457200" rtl="0" algn="l">
              <a:spcBef>
                <a:spcPts val="0"/>
              </a:spcBef>
              <a:spcAft>
                <a:spcPts val="0"/>
              </a:spcAft>
              <a:buSzPct val="100000"/>
              <a:buChar char="●"/>
            </a:pPr>
            <a:r>
              <a:rPr lang="en" sz="4715">
                <a:solidFill>
                  <a:srgbClr val="FFFF00"/>
                </a:solidFill>
              </a:rPr>
              <a:t>Consistency and Coordination:</a:t>
            </a:r>
            <a:r>
              <a:rPr lang="en" sz="4715"/>
              <a:t> Foundation for achieving reliable system behavior in distributed environments.</a:t>
            </a:r>
            <a:endParaRPr sz="4715"/>
          </a:p>
          <a:p>
            <a:pPr indent="-303456" lvl="0" marL="457200" rtl="0" algn="l">
              <a:spcBef>
                <a:spcPts val="0"/>
              </a:spcBef>
              <a:spcAft>
                <a:spcPts val="0"/>
              </a:spcAft>
              <a:buSzPct val="100000"/>
              <a:buChar char="●"/>
            </a:pPr>
            <a:r>
              <a:rPr lang="en" sz="4715">
                <a:solidFill>
                  <a:srgbClr val="FFFF00"/>
                </a:solidFill>
              </a:rPr>
              <a:t>Relevance</a:t>
            </a:r>
            <a:r>
              <a:rPr lang="en" sz="4715"/>
              <a:t>: Exploration of the paper’s concepts, algorithms, and their lasting impact on distributed systems and contemporary technology.</a:t>
            </a:r>
            <a:endParaRPr sz="4715"/>
          </a:p>
          <a:p>
            <a:pPr indent="-303456" lvl="0" marL="457200" rtl="0" algn="l">
              <a:spcBef>
                <a:spcPts val="0"/>
              </a:spcBef>
              <a:spcAft>
                <a:spcPts val="0"/>
              </a:spcAft>
              <a:buSzPct val="100000"/>
              <a:buChar char="●"/>
            </a:pPr>
            <a:r>
              <a:rPr lang="en" sz="4715">
                <a:solidFill>
                  <a:srgbClr val="FFFF00"/>
                </a:solidFill>
              </a:rPr>
              <a:t>Objective</a:t>
            </a:r>
            <a:r>
              <a:rPr lang="en" sz="4715"/>
              <a:t>: To provide a comprehensive understanding of Lamport’s work and its applications in </a:t>
            </a:r>
            <a:r>
              <a:rPr lang="en" sz="4715">
                <a:solidFill>
                  <a:srgbClr val="FFFF00"/>
                </a:solidFill>
              </a:rPr>
              <a:t>distributed</a:t>
            </a:r>
            <a:r>
              <a:rPr lang="en" sz="4715"/>
              <a:t> systems.</a:t>
            </a:r>
            <a:endParaRPr sz="4715"/>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Real Life Visualization</a:t>
            </a:r>
            <a:endParaRPr/>
          </a:p>
        </p:txBody>
      </p:sp>
      <p:sp>
        <p:nvSpPr>
          <p:cNvPr id="255" name="Google Shape;255;p32"/>
          <p:cNvSpPr txBox="1"/>
          <p:nvPr>
            <p:ph idx="1" type="body"/>
          </p:nvPr>
        </p:nvSpPr>
        <p:spPr>
          <a:xfrm>
            <a:off x="1565100" y="816550"/>
            <a:ext cx="60138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a:t>The green child sends a request to every process that it wants access to the critical section.</a:t>
            </a:r>
            <a:endParaRPr b="1"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56" name="Google Shape;256;p32"/>
          <p:cNvPicPr preferRelativeResize="0"/>
          <p:nvPr/>
        </p:nvPicPr>
        <p:blipFill>
          <a:blip r:embed="rId3">
            <a:alphaModFix/>
          </a:blip>
          <a:stretch>
            <a:fillRect/>
          </a:stretch>
        </p:blipFill>
        <p:spPr>
          <a:xfrm>
            <a:off x="2859575" y="1613975"/>
            <a:ext cx="3424851" cy="3364676"/>
          </a:xfrm>
          <a:prstGeom prst="rect">
            <a:avLst/>
          </a:prstGeom>
          <a:noFill/>
          <a:ln>
            <a:noFill/>
          </a:ln>
        </p:spPr>
      </p:pic>
      <p:sp>
        <p:nvSpPr>
          <p:cNvPr id="257" name="Google Shape;257;p32"/>
          <p:cNvSpPr/>
          <p:nvPr/>
        </p:nvSpPr>
        <p:spPr>
          <a:xfrm>
            <a:off x="5047425" y="1842925"/>
            <a:ext cx="522000" cy="5313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 name="Google Shape;258;p32"/>
          <p:cNvSpPr/>
          <p:nvPr/>
        </p:nvSpPr>
        <p:spPr>
          <a:xfrm>
            <a:off x="5666925" y="2627275"/>
            <a:ext cx="522000" cy="5313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 name="Google Shape;259;p32"/>
          <p:cNvSpPr/>
          <p:nvPr/>
        </p:nvSpPr>
        <p:spPr>
          <a:xfrm>
            <a:off x="4189100" y="1671475"/>
            <a:ext cx="522000" cy="531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 name="Google Shape;260;p32"/>
          <p:cNvSpPr/>
          <p:nvPr/>
        </p:nvSpPr>
        <p:spPr>
          <a:xfrm>
            <a:off x="3407325" y="2040450"/>
            <a:ext cx="522000" cy="531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 name="Google Shape;261;p32"/>
          <p:cNvSpPr/>
          <p:nvPr/>
        </p:nvSpPr>
        <p:spPr>
          <a:xfrm>
            <a:off x="2973575" y="2763925"/>
            <a:ext cx="522000" cy="531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 name="Google Shape;262;p32"/>
          <p:cNvSpPr/>
          <p:nvPr/>
        </p:nvSpPr>
        <p:spPr>
          <a:xfrm>
            <a:off x="3107650" y="3685650"/>
            <a:ext cx="522000" cy="531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 name="Google Shape;263;p32"/>
          <p:cNvSpPr/>
          <p:nvPr/>
        </p:nvSpPr>
        <p:spPr>
          <a:xfrm>
            <a:off x="3855350" y="4323450"/>
            <a:ext cx="522000" cy="531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 name="Google Shape;264;p32"/>
          <p:cNvSpPr/>
          <p:nvPr/>
        </p:nvSpPr>
        <p:spPr>
          <a:xfrm>
            <a:off x="4813700" y="4323450"/>
            <a:ext cx="522000" cy="531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5" name="Google Shape;265;p32"/>
          <p:cNvSpPr/>
          <p:nvPr/>
        </p:nvSpPr>
        <p:spPr>
          <a:xfrm>
            <a:off x="5506475" y="3685650"/>
            <a:ext cx="522000" cy="531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1297500" y="3388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Real Life Visualization</a:t>
            </a:r>
            <a:endParaRPr/>
          </a:p>
        </p:txBody>
      </p:sp>
      <p:sp>
        <p:nvSpPr>
          <p:cNvPr id="271" name="Google Shape;271;p33"/>
          <p:cNvSpPr txBox="1"/>
          <p:nvPr>
            <p:ph idx="1" type="body"/>
          </p:nvPr>
        </p:nvSpPr>
        <p:spPr>
          <a:xfrm>
            <a:off x="2577900" y="779900"/>
            <a:ext cx="39882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a:t>Every other child either has no interest or has a higher time-stamp</a:t>
            </a:r>
            <a:endParaRPr b="1"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72" name="Google Shape;272;p33"/>
          <p:cNvPicPr preferRelativeResize="0"/>
          <p:nvPr/>
        </p:nvPicPr>
        <p:blipFill>
          <a:blip r:embed="rId3">
            <a:alphaModFix/>
          </a:blip>
          <a:stretch>
            <a:fillRect/>
          </a:stretch>
        </p:blipFill>
        <p:spPr>
          <a:xfrm>
            <a:off x="2859575" y="1613975"/>
            <a:ext cx="3424851" cy="3364676"/>
          </a:xfrm>
          <a:prstGeom prst="rect">
            <a:avLst/>
          </a:prstGeom>
          <a:noFill/>
          <a:ln>
            <a:noFill/>
          </a:ln>
        </p:spPr>
      </p:pic>
      <p:sp>
        <p:nvSpPr>
          <p:cNvPr id="273" name="Google Shape;273;p33"/>
          <p:cNvSpPr/>
          <p:nvPr/>
        </p:nvSpPr>
        <p:spPr>
          <a:xfrm>
            <a:off x="5047425" y="1842925"/>
            <a:ext cx="522000" cy="5313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 name="Google Shape;274;p33"/>
          <p:cNvSpPr/>
          <p:nvPr/>
        </p:nvSpPr>
        <p:spPr>
          <a:xfrm>
            <a:off x="5666925" y="2627275"/>
            <a:ext cx="522000" cy="5313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 name="Google Shape;275;p33"/>
          <p:cNvSpPr/>
          <p:nvPr/>
        </p:nvSpPr>
        <p:spPr>
          <a:xfrm>
            <a:off x="4155750" y="1665625"/>
            <a:ext cx="522000" cy="53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 name="Google Shape;276;p33"/>
          <p:cNvSpPr/>
          <p:nvPr/>
        </p:nvSpPr>
        <p:spPr>
          <a:xfrm>
            <a:off x="3373950" y="2040450"/>
            <a:ext cx="522000" cy="53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7" name="Google Shape;277;p33"/>
          <p:cNvSpPr/>
          <p:nvPr/>
        </p:nvSpPr>
        <p:spPr>
          <a:xfrm>
            <a:off x="2967675" y="2758075"/>
            <a:ext cx="522000" cy="53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8" name="Google Shape;278;p33"/>
          <p:cNvSpPr/>
          <p:nvPr/>
        </p:nvSpPr>
        <p:spPr>
          <a:xfrm>
            <a:off x="3129250" y="3691100"/>
            <a:ext cx="522000" cy="53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 name="Google Shape;279;p33"/>
          <p:cNvSpPr/>
          <p:nvPr/>
        </p:nvSpPr>
        <p:spPr>
          <a:xfrm>
            <a:off x="3831150" y="4326750"/>
            <a:ext cx="522000" cy="53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 name="Google Shape;280;p33"/>
          <p:cNvSpPr/>
          <p:nvPr/>
        </p:nvSpPr>
        <p:spPr>
          <a:xfrm>
            <a:off x="4789525" y="4326750"/>
            <a:ext cx="522000" cy="53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 name="Google Shape;281;p33"/>
          <p:cNvSpPr/>
          <p:nvPr/>
        </p:nvSpPr>
        <p:spPr>
          <a:xfrm>
            <a:off x="5491450" y="3651575"/>
            <a:ext cx="522000" cy="53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Real Life Visualization</a:t>
            </a:r>
            <a:endParaRPr/>
          </a:p>
        </p:txBody>
      </p:sp>
      <p:sp>
        <p:nvSpPr>
          <p:cNvPr id="287" name="Google Shape;287;p34"/>
          <p:cNvSpPr txBox="1"/>
          <p:nvPr>
            <p:ph idx="1" type="body"/>
          </p:nvPr>
        </p:nvSpPr>
        <p:spPr>
          <a:xfrm>
            <a:off x="1521225" y="850500"/>
            <a:ext cx="59625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a:t>The process with the privilege exits the critical section and releases the privilege for everyone</a:t>
            </a:r>
            <a:endParaRPr b="1"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88" name="Google Shape;288;p34"/>
          <p:cNvPicPr preferRelativeResize="0"/>
          <p:nvPr/>
        </p:nvPicPr>
        <p:blipFill>
          <a:blip r:embed="rId3">
            <a:alphaModFix/>
          </a:blip>
          <a:stretch>
            <a:fillRect/>
          </a:stretch>
        </p:blipFill>
        <p:spPr>
          <a:xfrm>
            <a:off x="2859575" y="1613975"/>
            <a:ext cx="3424851" cy="3364676"/>
          </a:xfrm>
          <a:prstGeom prst="rect">
            <a:avLst/>
          </a:prstGeom>
          <a:noFill/>
          <a:ln>
            <a:noFill/>
          </a:ln>
        </p:spPr>
      </p:pic>
      <p:sp>
        <p:nvSpPr>
          <p:cNvPr id="289" name="Google Shape;289;p34"/>
          <p:cNvSpPr/>
          <p:nvPr/>
        </p:nvSpPr>
        <p:spPr>
          <a:xfrm>
            <a:off x="5047425" y="1842925"/>
            <a:ext cx="522000" cy="5313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 name="Google Shape;290;p34"/>
          <p:cNvSpPr/>
          <p:nvPr/>
        </p:nvSpPr>
        <p:spPr>
          <a:xfrm>
            <a:off x="5666925" y="2627275"/>
            <a:ext cx="522000" cy="5313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 name="Google Shape;291;p34"/>
          <p:cNvSpPr/>
          <p:nvPr/>
        </p:nvSpPr>
        <p:spPr>
          <a:xfrm>
            <a:off x="4155750" y="1665625"/>
            <a:ext cx="522000" cy="53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 name="Google Shape;292;p34"/>
          <p:cNvSpPr/>
          <p:nvPr/>
        </p:nvSpPr>
        <p:spPr>
          <a:xfrm>
            <a:off x="3373950" y="2040450"/>
            <a:ext cx="522000" cy="53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 name="Google Shape;293;p34"/>
          <p:cNvSpPr/>
          <p:nvPr/>
        </p:nvSpPr>
        <p:spPr>
          <a:xfrm>
            <a:off x="2967675" y="2758075"/>
            <a:ext cx="522000" cy="53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 name="Google Shape;294;p34"/>
          <p:cNvSpPr/>
          <p:nvPr/>
        </p:nvSpPr>
        <p:spPr>
          <a:xfrm>
            <a:off x="3129250" y="3691100"/>
            <a:ext cx="522000" cy="53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 name="Google Shape;295;p34"/>
          <p:cNvSpPr/>
          <p:nvPr/>
        </p:nvSpPr>
        <p:spPr>
          <a:xfrm>
            <a:off x="3831150" y="4326750"/>
            <a:ext cx="522000" cy="53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 name="Google Shape;296;p34"/>
          <p:cNvSpPr/>
          <p:nvPr/>
        </p:nvSpPr>
        <p:spPr>
          <a:xfrm>
            <a:off x="4789525" y="4326750"/>
            <a:ext cx="522000" cy="53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 name="Google Shape;297;p34"/>
          <p:cNvSpPr/>
          <p:nvPr/>
        </p:nvSpPr>
        <p:spPr>
          <a:xfrm>
            <a:off x="5491450" y="3651575"/>
            <a:ext cx="522000" cy="53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Real Life Visualization</a:t>
            </a:r>
            <a:endParaRPr/>
          </a:p>
        </p:txBody>
      </p:sp>
      <p:sp>
        <p:nvSpPr>
          <p:cNvPr id="303" name="Google Shape;303;p35"/>
          <p:cNvSpPr txBox="1"/>
          <p:nvPr>
            <p:ph idx="1" type="body"/>
          </p:nvPr>
        </p:nvSpPr>
        <p:spPr>
          <a:xfrm>
            <a:off x="1297500" y="862300"/>
            <a:ext cx="56751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a:t>The appropriate process receives the privilege. Then the process can enter the critical section freely.</a:t>
            </a:r>
            <a:endParaRPr b="1"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04" name="Google Shape;304;p35"/>
          <p:cNvPicPr preferRelativeResize="0"/>
          <p:nvPr/>
        </p:nvPicPr>
        <p:blipFill>
          <a:blip r:embed="rId3">
            <a:alphaModFix/>
          </a:blip>
          <a:stretch>
            <a:fillRect/>
          </a:stretch>
        </p:blipFill>
        <p:spPr>
          <a:xfrm>
            <a:off x="2859575" y="1613975"/>
            <a:ext cx="3424851" cy="3364676"/>
          </a:xfrm>
          <a:prstGeom prst="rect">
            <a:avLst/>
          </a:prstGeom>
          <a:noFill/>
          <a:ln>
            <a:noFill/>
          </a:ln>
        </p:spPr>
      </p:pic>
      <p:sp>
        <p:nvSpPr>
          <p:cNvPr id="305" name="Google Shape;305;p35"/>
          <p:cNvSpPr/>
          <p:nvPr/>
        </p:nvSpPr>
        <p:spPr>
          <a:xfrm>
            <a:off x="5666925" y="2627275"/>
            <a:ext cx="522000" cy="5313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6"/>
          <p:cNvSpPr txBox="1"/>
          <p:nvPr>
            <p:ph type="title"/>
          </p:nvPr>
        </p:nvSpPr>
        <p:spPr>
          <a:xfrm>
            <a:off x="1297500" y="3754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Flow Chart Visualization</a:t>
            </a:r>
            <a:endParaRPr/>
          </a:p>
        </p:txBody>
      </p:sp>
      <p:sp>
        <p:nvSpPr>
          <p:cNvPr id="311" name="Google Shape;311;p36"/>
          <p:cNvSpPr txBox="1"/>
          <p:nvPr>
            <p:ph idx="1" type="body"/>
          </p:nvPr>
        </p:nvSpPr>
        <p:spPr>
          <a:xfrm>
            <a:off x="1297500" y="862300"/>
            <a:ext cx="56751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b="1"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12" name="Google Shape;312;p36"/>
          <p:cNvSpPr/>
          <p:nvPr/>
        </p:nvSpPr>
        <p:spPr>
          <a:xfrm>
            <a:off x="5666925" y="2627275"/>
            <a:ext cx="522000" cy="5313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 name="Google Shape;313;p36"/>
          <p:cNvSpPr txBox="1"/>
          <p:nvPr/>
        </p:nvSpPr>
        <p:spPr>
          <a:xfrm>
            <a:off x="6970750" y="1797125"/>
            <a:ext cx="1868400" cy="2857500"/>
          </a:xfrm>
          <a:prstGeom prst="rect">
            <a:avLst/>
          </a:prstGeom>
          <a:noFill/>
          <a:ln>
            <a:noFill/>
          </a:ln>
        </p:spPr>
        <p:txBody>
          <a:bodyPr anchorCtr="0" anchor="t" bIns="91425" lIns="91425" spcFirstLastPara="1" rIns="91425" wrap="square" tIns="91425">
            <a:noAutofit/>
          </a:bodyPr>
          <a:lstStyle/>
          <a:p>
            <a:pPr indent="-354935" lvl="0" marL="457200" rtl="0" algn="l">
              <a:lnSpc>
                <a:spcPct val="115000"/>
              </a:lnSpc>
              <a:spcBef>
                <a:spcPts val="0"/>
              </a:spcBef>
              <a:spcAft>
                <a:spcPts val="0"/>
              </a:spcAft>
              <a:buClr>
                <a:schemeClr val="lt1"/>
              </a:buClr>
              <a:buSzPts val="1990"/>
              <a:buFont typeface="Lato"/>
              <a:buChar char="●"/>
            </a:pPr>
            <a:r>
              <a:rPr b="1" lang="en" sz="1600">
                <a:solidFill>
                  <a:schemeClr val="lt1"/>
                </a:solidFill>
                <a:latin typeface="Lato"/>
                <a:ea typeface="Lato"/>
                <a:cs typeface="Lato"/>
                <a:sym typeface="Lato"/>
              </a:rPr>
              <a:t>Requests</a:t>
            </a:r>
            <a:endParaRPr b="1" sz="1600">
              <a:solidFill>
                <a:schemeClr val="lt1"/>
              </a:solidFill>
              <a:latin typeface="Lato"/>
              <a:ea typeface="Lato"/>
              <a:cs typeface="Lato"/>
              <a:sym typeface="Lato"/>
            </a:endParaRPr>
          </a:p>
          <a:p>
            <a:pPr indent="-330200" lvl="0" marL="457200" rtl="0" algn="l">
              <a:lnSpc>
                <a:spcPct val="115000"/>
              </a:lnSpc>
              <a:spcBef>
                <a:spcPts val="0"/>
              </a:spcBef>
              <a:spcAft>
                <a:spcPts val="0"/>
              </a:spcAft>
              <a:buClr>
                <a:schemeClr val="lt1"/>
              </a:buClr>
              <a:buSzPts val="1600"/>
              <a:buFont typeface="Lato"/>
              <a:buChar char="●"/>
            </a:pPr>
            <a:r>
              <a:rPr b="1" lang="en" sz="1600">
                <a:solidFill>
                  <a:schemeClr val="lt1"/>
                </a:solidFill>
                <a:latin typeface="Lato"/>
                <a:ea typeface="Lato"/>
                <a:cs typeface="Lato"/>
                <a:sym typeface="Lato"/>
              </a:rPr>
              <a:t>Replies</a:t>
            </a:r>
            <a:endParaRPr b="1" sz="1600">
              <a:solidFill>
                <a:schemeClr val="lt1"/>
              </a:solidFill>
              <a:latin typeface="Lato"/>
              <a:ea typeface="Lato"/>
              <a:cs typeface="Lato"/>
              <a:sym typeface="Lato"/>
            </a:endParaRPr>
          </a:p>
          <a:p>
            <a:pPr indent="-330200" lvl="0" marL="457200" rtl="0" algn="l">
              <a:lnSpc>
                <a:spcPct val="115000"/>
              </a:lnSpc>
              <a:spcBef>
                <a:spcPts val="0"/>
              </a:spcBef>
              <a:spcAft>
                <a:spcPts val="0"/>
              </a:spcAft>
              <a:buClr>
                <a:schemeClr val="lt1"/>
              </a:buClr>
              <a:buSzPts val="1600"/>
              <a:buFont typeface="Lato"/>
              <a:buChar char="●"/>
            </a:pPr>
            <a:r>
              <a:rPr b="1" lang="en" sz="1600">
                <a:solidFill>
                  <a:schemeClr val="lt1"/>
                </a:solidFill>
                <a:latin typeface="Lato"/>
                <a:ea typeface="Lato"/>
                <a:cs typeface="Lato"/>
                <a:sym typeface="Lato"/>
              </a:rPr>
              <a:t>Release</a:t>
            </a:r>
            <a:endParaRPr b="1" sz="1600">
              <a:solidFill>
                <a:schemeClr val="lt1"/>
              </a:solidFill>
              <a:latin typeface="Lato"/>
              <a:ea typeface="Lato"/>
              <a:cs typeface="Lato"/>
              <a:sym typeface="Lato"/>
            </a:endParaRPr>
          </a:p>
          <a:p>
            <a:pPr indent="-330200" lvl="0" marL="457200" rtl="0" algn="l">
              <a:lnSpc>
                <a:spcPct val="115000"/>
              </a:lnSpc>
              <a:spcBef>
                <a:spcPts val="0"/>
              </a:spcBef>
              <a:spcAft>
                <a:spcPts val="0"/>
              </a:spcAft>
              <a:buClr>
                <a:schemeClr val="lt1"/>
              </a:buClr>
              <a:buSzPts val="1600"/>
              <a:buFont typeface="Lato"/>
              <a:buChar char="●"/>
            </a:pPr>
            <a:r>
              <a:rPr b="1" lang="en" sz="1600">
                <a:solidFill>
                  <a:schemeClr val="lt1"/>
                </a:solidFill>
                <a:latin typeface="Lato"/>
                <a:ea typeface="Lato"/>
                <a:cs typeface="Lato"/>
                <a:sym typeface="Lato"/>
              </a:rPr>
              <a:t>Privilege</a:t>
            </a:r>
            <a:endParaRPr b="1" sz="1600">
              <a:solidFill>
                <a:schemeClr val="lt1"/>
              </a:solidFill>
              <a:latin typeface="Lato"/>
              <a:ea typeface="Lato"/>
              <a:cs typeface="Lato"/>
              <a:sym typeface="Lato"/>
            </a:endParaRPr>
          </a:p>
        </p:txBody>
      </p:sp>
      <p:pic>
        <p:nvPicPr>
          <p:cNvPr id="314" name="Google Shape;314;p36"/>
          <p:cNvPicPr preferRelativeResize="0"/>
          <p:nvPr/>
        </p:nvPicPr>
        <p:blipFill>
          <a:blip r:embed="rId3">
            <a:alphaModFix/>
          </a:blip>
          <a:stretch>
            <a:fillRect/>
          </a:stretch>
        </p:blipFill>
        <p:spPr>
          <a:xfrm>
            <a:off x="378075" y="1540725"/>
            <a:ext cx="6519425" cy="3370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Proof of Concept</a:t>
            </a:r>
            <a:endParaRPr sz="3300"/>
          </a:p>
        </p:txBody>
      </p:sp>
      <p:sp>
        <p:nvSpPr>
          <p:cNvPr id="320" name="Google Shape;320;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54935" lvl="0" marL="457200" rtl="0" algn="l">
              <a:spcBef>
                <a:spcPts val="0"/>
              </a:spcBef>
              <a:spcAft>
                <a:spcPts val="0"/>
              </a:spcAft>
              <a:buSzPts val="1990"/>
              <a:buChar char="●"/>
            </a:pPr>
            <a:r>
              <a:rPr b="1" lang="en" sz="1600"/>
              <a:t>Now we will move to Visual Studio Code to check a program written in C using openMPI.</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00"/>
              <a:t>Conclusive Statement</a:t>
            </a:r>
            <a:endParaRPr sz="3300"/>
          </a:p>
          <a:p>
            <a:pPr indent="0" lvl="0" marL="0" rtl="0" algn="l">
              <a:spcBef>
                <a:spcPts val="0"/>
              </a:spcBef>
              <a:spcAft>
                <a:spcPts val="0"/>
              </a:spcAft>
              <a:buNone/>
            </a:pPr>
            <a:r>
              <a:t/>
            </a:r>
            <a:endParaRPr/>
          </a:p>
        </p:txBody>
      </p:sp>
      <p:sp>
        <p:nvSpPr>
          <p:cNvPr id="326" name="Google Shape;326;p38"/>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327" name="Google Shape;327;p38"/>
          <p:cNvPicPr preferRelativeResize="0"/>
          <p:nvPr/>
        </p:nvPicPr>
        <p:blipFill>
          <a:blip r:embed="rId3">
            <a:alphaModFix/>
          </a:blip>
          <a:stretch>
            <a:fillRect/>
          </a:stretch>
        </p:blipFill>
        <p:spPr>
          <a:xfrm>
            <a:off x="2671437" y="1182925"/>
            <a:ext cx="3801126" cy="3788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00"/>
              <a:t>References</a:t>
            </a:r>
            <a:endParaRPr sz="3300"/>
          </a:p>
          <a:p>
            <a:pPr indent="0" lvl="0" marL="0" rtl="0" algn="l">
              <a:spcBef>
                <a:spcPts val="0"/>
              </a:spcBef>
              <a:spcAft>
                <a:spcPts val="0"/>
              </a:spcAft>
              <a:buNone/>
            </a:pPr>
            <a:r>
              <a:t/>
            </a:r>
            <a:endParaRPr/>
          </a:p>
        </p:txBody>
      </p:sp>
      <p:sp>
        <p:nvSpPr>
          <p:cNvPr id="333" name="Google Shape;333;p3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345460" lvl="0" marL="457200" rtl="0" algn="l">
              <a:spcBef>
                <a:spcPts val="0"/>
              </a:spcBef>
              <a:spcAft>
                <a:spcPts val="0"/>
              </a:spcAft>
              <a:buSzPct val="124346"/>
              <a:buChar char="●"/>
            </a:pPr>
            <a:r>
              <a:rPr b="1" lang="en" sz="1600"/>
              <a:t>Lamport, L. (2019). Time, clocks, and the ordering of events in a distributed system. In Concurrency: the Works of Leslie Lamport (pp. 179–196).</a:t>
            </a:r>
            <a:endParaRPr b="1" sz="1600"/>
          </a:p>
          <a:p>
            <a:pPr indent="-322580" lvl="0" marL="457200" rtl="0" algn="l">
              <a:spcBef>
                <a:spcPts val="0"/>
              </a:spcBef>
              <a:spcAft>
                <a:spcPts val="0"/>
              </a:spcAft>
              <a:buSzPct val="100000"/>
              <a:buChar char="●"/>
            </a:pPr>
            <a:r>
              <a:rPr b="1" lang="en" sz="1600"/>
              <a:t>Fidge, C. (1991). Logical time in distributed computing systems. Computer, 24(8), 28-33. https://doi.org/10.1109/2.84874</a:t>
            </a:r>
            <a:endParaRPr b="1" sz="1600"/>
          </a:p>
          <a:p>
            <a:pPr indent="-322580" lvl="0" marL="457200" rtl="0" algn="l">
              <a:spcBef>
                <a:spcPts val="0"/>
              </a:spcBef>
              <a:spcAft>
                <a:spcPts val="0"/>
              </a:spcAft>
              <a:buSzPct val="100000"/>
              <a:buChar char="●"/>
            </a:pPr>
            <a:r>
              <a:rPr b="1" lang="en" sz="1600"/>
              <a:t>Sampath, A., Tripti, C. (2012). Synchronization in Distributed Systems. In: Meghanathan, N., Nagamalai, D., Chaki, N. (eds) Advances in Computing and Information Technology. Advances in Intelligent Systems and Computing, vol 176. Springer, Berlin, Heidelberg. https://doi.org/10.1007/978-3-642-31513-8_43</a:t>
            </a:r>
            <a:endParaRPr b="1" sz="1600"/>
          </a:p>
          <a:p>
            <a:pPr indent="-322580" lvl="0" marL="457200" rtl="0" algn="l">
              <a:spcBef>
                <a:spcPts val="0"/>
              </a:spcBef>
              <a:spcAft>
                <a:spcPts val="0"/>
              </a:spcAft>
              <a:buSzPct val="100000"/>
              <a:buChar char="●"/>
            </a:pPr>
            <a:r>
              <a:rPr b="1" lang="en" sz="1600"/>
              <a:t>Basu, Sandipan. (2011). Token Ring Algorithm To Achieve Mutual Exclusion In Distributed System – A Centralized Approach. International Journal of Computer Science Issues. 8.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00"/>
              <a:t>Problem Statement and Hypothesis</a:t>
            </a:r>
            <a:endParaRPr sz="3300"/>
          </a:p>
        </p:txBody>
      </p:sp>
      <p:sp>
        <p:nvSpPr>
          <p:cNvPr id="147" name="Google Shape;147;p15"/>
          <p:cNvSpPr txBox="1"/>
          <p:nvPr>
            <p:ph idx="1" type="body"/>
          </p:nvPr>
        </p:nvSpPr>
        <p:spPr>
          <a:xfrm>
            <a:off x="1198375" y="1237325"/>
            <a:ext cx="7038900" cy="29112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b="1" lang="en" sz="1600"/>
              <a:t>Synchronization errors caused by inaccurate physical clocks for distributed systems. </a:t>
            </a:r>
            <a:r>
              <a:rPr b="1" lang="en" sz="1600"/>
              <a:t>Distributed</a:t>
            </a:r>
            <a:r>
              <a:rPr b="1" lang="en" sz="1600"/>
              <a:t> systems that are not well synchronized can lead to ambiguous behavior which can lead to issues such as deadlocks, </a:t>
            </a:r>
            <a:r>
              <a:rPr b="1" lang="en" sz="1600"/>
              <a:t>maintenance</a:t>
            </a:r>
            <a:r>
              <a:rPr b="1" lang="en" sz="1600"/>
              <a:t> problems and ambiguous behavior.</a:t>
            </a:r>
            <a:endParaRPr b="1" sz="1600"/>
          </a:p>
          <a:p>
            <a:pPr indent="-330200" lvl="0" marL="457200" rtl="0" algn="l">
              <a:spcBef>
                <a:spcPts val="0"/>
              </a:spcBef>
              <a:spcAft>
                <a:spcPts val="0"/>
              </a:spcAft>
              <a:buSzPts val="1600"/>
              <a:buChar char="●"/>
            </a:pPr>
            <a:r>
              <a:rPr b="1" lang="en" sz="1600"/>
              <a:t>We aim to overcome this problem by introducing logical clocks to maintain total order and ensure predictable and accurate series of operations.</a:t>
            </a:r>
            <a:endParaRPr b="1" sz="1600"/>
          </a:p>
          <a:p>
            <a:pPr indent="-330200" lvl="0" marL="457200" rtl="0" algn="l">
              <a:spcBef>
                <a:spcPts val="0"/>
              </a:spcBef>
              <a:spcAft>
                <a:spcPts val="0"/>
              </a:spcAft>
              <a:buSzPts val="1600"/>
              <a:buChar char="●"/>
            </a:pPr>
            <a:r>
              <a:rPr b="1" lang="en" sz="1600"/>
              <a:t>Leslie Lamport Hypothesis that if we were able to introduce a hypothetical clock for each process, we will be able to maintain the order of operations.</a:t>
            </a:r>
            <a:endParaRPr b="1">
              <a:solidFill>
                <a:srgbClr val="FF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Research Gaps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a:t>Does not suggest a preferred algorithm.</a:t>
            </a:r>
            <a:endParaRPr b="1" sz="1600"/>
          </a:p>
          <a:p>
            <a:pPr indent="-330200" lvl="0" marL="457200" rtl="0" algn="l">
              <a:spcBef>
                <a:spcPts val="0"/>
              </a:spcBef>
              <a:spcAft>
                <a:spcPts val="0"/>
              </a:spcAft>
              <a:buSzPts val="1600"/>
              <a:buChar char="●"/>
            </a:pPr>
            <a:r>
              <a:rPr b="1" lang="en" sz="1600"/>
              <a:t>Implementation seems to follow a Token-based Ring approach, does not consider other algorithms (Berkeley’s Algorithm (or) Christian’s Algorithm)</a:t>
            </a:r>
            <a:endParaRPr b="1" sz="1600"/>
          </a:p>
          <a:p>
            <a:pPr indent="-330200" lvl="0" marL="457200" rtl="0" algn="l">
              <a:spcBef>
                <a:spcPts val="0"/>
              </a:spcBef>
              <a:spcAft>
                <a:spcPts val="0"/>
              </a:spcAft>
              <a:buSzPts val="1600"/>
              <a:buChar char="●"/>
            </a:pPr>
            <a:r>
              <a:rPr b="1" lang="en" sz="1600"/>
              <a:t>Paper has no analysis on performance compared to other programs or other optimization techniques.</a:t>
            </a:r>
            <a:endParaRPr b="1" sz="16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Related Works</a:t>
            </a:r>
            <a:endParaRPr sz="3300"/>
          </a:p>
        </p:txBody>
      </p:sp>
      <p:sp>
        <p:nvSpPr>
          <p:cNvPr id="159" name="Google Shape;159;p17"/>
          <p:cNvSpPr txBox="1"/>
          <p:nvPr>
            <p:ph idx="1" type="body"/>
          </p:nvPr>
        </p:nvSpPr>
        <p:spPr>
          <a:xfrm>
            <a:off x="1198375" y="1237325"/>
            <a:ext cx="7038900" cy="29112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b="1" lang="en" sz="1600"/>
              <a:t>Fidge, C. (1991). Logical time in distributed computing systems. Computer, 24(8), 28-33. </a:t>
            </a:r>
            <a:r>
              <a:rPr b="1" lang="en" sz="1600" u="sng">
                <a:solidFill>
                  <a:schemeClr val="hlink"/>
                </a:solidFill>
                <a:hlinkClick r:id="rId3"/>
              </a:rPr>
              <a:t>https://doi.org/10.1109/2.84874</a:t>
            </a:r>
            <a:endParaRPr b="1" sz="1600"/>
          </a:p>
          <a:p>
            <a:pPr indent="-330200" lvl="0" marL="457200" rtl="0" algn="l">
              <a:spcBef>
                <a:spcPts val="0"/>
              </a:spcBef>
              <a:spcAft>
                <a:spcPts val="0"/>
              </a:spcAft>
              <a:buSzPts val="1600"/>
              <a:buChar char="●"/>
            </a:pPr>
            <a:r>
              <a:rPr b="1" lang="en" sz="1600"/>
              <a:t>Sampath, A., Tripti, C. (2012). Synchronization in Distributed Systems. In: Meghanathan, N., Nagamalai, D., Chaki, N. (eds) Advances in Computing and Information Technology. Advances in Intelligent Systems and Computing, vol 176. Springer, Berlin, Heidelberg. </a:t>
            </a:r>
            <a:r>
              <a:rPr b="1" lang="en" sz="1600" u="sng">
                <a:solidFill>
                  <a:schemeClr val="hlink"/>
                </a:solidFill>
                <a:hlinkClick r:id="rId4"/>
              </a:rPr>
              <a:t>https://doi.org/10.1007/978-3-642-31513-8_43</a:t>
            </a:r>
            <a:endParaRPr b="1" sz="1600"/>
          </a:p>
          <a:p>
            <a:pPr indent="-330200" lvl="0" marL="457200" rtl="0" algn="l">
              <a:spcBef>
                <a:spcPts val="0"/>
              </a:spcBef>
              <a:spcAft>
                <a:spcPts val="0"/>
              </a:spcAft>
              <a:buSzPts val="1600"/>
              <a:buChar char="●"/>
            </a:pPr>
            <a:r>
              <a:rPr b="1" lang="en" sz="1600"/>
              <a:t>Basu, Sandipan. (2011). Token Ring Algorithm To Achieve Mutual Exclusion In Distributed System – A Centralized Approach. International Journal of Computer Science Issues. 8. </a:t>
            </a:r>
            <a:endParaRPr b="1" sz="16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C. Fidge’s Proposal</a:t>
            </a:r>
            <a:endParaRPr sz="3300"/>
          </a:p>
        </p:txBody>
      </p:sp>
      <p:sp>
        <p:nvSpPr>
          <p:cNvPr id="165" name="Google Shape;165;p18"/>
          <p:cNvSpPr txBox="1"/>
          <p:nvPr>
            <p:ph idx="1" type="body"/>
          </p:nvPr>
        </p:nvSpPr>
        <p:spPr>
          <a:xfrm>
            <a:off x="1198375" y="1237325"/>
            <a:ext cx="7038900" cy="45375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0000"/>
              <a:buChar char="●"/>
            </a:pPr>
            <a:r>
              <a:rPr b="1" lang="en" sz="1600"/>
              <a:t>8 Rules that are necessary to maintain a partial order of operations.</a:t>
            </a:r>
            <a:endParaRPr b="1" sz="1600"/>
          </a:p>
          <a:p>
            <a:pPr indent="-322580" lvl="0" marL="457200" rtl="0" algn="l">
              <a:spcBef>
                <a:spcPts val="0"/>
              </a:spcBef>
              <a:spcAft>
                <a:spcPts val="0"/>
              </a:spcAft>
              <a:buSzPct val="100000"/>
              <a:buChar char="●"/>
            </a:pPr>
            <a:r>
              <a:rPr b="1" lang="en" sz="1600">
                <a:solidFill>
                  <a:srgbClr val="FFFF00"/>
                </a:solidFill>
              </a:rPr>
              <a:t>Initialization</a:t>
            </a:r>
            <a:r>
              <a:rPr b="1" lang="en" sz="1600"/>
              <a:t>: Initialize the time to an empty set at program start, each process has an auxiliary variable c to hold current partially ordered time.</a:t>
            </a:r>
            <a:endParaRPr b="1" sz="1600"/>
          </a:p>
          <a:p>
            <a:pPr indent="-322580" lvl="0" marL="457200" rtl="0" algn="l">
              <a:spcBef>
                <a:spcPts val="0"/>
              </a:spcBef>
              <a:spcAft>
                <a:spcPts val="0"/>
              </a:spcAft>
              <a:buSzPct val="100000"/>
              <a:buChar char="●"/>
            </a:pPr>
            <a:r>
              <a:rPr b="1" lang="en" sz="1600">
                <a:solidFill>
                  <a:srgbClr val="FFFF00"/>
                </a:solidFill>
              </a:rPr>
              <a:t>Ticking</a:t>
            </a:r>
            <a:r>
              <a:rPr b="1" lang="en" sz="1600"/>
              <a:t>: Counter should never decrease and increment the counter of a process whenever an event occurs.</a:t>
            </a:r>
            <a:endParaRPr b="1" sz="1600"/>
          </a:p>
          <a:p>
            <a:pPr indent="-322580" lvl="0" marL="457200" rtl="0" algn="l">
              <a:spcBef>
                <a:spcPts val="0"/>
              </a:spcBef>
              <a:spcAft>
                <a:spcPts val="0"/>
              </a:spcAft>
              <a:buSzPct val="100000"/>
              <a:buChar char="●"/>
            </a:pPr>
            <a:r>
              <a:rPr b="1" lang="en" sz="1600">
                <a:solidFill>
                  <a:srgbClr val="FFFF00"/>
                </a:solidFill>
              </a:rPr>
              <a:t>Monotonically</a:t>
            </a:r>
            <a:r>
              <a:rPr b="1" lang="en" sz="1600">
                <a:solidFill>
                  <a:srgbClr val="FFFF00"/>
                </a:solidFill>
              </a:rPr>
              <a:t> Increasing Counters</a:t>
            </a:r>
            <a:r>
              <a:rPr b="1" lang="en" sz="1600"/>
              <a:t>: Counter values must never decrease</a:t>
            </a:r>
            <a:endParaRPr b="1" sz="1600"/>
          </a:p>
          <a:p>
            <a:pPr indent="-322580" lvl="0" marL="457200" rtl="0" algn="l">
              <a:spcBef>
                <a:spcPts val="0"/>
              </a:spcBef>
              <a:spcAft>
                <a:spcPts val="0"/>
              </a:spcAft>
              <a:buSzPct val="100000"/>
              <a:buChar char="●"/>
            </a:pPr>
            <a:r>
              <a:rPr b="1" lang="en" sz="1600">
                <a:solidFill>
                  <a:srgbClr val="FFFF00"/>
                </a:solidFill>
              </a:rPr>
              <a:t>Process Creation</a:t>
            </a:r>
            <a:r>
              <a:rPr b="1" lang="en" sz="1600"/>
              <a:t>: Newly created processes inherit the current time from parent process.</a:t>
            </a:r>
            <a:endParaRPr b="1" sz="1600"/>
          </a:p>
          <a:p>
            <a:pPr indent="-322580" lvl="0" marL="457200" rtl="0" algn="l">
              <a:spcBef>
                <a:spcPts val="0"/>
              </a:spcBef>
              <a:spcAft>
                <a:spcPts val="0"/>
              </a:spcAft>
              <a:buSzPct val="100000"/>
              <a:buChar char="●"/>
            </a:pPr>
            <a:r>
              <a:rPr b="1" lang="en" sz="1600">
                <a:solidFill>
                  <a:srgbClr val="FFFF00"/>
                </a:solidFill>
              </a:rPr>
              <a:t>Process Termination</a:t>
            </a:r>
            <a:r>
              <a:rPr b="1" lang="en" sz="1600"/>
              <a:t>: When a child process terminates, the parent process merges the child’s logical clock by maximizing counter values.</a:t>
            </a:r>
            <a:endParaRPr b="1" sz="1600"/>
          </a:p>
          <a:p>
            <a:pPr indent="-322580" lvl="0" marL="457200" rtl="0" algn="l">
              <a:spcBef>
                <a:spcPts val="0"/>
              </a:spcBef>
              <a:spcAft>
                <a:spcPts val="0"/>
              </a:spcAft>
              <a:buSzPct val="100000"/>
              <a:buChar char="●"/>
            </a:pPr>
            <a:r>
              <a:rPr b="1" lang="en" sz="1600">
                <a:solidFill>
                  <a:srgbClr val="FFFF00"/>
                </a:solidFill>
              </a:rPr>
              <a:t>Synchronous Events</a:t>
            </a:r>
            <a:r>
              <a:rPr b="1" lang="en" sz="1600"/>
              <a:t>: During a </a:t>
            </a:r>
            <a:r>
              <a:rPr b="1" lang="en" sz="1600"/>
              <a:t>synchronization</a:t>
            </a:r>
            <a:r>
              <a:rPr b="1" lang="en" sz="1600"/>
              <a:t> event, all involved processes maximize their local clocks with counter values from every other participating process.</a:t>
            </a:r>
            <a:endParaRPr b="1" sz="1600"/>
          </a:p>
          <a:p>
            <a:pPr indent="-322580" lvl="0" marL="457200" rtl="0" algn="l">
              <a:spcBef>
                <a:spcPts val="0"/>
              </a:spcBef>
              <a:spcAft>
                <a:spcPts val="0"/>
              </a:spcAft>
              <a:buSzPct val="100000"/>
              <a:buChar char="●"/>
            </a:pPr>
            <a:r>
              <a:rPr b="1" lang="en" sz="1600">
                <a:solidFill>
                  <a:srgbClr val="FFFF00"/>
                </a:solidFill>
              </a:rPr>
              <a:t>Sending</a:t>
            </a:r>
            <a:r>
              <a:rPr b="1" lang="en" sz="1600"/>
              <a:t>: When a process sends a message, it includes its current logical clock in the message.</a:t>
            </a:r>
            <a:endParaRPr b="1" sz="1600"/>
          </a:p>
          <a:p>
            <a:pPr indent="-322580" lvl="0" marL="457200" rtl="0" algn="l">
              <a:spcBef>
                <a:spcPts val="0"/>
              </a:spcBef>
              <a:spcAft>
                <a:spcPts val="0"/>
              </a:spcAft>
              <a:buSzPct val="100000"/>
              <a:buChar char="●"/>
            </a:pPr>
            <a:r>
              <a:rPr b="1" lang="en" sz="1600">
                <a:solidFill>
                  <a:srgbClr val="FFFF00"/>
                </a:solidFill>
              </a:rPr>
              <a:t>Receiving</a:t>
            </a:r>
            <a:r>
              <a:rPr b="1" lang="en" sz="1600"/>
              <a:t>: Upon receiving a message, a process maximizes its logical clock counters with those received in the timestamp of the incoming message.</a:t>
            </a:r>
            <a:endParaRPr b="1"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b="1"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00"/>
              <a:t>C. Tripti &amp; A. Sampath’s Hypothesis</a:t>
            </a:r>
            <a:endParaRPr sz="3300"/>
          </a:p>
        </p:txBody>
      </p:sp>
      <p:sp>
        <p:nvSpPr>
          <p:cNvPr id="171" name="Google Shape;171;p19"/>
          <p:cNvSpPr txBox="1"/>
          <p:nvPr>
            <p:ph idx="1" type="body"/>
          </p:nvPr>
        </p:nvSpPr>
        <p:spPr>
          <a:xfrm>
            <a:off x="1198375" y="1237325"/>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a:t>This paper presents the use of logical </a:t>
            </a:r>
            <a:r>
              <a:rPr b="1" lang="en" sz="1600"/>
              <a:t>clock</a:t>
            </a:r>
            <a:r>
              <a:rPr b="1" lang="en" sz="1600"/>
              <a:t> to implement Distributed Mutual Exclusion. This paper mentions the following related paper regarding Token based ring systems.</a:t>
            </a:r>
            <a:endParaRPr b="1" sz="1600"/>
          </a:p>
          <a:p>
            <a:pPr indent="-330200" lvl="0" marL="457200" rtl="0" algn="l">
              <a:spcBef>
                <a:spcPts val="0"/>
              </a:spcBef>
              <a:spcAft>
                <a:spcPts val="0"/>
              </a:spcAft>
              <a:buSzPts val="1600"/>
              <a:buChar char="●"/>
            </a:pPr>
            <a:r>
              <a:rPr b="1" lang="en" sz="1600"/>
              <a:t>This hypothesis states that if there was one token to be passed and the processes receive this token in order, we are sure that Mutual Exclusion can be achieved.</a:t>
            </a:r>
            <a:endParaRPr b="1" sz="1600"/>
          </a:p>
          <a:p>
            <a:pPr indent="-330200" lvl="0" marL="457200" rtl="0" algn="l">
              <a:spcBef>
                <a:spcPts val="0"/>
              </a:spcBef>
              <a:spcAft>
                <a:spcPts val="0"/>
              </a:spcAft>
              <a:buSzPts val="1600"/>
              <a:buChar char="●"/>
            </a:pPr>
            <a:r>
              <a:rPr b="1" lang="en" sz="1600"/>
              <a:t>We will talk about this </a:t>
            </a:r>
            <a:r>
              <a:rPr b="1" lang="en" sz="1600"/>
              <a:t>further</a:t>
            </a:r>
            <a:r>
              <a:rPr b="1" lang="en" sz="1600"/>
              <a:t> in the coming slides.</a:t>
            </a:r>
            <a:endParaRPr b="1" sz="16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Sandipan Basu’s Hypothesis</a:t>
            </a:r>
            <a:endParaRPr sz="3300"/>
          </a:p>
        </p:txBody>
      </p:sp>
      <p:sp>
        <p:nvSpPr>
          <p:cNvPr id="177" name="Google Shape;177;p20"/>
          <p:cNvSpPr txBox="1"/>
          <p:nvPr>
            <p:ph idx="1" type="body"/>
          </p:nvPr>
        </p:nvSpPr>
        <p:spPr>
          <a:xfrm>
            <a:off x="1198375" y="1237325"/>
            <a:ext cx="7038900" cy="29112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b="1" lang="en" sz="1600"/>
              <a:t>Basu Sandipan goes in depth about the ring based algorithm that is used to implement Distributed Mutual Exclusion with the help of Logical Clocks using Lamport’s approach.</a:t>
            </a:r>
            <a:endParaRPr b="1" sz="1600"/>
          </a:p>
          <a:p>
            <a:pPr indent="-330200" lvl="0" marL="457200" rtl="0" algn="l">
              <a:spcBef>
                <a:spcPts val="0"/>
              </a:spcBef>
              <a:spcAft>
                <a:spcPts val="0"/>
              </a:spcAft>
              <a:buSzPts val="1600"/>
              <a:buChar char="●"/>
            </a:pPr>
            <a:r>
              <a:rPr b="1" lang="en" sz="1600"/>
              <a:t>This follows the same concept of </a:t>
            </a:r>
            <a:endParaRPr b="1" sz="1600"/>
          </a:p>
          <a:p>
            <a:pPr indent="-330200" lvl="1" marL="914400" rtl="0" algn="l">
              <a:spcBef>
                <a:spcPts val="0"/>
              </a:spcBef>
              <a:spcAft>
                <a:spcPts val="0"/>
              </a:spcAft>
              <a:buSzPts val="1600"/>
              <a:buChar char="○"/>
            </a:pPr>
            <a:r>
              <a:rPr b="1" lang="en" sz="1600"/>
              <a:t>U</a:t>
            </a:r>
            <a:r>
              <a:rPr b="1" lang="en" sz="1600"/>
              <a:t>nique identification </a:t>
            </a:r>
            <a:endParaRPr b="1" sz="1600"/>
          </a:p>
          <a:p>
            <a:pPr indent="-330200" lvl="1" marL="914400" rtl="0" algn="l">
              <a:spcBef>
                <a:spcPts val="0"/>
              </a:spcBef>
              <a:spcAft>
                <a:spcPts val="0"/>
              </a:spcAft>
              <a:buSzPts val="1600"/>
              <a:buChar char="○"/>
            </a:pPr>
            <a:r>
              <a:rPr b="1" lang="en" sz="1600"/>
              <a:t>Single requesting process</a:t>
            </a:r>
            <a:endParaRPr b="1" sz="1600"/>
          </a:p>
          <a:p>
            <a:pPr indent="-330200" lvl="1" marL="914400" rtl="0" algn="l">
              <a:spcBef>
                <a:spcPts val="0"/>
              </a:spcBef>
              <a:spcAft>
                <a:spcPts val="0"/>
              </a:spcAft>
              <a:buSzPts val="1600"/>
              <a:buChar char="○"/>
            </a:pPr>
            <a:r>
              <a:rPr b="1" lang="en" sz="1600"/>
              <a:t>Single resource competition</a:t>
            </a:r>
            <a:endParaRPr b="1" sz="1600"/>
          </a:p>
          <a:p>
            <a:pPr indent="-330200" lvl="1" marL="914400" rtl="0" algn="l">
              <a:spcBef>
                <a:spcPts val="0"/>
              </a:spcBef>
              <a:spcAft>
                <a:spcPts val="0"/>
              </a:spcAft>
              <a:buSzPts val="1600"/>
              <a:buChar char="○"/>
            </a:pPr>
            <a:r>
              <a:rPr b="1" lang="en" sz="1600"/>
              <a:t>Fully connected nodes</a:t>
            </a:r>
            <a:endParaRPr b="1" sz="1600"/>
          </a:p>
          <a:p>
            <a:pPr indent="-330200" lvl="1" marL="914400" rtl="0" algn="l">
              <a:spcBef>
                <a:spcPts val="0"/>
              </a:spcBef>
              <a:spcAft>
                <a:spcPts val="0"/>
              </a:spcAft>
              <a:buSzPts val="1600"/>
              <a:buChar char="○"/>
            </a:pPr>
            <a:r>
              <a:rPr b="1" lang="en" sz="1600"/>
              <a:t>Single critical section entry </a:t>
            </a:r>
            <a:endParaRPr b="1" sz="1600"/>
          </a:p>
          <a:p>
            <a:pPr indent="-330200" lvl="1" marL="914400" rtl="0" algn="l">
              <a:spcBef>
                <a:spcPts val="0"/>
              </a:spcBef>
              <a:spcAft>
                <a:spcPts val="0"/>
              </a:spcAft>
              <a:buSzPts val="1600"/>
              <a:buChar char="○"/>
            </a:pPr>
            <a:r>
              <a:rPr b="1" lang="en" sz="1600"/>
              <a:t>Logical clocks for ordering</a:t>
            </a:r>
            <a:endParaRPr b="1" sz="16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What is Partial Ordering?</a:t>
            </a:r>
            <a:endParaRPr sz="3300"/>
          </a:p>
        </p:txBody>
      </p:sp>
      <p:sp>
        <p:nvSpPr>
          <p:cNvPr id="183" name="Google Shape;183;p21"/>
          <p:cNvSpPr txBox="1"/>
          <p:nvPr>
            <p:ph idx="1" type="body"/>
          </p:nvPr>
        </p:nvSpPr>
        <p:spPr>
          <a:xfrm>
            <a:off x="1297500" y="1307850"/>
            <a:ext cx="7038900" cy="3272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a:t>In the realm of physical time, we can say that event a happened before event b if a happened at an earlier time than b.</a:t>
            </a:r>
            <a:endParaRPr b="1" sz="1600"/>
          </a:p>
          <a:p>
            <a:pPr indent="-330200" lvl="0" marL="457200" rtl="0" algn="l">
              <a:spcBef>
                <a:spcPts val="0"/>
              </a:spcBef>
              <a:spcAft>
                <a:spcPts val="0"/>
              </a:spcAft>
              <a:buSzPts val="1600"/>
              <a:buChar char="●"/>
            </a:pPr>
            <a:r>
              <a:rPr b="1" lang="en" sz="1600"/>
              <a:t>We must make sure that our specifications for our system must be given in terms of events observable </a:t>
            </a:r>
            <a:r>
              <a:rPr b="1" lang="en" sz="1600"/>
              <a:t>within</a:t>
            </a:r>
            <a:r>
              <a:rPr b="1" lang="en" sz="1600"/>
              <a:t> the system.</a:t>
            </a:r>
            <a:endParaRPr b="1" sz="1600"/>
          </a:p>
          <a:p>
            <a:pPr indent="-330200" lvl="0" marL="457200" rtl="0" algn="l">
              <a:spcBef>
                <a:spcPts val="0"/>
              </a:spcBef>
              <a:spcAft>
                <a:spcPts val="0"/>
              </a:spcAft>
              <a:buSzPts val="1600"/>
              <a:buChar char="●"/>
            </a:pPr>
            <a:r>
              <a:rPr b="1" lang="en" sz="1600"/>
              <a:t>We do not wish to use real clocks as they are not perfectly accurate within the system and do not keep precise physical time.</a:t>
            </a:r>
            <a:endParaRPr b="1" sz="1600"/>
          </a:p>
          <a:p>
            <a:pPr indent="0" lvl="0" marL="0" rtl="0" algn="l">
              <a:spcBef>
                <a:spcPts val="1200"/>
              </a:spcBef>
              <a:spcAft>
                <a:spcPts val="0"/>
              </a:spcAft>
              <a:buNone/>
            </a:pPr>
            <a:r>
              <a:t/>
            </a:r>
            <a:endParaRPr b="1">
              <a:solidFill>
                <a:srgbClr val="FFFF00"/>
              </a:solidFill>
            </a:endParaRPr>
          </a:p>
          <a:p>
            <a:pPr indent="0" lvl="0" marL="0" rtl="0" algn="l">
              <a:spcBef>
                <a:spcPts val="1200"/>
              </a:spcBef>
              <a:spcAft>
                <a:spcPts val="1200"/>
              </a:spcAft>
              <a:buNone/>
            </a:pPr>
            <a:r>
              <a:t/>
            </a:r>
            <a:endParaRPr/>
          </a:p>
        </p:txBody>
      </p:sp>
      <p:pic>
        <p:nvPicPr>
          <p:cNvPr id="184" name="Google Shape;184;p21"/>
          <p:cNvPicPr preferRelativeResize="0"/>
          <p:nvPr/>
        </p:nvPicPr>
        <p:blipFill>
          <a:blip r:embed="rId3">
            <a:alphaModFix/>
          </a:blip>
          <a:stretch>
            <a:fillRect/>
          </a:stretch>
        </p:blipFill>
        <p:spPr>
          <a:xfrm>
            <a:off x="1535475" y="3158275"/>
            <a:ext cx="6073051" cy="1421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