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3" r:id="rId1"/>
  </p:sldMasterIdLst>
  <p:sldIdLst>
    <p:sldId id="256" r:id="rId2"/>
    <p:sldId id="257" r:id="rId3"/>
    <p:sldId id="258" r:id="rId4"/>
    <p:sldId id="259" r:id="rId5"/>
    <p:sldId id="263" r:id="rId6"/>
    <p:sldId id="265" r:id="rId7"/>
    <p:sldId id="264" r:id="rId8"/>
    <p:sldId id="262" r:id="rId9"/>
    <p:sldId id="260" r:id="rId10"/>
    <p:sldId id="276" r:id="rId11"/>
    <p:sldId id="277" r:id="rId12"/>
    <p:sldId id="281" r:id="rId13"/>
    <p:sldId id="275" r:id="rId14"/>
    <p:sldId id="261" r:id="rId15"/>
    <p:sldId id="278" r:id="rId16"/>
    <p:sldId id="279" r:id="rId17"/>
    <p:sldId id="266" r:id="rId18"/>
    <p:sldId id="280" r:id="rId19"/>
    <p:sldId id="294" r:id="rId20"/>
    <p:sldId id="267" r:id="rId21"/>
    <p:sldId id="287" r:id="rId22"/>
    <p:sldId id="288" r:id="rId23"/>
    <p:sldId id="289" r:id="rId24"/>
    <p:sldId id="290" r:id="rId25"/>
    <p:sldId id="268" r:id="rId26"/>
    <p:sldId id="269" r:id="rId27"/>
    <p:sldId id="270" r:id="rId28"/>
    <p:sldId id="271" r:id="rId29"/>
    <p:sldId id="286" r:id="rId30"/>
    <p:sldId id="272" r:id="rId31"/>
    <p:sldId id="273" r:id="rId32"/>
    <p:sldId id="274" r:id="rId33"/>
    <p:sldId id="283" r:id="rId34"/>
    <p:sldId id="292" r:id="rId35"/>
    <p:sldId id="282" r:id="rId36"/>
    <p:sldId id="293" r:id="rId37"/>
    <p:sldId id="295" r:id="rId38"/>
    <p:sldId id="298" r:id="rId39"/>
    <p:sldId id="299" r:id="rId40"/>
    <p:sldId id="300" r:id="rId41"/>
    <p:sldId id="301" r:id="rId42"/>
    <p:sldId id="284" r:id="rId43"/>
    <p:sldId id="302" r:id="rId44"/>
    <p:sldId id="296" r:id="rId45"/>
    <p:sldId id="29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9327F0C-24AF-4824-853C-4D16484416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6805F11-E17E-4663-99E2-278797944806}">
      <dgm:prSet/>
      <dgm:spPr/>
      <dgm:t>
        <a:bodyPr/>
        <a:lstStyle/>
        <a:p>
          <a:pPr>
            <a:lnSpc>
              <a:spcPct val="100000"/>
            </a:lnSpc>
          </a:pPr>
          <a:r>
            <a:rPr lang="en-US"/>
            <a:t>Princip</a:t>
          </a:r>
          <a:r>
            <a:rPr lang="en-US" altLang="zh-CN"/>
            <a:t>le</a:t>
          </a:r>
          <a:r>
            <a:rPr lang="en-US"/>
            <a:t> </a:t>
          </a:r>
          <a:r>
            <a:rPr lang="en-US" dirty="0"/>
            <a:t>at the population level</a:t>
          </a:r>
        </a:p>
      </dgm:t>
    </dgm:pt>
    <dgm:pt modelId="{63EE223F-67FB-4531-9C99-F541138FCF80}" type="parTrans" cxnId="{3FEA6A70-380A-42A2-BD8F-AAC99408C38E}">
      <dgm:prSet/>
      <dgm:spPr/>
      <dgm:t>
        <a:bodyPr/>
        <a:lstStyle/>
        <a:p>
          <a:endParaRPr lang="en-US"/>
        </a:p>
      </dgm:t>
    </dgm:pt>
    <dgm:pt modelId="{999E5A10-2AFE-492D-B354-FB22B2C2E6FB}" type="sibTrans" cxnId="{3FEA6A70-380A-42A2-BD8F-AAC99408C38E}">
      <dgm:prSet/>
      <dgm:spPr/>
      <dgm:t>
        <a:bodyPr/>
        <a:lstStyle/>
        <a:p>
          <a:endParaRPr lang="en-US"/>
        </a:p>
      </dgm:t>
    </dgm:pt>
    <dgm:pt modelId="{DE183E39-DC70-468D-9D25-0937CA753B00}">
      <dgm:prSet/>
      <dgm:spPr/>
      <dgm:t>
        <a:bodyPr/>
        <a:lstStyle/>
        <a:p>
          <a:pPr>
            <a:lnSpc>
              <a:spcPct val="100000"/>
            </a:lnSpc>
          </a:pPr>
          <a:r>
            <a:rPr lang="en-US"/>
            <a:t>Estimation and consistency</a:t>
          </a:r>
        </a:p>
      </dgm:t>
    </dgm:pt>
    <dgm:pt modelId="{8750102F-779C-466D-A3BA-72A14CDEDB66}" type="parTrans" cxnId="{FE717F2D-9AE6-46C6-8B3B-72F87C803A80}">
      <dgm:prSet/>
      <dgm:spPr/>
      <dgm:t>
        <a:bodyPr/>
        <a:lstStyle/>
        <a:p>
          <a:endParaRPr lang="en-US"/>
        </a:p>
      </dgm:t>
    </dgm:pt>
    <dgm:pt modelId="{C3350BC7-FF0A-4F93-ADE7-3897853AAEFF}" type="sibTrans" cxnId="{FE717F2D-9AE6-46C6-8B3B-72F87C803A80}">
      <dgm:prSet/>
      <dgm:spPr/>
      <dgm:t>
        <a:bodyPr/>
        <a:lstStyle/>
        <a:p>
          <a:endParaRPr lang="en-US"/>
        </a:p>
      </dgm:t>
    </dgm:pt>
    <dgm:pt modelId="{6D9F51DB-D8D7-48CC-A046-154449C24A22}">
      <dgm:prSet/>
      <dgm:spPr/>
      <dgm:t>
        <a:bodyPr/>
        <a:lstStyle/>
        <a:p>
          <a:pPr>
            <a:lnSpc>
              <a:spcPct val="100000"/>
            </a:lnSpc>
          </a:pPr>
          <a:r>
            <a:rPr lang="en-US"/>
            <a:t>Relationship with other methods</a:t>
          </a:r>
        </a:p>
      </dgm:t>
    </dgm:pt>
    <dgm:pt modelId="{F70D0BEF-B223-41E0-B14D-B379E46F9484}" type="parTrans" cxnId="{18EBB09C-DDFA-4A70-8A1E-A192D43ADFC7}">
      <dgm:prSet/>
      <dgm:spPr/>
      <dgm:t>
        <a:bodyPr/>
        <a:lstStyle/>
        <a:p>
          <a:endParaRPr lang="en-US"/>
        </a:p>
      </dgm:t>
    </dgm:pt>
    <dgm:pt modelId="{7FD8D778-D957-4448-B11B-3B3A04902812}" type="sibTrans" cxnId="{18EBB09C-DDFA-4A70-8A1E-A192D43ADFC7}">
      <dgm:prSet/>
      <dgm:spPr/>
      <dgm:t>
        <a:bodyPr/>
        <a:lstStyle/>
        <a:p>
          <a:endParaRPr lang="en-US"/>
        </a:p>
      </dgm:t>
    </dgm:pt>
    <dgm:pt modelId="{CF88D7AC-2CC7-42EF-B9ED-1068FFD799B7}">
      <dgm:prSet/>
      <dgm:spPr/>
      <dgm:t>
        <a:bodyPr/>
        <a:lstStyle/>
        <a:p>
          <a:pPr>
            <a:lnSpc>
              <a:spcPct val="100000"/>
            </a:lnSpc>
          </a:pPr>
          <a:r>
            <a:rPr lang="en-US"/>
            <a:t>Simulation</a:t>
          </a:r>
        </a:p>
      </dgm:t>
    </dgm:pt>
    <dgm:pt modelId="{12E57C0A-C50D-41FD-AF39-ADA30D6DFE4A}" type="parTrans" cxnId="{5569C6B9-4792-4059-A2C6-5814718D661A}">
      <dgm:prSet/>
      <dgm:spPr/>
      <dgm:t>
        <a:bodyPr/>
        <a:lstStyle/>
        <a:p>
          <a:endParaRPr lang="en-US"/>
        </a:p>
      </dgm:t>
    </dgm:pt>
    <dgm:pt modelId="{97E3DB3E-DC91-49C1-86C4-4E4AF72A897B}" type="sibTrans" cxnId="{5569C6B9-4792-4059-A2C6-5814718D661A}">
      <dgm:prSet/>
      <dgm:spPr/>
      <dgm:t>
        <a:bodyPr/>
        <a:lstStyle/>
        <a:p>
          <a:endParaRPr lang="en-US"/>
        </a:p>
      </dgm:t>
    </dgm:pt>
    <dgm:pt modelId="{785847E5-FDA6-41DB-928E-5F510178B767}" type="pres">
      <dgm:prSet presAssocID="{E9327F0C-24AF-4824-853C-4D16484416A5}" presName="root" presStyleCnt="0">
        <dgm:presLayoutVars>
          <dgm:dir/>
          <dgm:resizeHandles val="exact"/>
        </dgm:presLayoutVars>
      </dgm:prSet>
      <dgm:spPr/>
    </dgm:pt>
    <dgm:pt modelId="{48DCAAE4-4765-47DE-AFF2-888B3FB30D7F}" type="pres">
      <dgm:prSet presAssocID="{B6805F11-E17E-4663-99E2-278797944806}" presName="compNode" presStyleCnt="0"/>
      <dgm:spPr/>
    </dgm:pt>
    <dgm:pt modelId="{8475426A-A3FD-4211-B776-BEBC89EF140D}" type="pres">
      <dgm:prSet presAssocID="{B6805F11-E17E-4663-99E2-278797944806}" presName="bgRect" presStyleLbl="bgShp" presStyleIdx="0" presStyleCnt="4"/>
      <dgm:spPr/>
    </dgm:pt>
    <dgm:pt modelId="{C440F237-EEB7-4BE7-AFF4-80074CEE5E2F}" type="pres">
      <dgm:prSet presAssocID="{B6805F11-E17E-4663-99E2-278797944806}"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ext>
      </dgm:extLst>
    </dgm:pt>
    <dgm:pt modelId="{EC2E7E7F-F2F8-4409-82A4-11096631BAA2}" type="pres">
      <dgm:prSet presAssocID="{B6805F11-E17E-4663-99E2-278797944806}" presName="spaceRect" presStyleCnt="0"/>
      <dgm:spPr/>
    </dgm:pt>
    <dgm:pt modelId="{E87B8888-8171-4B72-B991-F362CB37AD47}" type="pres">
      <dgm:prSet presAssocID="{B6805F11-E17E-4663-99E2-278797944806}" presName="parTx" presStyleLbl="revTx" presStyleIdx="0" presStyleCnt="4">
        <dgm:presLayoutVars>
          <dgm:chMax val="0"/>
          <dgm:chPref val="0"/>
        </dgm:presLayoutVars>
      </dgm:prSet>
      <dgm:spPr/>
    </dgm:pt>
    <dgm:pt modelId="{365F6060-D548-4297-A310-991BD63C49BE}" type="pres">
      <dgm:prSet presAssocID="{999E5A10-2AFE-492D-B354-FB22B2C2E6FB}" presName="sibTrans" presStyleCnt="0"/>
      <dgm:spPr/>
    </dgm:pt>
    <dgm:pt modelId="{A2EC1D4C-8CE0-4E8A-8F20-32D59E399A1A}" type="pres">
      <dgm:prSet presAssocID="{DE183E39-DC70-468D-9D25-0937CA753B00}" presName="compNode" presStyleCnt="0"/>
      <dgm:spPr/>
    </dgm:pt>
    <dgm:pt modelId="{4FD20417-0518-4D30-99C1-7BF949CDD885}" type="pres">
      <dgm:prSet presAssocID="{DE183E39-DC70-468D-9D25-0937CA753B00}" presName="bgRect" presStyleLbl="bgShp" presStyleIdx="1" presStyleCnt="4"/>
      <dgm:spPr/>
    </dgm:pt>
    <dgm:pt modelId="{158A3136-1214-4E4E-9928-53A82ACD85CC}" type="pres">
      <dgm:prSet presAssocID="{DE183E39-DC70-468D-9D25-0937CA753B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CF03CE2A-66C2-4DC6-A149-483FD3219880}" type="pres">
      <dgm:prSet presAssocID="{DE183E39-DC70-468D-9D25-0937CA753B00}" presName="spaceRect" presStyleCnt="0"/>
      <dgm:spPr/>
    </dgm:pt>
    <dgm:pt modelId="{25ACF965-3DCB-4767-AD67-C5950153526C}" type="pres">
      <dgm:prSet presAssocID="{DE183E39-DC70-468D-9D25-0937CA753B00}" presName="parTx" presStyleLbl="revTx" presStyleIdx="1" presStyleCnt="4">
        <dgm:presLayoutVars>
          <dgm:chMax val="0"/>
          <dgm:chPref val="0"/>
        </dgm:presLayoutVars>
      </dgm:prSet>
      <dgm:spPr/>
    </dgm:pt>
    <dgm:pt modelId="{31536BFC-5977-4EA2-9E9F-08BADACDC765}" type="pres">
      <dgm:prSet presAssocID="{C3350BC7-FF0A-4F93-ADE7-3897853AAEFF}" presName="sibTrans" presStyleCnt="0"/>
      <dgm:spPr/>
    </dgm:pt>
    <dgm:pt modelId="{325FFE61-A694-4A12-800F-CD8CAA6BEDFE}" type="pres">
      <dgm:prSet presAssocID="{6D9F51DB-D8D7-48CC-A046-154449C24A22}" presName="compNode" presStyleCnt="0"/>
      <dgm:spPr/>
    </dgm:pt>
    <dgm:pt modelId="{41E03BB8-B80F-46BC-A7BA-3F0FCACE4ACB}" type="pres">
      <dgm:prSet presAssocID="{6D9F51DB-D8D7-48CC-A046-154449C24A22}" presName="bgRect" presStyleLbl="bgShp" presStyleIdx="2" presStyleCnt="4"/>
      <dgm:spPr/>
    </dgm:pt>
    <dgm:pt modelId="{1E480AB3-7A7F-44E1-81AA-756601A9F980}" type="pres">
      <dgm:prSet presAssocID="{6D9F51DB-D8D7-48CC-A046-154449C24A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41D160DF-17D7-410C-B9C9-D97AA3B3A470}" type="pres">
      <dgm:prSet presAssocID="{6D9F51DB-D8D7-48CC-A046-154449C24A22}" presName="spaceRect" presStyleCnt="0"/>
      <dgm:spPr/>
    </dgm:pt>
    <dgm:pt modelId="{AF24AA44-35A7-440C-8980-94EE816244B3}" type="pres">
      <dgm:prSet presAssocID="{6D9F51DB-D8D7-48CC-A046-154449C24A22}" presName="parTx" presStyleLbl="revTx" presStyleIdx="2" presStyleCnt="4">
        <dgm:presLayoutVars>
          <dgm:chMax val="0"/>
          <dgm:chPref val="0"/>
        </dgm:presLayoutVars>
      </dgm:prSet>
      <dgm:spPr/>
    </dgm:pt>
    <dgm:pt modelId="{3B1B5276-4745-4748-8B59-4888DC90B3D2}" type="pres">
      <dgm:prSet presAssocID="{7FD8D778-D957-4448-B11B-3B3A04902812}" presName="sibTrans" presStyleCnt="0"/>
      <dgm:spPr/>
    </dgm:pt>
    <dgm:pt modelId="{00091775-62F5-405D-A4AD-FA7DDCD3FCA0}" type="pres">
      <dgm:prSet presAssocID="{CF88D7AC-2CC7-42EF-B9ED-1068FFD799B7}" presName="compNode" presStyleCnt="0"/>
      <dgm:spPr/>
    </dgm:pt>
    <dgm:pt modelId="{11BC6328-3F3B-48AA-8543-BC22F4FB29FE}" type="pres">
      <dgm:prSet presAssocID="{CF88D7AC-2CC7-42EF-B9ED-1068FFD799B7}" presName="bgRect" presStyleLbl="bgShp" presStyleIdx="3" presStyleCnt="4"/>
      <dgm:spPr/>
    </dgm:pt>
    <dgm:pt modelId="{7AFC09BE-73D6-445A-A156-C94B0D804283}" type="pres">
      <dgm:prSet presAssocID="{CF88D7AC-2CC7-42EF-B9ED-1068FFD799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Dummy"/>
        </a:ext>
      </dgm:extLst>
    </dgm:pt>
    <dgm:pt modelId="{150B32F4-8685-4F96-9EE8-675FD303D375}" type="pres">
      <dgm:prSet presAssocID="{CF88D7AC-2CC7-42EF-B9ED-1068FFD799B7}" presName="spaceRect" presStyleCnt="0"/>
      <dgm:spPr/>
    </dgm:pt>
    <dgm:pt modelId="{B8B43439-70F0-4F06-B87E-17EE8AE165A1}" type="pres">
      <dgm:prSet presAssocID="{CF88D7AC-2CC7-42EF-B9ED-1068FFD799B7}" presName="parTx" presStyleLbl="revTx" presStyleIdx="3" presStyleCnt="4">
        <dgm:presLayoutVars>
          <dgm:chMax val="0"/>
          <dgm:chPref val="0"/>
        </dgm:presLayoutVars>
      </dgm:prSet>
      <dgm:spPr/>
    </dgm:pt>
  </dgm:ptLst>
  <dgm:cxnLst>
    <dgm:cxn modelId="{7A145220-D136-463F-9409-9C93D4E72FEC}" type="presOf" srcId="{B6805F11-E17E-4663-99E2-278797944806}" destId="{E87B8888-8171-4B72-B991-F362CB37AD47}" srcOrd="0" destOrd="0" presId="urn:microsoft.com/office/officeart/2018/2/layout/IconVerticalSolidList"/>
    <dgm:cxn modelId="{2403C62B-F8A5-45D3-B480-880782710C01}" type="presOf" srcId="{DE183E39-DC70-468D-9D25-0937CA753B00}" destId="{25ACF965-3DCB-4767-AD67-C5950153526C}" srcOrd="0" destOrd="0" presId="urn:microsoft.com/office/officeart/2018/2/layout/IconVerticalSolidList"/>
    <dgm:cxn modelId="{FE717F2D-9AE6-46C6-8B3B-72F87C803A80}" srcId="{E9327F0C-24AF-4824-853C-4D16484416A5}" destId="{DE183E39-DC70-468D-9D25-0937CA753B00}" srcOrd="1" destOrd="0" parTransId="{8750102F-779C-466D-A3BA-72A14CDEDB66}" sibTransId="{C3350BC7-FF0A-4F93-ADE7-3897853AAEFF}"/>
    <dgm:cxn modelId="{3FEA6A70-380A-42A2-BD8F-AAC99408C38E}" srcId="{E9327F0C-24AF-4824-853C-4D16484416A5}" destId="{B6805F11-E17E-4663-99E2-278797944806}" srcOrd="0" destOrd="0" parTransId="{63EE223F-67FB-4531-9C99-F541138FCF80}" sibTransId="{999E5A10-2AFE-492D-B354-FB22B2C2E6FB}"/>
    <dgm:cxn modelId="{0203E756-4788-4514-9173-25F11C386C02}" type="presOf" srcId="{CF88D7AC-2CC7-42EF-B9ED-1068FFD799B7}" destId="{B8B43439-70F0-4F06-B87E-17EE8AE165A1}" srcOrd="0" destOrd="0" presId="urn:microsoft.com/office/officeart/2018/2/layout/IconVerticalSolidList"/>
    <dgm:cxn modelId="{ACA67757-3200-430E-B504-7C786A4165B5}" type="presOf" srcId="{6D9F51DB-D8D7-48CC-A046-154449C24A22}" destId="{AF24AA44-35A7-440C-8980-94EE816244B3}" srcOrd="0" destOrd="0" presId="urn:microsoft.com/office/officeart/2018/2/layout/IconVerticalSolidList"/>
    <dgm:cxn modelId="{18EBB09C-DDFA-4A70-8A1E-A192D43ADFC7}" srcId="{E9327F0C-24AF-4824-853C-4D16484416A5}" destId="{6D9F51DB-D8D7-48CC-A046-154449C24A22}" srcOrd="2" destOrd="0" parTransId="{F70D0BEF-B223-41E0-B14D-B379E46F9484}" sibTransId="{7FD8D778-D957-4448-B11B-3B3A04902812}"/>
    <dgm:cxn modelId="{F9F417B7-A84D-4CB6-AABE-B21C6AC4C07B}" type="presOf" srcId="{E9327F0C-24AF-4824-853C-4D16484416A5}" destId="{785847E5-FDA6-41DB-928E-5F510178B767}" srcOrd="0" destOrd="0" presId="urn:microsoft.com/office/officeart/2018/2/layout/IconVerticalSolidList"/>
    <dgm:cxn modelId="{5569C6B9-4792-4059-A2C6-5814718D661A}" srcId="{E9327F0C-24AF-4824-853C-4D16484416A5}" destId="{CF88D7AC-2CC7-42EF-B9ED-1068FFD799B7}" srcOrd="3" destOrd="0" parTransId="{12E57C0A-C50D-41FD-AF39-ADA30D6DFE4A}" sibTransId="{97E3DB3E-DC91-49C1-86C4-4E4AF72A897B}"/>
    <dgm:cxn modelId="{F9D73C11-2141-4CB1-83BF-015D17258ADD}" type="presParOf" srcId="{785847E5-FDA6-41DB-928E-5F510178B767}" destId="{48DCAAE4-4765-47DE-AFF2-888B3FB30D7F}" srcOrd="0" destOrd="0" presId="urn:microsoft.com/office/officeart/2018/2/layout/IconVerticalSolidList"/>
    <dgm:cxn modelId="{8C24706A-D59C-45F1-8787-CF01C2334B11}" type="presParOf" srcId="{48DCAAE4-4765-47DE-AFF2-888B3FB30D7F}" destId="{8475426A-A3FD-4211-B776-BEBC89EF140D}" srcOrd="0" destOrd="0" presId="urn:microsoft.com/office/officeart/2018/2/layout/IconVerticalSolidList"/>
    <dgm:cxn modelId="{115979C8-D334-44CA-BF31-E7AECA5F3698}" type="presParOf" srcId="{48DCAAE4-4765-47DE-AFF2-888B3FB30D7F}" destId="{C440F237-EEB7-4BE7-AFF4-80074CEE5E2F}" srcOrd="1" destOrd="0" presId="urn:microsoft.com/office/officeart/2018/2/layout/IconVerticalSolidList"/>
    <dgm:cxn modelId="{A3F2765B-99C3-45C9-A2DA-6D9A5B1CB355}" type="presParOf" srcId="{48DCAAE4-4765-47DE-AFF2-888B3FB30D7F}" destId="{EC2E7E7F-F2F8-4409-82A4-11096631BAA2}" srcOrd="2" destOrd="0" presId="urn:microsoft.com/office/officeart/2018/2/layout/IconVerticalSolidList"/>
    <dgm:cxn modelId="{6C9D9577-F36B-4D23-A088-C235980DF966}" type="presParOf" srcId="{48DCAAE4-4765-47DE-AFF2-888B3FB30D7F}" destId="{E87B8888-8171-4B72-B991-F362CB37AD47}" srcOrd="3" destOrd="0" presId="urn:microsoft.com/office/officeart/2018/2/layout/IconVerticalSolidList"/>
    <dgm:cxn modelId="{2368F6B8-2779-4E22-885C-79ED157E2D1E}" type="presParOf" srcId="{785847E5-FDA6-41DB-928E-5F510178B767}" destId="{365F6060-D548-4297-A310-991BD63C49BE}" srcOrd="1" destOrd="0" presId="urn:microsoft.com/office/officeart/2018/2/layout/IconVerticalSolidList"/>
    <dgm:cxn modelId="{3653477F-9885-4747-AB8D-9FE14159535A}" type="presParOf" srcId="{785847E5-FDA6-41DB-928E-5F510178B767}" destId="{A2EC1D4C-8CE0-4E8A-8F20-32D59E399A1A}" srcOrd="2" destOrd="0" presId="urn:microsoft.com/office/officeart/2018/2/layout/IconVerticalSolidList"/>
    <dgm:cxn modelId="{04A10783-1C8B-4787-9732-F8DBB51E4A57}" type="presParOf" srcId="{A2EC1D4C-8CE0-4E8A-8F20-32D59E399A1A}" destId="{4FD20417-0518-4D30-99C1-7BF949CDD885}" srcOrd="0" destOrd="0" presId="urn:microsoft.com/office/officeart/2018/2/layout/IconVerticalSolidList"/>
    <dgm:cxn modelId="{0DFD19C7-BC0C-432D-88A7-F12EA5ADE262}" type="presParOf" srcId="{A2EC1D4C-8CE0-4E8A-8F20-32D59E399A1A}" destId="{158A3136-1214-4E4E-9928-53A82ACD85CC}" srcOrd="1" destOrd="0" presId="urn:microsoft.com/office/officeart/2018/2/layout/IconVerticalSolidList"/>
    <dgm:cxn modelId="{57381EA2-B701-4D3C-A036-C2715979A703}" type="presParOf" srcId="{A2EC1D4C-8CE0-4E8A-8F20-32D59E399A1A}" destId="{CF03CE2A-66C2-4DC6-A149-483FD3219880}" srcOrd="2" destOrd="0" presId="urn:microsoft.com/office/officeart/2018/2/layout/IconVerticalSolidList"/>
    <dgm:cxn modelId="{62847A34-4DE2-4B9D-8C08-A747AB92F18E}" type="presParOf" srcId="{A2EC1D4C-8CE0-4E8A-8F20-32D59E399A1A}" destId="{25ACF965-3DCB-4767-AD67-C5950153526C}" srcOrd="3" destOrd="0" presId="urn:microsoft.com/office/officeart/2018/2/layout/IconVerticalSolidList"/>
    <dgm:cxn modelId="{18AA4BD2-08EB-46D1-B6D1-DA3DA8A74BF2}" type="presParOf" srcId="{785847E5-FDA6-41DB-928E-5F510178B767}" destId="{31536BFC-5977-4EA2-9E9F-08BADACDC765}" srcOrd="3" destOrd="0" presId="urn:microsoft.com/office/officeart/2018/2/layout/IconVerticalSolidList"/>
    <dgm:cxn modelId="{E71F61B0-DC6F-4AF5-9594-D2BC09D94920}" type="presParOf" srcId="{785847E5-FDA6-41DB-928E-5F510178B767}" destId="{325FFE61-A694-4A12-800F-CD8CAA6BEDFE}" srcOrd="4" destOrd="0" presId="urn:microsoft.com/office/officeart/2018/2/layout/IconVerticalSolidList"/>
    <dgm:cxn modelId="{4A2910A7-B651-4DEE-B8D7-66A3928F824C}" type="presParOf" srcId="{325FFE61-A694-4A12-800F-CD8CAA6BEDFE}" destId="{41E03BB8-B80F-46BC-A7BA-3F0FCACE4ACB}" srcOrd="0" destOrd="0" presId="urn:microsoft.com/office/officeart/2018/2/layout/IconVerticalSolidList"/>
    <dgm:cxn modelId="{739731A8-842E-4365-91C3-D3145CCAEE85}" type="presParOf" srcId="{325FFE61-A694-4A12-800F-CD8CAA6BEDFE}" destId="{1E480AB3-7A7F-44E1-81AA-756601A9F980}" srcOrd="1" destOrd="0" presId="urn:microsoft.com/office/officeart/2018/2/layout/IconVerticalSolidList"/>
    <dgm:cxn modelId="{525542C9-D497-4754-8246-E309565DD27A}" type="presParOf" srcId="{325FFE61-A694-4A12-800F-CD8CAA6BEDFE}" destId="{41D160DF-17D7-410C-B9C9-D97AA3B3A470}" srcOrd="2" destOrd="0" presId="urn:microsoft.com/office/officeart/2018/2/layout/IconVerticalSolidList"/>
    <dgm:cxn modelId="{8889A44C-F3A6-4F7E-AFEE-17FEC7FBBE2E}" type="presParOf" srcId="{325FFE61-A694-4A12-800F-CD8CAA6BEDFE}" destId="{AF24AA44-35A7-440C-8980-94EE816244B3}" srcOrd="3" destOrd="0" presId="urn:microsoft.com/office/officeart/2018/2/layout/IconVerticalSolidList"/>
    <dgm:cxn modelId="{04683798-652F-41EE-9F36-AA0E2207BC23}" type="presParOf" srcId="{785847E5-FDA6-41DB-928E-5F510178B767}" destId="{3B1B5276-4745-4748-8B59-4888DC90B3D2}" srcOrd="5" destOrd="0" presId="urn:microsoft.com/office/officeart/2018/2/layout/IconVerticalSolidList"/>
    <dgm:cxn modelId="{38E42063-4820-48C6-856E-35C2E5A6B06A}" type="presParOf" srcId="{785847E5-FDA6-41DB-928E-5F510178B767}" destId="{00091775-62F5-405D-A4AD-FA7DDCD3FCA0}" srcOrd="6" destOrd="0" presId="urn:microsoft.com/office/officeart/2018/2/layout/IconVerticalSolidList"/>
    <dgm:cxn modelId="{7EFB0691-5AD2-4DDB-95C9-06D82388AB9C}" type="presParOf" srcId="{00091775-62F5-405D-A4AD-FA7DDCD3FCA0}" destId="{11BC6328-3F3B-48AA-8543-BC22F4FB29FE}" srcOrd="0" destOrd="0" presId="urn:microsoft.com/office/officeart/2018/2/layout/IconVerticalSolidList"/>
    <dgm:cxn modelId="{C7335CEC-E6C6-4A89-988D-1FCF8808E5F3}" type="presParOf" srcId="{00091775-62F5-405D-A4AD-FA7DDCD3FCA0}" destId="{7AFC09BE-73D6-445A-A156-C94B0D804283}" srcOrd="1" destOrd="0" presId="urn:microsoft.com/office/officeart/2018/2/layout/IconVerticalSolidList"/>
    <dgm:cxn modelId="{580564E7-8934-4EAB-B9B4-E33105B13075}" type="presParOf" srcId="{00091775-62F5-405D-A4AD-FA7DDCD3FCA0}" destId="{150B32F4-8685-4F96-9EE8-675FD303D375}" srcOrd="2" destOrd="0" presId="urn:microsoft.com/office/officeart/2018/2/layout/IconVerticalSolidList"/>
    <dgm:cxn modelId="{53034BD8-85AD-4FA1-B10D-7F54E8454E99}" type="presParOf" srcId="{00091775-62F5-405D-A4AD-FA7DDCD3FCA0}" destId="{B8B43439-70F0-4F06-B87E-17EE8AE165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5426A-A3FD-4211-B776-BEBC89EF140D}">
      <dsp:nvSpPr>
        <dsp:cNvPr id="0" name=""/>
        <dsp:cNvSpPr/>
      </dsp:nvSpPr>
      <dsp:spPr>
        <a:xfrm>
          <a:off x="0" y="1683"/>
          <a:ext cx="9404352" cy="8532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0F237-EEB7-4BE7-AFF4-80074CEE5E2F}">
      <dsp:nvSpPr>
        <dsp:cNvPr id="0" name=""/>
        <dsp:cNvSpPr/>
      </dsp:nvSpPr>
      <dsp:spPr>
        <a:xfrm>
          <a:off x="258116" y="193670"/>
          <a:ext cx="469302" cy="4693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B8888-8171-4B72-B991-F362CB37AD47}">
      <dsp:nvSpPr>
        <dsp:cNvPr id="0" name=""/>
        <dsp:cNvSpPr/>
      </dsp:nvSpPr>
      <dsp:spPr>
        <a:xfrm>
          <a:off x="985535" y="168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100000"/>
            </a:lnSpc>
            <a:spcBef>
              <a:spcPct val="0"/>
            </a:spcBef>
            <a:spcAft>
              <a:spcPct val="35000"/>
            </a:spcAft>
            <a:buNone/>
          </a:pPr>
          <a:r>
            <a:rPr lang="en-US" sz="2200" kern="1200"/>
            <a:t>Princip</a:t>
          </a:r>
          <a:r>
            <a:rPr lang="en-US" altLang="zh-CN" sz="2200" kern="1200"/>
            <a:t>le</a:t>
          </a:r>
          <a:r>
            <a:rPr lang="en-US" sz="2200" kern="1200"/>
            <a:t> </a:t>
          </a:r>
          <a:r>
            <a:rPr lang="en-US" sz="2200" kern="1200" dirty="0"/>
            <a:t>at the population level</a:t>
          </a:r>
        </a:p>
      </dsp:txBody>
      <dsp:txXfrm>
        <a:off x="985535" y="1683"/>
        <a:ext cx="8418816" cy="853277"/>
      </dsp:txXfrm>
    </dsp:sp>
    <dsp:sp modelId="{4FD20417-0518-4D30-99C1-7BF949CDD885}">
      <dsp:nvSpPr>
        <dsp:cNvPr id="0" name=""/>
        <dsp:cNvSpPr/>
      </dsp:nvSpPr>
      <dsp:spPr>
        <a:xfrm>
          <a:off x="0" y="1068280"/>
          <a:ext cx="9404352" cy="8532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A3136-1214-4E4E-9928-53A82ACD85CC}">
      <dsp:nvSpPr>
        <dsp:cNvPr id="0" name=""/>
        <dsp:cNvSpPr/>
      </dsp:nvSpPr>
      <dsp:spPr>
        <a:xfrm>
          <a:off x="258116" y="1260267"/>
          <a:ext cx="469302" cy="469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ACF965-3DCB-4767-AD67-C5950153526C}">
      <dsp:nvSpPr>
        <dsp:cNvPr id="0" name=""/>
        <dsp:cNvSpPr/>
      </dsp:nvSpPr>
      <dsp:spPr>
        <a:xfrm>
          <a:off x="985535" y="1068280"/>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100000"/>
            </a:lnSpc>
            <a:spcBef>
              <a:spcPct val="0"/>
            </a:spcBef>
            <a:spcAft>
              <a:spcPct val="35000"/>
            </a:spcAft>
            <a:buNone/>
          </a:pPr>
          <a:r>
            <a:rPr lang="en-US" sz="2200" kern="1200"/>
            <a:t>Estimation and consistency</a:t>
          </a:r>
        </a:p>
      </dsp:txBody>
      <dsp:txXfrm>
        <a:off x="985535" y="1068280"/>
        <a:ext cx="8418816" cy="853277"/>
      </dsp:txXfrm>
    </dsp:sp>
    <dsp:sp modelId="{41E03BB8-B80F-46BC-A7BA-3F0FCACE4ACB}">
      <dsp:nvSpPr>
        <dsp:cNvPr id="0" name=""/>
        <dsp:cNvSpPr/>
      </dsp:nvSpPr>
      <dsp:spPr>
        <a:xfrm>
          <a:off x="0" y="2134876"/>
          <a:ext cx="9404352" cy="8532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80AB3-7A7F-44E1-81AA-756601A9F980}">
      <dsp:nvSpPr>
        <dsp:cNvPr id="0" name=""/>
        <dsp:cNvSpPr/>
      </dsp:nvSpPr>
      <dsp:spPr>
        <a:xfrm>
          <a:off x="258116" y="2326864"/>
          <a:ext cx="469302" cy="469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24AA44-35A7-440C-8980-94EE816244B3}">
      <dsp:nvSpPr>
        <dsp:cNvPr id="0" name=""/>
        <dsp:cNvSpPr/>
      </dsp:nvSpPr>
      <dsp:spPr>
        <a:xfrm>
          <a:off x="985535" y="2134876"/>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100000"/>
            </a:lnSpc>
            <a:spcBef>
              <a:spcPct val="0"/>
            </a:spcBef>
            <a:spcAft>
              <a:spcPct val="35000"/>
            </a:spcAft>
            <a:buNone/>
          </a:pPr>
          <a:r>
            <a:rPr lang="en-US" sz="2200" kern="1200"/>
            <a:t>Relationship with other methods</a:t>
          </a:r>
        </a:p>
      </dsp:txBody>
      <dsp:txXfrm>
        <a:off x="985535" y="2134876"/>
        <a:ext cx="8418816" cy="853277"/>
      </dsp:txXfrm>
    </dsp:sp>
    <dsp:sp modelId="{11BC6328-3F3B-48AA-8543-BC22F4FB29FE}">
      <dsp:nvSpPr>
        <dsp:cNvPr id="0" name=""/>
        <dsp:cNvSpPr/>
      </dsp:nvSpPr>
      <dsp:spPr>
        <a:xfrm>
          <a:off x="0" y="3201473"/>
          <a:ext cx="9404352" cy="8532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C09BE-73D6-445A-A156-C94B0D804283}">
      <dsp:nvSpPr>
        <dsp:cNvPr id="0" name=""/>
        <dsp:cNvSpPr/>
      </dsp:nvSpPr>
      <dsp:spPr>
        <a:xfrm>
          <a:off x="258116" y="3393460"/>
          <a:ext cx="469302" cy="469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B43439-70F0-4F06-B87E-17EE8AE165A1}">
      <dsp:nvSpPr>
        <dsp:cNvPr id="0" name=""/>
        <dsp:cNvSpPr/>
      </dsp:nvSpPr>
      <dsp:spPr>
        <a:xfrm>
          <a:off x="985535" y="320147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100000"/>
            </a:lnSpc>
            <a:spcBef>
              <a:spcPct val="0"/>
            </a:spcBef>
            <a:spcAft>
              <a:spcPct val="35000"/>
            </a:spcAft>
            <a:buNone/>
          </a:pPr>
          <a:r>
            <a:rPr lang="en-US" sz="2200" kern="1200"/>
            <a:t>Simulation</a:t>
          </a:r>
        </a:p>
      </dsp:txBody>
      <dsp:txXfrm>
        <a:off x="985535" y="3201473"/>
        <a:ext cx="8418816" cy="8532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zh-CN"/>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321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7491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zh-CN"/>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7982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zh-CN"/>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zh-CN"/>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55428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2284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CN"/>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64298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zh-CN"/>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7231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0044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4286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11890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57279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82180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4804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7" name="Date Placeholder 2"/>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460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4706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7" name="Date Placeholder 4"/>
          <p:cNvSpPr>
            <a:spLocks noGrp="1"/>
          </p:cNvSpPr>
          <p:nvPr>
            <p:ph type="dt" sz="half" idx="10"/>
          </p:nvPr>
        </p:nvSpPr>
        <p:spPr/>
        <p:txBody>
          <a:bodyPr/>
          <a:lstStyle/>
          <a:p>
            <a:fld id="{ED291B17-9318-49DB-B28B-6E5994AE9581}" type="datetime1">
              <a:rPr lang="en-US" smtClean="0"/>
              <a:t>4/2/2020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34294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5712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4/2/2020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020246"/>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0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3" descr="A blurry image of a colorful background&#10;&#10;Description automatically generated">
            <a:extLst>
              <a:ext uri="{FF2B5EF4-FFF2-40B4-BE49-F238E27FC236}">
                <a16:creationId xmlns:a16="http://schemas.microsoft.com/office/drawing/2014/main" id="{8BC4ADB7-E6CC-4130-A8C7-6DCA4BD4C654}"/>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1571255D-82C7-4B0B-AEDB-418239731E93}"/>
              </a:ext>
            </a:extLst>
          </p:cNvPr>
          <p:cNvSpPr>
            <a:spLocks noGrp="1"/>
          </p:cNvSpPr>
          <p:nvPr>
            <p:ph type="ctrTitle"/>
          </p:nvPr>
        </p:nvSpPr>
        <p:spPr/>
        <p:txBody>
          <a:bodyPr>
            <a:noAutofit/>
          </a:bodyPr>
          <a:lstStyle/>
          <a:p>
            <a:r>
              <a:rPr lang="en-US" altLang="zh-CN" sz="3200" dirty="0">
                <a:latin typeface="Times New Roman" panose="02020603050405020304" pitchFamily="18" charset="0"/>
                <a:cs typeface="Times New Roman" panose="02020603050405020304" pitchFamily="18" charset="0"/>
              </a:rPr>
              <a:t>The maximum Separation subspace in sufficient dimension reduction with categorical response</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(Xin Zhang, Qing Mai, Hui Zou, 2020)</a:t>
            </a:r>
            <a:endParaRPr lang="zh-CN" alt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8031D9-8D43-444E-A8D2-599C1A2D7227}"/>
              </a:ext>
            </a:extLst>
          </p:cNvPr>
          <p:cNvSpPr>
            <a:spLocks noGrp="1"/>
          </p:cNvSpPr>
          <p:nvPr>
            <p:ph type="subTitle" idx="1"/>
          </p:nvPr>
        </p:nvSpPr>
        <p:spPr/>
        <p:txBody>
          <a:bodyPr>
            <a:normAutofit/>
          </a:bodyPr>
          <a:lstStyle/>
          <a:p>
            <a:r>
              <a:rPr lang="en-US" altLang="zh-CN" dirty="0"/>
              <a:t>												</a:t>
            </a:r>
            <a:r>
              <a:rPr lang="en-US" altLang="zh-CN" dirty="0">
                <a:latin typeface="Times New Roman" panose="02020603050405020304" pitchFamily="18" charset="0"/>
                <a:cs typeface="Times New Roman" panose="02020603050405020304" pitchFamily="18" charset="0"/>
              </a:rPr>
              <a:t>Present BY: Sheng Hu</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49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D73055D-067D-4420-A04F-96EF0DB1A7DC}"/>
                  </a:ext>
                </a:extLst>
              </p:cNvPr>
              <p:cNvSpPr>
                <a:spLocks noGrp="1"/>
              </p:cNvSpPr>
              <p:nvPr>
                <p:ph type="title"/>
              </p:nvPr>
            </p:nvSpPr>
            <p:spPr>
              <a:xfrm>
                <a:off x="646111" y="452718"/>
                <a:ext cx="9404723" cy="1864354"/>
              </a:xfrm>
            </p:spPr>
            <p:txBody>
              <a:bodyPr/>
              <a:lstStyle/>
              <a:p>
                <a:r>
                  <a:rPr lang="en-US" altLang="zh-CN" sz="2400" dirty="0">
                    <a:latin typeface="Times New Roman" panose="02020603050405020304" pitchFamily="18" charset="0"/>
                    <a:cs typeface="Times New Roman" panose="02020603050405020304" pitchFamily="18" charset="0"/>
                  </a:rPr>
                  <a:t>Corollary 1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There always exists an integer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0≤</m:t>
                    </m:r>
                    <m:r>
                      <a:rPr lang="en-US" altLang="zh-CN" sz="2400" dirty="0">
                        <a:latin typeface="Cambria Math" panose="02040503050406030204" pitchFamily="18" charset="0"/>
                        <a:cs typeface="Times New Roman" panose="02020603050405020304" pitchFamily="18" charset="0"/>
                      </a:rPr>
                      <m:t>𝑑</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𝑝</m:t>
                    </m:r>
                  </m:oMath>
                </a14:m>
                <a:r>
                  <a:rPr lang="en-US" altLang="zh-CN" sz="2400" dirty="0">
                    <a:latin typeface="Times New Roman" panose="02020603050405020304" pitchFamily="18" charset="0"/>
                    <a:cs typeface="Times New Roman" panose="02020603050405020304" pitchFamily="18" charset="0"/>
                  </a:rPr>
                  <a:t> such that either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0 = </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0</m:t>
                        </m:r>
                      </m:sub>
                    </m:sSub>
                    <m:r>
                      <a:rPr lang="en-US" altLang="zh-CN" sz="2400" dirty="0">
                        <a:latin typeface="Cambria Math" panose="02040503050406030204" pitchFamily="18" charset="0"/>
                        <a:cs typeface="Times New Roman" panose="02020603050405020304" pitchFamily="18" charset="0"/>
                      </a:rPr>
                      <m:t> =</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𝑑</m:t>
                        </m:r>
                      </m:sub>
                    </m:sSub>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𝑝</m:t>
                        </m:r>
                      </m:sub>
                    </m:sSub>
                  </m:oMath>
                </a14:m>
                <a:r>
                  <a:rPr lang="en-US" altLang="zh-CN" sz="2400" dirty="0">
                    <a:latin typeface="Times New Roman" panose="02020603050405020304" pitchFamily="18" charset="0"/>
                    <a:cs typeface="Times New Roman" panose="02020603050405020304" pitchFamily="18" charset="0"/>
                  </a:rPr>
                  <a:t> or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0≤ </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0</m:t>
                        </m:r>
                      </m:sub>
                    </m:sSub>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𝑑</m:t>
                        </m:r>
                        <m:r>
                          <a:rPr lang="en-US" altLang="zh-CN" sz="2400" dirty="0">
                            <a:latin typeface="Cambria Math" panose="02040503050406030204" pitchFamily="18" charset="0"/>
                            <a:cs typeface="Times New Roman" panose="02020603050405020304" pitchFamily="18" charset="0"/>
                          </a:rPr>
                          <m:t>−1</m:t>
                        </m:r>
                      </m:sub>
                    </m:sSub>
                    <m:r>
                      <a:rPr lang="en-US" altLang="zh-CN" sz="2400" dirty="0">
                        <a:latin typeface="Cambria Math" panose="02040503050406030204" pitchFamily="18" charset="0"/>
                        <a:cs typeface="Times New Roman" panose="02020603050405020304" pitchFamily="18" charset="0"/>
                      </a:rPr>
                      <m:t>&lt;</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𝑑</m:t>
                        </m:r>
                      </m:sub>
                    </m:sSub>
                    <m:r>
                      <a:rPr lang="en-US" altLang="zh-CN" sz="2400" b="0" i="0" dirty="0" smtClean="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m:t>
                    </m:r>
                    <m:r>
                      <a:rPr lang="en-US" altLang="zh-CN" sz="2400" b="0" i="0"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𝑝</m:t>
                        </m:r>
                      </m:sub>
                    </m:sSub>
                    <m:r>
                      <a:rPr lang="en-US" altLang="zh-CN" sz="2400" dirty="0">
                        <a:latin typeface="Cambria Math" panose="02040503050406030204" pitchFamily="18" charset="0"/>
                        <a:cs typeface="Times New Roman" panose="02020603050405020304" pitchFamily="18" charset="0"/>
                      </a:rPr>
                      <m:t>≤1.</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Where Let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0 = </m:t>
                    </m:r>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0</m:t>
                        </m:r>
                      </m:sub>
                    </m:sSub>
                    <m:r>
                      <a:rPr lang="en-US" altLang="zh-CN" sz="2400" dirty="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dirty="0">
                            <a:latin typeface="Cambria Math" panose="02040503050406030204" pitchFamily="18" charset="0"/>
                            <a:cs typeface="Times New Roman" panose="02020603050405020304" pitchFamily="18" charset="0"/>
                          </a:rPr>
                          <m:t>𝑞</m:t>
                        </m:r>
                      </m:sub>
                    </m:sSub>
                    <m:r>
                      <a:rPr lang="en-US" altLang="zh-CN" sz="2400" dirty="0">
                        <a:latin typeface="Cambria Math" panose="02040503050406030204" pitchFamily="18" charset="0"/>
                        <a:cs typeface="Times New Roman" panose="02020603050405020304" pitchFamily="18" charset="0"/>
                      </a:rPr>
                      <m:t>= </m:t>
                    </m:r>
                    <m:func>
                      <m:funcPr>
                        <m:ctrlPr>
                          <a:rPr lang="en-US" altLang="zh-CN" sz="2400" i="1" dirty="0">
                            <a:latin typeface="Cambria Math" panose="02040503050406030204" pitchFamily="18" charset="0"/>
                            <a:cs typeface="Times New Roman" panose="02020603050405020304" pitchFamily="18" charset="0"/>
                          </a:rPr>
                        </m:ctrlPr>
                      </m:funcPr>
                      <m:fName>
                        <m:limLow>
                          <m:limLowPr>
                            <m:ctrlPr>
                              <a:rPr lang="en-US" altLang="zh-CN" sz="2400" i="1" dirty="0">
                                <a:latin typeface="Cambria Math" panose="02040503050406030204" pitchFamily="18" charset="0"/>
                                <a:cs typeface="Times New Roman" panose="02020603050405020304" pitchFamily="18" charset="0"/>
                              </a:rPr>
                            </m:ctrlPr>
                          </m:limLowPr>
                          <m:e>
                            <m:r>
                              <m:rPr>
                                <m:sty m:val="p"/>
                              </m:rPr>
                              <a:rPr lang="en-US" altLang="zh-CN" sz="2400" dirty="0">
                                <a:latin typeface="Cambria Math" panose="02040503050406030204" pitchFamily="18" charset="0"/>
                                <a:cs typeface="Times New Roman" panose="02020603050405020304" pitchFamily="18" charset="0"/>
                              </a:rPr>
                              <m:t>max</m:t>
                            </m:r>
                          </m:e>
                          <m:lim>
                            <m:r>
                              <a:rPr lang="en-US" altLang="zh-CN" sz="2400">
                                <a:latin typeface="Cambria Math" panose="02040503050406030204" pitchFamily="18" charset="0"/>
                                <a:cs typeface="Times New Roman" panose="02020603050405020304" pitchFamily="18" charset="0"/>
                              </a:rPr>
                              <m:t>𝑩</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𝑝</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𝑞</m:t>
                                </m:r>
                              </m:sup>
                            </m:sSup>
                          </m:lim>
                        </m:limLow>
                      </m:fName>
                      <m:e>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r>
                          <m:rPr>
                            <m:nor/>
                          </m:rPr>
                          <a:rPr lang="en-US" altLang="zh-CN" sz="2400">
                            <a:latin typeface="Times New Roman" panose="02020603050405020304" pitchFamily="18" charset="0"/>
                            <a:cs typeface="Times New Roman" panose="02020603050405020304" pitchFamily="18" charset="0"/>
                          </a:rPr>
                          <m:t>, </m:t>
                        </m:r>
                        <m:r>
                          <m:rPr>
                            <m:nor/>
                          </m:rPr>
                          <a:rPr lang="en-US" altLang="zh-CN" sz="2400">
                            <a:latin typeface="Times New Roman" panose="02020603050405020304" pitchFamily="18" charset="0"/>
                            <a:cs typeface="Times New Roman" panose="02020603050405020304" pitchFamily="18" charset="0"/>
                          </a:rPr>
                          <m:t>q</m:t>
                        </m:r>
                        <m:r>
                          <m:rPr>
                            <m:nor/>
                          </m:rPr>
                          <a:rPr lang="en-US" altLang="zh-CN" sz="2400">
                            <a:latin typeface="Times New Roman" panose="02020603050405020304" pitchFamily="18" charset="0"/>
                            <a:cs typeface="Times New Roman" panose="02020603050405020304" pitchFamily="18" charset="0"/>
                          </a:rPr>
                          <m:t> = 1,2,</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𝑝</m:t>
                        </m:r>
                      </m:e>
                    </m:func>
                  </m:oMath>
                </a14:m>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8D73055D-067D-4420-A04F-96EF0DB1A7DC}"/>
                  </a:ext>
                </a:extLst>
              </p:cNvPr>
              <p:cNvSpPr>
                <a:spLocks noGrp="1" noRot="1" noChangeAspect="1" noMove="1" noResize="1" noEditPoints="1" noAdjustHandles="1" noChangeArrowheads="1" noChangeShapeType="1" noTextEdit="1"/>
              </p:cNvSpPr>
              <p:nvPr>
                <p:ph type="title"/>
              </p:nvPr>
            </p:nvSpPr>
            <p:spPr>
              <a:xfrm>
                <a:off x="646111" y="452718"/>
                <a:ext cx="9404723" cy="1864354"/>
              </a:xfrm>
              <a:blipFill>
                <a:blip r:embed="rId2"/>
                <a:stretch>
                  <a:fillRect l="-1037" t="-2614" r="-7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DA8795-DBE7-4E8E-9C3E-31D12EDA21A6}"/>
                  </a:ext>
                </a:extLst>
              </p:cNvPr>
              <p:cNvSpPr>
                <a:spLocks noGrp="1"/>
              </p:cNvSpPr>
              <p:nvPr>
                <p:ph idx="1"/>
              </p:nvPr>
            </p:nvSpPr>
            <p:spPr>
              <a:xfrm>
                <a:off x="646111" y="2209801"/>
                <a:ext cx="9404722" cy="4195481"/>
              </a:xfrm>
            </p:spPr>
            <p:txBody>
              <a:bodyPr/>
              <a:lstStyle/>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Proof</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First, because for any integer </a:t>
                </a:r>
                <a14:m>
                  <m:oMath xmlns:m="http://schemas.openxmlformats.org/officeDocument/2006/math">
                    <m:r>
                      <a:rPr lang="en-US" altLang="zh-CN" sz="2400" dirty="0">
                        <a:solidFill>
                          <a:schemeClr val="tx2"/>
                        </a:solidFill>
                        <a:latin typeface="Cambria Math" panose="02040503050406030204" pitchFamily="18" charset="0"/>
                      </a:rPr>
                      <m:t>𝑖</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dirty="0">
                        <a:solidFill>
                          <a:schemeClr val="tx2"/>
                        </a:solidFill>
                        <a:latin typeface="Cambria Math" panose="02040503050406030204" pitchFamily="18" charset="0"/>
                      </a:rPr>
                      <m:t>0≤</m:t>
                    </m:r>
                    <m:r>
                      <a:rPr lang="en-US" altLang="zh-CN" sz="2400" dirty="0">
                        <a:solidFill>
                          <a:schemeClr val="tx2"/>
                        </a:solidFill>
                        <a:latin typeface="Cambria Math" panose="02040503050406030204" pitchFamily="18" charset="0"/>
                      </a:rPr>
                      <m:t>𝑖</m:t>
                    </m:r>
                    <m:r>
                      <a:rPr lang="en-US" altLang="zh-CN" sz="2400" dirty="0">
                        <a:solidFill>
                          <a:schemeClr val="tx2"/>
                        </a:solidFill>
                        <a:latin typeface="Cambria Math" panose="02040503050406030204" pitchFamily="18" charset="0"/>
                      </a:rPr>
                      <m:t>&lt;</m:t>
                    </m:r>
                    <m:r>
                      <a:rPr lang="en-US" altLang="zh-CN" sz="2400" dirty="0">
                        <a:solidFill>
                          <a:schemeClr val="tx2"/>
                        </a:solidFill>
                        <a:latin typeface="Cambria Math" panose="02040503050406030204" pitchFamily="18" charset="0"/>
                      </a:rPr>
                      <m:t>𝑝</m:t>
                    </m:r>
                    <m:r>
                      <a:rPr lang="en-US" altLang="zh-CN" sz="2400" dirty="0">
                        <a:solidFill>
                          <a:schemeClr val="tx2"/>
                        </a:solidFill>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𝑨</m:t>
                    </m:r>
                    <m:r>
                      <a:rPr lang="zh-CN" altLang="en-US" sz="2400" dirty="0">
                        <a:solidFill>
                          <a:schemeClr val="tx2"/>
                        </a:solidFill>
                        <a:latin typeface="Cambria Math" panose="02040503050406030204" pitchFamily="18" charset="0"/>
                      </a:rPr>
                      <m:t>∈</m:t>
                    </m:r>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𝑅</m:t>
                        </m:r>
                      </m:e>
                      <m:sup>
                        <m:r>
                          <a:rPr lang="en-US" altLang="zh-CN" sz="2400" dirty="0">
                            <a:solidFill>
                              <a:schemeClr val="tx2"/>
                            </a:solidFill>
                            <a:latin typeface="Cambria Math" panose="02040503050406030204" pitchFamily="18" charset="0"/>
                          </a:rPr>
                          <m:t>𝑝</m:t>
                        </m:r>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𝑖</m:t>
                        </m:r>
                      </m:sup>
                    </m:sSup>
                  </m:oMath>
                </a14:m>
                <a:r>
                  <a:rPr lang="en-US" altLang="zh-CN" sz="2400" dirty="0">
                    <a:solidFill>
                      <a:schemeClr val="tx2"/>
                    </a:solidFill>
                    <a:latin typeface="Times New Roman" panose="02020603050405020304" pitchFamily="18" charset="0"/>
                    <a:cs typeface="Times New Roman" panose="02020603050405020304" pitchFamily="18" charset="0"/>
                  </a:rPr>
                  <a:t>,</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We could construct </a:t>
                </a:r>
                <a14:m>
                  <m:oMath xmlns:m="http://schemas.openxmlformats.org/officeDocument/2006/math">
                    <m:acc>
                      <m:accPr>
                        <m:chr m:val="̇"/>
                        <m:ctrlPr>
                          <a:rPr lang="en-US" altLang="zh-CN" sz="2400" i="1">
                            <a:solidFill>
                              <a:schemeClr val="tx2"/>
                            </a:solidFill>
                            <a:latin typeface="Cambria Math" panose="02040503050406030204" pitchFamily="18" charset="0"/>
                          </a:rPr>
                        </m:ctrlPr>
                      </m:accPr>
                      <m:e>
                        <m:r>
                          <a:rPr lang="en-US" altLang="zh-CN" sz="2400">
                            <a:solidFill>
                              <a:schemeClr val="tx2"/>
                            </a:solidFill>
                            <a:latin typeface="Cambria Math" panose="02040503050406030204" pitchFamily="18" charset="0"/>
                          </a:rPr>
                          <m:t>𝑨</m:t>
                        </m:r>
                      </m:e>
                    </m:acc>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𝑨</m:t>
                    </m:r>
                    <m:r>
                      <a:rPr lang="en-US" altLang="zh-CN" sz="2400">
                        <a:solidFill>
                          <a:schemeClr val="tx2"/>
                        </a:solidFill>
                        <a:latin typeface="Cambria Math" panose="02040503050406030204" pitchFamily="18" charset="0"/>
                      </a:rPr>
                      <m:t>, </m:t>
                    </m:r>
                    <m:r>
                      <a:rPr lang="en-US" altLang="zh-CN" sz="2400">
                        <a:solidFill>
                          <a:schemeClr val="tx2"/>
                        </a:solidFill>
                        <a:latin typeface="Cambria Math" panose="02040503050406030204" pitchFamily="18" charset="0"/>
                      </a:rPr>
                      <m:t>𝟎</m:t>
                    </m:r>
                    <m:r>
                      <a:rPr lang="en-US" altLang="zh-CN" sz="2400">
                        <a:solidFill>
                          <a:schemeClr val="tx2"/>
                        </a:solidFill>
                        <a:latin typeface="Cambria Math" panose="02040503050406030204" pitchFamily="18" charset="0"/>
                      </a:rPr>
                      <m:t>]∈</m:t>
                    </m:r>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𝑅</m:t>
                        </m:r>
                      </m:e>
                      <m:sup>
                        <m:r>
                          <a:rPr lang="en-US" altLang="zh-CN" sz="2400" dirty="0">
                            <a:solidFill>
                              <a:schemeClr val="tx2"/>
                            </a:solidFill>
                            <a:latin typeface="Cambria Math" panose="02040503050406030204" pitchFamily="18" charset="0"/>
                          </a:rPr>
                          <m:t>𝑝</m:t>
                        </m:r>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𝑖</m:t>
                        </m:r>
                        <m:r>
                          <a:rPr lang="en-US" altLang="zh-CN" sz="2400" dirty="0">
                            <a:solidFill>
                              <a:schemeClr val="tx2"/>
                            </a:solidFill>
                            <a:latin typeface="Cambria Math" panose="02040503050406030204" pitchFamily="18" charset="0"/>
                          </a:rPr>
                          <m:t>+1)</m:t>
                        </m:r>
                      </m:sup>
                    </m:sSup>
                  </m:oMath>
                </a14:m>
                <a:r>
                  <a:rPr lang="en-US" altLang="zh-CN" sz="2400" dirty="0">
                    <a:solidFill>
                      <a:schemeClr val="tx2"/>
                    </a:solidFill>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400">
                        <a:solidFill>
                          <a:schemeClr val="tx2"/>
                        </a:solidFill>
                        <a:latin typeface="Cambria Math" panose="02040503050406030204" pitchFamily="18" charset="0"/>
                      </a:rPr>
                      <m:t>𝑠𝑝𝑎𝑛</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𝑨</m:t>
                        </m:r>
                      </m:e>
                    </m:d>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𝑠𝑝𝑎𝑛</m:t>
                    </m:r>
                    <m:r>
                      <a:rPr lang="en-US" altLang="zh-CN" sz="2400">
                        <a:solidFill>
                          <a:schemeClr val="tx2"/>
                        </a:solidFill>
                        <a:latin typeface="Cambria Math" panose="02040503050406030204" pitchFamily="18" charset="0"/>
                      </a:rPr>
                      <m:t>(</m:t>
                    </m:r>
                    <m:acc>
                      <m:accPr>
                        <m:chr m:val="̇"/>
                        <m:ctrlPr>
                          <a:rPr lang="en-US" altLang="zh-CN" sz="2400" i="1">
                            <a:solidFill>
                              <a:schemeClr val="tx2"/>
                            </a:solidFill>
                            <a:latin typeface="Cambria Math" panose="02040503050406030204" pitchFamily="18" charset="0"/>
                          </a:rPr>
                        </m:ctrlPr>
                      </m:accPr>
                      <m:e>
                        <m:r>
                          <a:rPr lang="en-US" altLang="zh-CN" sz="2400">
                            <a:solidFill>
                              <a:schemeClr val="tx2"/>
                            </a:solidFill>
                            <a:latin typeface="Cambria Math" panose="02040503050406030204" pitchFamily="18" charset="0"/>
                          </a:rPr>
                          <m:t>𝑨</m:t>
                        </m:r>
                      </m:e>
                    </m:acc>
                    <m:r>
                      <a:rPr lang="en-US" altLang="zh-CN" sz="2400">
                        <a:solidFill>
                          <a:schemeClr val="tx2"/>
                        </a:solidFill>
                        <a:latin typeface="Cambria Math" panose="02040503050406030204" pitchFamily="18" charset="0"/>
                      </a:rPr>
                      <m:t>)</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then </a:t>
                </a:r>
                <a14:m>
                  <m:oMath xmlns:m="http://schemas.openxmlformats.org/officeDocument/2006/math">
                    <m:sSup>
                      <m:sSupPr>
                        <m:ctrlPr>
                          <a:rPr lang="en-US" altLang="zh-CN" sz="2400" i="1">
                            <a:solidFill>
                              <a:schemeClr val="tx2"/>
                            </a:solidFill>
                            <a:latin typeface="Cambria Math" panose="02040503050406030204" pitchFamily="18" charset="0"/>
                          </a:rPr>
                        </m:ctrlPr>
                      </m:sSupPr>
                      <m:e>
                        <m:r>
                          <a:rPr lang="zh-CN" altLang="en-US" sz="2400">
                            <a:solidFill>
                              <a:schemeClr val="tx2"/>
                            </a:solidFill>
                            <a:latin typeface="Cambria Math" panose="02040503050406030204" pitchFamily="18" charset="0"/>
                          </a:rPr>
                          <m:t>𝒟</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𝑨</m:t>
                        </m:r>
                      </m:e>
                      <m:sup>
                        <m:r>
                          <a:rPr lang="en-US" altLang="zh-CN" sz="2400">
                            <a:solidFill>
                              <a:schemeClr val="tx2"/>
                            </a:solidFill>
                            <a:latin typeface="Cambria Math" panose="02040503050406030204" pitchFamily="18" charset="0"/>
                          </a:rPr>
                          <m:t>𝑻</m:t>
                        </m:r>
                      </m:sup>
                    </m:sSup>
                    <m:r>
                      <a:rPr lang="en-US" altLang="zh-CN" sz="2400">
                        <a:solidFill>
                          <a:schemeClr val="tx2"/>
                        </a:solidFill>
                        <a:latin typeface="Cambria Math" panose="02040503050406030204" pitchFamily="18" charset="0"/>
                      </a:rPr>
                      <m:t>𝑿</m:t>
                    </m:r>
                    <m:r>
                      <a:rPr lang="en-US" altLang="zh-CN" sz="2400">
                        <a:solidFill>
                          <a:schemeClr val="tx2"/>
                        </a:solidFill>
                        <a:latin typeface="Cambria Math" panose="02040503050406030204" pitchFamily="18" charset="0"/>
                      </a:rPr>
                      <m:t>)</m:t>
                    </m:r>
                    <m:r>
                      <m:rPr>
                        <m:nor/>
                      </m:rPr>
                      <a:rPr lang="en-US" altLang="zh-CN" sz="2400">
                        <a:solidFill>
                          <a:schemeClr val="tx2"/>
                        </a:solidFill>
                        <a:latin typeface="Times New Roman" panose="02020603050405020304" pitchFamily="18" charset="0"/>
                        <a:cs typeface="Times New Roman" panose="02020603050405020304" pitchFamily="18" charset="0"/>
                      </a:rPr>
                      <m:t> =</m:t>
                    </m:r>
                    <m:r>
                      <a:rPr lang="en-US" altLang="zh-CN" sz="2400">
                        <a:solidFill>
                          <a:schemeClr val="tx2"/>
                        </a:solidFill>
                        <a:latin typeface="Cambria Math" panose="02040503050406030204" pitchFamily="18" charset="0"/>
                      </a:rPr>
                      <m:t> </m:t>
                    </m:r>
                    <m:sSup>
                      <m:sSupPr>
                        <m:ctrlPr>
                          <a:rPr lang="en-US" altLang="zh-CN" sz="2400" i="1">
                            <a:solidFill>
                              <a:schemeClr val="tx2"/>
                            </a:solidFill>
                            <a:latin typeface="Cambria Math" panose="02040503050406030204" pitchFamily="18" charset="0"/>
                          </a:rPr>
                        </m:ctrlPr>
                      </m:sSupPr>
                      <m:e>
                        <m:r>
                          <a:rPr lang="zh-CN" altLang="en-US" sz="2400">
                            <a:solidFill>
                              <a:schemeClr val="tx2"/>
                            </a:solidFill>
                            <a:latin typeface="Cambria Math" panose="02040503050406030204" pitchFamily="18" charset="0"/>
                          </a:rPr>
                          <m:t>𝒟</m:t>
                        </m:r>
                        <m:r>
                          <a:rPr lang="en-US" altLang="zh-CN" sz="2400">
                            <a:solidFill>
                              <a:schemeClr val="tx2"/>
                            </a:solidFill>
                            <a:latin typeface="Cambria Math" panose="02040503050406030204" pitchFamily="18" charset="0"/>
                          </a:rPr>
                          <m:t>(</m:t>
                        </m:r>
                        <m:acc>
                          <m:accPr>
                            <m:chr m:val="̇"/>
                            <m:ctrlPr>
                              <a:rPr lang="en-US" altLang="zh-CN" sz="2400" i="1">
                                <a:solidFill>
                                  <a:schemeClr val="tx2"/>
                                </a:solidFill>
                                <a:latin typeface="Cambria Math" panose="02040503050406030204" pitchFamily="18" charset="0"/>
                              </a:rPr>
                            </m:ctrlPr>
                          </m:accPr>
                          <m:e>
                            <m:r>
                              <a:rPr lang="en-US" altLang="zh-CN" sz="2400">
                                <a:solidFill>
                                  <a:schemeClr val="tx2"/>
                                </a:solidFill>
                                <a:latin typeface="Cambria Math" panose="02040503050406030204" pitchFamily="18" charset="0"/>
                              </a:rPr>
                              <m:t>𝑨</m:t>
                            </m:r>
                          </m:e>
                        </m:acc>
                      </m:e>
                      <m:sup>
                        <m:r>
                          <a:rPr lang="en-US" altLang="zh-CN" sz="2400">
                            <a:solidFill>
                              <a:schemeClr val="tx2"/>
                            </a:solidFill>
                            <a:latin typeface="Cambria Math" panose="02040503050406030204" pitchFamily="18" charset="0"/>
                          </a:rPr>
                          <m:t>𝑻</m:t>
                        </m:r>
                      </m:sup>
                    </m:sSup>
                    <m:r>
                      <a:rPr lang="en-US" altLang="zh-CN" sz="2400">
                        <a:solidFill>
                          <a:schemeClr val="tx2"/>
                        </a:solidFill>
                        <a:latin typeface="Cambria Math" panose="02040503050406030204" pitchFamily="18" charset="0"/>
                      </a:rPr>
                      <m:t>𝑿</m:t>
                    </m:r>
                    <m:r>
                      <a:rPr lang="en-US" altLang="zh-CN" sz="240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𝑖</m:t>
                        </m:r>
                        <m:r>
                          <a:rPr lang="en-US" altLang="zh-CN" sz="2400">
                            <a:solidFill>
                              <a:schemeClr val="tx2"/>
                            </a:solidFill>
                            <a:latin typeface="Cambria Math" panose="02040503050406030204" pitchFamily="18" charset="0"/>
                          </a:rPr>
                          <m:t>+1</m:t>
                        </m:r>
                      </m:sub>
                    </m:sSub>
                  </m:oMath>
                </a14:m>
                <a:r>
                  <a:rPr lang="en-US" altLang="zh-CN" sz="2400" dirty="0">
                    <a:solidFill>
                      <a:schemeClr val="tx2"/>
                    </a:solidFill>
                    <a:latin typeface="Times New Roman" panose="02020603050405020304" pitchFamily="18" charset="0"/>
                    <a:cs typeface="Times New Roman" panose="02020603050405020304" pitchFamily="18" charset="0"/>
                  </a:rPr>
                  <a:t>, so </a:t>
                </a:r>
                <a14:m>
                  <m:oMath xmlns:m="http://schemas.openxmlformats.org/officeDocument/2006/math">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𝑖</m:t>
                        </m:r>
                      </m:sub>
                    </m:sSub>
                    <m:r>
                      <a:rPr lang="en-US" altLang="zh-CN" sz="240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𝑖</m:t>
                        </m:r>
                        <m:r>
                          <a:rPr lang="en-US" altLang="zh-CN" sz="2400">
                            <a:solidFill>
                              <a:schemeClr val="tx2"/>
                            </a:solidFill>
                            <a:latin typeface="Cambria Math" panose="02040503050406030204" pitchFamily="18" charset="0"/>
                          </a:rPr>
                          <m:t>+1</m:t>
                        </m:r>
                      </m:sub>
                    </m:sSub>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So </a:t>
                </a:r>
                <a14:m>
                  <m:oMath xmlns:m="http://schemas.openxmlformats.org/officeDocument/2006/math">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𝑖</m:t>
                        </m:r>
                      </m:sub>
                    </m:sSub>
                  </m:oMath>
                </a14:m>
                <a:r>
                  <a:rPr lang="zh-CN" altLang="en-US" sz="2400" dirty="0">
                    <a:solidFill>
                      <a:schemeClr val="tx2"/>
                    </a:solidFill>
                    <a:latin typeface="Times New Roman" panose="02020603050405020304" pitchFamily="18" charset="0"/>
                    <a:cs typeface="Times New Roman" panose="02020603050405020304" pitchFamily="18" charset="0"/>
                  </a:rPr>
                  <a:t> </a:t>
                </a:r>
                <a:r>
                  <a:rPr lang="en-US" altLang="zh-CN" sz="2400" dirty="0">
                    <a:solidFill>
                      <a:schemeClr val="tx2"/>
                    </a:solidFill>
                    <a:latin typeface="Times New Roman" panose="02020603050405020304" pitchFamily="18" charset="0"/>
                    <a:cs typeface="Times New Roman" panose="02020603050405020304" pitchFamily="18" charset="0"/>
                  </a:rPr>
                  <a:t>is nondecreasing with respect of </a:t>
                </a:r>
                <a14:m>
                  <m:oMath xmlns:m="http://schemas.openxmlformats.org/officeDocument/2006/math">
                    <m:r>
                      <a:rPr lang="en-US" altLang="zh-CN" sz="2400" b="0" i="1" smtClean="0">
                        <a:solidFill>
                          <a:schemeClr val="tx2"/>
                        </a:solidFill>
                        <a:latin typeface="Cambria Math" panose="02040503050406030204" pitchFamily="18" charset="0"/>
                        <a:cs typeface="Times New Roman" panose="02020603050405020304" pitchFamily="18" charset="0"/>
                      </a:rPr>
                      <m:t>𝑖</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𝑝</m:t>
                        </m:r>
                      </m:sub>
                    </m:sSub>
                    <m:r>
                      <a:rPr lang="en-US" altLang="zh-CN" sz="2400" dirty="0">
                        <a:solidFill>
                          <a:schemeClr val="tx2"/>
                        </a:solidFill>
                        <a:latin typeface="Cambria Math" panose="02040503050406030204" pitchFamily="18" charset="0"/>
                      </a:rPr>
                      <m:t>=0</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dirty="0">
                        <a:solidFill>
                          <a:schemeClr val="tx2"/>
                        </a:solidFill>
                        <a:latin typeface="Cambria Math" panose="02040503050406030204" pitchFamily="18" charset="0"/>
                      </a:rPr>
                      <m:t>∃ </m:t>
                    </m:r>
                    <m:r>
                      <a:rPr lang="en-US" altLang="zh-CN" sz="2400" dirty="0">
                        <a:solidFill>
                          <a:schemeClr val="tx2"/>
                        </a:solidFill>
                        <a:latin typeface="Cambria Math" panose="02040503050406030204" pitchFamily="18" charset="0"/>
                      </a:rPr>
                      <m:t>𝑑</m:t>
                    </m:r>
                    <m:r>
                      <a:rPr lang="en-US" altLang="zh-CN" sz="2400" dirty="0">
                        <a:solidFill>
                          <a:schemeClr val="tx2"/>
                        </a:solidFill>
                        <a:latin typeface="Cambria Math" panose="02040503050406030204" pitchFamily="18" charset="0"/>
                      </a:rPr>
                      <m:t>, 0 = </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0</m:t>
                        </m:r>
                      </m:sub>
                    </m:sSub>
                    <m:r>
                      <a:rPr lang="en-US" altLang="zh-CN" sz="2400" dirty="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𝑑</m:t>
                        </m:r>
                      </m:sub>
                    </m:sSub>
                    <m:r>
                      <a:rPr lang="en-US" altLang="zh-CN" sz="2400" dirty="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𝑝</m:t>
                        </m:r>
                      </m:sub>
                    </m:sSub>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𝑝</m:t>
                        </m:r>
                      </m:sub>
                    </m:sSub>
                    <m:r>
                      <a:rPr lang="en-US" altLang="zh-CN" sz="2400" dirty="0">
                        <a:solidFill>
                          <a:schemeClr val="tx2"/>
                        </a:solidFill>
                        <a:latin typeface="Cambria Math" panose="02040503050406030204" pitchFamily="18" charset="0"/>
                      </a:rPr>
                      <m:t>≠0</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dirty="0">
                        <a:solidFill>
                          <a:schemeClr val="tx2"/>
                        </a:solidFill>
                        <a:latin typeface="Cambria Math" panose="02040503050406030204" pitchFamily="18" charset="0"/>
                      </a:rPr>
                      <m:t>∃ </m:t>
                    </m:r>
                    <m:r>
                      <a:rPr lang="en-US" altLang="zh-CN" sz="2400" dirty="0">
                        <a:solidFill>
                          <a:schemeClr val="tx2"/>
                        </a:solidFill>
                        <a:latin typeface="Cambria Math" panose="02040503050406030204" pitchFamily="18" charset="0"/>
                      </a:rPr>
                      <m:t>𝑑</m:t>
                    </m:r>
                    <m:r>
                      <a:rPr lang="en-US" altLang="zh-CN" sz="2400" dirty="0">
                        <a:solidFill>
                          <a:schemeClr val="tx2"/>
                        </a:solidFill>
                        <a:latin typeface="Cambria Math" panose="02040503050406030204" pitchFamily="18" charset="0"/>
                      </a:rPr>
                      <m:t>,0≤ </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0</m:t>
                        </m:r>
                      </m:sub>
                    </m:sSub>
                    <m:r>
                      <a:rPr lang="en-US" altLang="zh-CN" sz="2400" dirty="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𝑑</m:t>
                        </m:r>
                        <m:r>
                          <a:rPr lang="en-US" altLang="zh-CN" sz="2400" dirty="0">
                            <a:solidFill>
                              <a:schemeClr val="tx2"/>
                            </a:solidFill>
                            <a:latin typeface="Cambria Math" panose="02040503050406030204" pitchFamily="18" charset="0"/>
                          </a:rPr>
                          <m:t>−1</m:t>
                        </m:r>
                      </m:sub>
                    </m:sSub>
                    <m:r>
                      <a:rPr lang="en-US" altLang="zh-CN" sz="2400" dirty="0">
                        <a:solidFill>
                          <a:schemeClr val="tx2"/>
                        </a:solidFill>
                        <a:latin typeface="Cambria Math" panose="02040503050406030204" pitchFamily="18" charset="0"/>
                      </a:rPr>
                      <m:t>&lt;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𝑑</m:t>
                        </m:r>
                      </m:sub>
                    </m:sSub>
                    <m:r>
                      <a:rPr lang="en-US" altLang="zh-CN" sz="2400" dirty="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dirty="0">
                            <a:solidFill>
                              <a:schemeClr val="tx2"/>
                            </a:solidFill>
                            <a:latin typeface="Cambria Math" panose="02040503050406030204" pitchFamily="18" charset="0"/>
                          </a:rPr>
                          <m:t>𝑝</m:t>
                        </m:r>
                      </m:sub>
                    </m:sSub>
                    <m:r>
                      <a:rPr lang="en-US" altLang="zh-CN" sz="2400" dirty="0">
                        <a:solidFill>
                          <a:schemeClr val="tx2"/>
                        </a:solidFill>
                        <a:latin typeface="Cambria Math" panose="02040503050406030204" pitchFamily="18" charset="0"/>
                      </a:rPr>
                      <m:t>≤1</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Thus the above statement is right</a:t>
                </a:r>
              </a:p>
            </p:txBody>
          </p:sp>
        </mc:Choice>
        <mc:Fallback xmlns="">
          <p:sp>
            <p:nvSpPr>
              <p:cNvPr id="3" name="Content Placeholder 2">
                <a:extLst>
                  <a:ext uri="{FF2B5EF4-FFF2-40B4-BE49-F238E27FC236}">
                    <a16:creationId xmlns:a16="http://schemas.microsoft.com/office/drawing/2014/main" id="{5DDA8795-DBE7-4E8E-9C3E-31D12EDA21A6}"/>
                  </a:ext>
                </a:extLst>
              </p:cNvPr>
              <p:cNvSpPr>
                <a:spLocks noGrp="1" noRot="1" noChangeAspect="1" noMove="1" noResize="1" noEditPoints="1" noAdjustHandles="1" noChangeArrowheads="1" noChangeShapeType="1" noTextEdit="1"/>
              </p:cNvSpPr>
              <p:nvPr>
                <p:ph idx="1"/>
              </p:nvPr>
            </p:nvSpPr>
            <p:spPr>
              <a:xfrm>
                <a:off x="646111" y="2209801"/>
                <a:ext cx="9404722" cy="4195481"/>
              </a:xfrm>
              <a:blipFill>
                <a:blip r:embed="rId3"/>
                <a:stretch>
                  <a:fillRect l="-1037"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40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223C-6B63-4B44-93AC-6EB0F7A6DE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Definition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AB963-23D6-4CB3-9650-D890EB38593D}"/>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r>
                      <a:rPr lang="zh-CN" altLang="en-US" sz="2400">
                        <a:latin typeface="Cambria Math" panose="02040503050406030204" pitchFamily="18" charset="0"/>
                        <a:cs typeface="Times New Roman" panose="02020603050405020304" pitchFamily="18" charset="0"/>
                      </a:rPr>
                      <m:t>𝛽</m:t>
                    </m:r>
                    <m:r>
                      <a:rPr lang="en-US" altLang="zh-CN" sz="2400">
                        <a:latin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cs typeface="Times New Roman" panose="02020603050405020304" pitchFamily="18" charset="0"/>
                          </a:rPr>
                        </m:ctrlPr>
                      </m:funcPr>
                      <m:fName>
                        <m:limLow>
                          <m:limLowPr>
                            <m:ctrlPr>
                              <a:rPr lang="en-US" altLang="zh-CN" sz="2400" i="1">
                                <a:latin typeface="Cambria Math" panose="02040503050406030204" pitchFamily="18" charset="0"/>
                                <a:cs typeface="Times New Roman" panose="02020603050405020304" pitchFamily="18" charset="0"/>
                              </a:rPr>
                            </m:ctrlPr>
                          </m:limLowPr>
                          <m:e>
                            <m:r>
                              <m:rPr>
                                <m:sty m:val="p"/>
                              </m:rPr>
                              <a:rPr lang="en-US" altLang="zh-CN" sz="2400">
                                <a:latin typeface="Cambria Math" panose="02040503050406030204" pitchFamily="18" charset="0"/>
                                <a:cs typeface="Times New Roman" panose="02020603050405020304" pitchFamily="18" charset="0"/>
                              </a:rPr>
                              <m:t>argmax</m:t>
                            </m:r>
                          </m:e>
                          <m:lim>
                            <m:r>
                              <a:rPr lang="en-US" altLang="zh-CN" sz="2400">
                                <a:latin typeface="Cambria Math" panose="02040503050406030204" pitchFamily="18" charset="0"/>
                                <a:cs typeface="Times New Roman" panose="02020603050405020304" pitchFamily="18" charset="0"/>
                              </a:rPr>
                              <m:t>𝑩</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𝑝</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𝑑</m:t>
                                </m:r>
                              </m:sup>
                            </m:sSup>
                          </m:lim>
                        </m:limLow>
                      </m:fName>
                      <m:e>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e>
                    </m:func>
                  </m:oMath>
                </a14:m>
                <a:r>
                  <a:rPr lang="en-US" altLang="zh-CN" sz="2400" dirty="0">
                    <a:latin typeface="Times New Roman" panose="02020603050405020304" pitchFamily="18" charset="0"/>
                    <a:cs typeface="Times New Roman" panose="02020603050405020304" pitchFamily="18" charset="0"/>
                  </a:rPr>
                  <a:t>. The subspace </a:t>
                </a:r>
                <a14:m>
                  <m:oMath xmlns:m="http://schemas.openxmlformats.org/officeDocument/2006/math">
                    <m:r>
                      <m:rPr>
                        <m:sty m:val="p"/>
                      </m:rPr>
                      <a:rPr lang="en-US" altLang="zh-CN" sz="2400">
                        <a:latin typeface="Cambria Math" panose="02040503050406030204" pitchFamily="18" charset="0"/>
                        <a:cs typeface="Times New Roman" panose="02020603050405020304" pitchFamily="18" charset="0"/>
                      </a:rPr>
                      <m:t>spa</m:t>
                    </m:r>
                    <m:r>
                      <a:rPr lang="en-US" altLang="zh-CN" sz="2400">
                        <a:latin typeface="Cambria Math" panose="02040503050406030204" pitchFamily="18" charset="0"/>
                        <a:cs typeface="Times New Roman" panose="02020603050405020304" pitchFamily="18" charset="0"/>
                      </a:rPr>
                      <m:t>𝑛</m:t>
                    </m:r>
                    <m:d>
                      <m:dPr>
                        <m:ctrlPr>
                          <a:rPr lang="en-US" altLang="zh-CN" sz="2400" i="1">
                            <a:latin typeface="Cambria Math" panose="02040503050406030204" pitchFamily="18" charset="0"/>
                            <a:cs typeface="Times New Roman" panose="02020603050405020304" pitchFamily="18" charset="0"/>
                          </a:rPr>
                        </m:ctrlPr>
                      </m:dPr>
                      <m:e>
                        <m:r>
                          <a:rPr lang="zh-CN" altLang="en-US" sz="2400">
                            <a:latin typeface="Cambria Math" panose="02040503050406030204" pitchFamily="18" charset="0"/>
                            <a:cs typeface="Times New Roman" panose="02020603050405020304" pitchFamily="18" charset="0"/>
                          </a:rPr>
                          <m:t>𝛽</m:t>
                        </m:r>
                      </m:e>
                    </m:d>
                  </m:oMath>
                </a14:m>
                <a:r>
                  <a:rPr lang="en-US" altLang="zh-CN" sz="2400" dirty="0">
                    <a:latin typeface="Times New Roman" panose="02020603050405020304" pitchFamily="18" charset="0"/>
                    <a:cs typeface="Times New Roman" panose="02020603050405020304" pitchFamily="18" charset="0"/>
                  </a:rPr>
                  <a:t> is called the maximum separation subspace (MASES) under the distance</a:t>
                </a:r>
                <a14:m>
                  <m:oMath xmlns:m="http://schemas.openxmlformats.org/officeDocument/2006/math">
                    <m:r>
                      <a:rPr lang="en-US" altLang="zh-CN" sz="2400">
                        <a:latin typeface="Cambria Math" panose="02040503050406030204" pitchFamily="18" charset="0"/>
                        <a:cs typeface="Times New Roman" panose="02020603050405020304" pitchFamily="18" charset="0"/>
                      </a:rPr>
                      <m:t> </m:t>
                    </m:r>
                    <m:r>
                      <a:rPr lang="zh-CN" altLang="en-US" sz="2400">
                        <a:latin typeface="Cambria Math" panose="02040503050406030204" pitchFamily="18" charset="0"/>
                        <a:cs typeface="Times New Roman" panose="02020603050405020304" pitchFamily="18" charset="0"/>
                      </a:rPr>
                      <m:t>𝒟</m:t>
                    </m:r>
                  </m:oMath>
                </a14:m>
                <a:r>
                  <a:rPr lang="en-US" altLang="zh-CN" sz="2400" dirty="0">
                    <a:latin typeface="Times New Roman" panose="02020603050405020304" pitchFamily="18" charset="0"/>
                    <a:cs typeface="Times New Roman" panose="02020603050405020304" pitchFamily="18" charset="0"/>
                  </a:rPr>
                  <a:t> and is denoted by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a:latin typeface="Cambria Math" panose="02040503050406030204" pitchFamily="18" charset="0"/>
                            <a:cs typeface="Times New Roman" panose="02020603050405020304" pitchFamily="18" charset="0"/>
                          </a:rPr>
                          <m:t>𝑌</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𝑿</m:t>
                        </m:r>
                      </m:sub>
                    </m:sSub>
                  </m:oMath>
                </a14:m>
                <a:r>
                  <a:rPr lang="en-US" altLang="zh-CN" sz="2400" dirty="0">
                    <a:latin typeface="Times New Roman" panose="02020603050405020304" pitchFamily="18" charset="0"/>
                    <a:cs typeface="Times New Roman" panose="02020603050405020304" pitchFamily="18" charset="0"/>
                  </a:rPr>
                  <a:t>, where</a:t>
                </a:r>
                <a14:m>
                  <m:oMath xmlns:m="http://schemas.openxmlformats.org/officeDocument/2006/math">
                    <m:r>
                      <a:rPr lang="en-US" altLang="zh-CN" sz="2400">
                        <a:latin typeface="Cambria Math" panose="02040503050406030204" pitchFamily="18" charset="0"/>
                        <a:cs typeface="Times New Roman" panose="02020603050405020304" pitchFamily="18" charset="0"/>
                      </a:rPr>
                      <m:t> </m:t>
                    </m:r>
                    <m:r>
                      <a:rPr lang="zh-CN" altLang="en-US" sz="2400">
                        <a:latin typeface="Cambria Math" panose="02040503050406030204" pitchFamily="18" charset="0"/>
                        <a:cs typeface="Times New Roman" panose="02020603050405020304" pitchFamily="18" charset="0"/>
                      </a:rPr>
                      <m:t>𝒟</m:t>
                    </m:r>
                  </m:oMath>
                </a14:m>
                <a:r>
                  <a:rPr lang="en-US" altLang="zh-CN" sz="2400" dirty="0">
                    <a:latin typeface="Times New Roman" panose="02020603050405020304" pitchFamily="18" charset="0"/>
                    <a:cs typeface="Times New Roman" panose="02020603050405020304" pitchFamily="18" charset="0"/>
                  </a:rPr>
                  <a:t> is an arbitrary distance that satisfies the properties in Proposition 1.</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ℋ</m:t>
                        </m:r>
                      </m:e>
                      <m:sub>
                        <m:r>
                          <a:rPr lang="en-US" altLang="zh-CN" sz="2400">
                            <a:latin typeface="Cambria Math" panose="02040503050406030204" pitchFamily="18" charset="0"/>
                            <a:cs typeface="Times New Roman" panose="02020603050405020304" pitchFamily="18" charset="0"/>
                          </a:rPr>
                          <m:t>𝑌</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𝑿</m:t>
                        </m:r>
                      </m:sub>
                    </m:sSub>
                  </m:oMath>
                </a14:m>
                <a:r>
                  <a:rPr lang="en-US" altLang="zh-CN" sz="2400" dirty="0">
                    <a:latin typeface="Times New Roman" panose="02020603050405020304" pitchFamily="18" charset="0"/>
                    <a:cs typeface="Times New Roman" panose="02020603050405020304" pitchFamily="18" charset="0"/>
                  </a:rPr>
                  <a:t> be the MASES under the squared Hellinger distance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D5AB963-23D6-4CB3-9650-D890EB38593D}"/>
                  </a:ext>
                </a:extLst>
              </p:cNvPr>
              <p:cNvSpPr>
                <a:spLocks noGrp="1" noRot="1" noChangeAspect="1" noMove="1" noResize="1" noEditPoints="1" noAdjustHandles="1" noChangeArrowheads="1" noChangeShapeType="1" noTextEdit="1"/>
              </p:cNvSpPr>
              <p:nvPr>
                <p:ph idx="1"/>
              </p:nvPr>
            </p:nvSpPr>
            <p:spPr>
              <a:blipFill>
                <a:blip r:embed="rId2"/>
                <a:stretch>
                  <a:fillRect l="-545" t="-872" r="-1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909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AACC4E9-F5C2-4D2D-8B88-0DE8592C0FAE}"/>
                  </a:ext>
                </a:extLst>
              </p:cNvPr>
              <p:cNvSpPr>
                <a:spLocks noGrp="1"/>
              </p:cNvSpPr>
              <p:nvPr>
                <p:ph type="title"/>
              </p:nvPr>
            </p:nvSpPr>
            <p:spPr>
              <a:xfrm>
                <a:off x="646111" y="452717"/>
                <a:ext cx="9404723" cy="2033031"/>
              </a:xfrm>
            </p:spPr>
            <p:txBody>
              <a:bodyPr/>
              <a:lstStyle/>
              <a:p>
                <a:r>
                  <a:rPr lang="en-US" altLang="zh-CN" sz="2400" dirty="0">
                    <a:latin typeface="Times New Roman" panose="02020603050405020304" pitchFamily="18" charset="0"/>
                    <a:cs typeface="Times New Roman" panose="02020603050405020304" pitchFamily="18" charset="0"/>
                  </a:rPr>
                  <a:t>Lemma 1 </a:t>
                </a:r>
                <a:br>
                  <a:rPr lang="en-US" altLang="zh-CN" sz="2400" dirty="0">
                    <a:latin typeface="Times New Roman" panose="02020603050405020304" pitchFamily="18" charset="0"/>
                    <a:cs typeface="Times New Roman" panose="02020603050405020304" pitchFamily="18" charset="0"/>
                  </a:rPr>
                </a:br>
                <a:r>
                  <a:rPr lang="en-US" altLang="zh-CN" sz="2400" dirty="0" err="1">
                    <a:latin typeface="Times New Roman" panose="02020603050405020304" pitchFamily="18" charset="0"/>
                    <a:cs typeface="Times New Roman" panose="02020603050405020304" pitchFamily="18" charset="0"/>
                  </a:rPr>
                  <a:t>Grassmann</a:t>
                </a:r>
                <a:r>
                  <a:rPr lang="en-US" altLang="zh-CN" sz="2400" dirty="0">
                    <a:latin typeface="Times New Roman" panose="02020603050405020304" pitchFamily="18" charset="0"/>
                    <a:cs typeface="Times New Roman" panose="02020603050405020304" pitchFamily="18" charset="0"/>
                  </a:rPr>
                  <a:t> manifold </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𝐺𝑟</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𝑘</m:t>
                    </m:r>
                    <m:r>
                      <a:rPr lang="en-US" altLang="zh-CN" sz="2400" i="1" dirty="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cs typeface="Times New Roman" panose="02020603050405020304" pitchFamily="18" charset="0"/>
                      </a:rPr>
                      <m:t>𝑉</m:t>
                    </m:r>
                    <m:r>
                      <a:rPr lang="en-US" altLang="zh-CN" sz="2400" i="1" dirty="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compact</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Lemma 2 (Weierstrass extreme value theorem)</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2400">
                        <a:latin typeface="Cambria Math" panose="02040503050406030204" pitchFamily="18" charset="0"/>
                        <a:cs typeface="Times New Roman" panose="02020603050405020304" pitchFamily="18" charset="0"/>
                      </a:rPr>
                      <m:t>𝐷</m:t>
                    </m:r>
                    <m:r>
                      <a:rPr lang="en-US" altLang="zh-CN" sz="2400">
                        <a:latin typeface="Cambria Math" panose="02040503050406030204" pitchFamily="18" charset="0"/>
                        <a:cs typeface="Times New Roman" panose="02020603050405020304" pitchFamily="18" charset="0"/>
                      </a:rPr>
                      <m:t> ∈</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𝑅</m:t>
                        </m:r>
                      </m:e>
                      <m:sup>
                        <m:r>
                          <a:rPr lang="en-US" altLang="zh-CN" sz="2400">
                            <a:latin typeface="Cambria Math" panose="02040503050406030204" pitchFamily="18" charset="0"/>
                            <a:cs typeface="Times New Roman" panose="02020603050405020304" pitchFamily="18" charset="0"/>
                          </a:rPr>
                          <m:t>𝑛</m:t>
                        </m:r>
                      </m:sup>
                    </m:sSup>
                  </m:oMath>
                </a14:m>
                <a:r>
                  <a:rPr lang="en-US" altLang="zh-CN" sz="2400" dirty="0">
                    <a:latin typeface="Times New Roman" panose="02020603050405020304" pitchFamily="18" charset="0"/>
                    <a:cs typeface="Times New Roman" panose="02020603050405020304" pitchFamily="18" charset="0"/>
                  </a:rPr>
                  <a:t> be compact, and </a:t>
                </a:r>
                <a14:m>
                  <m:oMath xmlns:m="http://schemas.openxmlformats.org/officeDocument/2006/math">
                    <m:r>
                      <a:rPr lang="en-US" altLang="zh-CN" sz="2400">
                        <a:latin typeface="Cambria Math" panose="02040503050406030204" pitchFamily="18" charset="0"/>
                        <a:cs typeface="Times New Roman" panose="02020603050405020304" pitchFamily="18" charset="0"/>
                      </a:rPr>
                      <m:t>𝑓</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𝐷</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𝑅</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 a continuous function. Then </a:t>
                </a:r>
                <a14:m>
                  <m:oMath xmlns:m="http://schemas.openxmlformats.org/officeDocument/2006/math">
                    <m:r>
                      <a:rPr lang="en-US" altLang="zh-CN" sz="2400">
                        <a:latin typeface="Cambria Math" panose="02040503050406030204" pitchFamily="18" charset="0"/>
                        <a:cs typeface="Times New Roman" panose="02020603050405020304" pitchFamily="18" charset="0"/>
                      </a:rPr>
                      <m:t>𝑓</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attain an maximum and minimum on </a:t>
                </a:r>
                <a14:m>
                  <m:oMath xmlns:m="http://schemas.openxmlformats.org/officeDocument/2006/math">
                    <m:r>
                      <a:rPr lang="en-US" altLang="zh-CN" sz="2400">
                        <a:latin typeface="Cambria Math" panose="02040503050406030204" pitchFamily="18" charset="0"/>
                        <a:cs typeface="Times New Roman" panose="02020603050405020304" pitchFamily="18" charset="0"/>
                      </a:rPr>
                      <m:t>𝐷</m:t>
                    </m:r>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6AACC4E9-F5C2-4D2D-8B88-0DE8592C0FAE}"/>
                  </a:ext>
                </a:extLst>
              </p:cNvPr>
              <p:cNvSpPr>
                <a:spLocks noGrp="1" noRot="1" noChangeAspect="1" noMove="1" noResize="1" noEditPoints="1" noAdjustHandles="1" noChangeArrowheads="1" noChangeShapeType="1" noTextEdit="1"/>
              </p:cNvSpPr>
              <p:nvPr>
                <p:ph type="title"/>
              </p:nvPr>
            </p:nvSpPr>
            <p:spPr>
              <a:xfrm>
                <a:off x="646111" y="452717"/>
                <a:ext cx="9404723" cy="2033031"/>
              </a:xfrm>
              <a:blipFill>
                <a:blip r:embed="rId2"/>
                <a:stretch>
                  <a:fillRect l="-1037" t="-2395" b="-1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F163E0-A815-4D98-A08C-85E10ED0F15C}"/>
                  </a:ext>
                </a:extLst>
              </p:cNvPr>
              <p:cNvSpPr>
                <a:spLocks noGrp="1"/>
              </p:cNvSpPr>
              <p:nvPr>
                <p:ph idx="1"/>
              </p:nvPr>
            </p:nvSpPr>
            <p:spPr>
              <a:xfrm>
                <a:off x="646112" y="2787588"/>
                <a:ext cx="9404722" cy="3549588"/>
              </a:xfrm>
            </p:spPr>
            <p:txBody>
              <a:bodyPr>
                <a:normAutofit lnSpcReduction="10000"/>
              </a:bodyPr>
              <a:lstStyle/>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For simplicity, we provided the outline of proof.</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Proof of Lemma 1(unfinished)</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𝑘</m:t>
                          </m:r>
                        </m:sub>
                      </m:sSub>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𝑛</m:t>
                          </m:r>
                        </m:sup>
                      </m:sSup>
                      <m:r>
                        <a:rPr lang="en-US" altLang="zh-CN">
                          <a:latin typeface="Cambria Math" panose="02040503050406030204" pitchFamily="18" charset="0"/>
                        </a:rPr>
                        <m:t>)</m:t>
                      </m:r>
                      <m:r>
                        <a:rPr lang="en-US" altLang="zh-CN" sz="2400" b="0" i="0" dirty="0" smtClean="0">
                          <a:solidFill>
                            <a:schemeClr val="tx2"/>
                          </a:solidFill>
                          <a:latin typeface="Cambria Math" panose="02040503050406030204" pitchFamily="18" charset="0"/>
                          <a:cs typeface="Times New Roman" panose="02020603050405020304" pitchFamily="18" charset="0"/>
                        </a:rPr>
                        <m:t>={</m:t>
                      </m:r>
                      <m:r>
                        <m:rPr>
                          <m:sty m:val="p"/>
                        </m:rPr>
                        <a:rPr lang="en-US" altLang="zh-CN" sz="2400" b="0" i="0" dirty="0" smtClean="0">
                          <a:solidFill>
                            <a:schemeClr val="tx2"/>
                          </a:solidFill>
                          <a:latin typeface="Cambria Math" panose="02040503050406030204" pitchFamily="18" charset="0"/>
                          <a:cs typeface="Times New Roman" panose="02020603050405020304" pitchFamily="18" charset="0"/>
                        </a:rPr>
                        <m:t>B</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𝑘</m:t>
                          </m:r>
                        </m:sup>
                      </m:sSup>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tLang="zh-CN" sz="2400" b="0" i="0"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B</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𝑖𝑠</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𝑠𝑒𝑚𝑖</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𝑜𝑟𝑡h𝑜𝑔𝑜𝑛𝑎𝑙</m:t>
                      </m:r>
                      <m:r>
                        <a:rPr lang="en-US" altLang="zh-CN" sz="2400" b="0" i="0" dirty="0" smtClean="0">
                          <a:solidFill>
                            <a:schemeClr val="tx2"/>
                          </a:solidFill>
                          <a:latin typeface="Cambria Math" panose="02040503050406030204" pitchFamily="18" charset="0"/>
                          <a:cs typeface="Times New Roman" panose="02020603050405020304" pitchFamily="18" charset="0"/>
                        </a:rPr>
                        <m:t>}</m:t>
                      </m:r>
                    </m:oMath>
                  </m:oMathPara>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altLang="zh-CN" sz="2400" i="1" dirty="0">
                        <a:solidFill>
                          <a:schemeClr val="tx2"/>
                        </a:solidFill>
                        <a:latin typeface="Cambria Math" panose="02040503050406030204" pitchFamily="18" charset="0"/>
                        <a:cs typeface="Times New Roman" panose="02020603050405020304" pitchFamily="18" charset="0"/>
                      </a:rPr>
                      <m:t>𝐺𝑟</m:t>
                    </m:r>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i="1" dirty="0">
                            <a:solidFill>
                              <a:schemeClr val="tx2"/>
                            </a:solidFill>
                            <a:latin typeface="Cambria Math" panose="02040503050406030204" pitchFamily="18" charset="0"/>
                            <a:cs typeface="Times New Roman" panose="02020603050405020304" pitchFamily="18" charset="0"/>
                          </a:rPr>
                          <m:t>𝑘</m:t>
                        </m:r>
                        <m:r>
                          <a:rPr lang="en-US" altLang="zh-CN" sz="2400" i="1" dirty="0">
                            <a:solidFill>
                              <a:schemeClr val="tx2"/>
                            </a:solidFill>
                            <a:latin typeface="Cambria Math" panose="02040503050406030204" pitchFamily="18" charset="0"/>
                            <a:cs typeface="Times New Roman" panose="02020603050405020304" pitchFamily="18" charset="0"/>
                          </a:rPr>
                          <m:t>, </m:t>
                        </m:r>
                        <m:r>
                          <a:rPr lang="en-US" altLang="zh-CN" sz="2400" i="1" dirty="0">
                            <a:solidFill>
                              <a:schemeClr val="tx2"/>
                            </a:solidFill>
                            <a:latin typeface="Cambria Math" panose="02040503050406030204" pitchFamily="18" charset="0"/>
                            <a:cs typeface="Times New Roman" panose="02020603050405020304" pitchFamily="18" charset="0"/>
                          </a:rPr>
                          <m:t>𝑉</m:t>
                        </m:r>
                      </m:e>
                    </m:d>
                    <m:r>
                      <a:rPr lang="en-US" altLang="zh-CN" sz="2400" i="1" dirty="0">
                        <a:solidFill>
                          <a:schemeClr val="tx2"/>
                        </a:solidFill>
                        <a:latin typeface="Cambria Math" panose="02040503050406030204" pitchFamily="18" charset="0"/>
                        <a:cs typeface="Times New Roman" panose="02020603050405020304" pitchFamily="18" charset="0"/>
                      </a:rPr>
                      <m:t>=</m:t>
                    </m:r>
                  </m:oMath>
                </a14:m>
                <a:r>
                  <a:rPr lang="zh-CN" altLang="zh-CN" sz="2400"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𝑘</m:t>
                        </m:r>
                      </m:sub>
                    </m:sSub>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𝑅</m:t>
                        </m:r>
                      </m:e>
                      <m:sup>
                        <m:r>
                          <a:rPr lang="en-US" altLang="zh-CN" sz="2400" i="1">
                            <a:latin typeface="Cambria Math" panose="02040503050406030204" pitchFamily="18" charset="0"/>
                          </a:rPr>
                          <m:t>𝑛</m:t>
                        </m:r>
                      </m:sup>
                    </m:sSup>
                    <m:r>
                      <a:rPr lang="en-US" altLang="zh-CN" sz="2400">
                        <a:latin typeface="Cambria Math" panose="02040503050406030204" pitchFamily="18" charset="0"/>
                      </a:rPr>
                      <m:t>)</m:t>
                    </m:r>
                    <m:r>
                      <a:rPr lang="en-US" altLang="zh-CN" sz="2400" i="1">
                        <a:latin typeface="Cambria Math" panose="02040503050406030204" pitchFamily="18" charset="0"/>
                      </a:rPr>
                      <m:t>/~</m:t>
                    </m:r>
                  </m:oMath>
                </a14:m>
                <a:r>
                  <a:rPr lang="zh-CN" altLang="en-US" sz="2400" dirty="0">
                    <a:solidFill>
                      <a:schemeClr val="tx2"/>
                    </a:solidFill>
                    <a:latin typeface="Times New Roman" panose="02020603050405020304" pitchFamily="18" charset="0"/>
                    <a:cs typeface="Times New Roman" panose="02020603050405020304" pitchFamily="18" charset="0"/>
                  </a:rPr>
                  <a:t>， </a:t>
                </a:r>
                <a:r>
                  <a:rPr lang="en-US" altLang="zh-CN" sz="2400" dirty="0">
                    <a:solidFill>
                      <a:schemeClr val="tx2"/>
                    </a:solidFill>
                    <a:latin typeface="Times New Roman" panose="02020603050405020304" pitchFamily="18" charset="0"/>
                    <a:cs typeface="Times New Roman" panose="02020603050405020304" pitchFamily="18" charset="0"/>
                  </a:rPr>
                  <a:t>where</a:t>
                </a:r>
                <a14:m>
                  <m:oMath xmlns:m="http://schemas.openxmlformats.org/officeDocument/2006/math">
                    <m:r>
                      <a:rPr lang="en-US" altLang="zh-CN" sz="2400" b="0" i="0" smtClean="0">
                        <a:latin typeface="Cambria Math" panose="02040503050406030204" pitchFamily="18" charset="0"/>
                      </a:rPr>
                      <m:t> </m:t>
                    </m:r>
                    <m:r>
                      <a:rPr lang="en-US" altLang="zh-CN" sz="2400" i="1">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is </a:t>
                </a:r>
                <a14:m>
                  <m:oMath xmlns:m="http://schemas.openxmlformats.org/officeDocument/2006/math">
                    <m:r>
                      <a:rPr lang="en-US" altLang="zh-CN" sz="2400" i="1" dirty="0" smtClean="0">
                        <a:solidFill>
                          <a:schemeClr val="tx2"/>
                        </a:solidFill>
                        <a:latin typeface="Cambria Math" panose="02040503050406030204" pitchFamily="18" charset="0"/>
                        <a:cs typeface="Times New Roman" panose="02020603050405020304" pitchFamily="18" charset="0"/>
                      </a:rPr>
                      <m:t>𝑠𝑝𝑎𝑛</m:t>
                    </m:r>
                    <m:r>
                      <a:rPr lang="en-US" altLang="zh-CN" sz="2400" i="1" dirty="0" smtClean="0">
                        <a:solidFill>
                          <a:schemeClr val="tx2"/>
                        </a:solidFill>
                        <a:latin typeface="Cambria Math" panose="02040503050406030204" pitchFamily="18" charset="0"/>
                        <a:cs typeface="Times New Roman" panose="02020603050405020304" pitchFamily="18" charset="0"/>
                      </a:rPr>
                      <m:t>(</m:t>
                    </m:r>
                    <m:r>
                      <a:rPr lang="en-US" altLang="zh-CN" sz="2400" i="1" dirty="0" smtClean="0">
                        <a:solidFill>
                          <a:schemeClr val="tx2"/>
                        </a:solidFill>
                        <a:latin typeface="Cambria Math" panose="02040503050406030204" pitchFamily="18" charset="0"/>
                        <a:cs typeface="Times New Roman" panose="02020603050405020304" pitchFamily="18" charset="0"/>
                      </a:rPr>
                      <m:t>𝐵</m:t>
                    </m:r>
                    <m:r>
                      <a:rPr lang="en-US" altLang="zh-CN" sz="2400" i="1" dirty="0" smtClean="0">
                        <a:solidFill>
                          <a:schemeClr val="tx2"/>
                        </a:solidFill>
                        <a:latin typeface="Cambria Math" panose="02040503050406030204" pitchFamily="18" charset="0"/>
                        <a:cs typeface="Times New Roman" panose="02020603050405020304" pitchFamily="18" charset="0"/>
                      </a:rPr>
                      <m:t>)=</m:t>
                    </m:r>
                    <m:r>
                      <a:rPr lang="en-US" altLang="zh-CN" sz="2400" i="1" dirty="0" smtClean="0">
                        <a:solidFill>
                          <a:schemeClr val="tx2"/>
                        </a:solidFill>
                        <a:latin typeface="Cambria Math" panose="02040503050406030204" pitchFamily="18" charset="0"/>
                        <a:cs typeface="Times New Roman" panose="02020603050405020304" pitchFamily="18" charset="0"/>
                      </a:rPr>
                      <m:t>𝑠𝑝𝑎𝑛</m:t>
                    </m:r>
                    <m:r>
                      <a:rPr lang="en-US" altLang="zh-CN" sz="2400" i="1" dirty="0" smtClean="0">
                        <a:solidFill>
                          <a:schemeClr val="tx2"/>
                        </a:solidFill>
                        <a:latin typeface="Cambria Math" panose="02040503050406030204" pitchFamily="18" charset="0"/>
                        <a:cs typeface="Times New Roman" panose="02020603050405020304" pitchFamily="18" charset="0"/>
                      </a:rPr>
                      <m:t>(</m:t>
                    </m:r>
                    <m:r>
                      <a:rPr lang="en-US" altLang="zh-CN" sz="2400" i="1" dirty="0" smtClean="0">
                        <a:solidFill>
                          <a:schemeClr val="tx2"/>
                        </a:solidFill>
                        <a:latin typeface="Cambria Math" panose="02040503050406030204" pitchFamily="18" charset="0"/>
                        <a:cs typeface="Times New Roman" panose="02020603050405020304" pitchFamily="18" charset="0"/>
                      </a:rPr>
                      <m:t>𝐵</m:t>
                    </m:r>
                    <m:r>
                      <a:rPr lang="en-US" altLang="zh-CN" sz="2400" i="1" dirty="0" smtClean="0">
                        <a:solidFill>
                          <a:schemeClr val="tx2"/>
                        </a:solidFill>
                        <a:latin typeface="Cambria Math" panose="02040503050406030204" pitchFamily="18" charset="0"/>
                        <a:cs typeface="Times New Roman" panose="02020603050405020304" pitchFamily="18" charset="0"/>
                      </a:rPr>
                      <m:t>’)</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altLang="zh-CN" sz="2400" i="1" dirty="0" smtClean="0">
                        <a:solidFill>
                          <a:schemeClr val="tx2"/>
                        </a:solidFill>
                        <a:latin typeface="Cambria Math" panose="02040503050406030204" pitchFamily="18" charset="0"/>
                        <a:cs typeface="Times New Roman" panose="02020603050405020304" pitchFamily="18" charset="0"/>
                      </a:rPr>
                      <m:t>𝐺𝑟</m:t>
                    </m:r>
                    <m:r>
                      <a:rPr lang="en-US" altLang="zh-CN" sz="2400" i="1" dirty="0" smtClean="0">
                        <a:solidFill>
                          <a:schemeClr val="tx2"/>
                        </a:solidFill>
                        <a:latin typeface="Cambria Math" panose="02040503050406030204" pitchFamily="18" charset="0"/>
                        <a:cs typeface="Times New Roman" panose="02020603050405020304" pitchFamily="18" charset="0"/>
                      </a:rPr>
                      <m:t>(</m:t>
                    </m:r>
                    <m:r>
                      <a:rPr lang="en-US" altLang="zh-CN" sz="2400" i="1" dirty="0" smtClean="0">
                        <a:solidFill>
                          <a:schemeClr val="tx2"/>
                        </a:solidFill>
                        <a:latin typeface="Cambria Math" panose="02040503050406030204" pitchFamily="18" charset="0"/>
                        <a:cs typeface="Times New Roman" panose="02020603050405020304" pitchFamily="18" charset="0"/>
                      </a:rPr>
                      <m:t>𝑘</m:t>
                    </m:r>
                    <m:r>
                      <a:rPr lang="en-US" altLang="zh-CN" sz="2400" i="1" dirty="0" smtClean="0">
                        <a:solidFill>
                          <a:schemeClr val="tx2"/>
                        </a:solidFill>
                        <a:latin typeface="Cambria Math" panose="02040503050406030204" pitchFamily="18" charset="0"/>
                        <a:cs typeface="Times New Roman" panose="02020603050405020304" pitchFamily="18" charset="0"/>
                      </a:rPr>
                      <m:t>, </m:t>
                    </m:r>
                    <m:r>
                      <a:rPr lang="en-US" altLang="zh-CN" sz="2400" i="1" dirty="0" smtClean="0">
                        <a:solidFill>
                          <a:schemeClr val="tx2"/>
                        </a:solidFill>
                        <a:latin typeface="Cambria Math" panose="02040503050406030204" pitchFamily="18" charset="0"/>
                        <a:cs typeface="Times New Roman" panose="02020603050405020304" pitchFamily="18" charset="0"/>
                      </a:rPr>
                      <m:t>𝑉</m:t>
                    </m:r>
                    <m:r>
                      <a:rPr lang="en-US" altLang="zh-CN" sz="2400" i="1" dirty="0" smtClean="0">
                        <a:solidFill>
                          <a:schemeClr val="tx2"/>
                        </a:solidFill>
                        <a:latin typeface="Cambria Math" panose="02040503050406030204" pitchFamily="18" charset="0"/>
                        <a:cs typeface="Times New Roman" panose="02020603050405020304" pitchFamily="18" charset="0"/>
                      </a:rPr>
                      <m:t>) </m:t>
                    </m:r>
                  </m:oMath>
                </a14:m>
                <a:r>
                  <a:rPr lang="en-US" altLang="zh-CN" sz="2400" dirty="0">
                    <a:solidFill>
                      <a:schemeClr val="tx2"/>
                    </a:solidFill>
                    <a:latin typeface="Times New Roman" panose="02020603050405020304" pitchFamily="18" charset="0"/>
                    <a:cs typeface="Times New Roman" panose="02020603050405020304" pitchFamily="18" charset="0"/>
                  </a:rPr>
                  <a:t>is a space which parameterizes all k-dimensional linear subspaces of the n-dimensional vector space </a:t>
                </a:r>
                <a14:m>
                  <m:oMath xmlns:m="http://schemas.openxmlformats.org/officeDocument/2006/math">
                    <m:r>
                      <a:rPr lang="en-US" altLang="zh-CN" sz="2400" i="1" dirty="0" smtClean="0">
                        <a:solidFill>
                          <a:schemeClr val="tx2"/>
                        </a:solidFill>
                        <a:latin typeface="Cambria Math" panose="02040503050406030204" pitchFamily="18" charset="0"/>
                        <a:cs typeface="Times New Roman" panose="02020603050405020304" pitchFamily="18" charset="0"/>
                      </a:rPr>
                      <m:t>𝑉</m:t>
                    </m:r>
                  </m:oMath>
                </a14:m>
                <a:r>
                  <a:rPr lang="en-US" altLang="zh-CN" sz="2400" dirty="0">
                    <a:solidFill>
                      <a:schemeClr val="tx2"/>
                    </a:solidFill>
                    <a:latin typeface="Times New Roman" panose="02020603050405020304" pitchFamily="18" charset="0"/>
                    <a:cs typeface="Times New Roman" panose="02020603050405020304" pitchFamily="18" charset="0"/>
                  </a:rPr>
                  <a:t>.</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Proof of Lemma 2</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See the chapter 2 of Kreyszig(1978)</a:t>
                </a:r>
                <a:endParaRPr lang="zh-CN" altLang="en-US" sz="24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AF163E0-A815-4D98-A08C-85E10ED0F15C}"/>
                  </a:ext>
                </a:extLst>
              </p:cNvPr>
              <p:cNvSpPr>
                <a:spLocks noGrp="1" noRot="1" noChangeAspect="1" noMove="1" noResize="1" noEditPoints="1" noAdjustHandles="1" noChangeArrowheads="1" noChangeShapeType="1" noTextEdit="1"/>
              </p:cNvSpPr>
              <p:nvPr>
                <p:ph idx="1"/>
              </p:nvPr>
            </p:nvSpPr>
            <p:spPr>
              <a:xfrm>
                <a:off x="646112" y="2787588"/>
                <a:ext cx="9404722" cy="3549588"/>
              </a:xfrm>
              <a:blipFill>
                <a:blip r:embed="rId3"/>
                <a:stretch>
                  <a:fillRect l="-1037" t="-2401" r="-1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296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BE341A2-CA78-42F7-A802-8C1D5C7945B0}"/>
                  </a:ext>
                </a:extLst>
              </p:cNvPr>
              <p:cNvSpPr>
                <a:spLocks noGrp="1"/>
              </p:cNvSpPr>
              <p:nvPr>
                <p:ph type="title"/>
              </p:nvPr>
            </p:nvSpPr>
            <p:spPr>
              <a:xfrm>
                <a:off x="646111" y="452717"/>
                <a:ext cx="9404723" cy="1677923"/>
              </a:xfrm>
            </p:spPr>
            <p:txBody>
              <a:bodyPr/>
              <a:lstStyle/>
              <a:p>
                <a:r>
                  <a:rPr lang="en-US" altLang="zh-CN" sz="2400" dirty="0">
                    <a:latin typeface="Times New Roman" panose="02020603050405020304" pitchFamily="18" charset="0"/>
                    <a:cs typeface="Times New Roman" panose="02020603050405020304" pitchFamily="18" charset="0"/>
                  </a:rPr>
                  <a:t>Proposition 2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The MASES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smtClean="0">
                            <a:latin typeface="Cambria Math" panose="02040503050406030204" pitchFamily="18" charset="0"/>
                            <a:cs typeface="Times New Roman" panose="02020603050405020304" pitchFamily="18" charset="0"/>
                          </a:rPr>
                          <m:t>𝑌</m:t>
                        </m:r>
                        <m:r>
                          <a:rPr lang="en-US" altLang="zh-CN" sz="2400" smtClean="0">
                            <a:latin typeface="Cambria Math" panose="02040503050406030204" pitchFamily="18" charset="0"/>
                            <a:cs typeface="Times New Roman" panose="02020603050405020304" pitchFamily="18" charset="0"/>
                          </a:rPr>
                          <m:t>|</m:t>
                        </m:r>
                        <m:r>
                          <a:rPr lang="en-US" altLang="zh-CN" sz="2400" smtClean="0">
                            <a:latin typeface="Cambria Math" panose="02040503050406030204" pitchFamily="18" charset="0"/>
                            <a:cs typeface="Times New Roman" panose="02020603050405020304" pitchFamily="18" charset="0"/>
                          </a:rPr>
                          <m:t>𝑿</m:t>
                        </m:r>
                      </m:sub>
                    </m:sSub>
                    <m:r>
                      <a:rPr lang="en-US" altLang="zh-CN" sz="2400" smtClean="0">
                        <a:latin typeface="Cambria Math" panose="02040503050406030204" pitchFamily="18" charset="0"/>
                        <a:cs typeface="Times New Roman" panose="02020603050405020304" pitchFamily="18" charset="0"/>
                      </a:rPr>
                      <m:t>⊆</m:t>
                    </m:r>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smtClean="0">
                            <a:latin typeface="Cambria Math" panose="02040503050406030204" pitchFamily="18" charset="0"/>
                            <a:cs typeface="Times New Roman" panose="02020603050405020304" pitchFamily="18" charset="0"/>
                          </a:rPr>
                          <m:t>𝑅</m:t>
                        </m:r>
                      </m:e>
                      <m:sup>
                        <m:r>
                          <a:rPr lang="en-US" altLang="zh-CN" sz="2400" smtClean="0">
                            <a:latin typeface="Cambria Math" panose="02040503050406030204" pitchFamily="18" charset="0"/>
                            <a:cs typeface="Times New Roman" panose="02020603050405020304" pitchFamily="18" charset="0"/>
                          </a:rPr>
                          <m:t>𝑝</m:t>
                        </m:r>
                      </m:sup>
                    </m:sSup>
                  </m:oMath>
                </a14:m>
                <a:r>
                  <a:rPr lang="en-US" altLang="zh-CN" sz="2400" dirty="0">
                    <a:latin typeface="Times New Roman" panose="02020603050405020304" pitchFamily="18" charset="0"/>
                    <a:cs typeface="Times New Roman" panose="02020603050405020304" pitchFamily="18" charset="0"/>
                  </a:rPr>
                  <a:t>always exists. For any non-stochastic full rank matrix </a:t>
                </a:r>
                <a14:m>
                  <m:oMath xmlns:m="http://schemas.openxmlformats.org/officeDocument/2006/math">
                    <m:r>
                      <a:rPr lang="en-US" altLang="zh-CN" sz="2400" smtClean="0">
                        <a:latin typeface="Cambria Math" panose="02040503050406030204" pitchFamily="18" charset="0"/>
                        <a:cs typeface="Times New Roman" panose="02020603050405020304" pitchFamily="18" charset="0"/>
                      </a:rPr>
                      <m:t>𝑨</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dirty="0" smtClean="0">
                            <a:latin typeface="Cambria Math" panose="02040503050406030204" pitchFamily="18" charset="0"/>
                            <a:cs typeface="Times New Roman" panose="02020603050405020304" pitchFamily="18" charset="0"/>
                          </a:rPr>
                          <m:t>𝑅</m:t>
                        </m:r>
                      </m:e>
                      <m:sup>
                        <m:r>
                          <a:rPr lang="en-US" altLang="zh-CN" sz="2400" dirty="0" smtClean="0">
                            <a:latin typeface="Cambria Math" panose="02040503050406030204" pitchFamily="18" charset="0"/>
                            <a:cs typeface="Times New Roman" panose="02020603050405020304" pitchFamily="18" charset="0"/>
                          </a:rPr>
                          <m:t>𝑝</m:t>
                        </m:r>
                        <m:r>
                          <a:rPr lang="en-US" altLang="zh-CN" sz="2400" dirty="0" smtClean="0">
                            <a:latin typeface="Cambria Math" panose="02040503050406030204" pitchFamily="18" charset="0"/>
                            <a:cs typeface="Times New Roman" panose="02020603050405020304" pitchFamily="18" charset="0"/>
                          </a:rPr>
                          <m:t>×</m:t>
                        </m:r>
                        <m:r>
                          <a:rPr lang="en-US" altLang="zh-CN" sz="2400" dirty="0" smtClean="0">
                            <a:latin typeface="Cambria Math" panose="02040503050406030204" pitchFamily="18" charset="0"/>
                            <a:cs typeface="Times New Roman" panose="02020603050405020304" pitchFamily="18" charset="0"/>
                          </a:rPr>
                          <m:t>𝑝</m:t>
                        </m:r>
                      </m:sup>
                    </m:sSup>
                    <m:r>
                      <a:rPr lang="en-US" altLang="zh-CN" sz="2400" dirty="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and vector </a:t>
                </a:r>
                <a14:m>
                  <m:oMath xmlns:m="http://schemas.openxmlformats.org/officeDocument/2006/math">
                    <m:r>
                      <m:rPr>
                        <m:sty m:val="p"/>
                      </m:rPr>
                      <a:rPr lang="en-US" altLang="zh-CN" sz="2400" dirty="0" smtClean="0">
                        <a:latin typeface="Cambria Math" panose="02040503050406030204" pitchFamily="18" charset="0"/>
                        <a:cs typeface="Times New Roman" panose="02020603050405020304" pitchFamily="18" charset="0"/>
                      </a:rPr>
                      <m:t>a</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dirty="0" smtClean="0">
                            <a:latin typeface="Cambria Math" panose="02040503050406030204" pitchFamily="18" charset="0"/>
                            <a:cs typeface="Times New Roman" panose="02020603050405020304" pitchFamily="18" charset="0"/>
                          </a:rPr>
                          <m:t>𝑅</m:t>
                        </m:r>
                      </m:e>
                      <m:sup>
                        <m:r>
                          <a:rPr lang="en-US" altLang="zh-CN" sz="2400" dirty="0" smtClean="0">
                            <a:latin typeface="Cambria Math" panose="02040503050406030204" pitchFamily="18" charset="0"/>
                            <a:cs typeface="Times New Roman" panose="02020603050405020304" pitchFamily="18" charset="0"/>
                          </a:rPr>
                          <m:t>𝑝</m:t>
                        </m:r>
                      </m:sup>
                    </m:sSup>
                  </m:oMath>
                </a14:m>
                <a:r>
                  <a:rPr lang="en-US" altLang="zh-CN" sz="2400" dirty="0">
                    <a:latin typeface="Times New Roman" panose="02020603050405020304" pitchFamily="18" charset="0"/>
                    <a:cs typeface="Times New Roman" panose="02020603050405020304" pitchFamily="18" charset="0"/>
                  </a:rPr>
                  <a:t>, the MASES of </a:t>
                </a:r>
                <a14:m>
                  <m:oMath xmlns:m="http://schemas.openxmlformats.org/officeDocument/2006/math">
                    <m:r>
                      <m:rPr>
                        <m:sty m:val="p"/>
                      </m:rPr>
                      <a:rPr lang="en-US" altLang="zh-CN" sz="2400" dirty="0" smtClean="0">
                        <a:latin typeface="Cambria Math" panose="02040503050406030204" pitchFamily="18" charset="0"/>
                        <a:cs typeface="Times New Roman" panose="02020603050405020304" pitchFamily="18" charset="0"/>
                      </a:rPr>
                      <m:t>Z</m:t>
                    </m:r>
                    <m:r>
                      <a:rPr lang="en-US" altLang="zh-CN" sz="2400" dirty="0" smtClean="0">
                        <a:latin typeface="Cambria Math" panose="02040503050406030204" pitchFamily="18" charset="0"/>
                        <a:cs typeface="Times New Roman" panose="02020603050405020304" pitchFamily="18" charset="0"/>
                      </a:rPr>
                      <m:t>=</m:t>
                    </m:r>
                    <m:r>
                      <a:rPr lang="en-US" altLang="zh-CN" sz="2400" smtClean="0">
                        <a:latin typeface="Cambria Math" panose="02040503050406030204" pitchFamily="18" charset="0"/>
                        <a:cs typeface="Times New Roman" panose="02020603050405020304" pitchFamily="18" charset="0"/>
                      </a:rPr>
                      <m:t>𝑨𝑿</m:t>
                    </m:r>
                    <m:r>
                      <a:rPr lang="en-US" altLang="zh-CN" sz="2400" smtClean="0">
                        <a:latin typeface="Cambria Math" panose="02040503050406030204" pitchFamily="18" charset="0"/>
                        <a:cs typeface="Times New Roman" panose="02020603050405020304" pitchFamily="18" charset="0"/>
                      </a:rPr>
                      <m:t>−</m:t>
                    </m:r>
                    <m:r>
                      <a:rPr lang="en-US" altLang="zh-CN" sz="2400" smtClean="0">
                        <a:latin typeface="Cambria Math" panose="02040503050406030204" pitchFamily="18" charset="0"/>
                        <a:cs typeface="Times New Roman" panose="02020603050405020304" pitchFamily="18" charset="0"/>
                      </a:rPr>
                      <m:t>𝑎</m:t>
                    </m:r>
                    <m:r>
                      <a:rPr lang="en-US" altLang="zh-CN" sz="240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on </a:t>
                </a:r>
                <a14:m>
                  <m:oMath xmlns:m="http://schemas.openxmlformats.org/officeDocument/2006/math">
                    <m:r>
                      <m:rPr>
                        <m:sty m:val="p"/>
                      </m:rPr>
                      <a:rPr lang="en-US" altLang="zh-CN" sz="2400" dirty="0" smtClean="0">
                        <a:latin typeface="Cambria Math" panose="02040503050406030204" pitchFamily="18" charset="0"/>
                        <a:cs typeface="Times New Roman" panose="02020603050405020304" pitchFamily="18" charset="0"/>
                      </a:rPr>
                      <m:t>Y</m:t>
                    </m:r>
                  </m:oMath>
                </a14:m>
                <a:r>
                  <a:rPr lang="en-US" altLang="zh-CN" sz="2400" dirty="0">
                    <a:latin typeface="Times New Roman" panose="02020603050405020304" pitchFamily="18" charset="0"/>
                    <a:cs typeface="Times New Roman" panose="02020603050405020304" pitchFamily="18" charset="0"/>
                  </a:rPr>
                  <a:t> satisfies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smtClean="0">
                                <a:latin typeface="Cambria Math" panose="02040503050406030204" pitchFamily="18" charset="0"/>
                                <a:cs typeface="Times New Roman" panose="02020603050405020304" pitchFamily="18" charset="0"/>
                              </a:rPr>
                              <m:t>𝑨</m:t>
                            </m:r>
                          </m:e>
                          <m:sup>
                            <m:r>
                              <a:rPr lang="en-US" altLang="zh-CN" sz="2400" smtClean="0">
                                <a:latin typeface="Cambria Math" panose="02040503050406030204" pitchFamily="18" charset="0"/>
                                <a:cs typeface="Times New Roman" panose="02020603050405020304" pitchFamily="18" charset="0"/>
                              </a:rPr>
                              <m:t>𝑇</m:t>
                            </m:r>
                          </m:sup>
                        </m:sSup>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smtClean="0">
                                <a:latin typeface="Cambria Math" panose="02040503050406030204" pitchFamily="18" charset="0"/>
                                <a:cs typeface="Times New Roman" panose="02020603050405020304" pitchFamily="18" charset="0"/>
                              </a:rPr>
                              <m:t>𝑌</m:t>
                            </m:r>
                            <m:r>
                              <a:rPr lang="en-US" altLang="zh-CN" sz="2400" smtClean="0">
                                <a:latin typeface="Cambria Math" panose="02040503050406030204" pitchFamily="18" charset="0"/>
                                <a:cs typeface="Times New Roman" panose="02020603050405020304" pitchFamily="18" charset="0"/>
                              </a:rPr>
                              <m:t>|</m:t>
                            </m:r>
                            <m:r>
                              <a:rPr lang="en-US" altLang="zh-CN" sz="2400" smtClean="0">
                                <a:latin typeface="Cambria Math" panose="02040503050406030204" pitchFamily="18" charset="0"/>
                                <a:cs typeface="Times New Roman" panose="02020603050405020304" pitchFamily="18" charset="0"/>
                              </a:rPr>
                              <m:t>𝒁</m:t>
                            </m:r>
                          </m:sub>
                        </m:sSub>
                        <m:r>
                          <a:rPr lang="en-US" altLang="zh-CN" sz="2400" smtClean="0">
                            <a:latin typeface="Cambria Math" panose="02040503050406030204" pitchFamily="18" charset="0"/>
                            <a:cs typeface="Times New Roman" panose="02020603050405020304" pitchFamily="18" charset="0"/>
                          </a:rPr>
                          <m:t>=</m:t>
                        </m:r>
                        <m:r>
                          <a:rPr lang="zh-CN" altLang="en-US" sz="2400">
                            <a:latin typeface="Cambria Math" panose="02040503050406030204" pitchFamily="18" charset="0"/>
                            <a:cs typeface="Times New Roman" panose="02020603050405020304" pitchFamily="18" charset="0"/>
                          </a:rPr>
                          <m:t>𝒟</m:t>
                        </m:r>
                      </m:e>
                      <m:sub>
                        <m:r>
                          <a:rPr lang="en-US" altLang="zh-CN" sz="2400" smtClean="0">
                            <a:latin typeface="Cambria Math" panose="02040503050406030204" pitchFamily="18" charset="0"/>
                            <a:cs typeface="Times New Roman" panose="02020603050405020304" pitchFamily="18" charset="0"/>
                          </a:rPr>
                          <m:t>𝑌</m:t>
                        </m:r>
                        <m:r>
                          <a:rPr lang="en-US" altLang="zh-CN" sz="2400" smtClean="0">
                            <a:latin typeface="Cambria Math" panose="02040503050406030204" pitchFamily="18" charset="0"/>
                            <a:cs typeface="Times New Roman" panose="02020603050405020304" pitchFamily="18" charset="0"/>
                          </a:rPr>
                          <m:t>|</m:t>
                        </m:r>
                        <m:r>
                          <a:rPr lang="en-US" altLang="zh-CN" sz="2400" smtClean="0">
                            <a:latin typeface="Cambria Math" panose="02040503050406030204" pitchFamily="18" charset="0"/>
                            <a:cs typeface="Times New Roman" panose="02020603050405020304" pitchFamily="18" charset="0"/>
                          </a:rPr>
                          <m:t>𝑿</m:t>
                        </m:r>
                      </m:sub>
                    </m:sSub>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ABE341A2-CA78-42F7-A802-8C1D5C7945B0}"/>
                  </a:ext>
                </a:extLst>
              </p:cNvPr>
              <p:cNvSpPr>
                <a:spLocks noGrp="1" noRot="1" noChangeAspect="1" noMove="1" noResize="1" noEditPoints="1" noAdjustHandles="1" noChangeArrowheads="1" noChangeShapeType="1" noTextEdit="1"/>
              </p:cNvSpPr>
              <p:nvPr>
                <p:ph type="title"/>
              </p:nvPr>
            </p:nvSpPr>
            <p:spPr>
              <a:xfrm>
                <a:off x="646111" y="452717"/>
                <a:ext cx="9404723" cy="1677923"/>
              </a:xfrm>
              <a:blipFill>
                <a:blip r:embed="rId2"/>
                <a:stretch>
                  <a:fillRect l="-1037" t="-2899" b="-3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874EDE-CE8E-4AE8-9298-10A63F39D07B}"/>
                  </a:ext>
                </a:extLst>
              </p:cNvPr>
              <p:cNvSpPr>
                <a:spLocks noGrp="1"/>
              </p:cNvSpPr>
              <p:nvPr>
                <p:ph idx="1"/>
              </p:nvPr>
            </p:nvSpPr>
            <p:spPr>
              <a:xfrm>
                <a:off x="646111" y="2209802"/>
                <a:ext cx="9404722" cy="4195481"/>
              </a:xfrm>
            </p:spPr>
            <p:txBody>
              <a:bodyPr>
                <a:normAutofit fontScale="92500" lnSpcReduction="20000"/>
              </a:bodyPr>
              <a:lstStyle/>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Proof</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For the existences of MASES,</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First, the parameter space is the Grassmann Manifold which is compact</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Second, the </a:t>
                </a:r>
                <a14:m>
                  <m:oMath xmlns:m="http://schemas.openxmlformats.org/officeDocument/2006/math">
                    <m:sSup>
                      <m:sSupPr>
                        <m:ctrlPr>
                          <a:rPr lang="en-US" altLang="zh-CN" sz="2400" i="1">
                            <a:solidFill>
                              <a:schemeClr val="tx2"/>
                            </a:solidFill>
                            <a:latin typeface="Cambria Math" panose="02040503050406030204" pitchFamily="18" charset="0"/>
                          </a:rPr>
                        </m:ctrlPr>
                      </m:sSupPr>
                      <m:e>
                        <m:r>
                          <a:rPr lang="zh-CN" altLang="en-US" sz="2400" smtClean="0">
                            <a:solidFill>
                              <a:schemeClr val="tx2"/>
                            </a:solidFill>
                            <a:latin typeface="Cambria Math" panose="02040503050406030204" pitchFamily="18" charset="0"/>
                          </a:rPr>
                          <m:t>𝒟</m:t>
                        </m:r>
                        <m:r>
                          <a:rPr lang="en-US" altLang="zh-CN" sz="2400" smtClean="0">
                            <a:solidFill>
                              <a:schemeClr val="tx2"/>
                            </a:solidFill>
                            <a:latin typeface="Cambria Math" panose="02040503050406030204" pitchFamily="18" charset="0"/>
                          </a:rPr>
                          <m:t>(</m:t>
                        </m:r>
                        <m:r>
                          <a:rPr lang="en-US" altLang="zh-CN" sz="2400" smtClean="0">
                            <a:solidFill>
                              <a:schemeClr val="tx2"/>
                            </a:solidFill>
                            <a:latin typeface="Cambria Math" panose="02040503050406030204" pitchFamily="18" charset="0"/>
                          </a:rPr>
                          <m:t>𝑩</m:t>
                        </m:r>
                      </m:e>
                      <m:sup>
                        <m:r>
                          <a:rPr lang="en-US" altLang="zh-CN" sz="2400" smtClean="0">
                            <a:solidFill>
                              <a:schemeClr val="tx2"/>
                            </a:solidFill>
                            <a:latin typeface="Cambria Math" panose="02040503050406030204" pitchFamily="18" charset="0"/>
                          </a:rPr>
                          <m:t>𝑻</m:t>
                        </m:r>
                      </m:sup>
                    </m:sSup>
                    <m:r>
                      <a:rPr lang="en-US" altLang="zh-CN" sz="2400" smtClean="0">
                        <a:solidFill>
                          <a:schemeClr val="tx2"/>
                        </a:solidFill>
                        <a:latin typeface="Cambria Math" panose="02040503050406030204" pitchFamily="18" charset="0"/>
                      </a:rPr>
                      <m:t>𝑿</m:t>
                    </m:r>
                    <m:r>
                      <a:rPr lang="en-US" altLang="zh-CN" sz="2400" smtClean="0">
                        <a:solidFill>
                          <a:schemeClr val="tx2"/>
                        </a:solidFill>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is continuous in </a:t>
                </a:r>
                <a14:m>
                  <m:oMath xmlns:m="http://schemas.openxmlformats.org/officeDocument/2006/math">
                    <m:r>
                      <a:rPr lang="en-US" altLang="zh-CN" sz="2400" smtClean="0">
                        <a:solidFill>
                          <a:schemeClr val="tx2"/>
                        </a:solidFill>
                        <a:latin typeface="Cambria Math" panose="02040503050406030204" pitchFamily="18" charset="0"/>
                      </a:rPr>
                      <m:t>𝑩</m:t>
                    </m:r>
                  </m:oMath>
                </a14:m>
                <a:r>
                  <a:rPr lang="en-US" altLang="zh-CN" sz="2400" dirty="0">
                    <a:solidFill>
                      <a:schemeClr val="tx2"/>
                    </a:solidFill>
                    <a:latin typeface="Times New Roman" panose="02020603050405020304" pitchFamily="18" charset="0"/>
                    <a:cs typeface="Times New Roman" panose="02020603050405020304" pitchFamily="18" charset="0"/>
                  </a:rPr>
                  <a:t> for all </a:t>
                </a:r>
                <a14:m>
                  <m:oMath xmlns:m="http://schemas.openxmlformats.org/officeDocument/2006/math">
                    <m:r>
                      <a:rPr lang="en-US" altLang="zh-CN" sz="2400" smtClean="0">
                        <a:solidFill>
                          <a:schemeClr val="tx2"/>
                        </a:solidFill>
                        <a:latin typeface="Cambria Math" panose="02040503050406030204" pitchFamily="18" charset="0"/>
                      </a:rPr>
                      <m:t>𝑿</m:t>
                    </m:r>
                  </m:oMath>
                </a14:m>
                <a:r>
                  <a:rPr lang="en-US" altLang="zh-CN" sz="2400" dirty="0">
                    <a:solidFill>
                      <a:schemeClr val="tx2"/>
                    </a:solidFill>
                    <a:latin typeface="Times New Roman" panose="02020603050405020304" pitchFamily="18" charset="0"/>
                    <a:cs typeface="Times New Roman" panose="02020603050405020304" pitchFamily="18" charset="0"/>
                  </a:rPr>
                  <a:t>. With the two condition, using Weierstrass extreme value theorem can derive the existence.</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sz="2400" i="1">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𝑌</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𝒁</m:t>
                        </m:r>
                      </m:sub>
                    </m:sSub>
                    <m:r>
                      <a:rPr lang="en-US" altLang="zh-CN" sz="2400">
                        <a:solidFill>
                          <a:schemeClr val="tx2"/>
                        </a:solidFill>
                        <a:latin typeface="Cambria Math" panose="02040503050406030204" pitchFamily="18" charset="0"/>
                      </a:rPr>
                      <m:t>=</m:t>
                    </m:r>
                    <m:r>
                      <m:rPr>
                        <m:sty m:val="p"/>
                      </m:rPr>
                      <a:rPr lang="en-US" altLang="zh-CN" sz="2400">
                        <a:solidFill>
                          <a:schemeClr val="tx2"/>
                        </a:solidFill>
                        <a:latin typeface="Cambria Math" panose="02040503050406030204" pitchFamily="18" charset="0"/>
                      </a:rPr>
                      <m:t>spa</m:t>
                    </m:r>
                    <m:r>
                      <a:rPr lang="en-US" altLang="zh-CN" sz="2400">
                        <a:solidFill>
                          <a:schemeClr val="tx2"/>
                        </a:solidFill>
                        <a:latin typeface="Cambria Math" panose="02040503050406030204" pitchFamily="18" charset="0"/>
                      </a:rPr>
                      <m:t>𝑛</m:t>
                    </m:r>
                    <m:d>
                      <m:dPr>
                        <m:ctrlPr>
                          <a:rPr lang="en-US" altLang="zh-CN" sz="2400" i="1">
                            <a:solidFill>
                              <a:schemeClr val="tx2"/>
                            </a:solidFill>
                            <a:latin typeface="Cambria Math" panose="02040503050406030204" pitchFamily="18" charset="0"/>
                          </a:rPr>
                        </m:ctrlPr>
                      </m:dPr>
                      <m:e>
                        <m:r>
                          <a:rPr lang="zh-CN" altLang="en-US" sz="2400">
                            <a:solidFill>
                              <a:schemeClr val="tx2"/>
                            </a:solidFill>
                            <a:latin typeface="Cambria Math" panose="02040503050406030204" pitchFamily="18" charset="0"/>
                          </a:rPr>
                          <m:t>𝛽</m:t>
                        </m:r>
                      </m:e>
                    </m:d>
                  </m:oMath>
                </a14:m>
                <a:r>
                  <a:rPr lang="en-US" altLang="zh-CN" sz="2400" dirty="0">
                    <a:solidFill>
                      <a:schemeClr val="tx2"/>
                    </a:solidFill>
                    <a:latin typeface="Times New Roman" panose="02020603050405020304" pitchFamily="18" charset="0"/>
                    <a:cs typeface="Times New Roman" panose="02020603050405020304" pitchFamily="18" charset="0"/>
                  </a:rPr>
                  <a:t>, then for a full rank scale transformation </a:t>
                </a:r>
                <a14:m>
                  <m:oMath xmlns:m="http://schemas.openxmlformats.org/officeDocument/2006/math">
                    <m:r>
                      <a:rPr lang="en-US" altLang="zh-CN" sz="2400" dirty="0">
                        <a:solidFill>
                          <a:schemeClr val="tx2"/>
                        </a:solidFill>
                        <a:latin typeface="Cambria Math" panose="02040503050406030204" pitchFamily="18" charset="0"/>
                      </a:rPr>
                      <m:t>𝒁</m:t>
                    </m:r>
                    <m:r>
                      <a:rPr lang="en-US" altLang="zh-CN" sz="2400" dirty="0">
                        <a:solidFill>
                          <a:schemeClr val="tx2"/>
                        </a:solidFill>
                        <a:latin typeface="Cambria Math" panose="02040503050406030204" pitchFamily="18" charset="0"/>
                      </a:rPr>
                      <m:t> = </m:t>
                    </m:r>
                    <m:r>
                      <a:rPr lang="en-US" altLang="zh-CN" sz="2400" dirty="0">
                        <a:solidFill>
                          <a:schemeClr val="tx2"/>
                        </a:solidFill>
                        <a:latin typeface="Cambria Math" panose="02040503050406030204" pitchFamily="18" charset="0"/>
                      </a:rPr>
                      <m:t>𝑨𝑿</m:t>
                    </m:r>
                  </m:oMath>
                </a14:m>
                <a:r>
                  <a:rPr lang="en-US" altLang="zh-CN" sz="2400" dirty="0">
                    <a:solidFill>
                      <a:schemeClr val="tx2"/>
                    </a:solidFill>
                    <a:latin typeface="Times New Roman" panose="02020603050405020304" pitchFamily="18" charset="0"/>
                    <a:cs typeface="Times New Roman" panose="02020603050405020304" pitchFamily="18" charset="0"/>
                  </a:rPr>
                  <a:t>, it is clearly that </a:t>
                </a:r>
                <a14:m>
                  <m:oMath xmlns:m="http://schemas.openxmlformats.org/officeDocument/2006/math">
                    <m:sSup>
                      <m:sSupPr>
                        <m:ctrlPr>
                          <a:rPr lang="en-US" altLang="zh-CN" sz="2400" i="1">
                            <a:solidFill>
                              <a:schemeClr val="tx2"/>
                            </a:solidFill>
                            <a:latin typeface="Cambria Math" panose="02040503050406030204" pitchFamily="18" charset="0"/>
                          </a:rPr>
                        </m:ctrlPr>
                      </m:sSupPr>
                      <m:e>
                        <m:r>
                          <a:rPr lang="zh-CN" altLang="en-US" sz="2400">
                            <a:solidFill>
                              <a:schemeClr val="tx2"/>
                            </a:solidFill>
                            <a:latin typeface="Cambria Math" panose="02040503050406030204" pitchFamily="18" charset="0"/>
                          </a:rPr>
                          <m:t>𝒟</m:t>
                        </m:r>
                        <m:r>
                          <a:rPr lang="en-US" altLang="zh-CN" sz="2400">
                            <a:solidFill>
                              <a:schemeClr val="tx2"/>
                            </a:solidFill>
                            <a:latin typeface="Cambria Math" panose="02040503050406030204" pitchFamily="18" charset="0"/>
                          </a:rPr>
                          <m:t>(</m:t>
                        </m:r>
                        <m:r>
                          <a:rPr lang="zh-CN" altLang="en-US" sz="2400">
                            <a:solidFill>
                              <a:schemeClr val="tx2"/>
                            </a:solidFill>
                            <a:latin typeface="Cambria Math" panose="02040503050406030204" pitchFamily="18" charset="0"/>
                          </a:rPr>
                          <m:t>𝛽</m:t>
                        </m:r>
                      </m:e>
                      <m:sup>
                        <m:r>
                          <a:rPr lang="en-US" altLang="zh-CN" sz="2400">
                            <a:solidFill>
                              <a:schemeClr val="tx2"/>
                            </a:solidFill>
                            <a:latin typeface="Cambria Math" panose="02040503050406030204" pitchFamily="18" charset="0"/>
                          </a:rPr>
                          <m:t>𝑻</m:t>
                        </m:r>
                      </m:sup>
                    </m:sSup>
                    <m:r>
                      <a:rPr lang="en-US" altLang="zh-CN" sz="2400" dirty="0">
                        <a:solidFill>
                          <a:schemeClr val="tx2"/>
                        </a:solidFill>
                        <a:latin typeface="Cambria Math" panose="02040503050406030204" pitchFamily="18" charset="0"/>
                      </a:rPr>
                      <m:t>𝒁</m:t>
                    </m:r>
                    <m:r>
                      <a:rPr lang="en-US" altLang="zh-CN" sz="2400">
                        <a:solidFill>
                          <a:schemeClr val="tx2"/>
                        </a:solidFill>
                        <a:latin typeface="Cambria Math" panose="02040503050406030204" pitchFamily="18" charset="0"/>
                      </a:rPr>
                      <m:t>)</m:t>
                    </m:r>
                    <m:r>
                      <m:rPr>
                        <m:nor/>
                      </m:rPr>
                      <a:rPr lang="en-US" altLang="zh-CN" sz="2400">
                        <a:solidFill>
                          <a:schemeClr val="tx2"/>
                        </a:solidFill>
                        <a:latin typeface="Times New Roman" panose="02020603050405020304" pitchFamily="18" charset="0"/>
                        <a:cs typeface="Times New Roman" panose="02020603050405020304" pitchFamily="18" charset="0"/>
                      </a:rPr>
                      <m:t> = </m:t>
                    </m:r>
                    <m:sSup>
                      <m:sSupPr>
                        <m:ctrlPr>
                          <a:rPr lang="en-US" altLang="zh-CN" sz="2400" i="1">
                            <a:solidFill>
                              <a:schemeClr val="tx2"/>
                            </a:solidFill>
                            <a:latin typeface="Cambria Math" panose="02040503050406030204" pitchFamily="18" charset="0"/>
                          </a:rPr>
                        </m:ctrlPr>
                      </m:sSupPr>
                      <m:e>
                        <m:r>
                          <a:rPr lang="zh-CN" altLang="en-US" sz="2400">
                            <a:solidFill>
                              <a:schemeClr val="tx2"/>
                            </a:solidFill>
                            <a:latin typeface="Cambria Math" panose="02040503050406030204" pitchFamily="18" charset="0"/>
                          </a:rPr>
                          <m:t>𝒟</m:t>
                        </m:r>
                        <m:r>
                          <a:rPr lang="en-US" altLang="zh-CN" sz="2400">
                            <a:solidFill>
                              <a:schemeClr val="tx2"/>
                            </a:solidFill>
                            <a:latin typeface="Cambria Math" panose="02040503050406030204" pitchFamily="18" charset="0"/>
                          </a:rPr>
                          <m:t>(</m:t>
                        </m:r>
                        <m:r>
                          <a:rPr lang="zh-CN" altLang="en-US" sz="2400">
                            <a:solidFill>
                              <a:schemeClr val="tx2"/>
                            </a:solidFill>
                            <a:latin typeface="Cambria Math" panose="02040503050406030204" pitchFamily="18" charset="0"/>
                          </a:rPr>
                          <m:t>𝛽</m:t>
                        </m:r>
                      </m:e>
                      <m:sup>
                        <m:r>
                          <a:rPr lang="en-US" altLang="zh-CN" sz="2400">
                            <a:solidFill>
                              <a:schemeClr val="tx2"/>
                            </a:solidFill>
                            <a:latin typeface="Cambria Math" panose="02040503050406030204" pitchFamily="18" charset="0"/>
                          </a:rPr>
                          <m:t>𝑻</m:t>
                        </m:r>
                      </m:sup>
                    </m:sSup>
                    <m:r>
                      <a:rPr lang="en-US" altLang="zh-CN" sz="2400" dirty="0">
                        <a:solidFill>
                          <a:schemeClr val="tx2"/>
                        </a:solidFill>
                        <a:latin typeface="Cambria Math" panose="02040503050406030204" pitchFamily="18" charset="0"/>
                      </a:rPr>
                      <m:t>𝑨𝑿</m:t>
                    </m:r>
                    <m:r>
                      <a:rPr lang="en-US" altLang="zh-CN" sz="2400">
                        <a:solidFill>
                          <a:schemeClr val="tx2"/>
                        </a:solidFill>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Thus, </a:t>
                </a:r>
                <a14:m>
                  <m:oMath xmlns:m="http://schemas.openxmlformats.org/officeDocument/2006/math">
                    <m:sSub>
                      <m:sSubPr>
                        <m:ctrlPr>
                          <a:rPr lang="en-US" altLang="zh-CN" sz="2400" i="1">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𝑌</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𝑿</m:t>
                        </m:r>
                      </m:sub>
                    </m:sSub>
                    <m:r>
                      <a:rPr lang="en-US" altLang="zh-CN" sz="2400">
                        <a:solidFill>
                          <a:schemeClr val="tx2"/>
                        </a:solidFill>
                        <a:latin typeface="Cambria Math" panose="02040503050406030204" pitchFamily="18" charset="0"/>
                      </a:rPr>
                      <m:t>=</m:t>
                    </m:r>
                    <m:r>
                      <m:rPr>
                        <m:sty m:val="p"/>
                      </m:rPr>
                      <a:rPr lang="en-US" altLang="zh-CN" sz="2400">
                        <a:solidFill>
                          <a:schemeClr val="tx2"/>
                        </a:solidFill>
                        <a:latin typeface="Cambria Math" panose="02040503050406030204" pitchFamily="18" charset="0"/>
                      </a:rPr>
                      <m:t>spa</m:t>
                    </m:r>
                    <m:r>
                      <a:rPr lang="en-US" altLang="zh-CN" sz="2400">
                        <a:solidFill>
                          <a:schemeClr val="tx2"/>
                        </a:solidFill>
                        <a:latin typeface="Cambria Math" panose="02040503050406030204" pitchFamily="18" charset="0"/>
                      </a:rPr>
                      <m:t>𝑛</m:t>
                    </m:r>
                    <m:d>
                      <m:dPr>
                        <m:ctrlPr>
                          <a:rPr lang="en-US" altLang="zh-CN" sz="2400" i="1">
                            <a:solidFill>
                              <a:schemeClr val="tx2"/>
                            </a:solidFill>
                            <a:latin typeface="Cambria Math" panose="02040503050406030204" pitchFamily="18" charset="0"/>
                          </a:rPr>
                        </m:ctrlPr>
                      </m:dPr>
                      <m:e>
                        <m:sSup>
                          <m:sSupPr>
                            <m:ctrlPr>
                              <a:rPr lang="en-US" altLang="zh-CN" sz="2400" i="1">
                                <a:solidFill>
                                  <a:schemeClr val="tx2"/>
                                </a:solidFill>
                                <a:latin typeface="Cambria Math" panose="02040503050406030204" pitchFamily="18" charset="0"/>
                              </a:rPr>
                            </m:ctrlPr>
                          </m:sSupPr>
                          <m:e>
                            <m:r>
                              <a:rPr lang="en-US" altLang="zh-CN" sz="2400">
                                <a:solidFill>
                                  <a:schemeClr val="tx2"/>
                                </a:solidFill>
                                <a:latin typeface="Cambria Math" panose="02040503050406030204" pitchFamily="18" charset="0"/>
                              </a:rPr>
                              <m:t>𝑨</m:t>
                            </m:r>
                          </m:e>
                          <m:sup>
                            <m:r>
                              <a:rPr lang="en-US" altLang="zh-CN" sz="2400">
                                <a:solidFill>
                                  <a:schemeClr val="tx2"/>
                                </a:solidFill>
                                <a:latin typeface="Cambria Math" panose="02040503050406030204" pitchFamily="18" charset="0"/>
                              </a:rPr>
                              <m:t>𝑇</m:t>
                            </m:r>
                          </m:sup>
                        </m:sSup>
                        <m:r>
                          <a:rPr lang="zh-CN" altLang="en-US" sz="2400">
                            <a:solidFill>
                              <a:schemeClr val="tx2"/>
                            </a:solidFill>
                            <a:latin typeface="Cambria Math" panose="02040503050406030204" pitchFamily="18" charset="0"/>
                          </a:rPr>
                          <m:t>𝛽</m:t>
                        </m:r>
                      </m:e>
                    </m:d>
                    <m:r>
                      <a:rPr lang="en-US" altLang="zh-CN" sz="2400">
                        <a:solidFill>
                          <a:schemeClr val="tx2"/>
                        </a:solidFill>
                        <a:latin typeface="Cambria Math" panose="02040503050406030204" pitchFamily="18" charset="0"/>
                      </a:rPr>
                      <m:t>=</m:t>
                    </m:r>
                    <m:sSup>
                      <m:sSupPr>
                        <m:ctrlPr>
                          <a:rPr lang="en-US" altLang="zh-CN" sz="2400" i="1">
                            <a:solidFill>
                              <a:schemeClr val="tx2"/>
                            </a:solidFill>
                            <a:latin typeface="Cambria Math" panose="02040503050406030204" pitchFamily="18" charset="0"/>
                          </a:rPr>
                        </m:ctrlPr>
                      </m:sSupPr>
                      <m:e>
                        <m:r>
                          <a:rPr lang="en-US" altLang="zh-CN" sz="2400">
                            <a:solidFill>
                              <a:schemeClr val="tx2"/>
                            </a:solidFill>
                            <a:latin typeface="Cambria Math" panose="02040503050406030204" pitchFamily="18" charset="0"/>
                          </a:rPr>
                          <m:t>𝑨</m:t>
                        </m:r>
                      </m:e>
                      <m:sup>
                        <m:r>
                          <a:rPr lang="en-US" altLang="zh-CN" sz="2400">
                            <a:solidFill>
                              <a:schemeClr val="tx2"/>
                            </a:solidFill>
                            <a:latin typeface="Cambria Math" panose="02040503050406030204" pitchFamily="18" charset="0"/>
                          </a:rPr>
                          <m:t>𝑇</m:t>
                        </m:r>
                      </m:sup>
                    </m:sSup>
                    <m:sSub>
                      <m:sSubPr>
                        <m:ctrlPr>
                          <a:rPr lang="en-US" altLang="zh-CN" sz="2400" i="1">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𝑌</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𝒁</m:t>
                        </m:r>
                      </m:sub>
                    </m:sSub>
                  </m:oMath>
                </a14:m>
                <a:r>
                  <a:rPr lang="en-US" altLang="zh-CN" sz="2400" dirty="0">
                    <a:solidFill>
                      <a:schemeClr val="tx2"/>
                    </a:solidFill>
                    <a:latin typeface="Times New Roman" panose="02020603050405020304" pitchFamily="18" charset="0"/>
                    <a:cs typeface="Times New Roman" panose="02020603050405020304" pitchFamily="18" charset="0"/>
                  </a:rPr>
                  <a:t>. </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From the definition and properties of the distances </a:t>
                </a:r>
                <a14:m>
                  <m:oMath xmlns:m="http://schemas.openxmlformats.org/officeDocument/2006/math">
                    <m:r>
                      <a:rPr lang="en-US" altLang="zh-CN" sz="2400" dirty="0">
                        <a:solidFill>
                          <a:schemeClr val="tx2"/>
                        </a:solidFill>
                        <a:latin typeface="Cambria Math" panose="02040503050406030204" pitchFamily="18" charset="0"/>
                      </a:rPr>
                      <m:t>𝛿</m:t>
                    </m:r>
                    <m:d>
                      <m:dPr>
                        <m:ctrlPr>
                          <a:rPr lang="en-US" altLang="zh-CN" sz="2400" i="1" dirty="0">
                            <a:solidFill>
                              <a:schemeClr val="tx2"/>
                            </a:solidFill>
                            <a:latin typeface="Cambria Math" panose="02040503050406030204" pitchFamily="18" charset="0"/>
                          </a:rPr>
                        </m:ctrlPr>
                      </m:dPr>
                      <m:e>
                        <m:sSub>
                          <m:sSubPr>
                            <m:ctrlPr>
                              <a:rPr lang="en-US" altLang="zh-CN" sz="2400" i="1" dirty="0">
                                <a:solidFill>
                                  <a:schemeClr val="tx2"/>
                                </a:solidFill>
                                <a:latin typeface="Cambria Math" panose="02040503050406030204" pitchFamily="18" charset="0"/>
                              </a:rPr>
                            </m:ctrlPr>
                          </m:sSubPr>
                          <m:e>
                            <m:r>
                              <a:rPr lang="en-US" altLang="zh-CN" sz="2400" dirty="0">
                                <a:solidFill>
                                  <a:schemeClr val="tx2"/>
                                </a:solidFill>
                                <a:latin typeface="Cambria Math" panose="02040503050406030204" pitchFamily="18" charset="0"/>
                              </a:rPr>
                              <m:t>𝑓</m:t>
                            </m:r>
                          </m:e>
                          <m:sub>
                            <m:r>
                              <a:rPr lang="en-US" altLang="zh-CN" sz="2400" dirty="0">
                                <a:solidFill>
                                  <a:schemeClr val="tx2"/>
                                </a:solidFill>
                                <a:latin typeface="Cambria Math" panose="02040503050406030204" pitchFamily="18" charset="0"/>
                              </a:rPr>
                              <m:t>1</m:t>
                            </m:r>
                          </m:sub>
                        </m:sSub>
                        <m:r>
                          <a:rPr lang="en-US" altLang="zh-CN" sz="2400" dirty="0">
                            <a:solidFill>
                              <a:schemeClr val="tx2"/>
                            </a:solidFill>
                            <a:latin typeface="Cambria Math" panose="02040503050406030204" pitchFamily="18" charset="0"/>
                          </a:rPr>
                          <m:t> ,</m:t>
                        </m:r>
                        <m:sSub>
                          <m:sSubPr>
                            <m:ctrlPr>
                              <a:rPr lang="en-US" altLang="zh-CN" sz="2400" i="1" dirty="0">
                                <a:solidFill>
                                  <a:schemeClr val="tx2"/>
                                </a:solidFill>
                                <a:latin typeface="Cambria Math" panose="02040503050406030204" pitchFamily="18" charset="0"/>
                              </a:rPr>
                            </m:ctrlPr>
                          </m:sSubPr>
                          <m:e>
                            <m:r>
                              <a:rPr lang="en-US" altLang="zh-CN" sz="2400" dirty="0">
                                <a:solidFill>
                                  <a:schemeClr val="tx2"/>
                                </a:solidFill>
                                <a:latin typeface="Cambria Math" panose="02040503050406030204" pitchFamily="18" charset="0"/>
                              </a:rPr>
                              <m:t>𝑓</m:t>
                            </m:r>
                          </m:e>
                          <m:sub>
                            <m:r>
                              <a:rPr lang="en-US" altLang="zh-CN" sz="2400" dirty="0">
                                <a:solidFill>
                                  <a:schemeClr val="tx2"/>
                                </a:solidFill>
                                <a:latin typeface="Cambria Math" panose="02040503050406030204" pitchFamily="18" charset="0"/>
                              </a:rPr>
                              <m:t>2</m:t>
                            </m:r>
                          </m:sub>
                        </m:sSub>
                      </m:e>
                    </m:d>
                    <m:r>
                      <a:rPr lang="en-US" altLang="zh-CN" sz="2400" dirty="0">
                        <a:solidFill>
                          <a:schemeClr val="tx2"/>
                        </a:solidFill>
                        <a:latin typeface="Cambria Math" panose="02040503050406030204" pitchFamily="18" charset="0"/>
                      </a:rPr>
                      <m:t> </m:t>
                    </m:r>
                  </m:oMath>
                </a14:m>
                <a:r>
                  <a:rPr lang="en-US" altLang="zh-CN" sz="2400" dirty="0">
                    <a:solidFill>
                      <a:schemeClr val="tx2"/>
                    </a:solidFill>
                    <a:latin typeface="Times New Roman" panose="02020603050405020304" pitchFamily="18" charset="0"/>
                    <a:cs typeface="Times New Roman" panose="02020603050405020304" pitchFamily="18" charset="0"/>
                  </a:rPr>
                  <a:t>, it is easy to see that an overall location change </a:t>
                </a:r>
                <a14:m>
                  <m:oMath xmlns:m="http://schemas.openxmlformats.org/officeDocument/2006/math">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𝑿</m:t>
                        </m:r>
                      </m:e>
                      <m:sup>
                        <m:r>
                          <a:rPr lang="en-US" altLang="zh-CN" sz="2400" dirty="0">
                            <a:solidFill>
                              <a:schemeClr val="tx2"/>
                            </a:solidFill>
                            <a:latin typeface="Cambria Math" panose="02040503050406030204" pitchFamily="18" charset="0"/>
                          </a:rPr>
                          <m:t>∗</m:t>
                        </m:r>
                      </m:sup>
                    </m:sSup>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𝑿</m:t>
                    </m:r>
                    <m:r>
                      <a:rPr lang="en-US" altLang="zh-CN" sz="2400" dirty="0">
                        <a:solidFill>
                          <a:schemeClr val="tx2"/>
                        </a:solidFill>
                        <a:latin typeface="Cambria Math" panose="02040503050406030204" pitchFamily="18" charset="0"/>
                      </a:rPr>
                      <m:t> −</m:t>
                    </m:r>
                    <m:r>
                      <a:rPr lang="en-US" altLang="zh-CN" sz="2400" dirty="0">
                        <a:solidFill>
                          <a:schemeClr val="tx2"/>
                        </a:solidFill>
                        <a:latin typeface="Cambria Math" panose="02040503050406030204" pitchFamily="18" charset="0"/>
                      </a:rPr>
                      <m:t>𝒂</m:t>
                    </m:r>
                    <m:r>
                      <a:rPr lang="en-US" altLang="zh-CN" sz="2400" dirty="0">
                        <a:solidFill>
                          <a:schemeClr val="tx2"/>
                        </a:solidFill>
                        <a:latin typeface="Cambria Math" panose="02040503050406030204" pitchFamily="18" charset="0"/>
                      </a:rPr>
                      <m:t> </m:t>
                    </m:r>
                  </m:oMath>
                </a14:m>
                <a:r>
                  <a:rPr lang="en-US" altLang="zh-CN" sz="2400" dirty="0">
                    <a:solidFill>
                      <a:schemeClr val="tx2"/>
                    </a:solidFill>
                    <a:latin typeface="Times New Roman" panose="02020603050405020304" pitchFamily="18" charset="0"/>
                    <a:cs typeface="Times New Roman" panose="02020603050405020304" pitchFamily="18" charset="0"/>
                  </a:rPr>
                  <a:t>will lead to the same distance and thus </a:t>
                </a:r>
                <a14:m>
                  <m:oMath xmlns:m="http://schemas.openxmlformats.org/officeDocument/2006/math">
                    <m:sSub>
                      <m:sSubPr>
                        <m:ctrlPr>
                          <a:rPr lang="en-US" altLang="zh-CN" sz="2400" i="1">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𝑌</m:t>
                        </m:r>
                        <m:r>
                          <a:rPr lang="en-US" altLang="zh-CN" sz="2400">
                            <a:solidFill>
                              <a:schemeClr val="tx2"/>
                            </a:solidFill>
                            <a:latin typeface="Cambria Math" panose="02040503050406030204" pitchFamily="18" charset="0"/>
                          </a:rPr>
                          <m:t>|</m:t>
                        </m:r>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𝑿</m:t>
                            </m:r>
                          </m:e>
                          <m:sup>
                            <m:r>
                              <a:rPr lang="en-US" altLang="zh-CN" sz="2400" dirty="0">
                                <a:solidFill>
                                  <a:schemeClr val="tx2"/>
                                </a:solidFill>
                                <a:latin typeface="Cambria Math" panose="02040503050406030204" pitchFamily="18" charset="0"/>
                              </a:rPr>
                              <m:t>∗</m:t>
                            </m:r>
                          </m:sup>
                        </m:sSup>
                      </m:sub>
                    </m:sSub>
                    <m:r>
                      <a:rPr lang="en-US" altLang="zh-CN" sz="2400">
                        <a:solidFill>
                          <a:schemeClr val="tx2"/>
                        </a:solidFill>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solidFill>
                              <a:schemeClr val="tx2"/>
                            </a:solidFill>
                            <a:latin typeface="Cambria Math" panose="02040503050406030204" pitchFamily="18" charset="0"/>
                          </a:rPr>
                        </m:ctrlPr>
                      </m:sSubPr>
                      <m:e>
                        <m:r>
                          <a:rPr lang="zh-CN" altLang="en-US" sz="2400">
                            <a:solidFill>
                              <a:schemeClr val="tx2"/>
                            </a:solidFill>
                            <a:latin typeface="Cambria Math" panose="02040503050406030204" pitchFamily="18" charset="0"/>
                          </a:rPr>
                          <m:t>𝒟</m:t>
                        </m:r>
                      </m:e>
                      <m:sub>
                        <m:r>
                          <a:rPr lang="en-US" altLang="zh-CN" sz="2400">
                            <a:solidFill>
                              <a:schemeClr val="tx2"/>
                            </a:solidFill>
                            <a:latin typeface="Cambria Math" panose="02040503050406030204" pitchFamily="18" charset="0"/>
                          </a:rPr>
                          <m:t>𝑌</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𝑿</m:t>
                        </m:r>
                      </m:sub>
                    </m:sSub>
                  </m:oMath>
                </a14:m>
                <a:r>
                  <a:rPr lang="en-US" altLang="zh-CN" sz="2400" dirty="0">
                    <a:solidFill>
                      <a:schemeClr val="tx2"/>
                    </a:solidFill>
                    <a:latin typeface="Times New Roman" panose="02020603050405020304" pitchFamily="18" charset="0"/>
                    <a:cs typeface="Times New Roman" panose="02020603050405020304" pitchFamily="18" charset="0"/>
                  </a:rPr>
                  <a:t>. </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Therefore, we have the conclusion follows.</a:t>
                </a:r>
                <a:endParaRPr lang="zh-CN" altLang="en-US" sz="24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6874EDE-CE8E-4AE8-9298-10A63F39D07B}"/>
                  </a:ext>
                </a:extLst>
              </p:cNvPr>
              <p:cNvSpPr>
                <a:spLocks noGrp="1" noRot="1" noChangeAspect="1" noMove="1" noResize="1" noEditPoints="1" noAdjustHandles="1" noChangeArrowheads="1" noChangeShapeType="1" noTextEdit="1"/>
              </p:cNvSpPr>
              <p:nvPr>
                <p:ph idx="1"/>
              </p:nvPr>
            </p:nvSpPr>
            <p:spPr>
              <a:xfrm>
                <a:off x="646111" y="2209802"/>
                <a:ext cx="9404722" cy="4195481"/>
              </a:xfrm>
              <a:blipFill>
                <a:blip r:embed="rId3"/>
                <a:stretch>
                  <a:fillRect l="-843" t="-2616" r="-5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4361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BBD2432-FB4D-4A4A-9100-6F345E02D052}"/>
                  </a:ext>
                </a:extLst>
              </p:cNvPr>
              <p:cNvSpPr>
                <a:spLocks noGrp="1"/>
              </p:cNvSpPr>
              <p:nvPr>
                <p:ph type="title"/>
              </p:nvPr>
            </p:nvSpPr>
            <p:spPr/>
            <p:txBody>
              <a:bodyPr/>
              <a:lstStyle/>
              <a:p>
                <a:r>
                  <a:rPr lang="en-US" altLang="zh-CN" sz="2400" dirty="0">
                    <a:latin typeface="Times New Roman" panose="02020603050405020304" pitchFamily="18" charset="0"/>
                    <a:cs typeface="Times New Roman" panose="02020603050405020304" pitchFamily="18" charset="0"/>
                  </a:rPr>
                  <a:t>Proposition 3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The properties in Proposition 1 are satisfied by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𝒟</m:t>
                        </m:r>
                      </m:e>
                      <m:sub>
                        <m:r>
                          <a:rPr lang="en-US" altLang="zh-CN" sz="2400">
                            <a:latin typeface="Cambria Math" panose="02040503050406030204" pitchFamily="18" charset="0"/>
                            <a:cs typeface="Times New Roman" panose="02020603050405020304" pitchFamily="18" charset="0"/>
                          </a:rPr>
                          <m:t>𝐻</m:t>
                        </m:r>
                      </m:sub>
                    </m:sSub>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ABBD2432-FB4D-4A4A-9100-6F345E02D052}"/>
                  </a:ext>
                </a:extLst>
              </p:cNvPr>
              <p:cNvSpPr>
                <a:spLocks noGrp="1" noRot="1" noChangeAspect="1" noMove="1" noResize="1" noEditPoints="1" noAdjustHandles="1" noChangeArrowheads="1" noChangeShapeType="1" noTextEdit="1"/>
              </p:cNvSpPr>
              <p:nvPr>
                <p:ph type="title"/>
              </p:nvPr>
            </p:nvSpPr>
            <p:spPr>
              <a:blipFill>
                <a:blip r:embed="rId2"/>
                <a:stretch>
                  <a:fillRect l="-1037" t="-3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97FF7B-6C0C-4BBD-9F8B-8F79BE114423}"/>
                  </a:ext>
                </a:extLst>
              </p:cNvPr>
              <p:cNvSpPr>
                <a:spLocks noGrp="1"/>
              </p:cNvSpPr>
              <p:nvPr>
                <p:ph idx="1"/>
              </p:nvPr>
            </p:nvSpPr>
            <p:spPr>
              <a:xfrm>
                <a:off x="646111" y="1535838"/>
                <a:ext cx="9404723" cy="4721440"/>
              </a:xfrm>
            </p:spPr>
            <p:txBody>
              <a:bodyPr>
                <a:normAutofit fontScale="92500" lnSpcReduction="10000"/>
              </a:bodyPr>
              <a:lstStyle/>
              <a:p>
                <a:pPr marL="0" indent="0">
                  <a:buNone/>
                </a:pPr>
                <a:r>
                  <a:rPr lang="en-US" altLang="zh-CN" dirty="0"/>
                  <a:t>Proof</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Because of Proposition 1, we only need to prove the five statements for the binary classification</a:t>
                </a: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Let </a:t>
                </a:r>
                <a14:m>
                  <m:oMath xmlns:m="http://schemas.openxmlformats.org/officeDocument/2006/math">
                    <m:r>
                      <a:rPr lang="en-US" altLang="zh-CN" sz="2400" dirty="0">
                        <a:solidFill>
                          <a:schemeClr val="tx2"/>
                        </a:solidFill>
                        <a:latin typeface="Cambria Math" panose="02040503050406030204" pitchFamily="18" charset="0"/>
                      </a:rPr>
                      <m:t>𝑻</m:t>
                    </m:r>
                    <m:r>
                      <a:rPr lang="en-US" altLang="zh-CN" sz="2400" dirty="0">
                        <a:solidFill>
                          <a:schemeClr val="tx2"/>
                        </a:solidFill>
                        <a:latin typeface="Cambria Math" panose="02040503050406030204" pitchFamily="18" charset="0"/>
                      </a:rPr>
                      <m:t> = </m:t>
                    </m:r>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𝑨</m:t>
                        </m:r>
                      </m:e>
                      <m:sup>
                        <m:r>
                          <a:rPr lang="en-US" altLang="zh-CN" sz="2400" dirty="0">
                            <a:solidFill>
                              <a:schemeClr val="tx2"/>
                            </a:solidFill>
                            <a:latin typeface="Cambria Math" panose="02040503050406030204" pitchFamily="18" charset="0"/>
                          </a:rPr>
                          <m:t>𝑻</m:t>
                        </m:r>
                      </m:sup>
                    </m:sSup>
                    <m:r>
                      <a:rPr lang="en-US" altLang="zh-CN" sz="2400" dirty="0">
                        <a:solidFill>
                          <a:schemeClr val="tx2"/>
                        </a:solidFill>
                        <a:latin typeface="Cambria Math" panose="02040503050406030204" pitchFamily="18" charset="0"/>
                      </a:rPr>
                      <m:t>𝑿</m:t>
                    </m:r>
                    <m:r>
                      <a:rPr lang="en-US" altLang="zh-CN" sz="2400" dirty="0">
                        <a:solidFill>
                          <a:schemeClr val="tx2"/>
                        </a:solidFill>
                        <a:latin typeface="Cambria Math" panose="02040503050406030204" pitchFamily="18" charset="0"/>
                      </a:rPr>
                      <m:t>, </m:t>
                    </m:r>
                    <m:r>
                      <a:rPr lang="en-US" altLang="zh-CN" sz="2400" dirty="0">
                        <a:solidFill>
                          <a:schemeClr val="tx2"/>
                        </a:solidFill>
                        <a:latin typeface="Cambria Math" panose="02040503050406030204" pitchFamily="18" charset="0"/>
                      </a:rPr>
                      <m:t>𝑹</m:t>
                    </m:r>
                    <m:r>
                      <a:rPr lang="en-US" altLang="zh-CN" sz="2400" dirty="0">
                        <a:solidFill>
                          <a:schemeClr val="tx2"/>
                        </a:solidFill>
                        <a:latin typeface="Cambria Math" panose="02040503050406030204" pitchFamily="18" charset="0"/>
                      </a:rPr>
                      <m:t> = </m:t>
                    </m:r>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𝑩</m:t>
                        </m:r>
                      </m:e>
                      <m:sup>
                        <m:r>
                          <a:rPr lang="en-US" altLang="zh-CN" sz="2400" dirty="0">
                            <a:solidFill>
                              <a:schemeClr val="tx2"/>
                            </a:solidFill>
                            <a:latin typeface="Cambria Math" panose="02040503050406030204" pitchFamily="18" charset="0"/>
                          </a:rPr>
                          <m:t>𝑻</m:t>
                        </m:r>
                      </m:sup>
                    </m:sSup>
                    <m:r>
                      <a:rPr lang="en-US" altLang="zh-CN" sz="2400" dirty="0">
                        <a:solidFill>
                          <a:schemeClr val="tx2"/>
                        </a:solidFill>
                        <a:latin typeface="Cambria Math" panose="02040503050406030204" pitchFamily="18" charset="0"/>
                      </a:rPr>
                      <m:t>𝑿</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For statement 1-3</a:t>
                </a:r>
              </a:p>
              <a:p>
                <a:pPr marL="0" indent="0">
                  <a:buNone/>
                </a:pP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ℋ</m:t>
                    </m:r>
                    <m:r>
                      <a:rPr lang="en-US" altLang="zh-CN"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𝑨</m:t>
                        </m:r>
                      </m:e>
                      <m:sup>
                        <m:r>
                          <a:rPr lang="en-US" altLang="zh-CN" b="1" i="1" dirty="0" smtClean="0">
                            <a:latin typeface="Cambria Math" panose="02040503050406030204" pitchFamily="18" charset="0"/>
                          </a:rPr>
                          <m:t>𝑻</m:t>
                        </m:r>
                      </m:sup>
                    </m:sSup>
                    <m:r>
                      <a:rPr lang="en-US" altLang="zh-CN" b="1" i="1" dirty="0" smtClean="0">
                        <a:latin typeface="Cambria Math" panose="02040503050406030204" pitchFamily="18" charset="0"/>
                      </a:rPr>
                      <m:t>𝑿</m:t>
                    </m:r>
                    <m:r>
                      <a:rPr lang="en-US" altLang="zh-CN" i="1" dirty="0" smtClean="0">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ℋ</m:t>
                    </m:r>
                    <m:d>
                      <m:dPr>
                        <m:ctrlPr>
                          <a:rPr lang="en-US" altLang="zh-CN" i="1" dirty="0" smtClean="0">
                            <a:latin typeface="Cambria Math" panose="02040503050406030204" pitchFamily="18" charset="0"/>
                            <a:ea typeface="Cambria Math" panose="02040503050406030204" pitchFamily="18" charset="0"/>
                          </a:rPr>
                        </m:ctrlPr>
                      </m:dPr>
                      <m:e>
                        <m:r>
                          <a:rPr lang="en-US" altLang="zh-CN" b="1" i="1" dirty="0" smtClean="0">
                            <a:latin typeface="Cambria Math" panose="02040503050406030204" pitchFamily="18" charset="0"/>
                          </a:rPr>
                          <m:t>𝑻</m:t>
                        </m:r>
                      </m:e>
                    </m:d>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1</m:t>
                        </m:r>
                      </m:num>
                      <m:den>
                        <m:r>
                          <a:rPr lang="en-US" altLang="zh-CN" i="1" dirty="0" smtClean="0">
                            <a:latin typeface="Cambria Math" panose="02040503050406030204" pitchFamily="18" charset="0"/>
                          </a:rPr>
                          <m:t>2</m:t>
                        </m:r>
                      </m:den>
                    </m:f>
                    <m:sSup>
                      <m:sSupPr>
                        <m:ctrlPr>
                          <a:rPr lang="en-US" altLang="zh-CN" i="1" dirty="0" smtClean="0">
                            <a:latin typeface="Cambria Math" panose="02040503050406030204" pitchFamily="18" charset="0"/>
                          </a:rPr>
                        </m:ctrlPr>
                      </m:sSupPr>
                      <m:e>
                        <m:nary>
                          <m:naryPr>
                            <m:limLoc m:val="undOvr"/>
                            <m:subHide m:val="on"/>
                            <m:supHide m:val="on"/>
                            <m:ctrlPr>
                              <a:rPr lang="en-US" altLang="zh-CN" i="1" dirty="0" smtClean="0">
                                <a:latin typeface="Cambria Math" panose="02040503050406030204" pitchFamily="18" charset="0"/>
                              </a:rPr>
                            </m:ctrlPr>
                          </m:naryPr>
                          <m:sub/>
                          <m:sup/>
                          <m:e>
                            <m:r>
                              <a:rPr lang="en-US" altLang="zh-CN"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1</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𝒕</m:t>
                                    </m:r>
                                  </m:e>
                                </m:d>
                              </m:e>
                            </m:rad>
                          </m:e>
                        </m:nary>
                        <m:r>
                          <a:rPr lang="en-US" altLang="zh-CN"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2</m:t>
                                </m:r>
                              </m:sub>
                            </m:sSub>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𝒕</m:t>
                                </m:r>
                              </m:e>
                            </m:d>
                          </m:e>
                        </m:rad>
                        <m:r>
                          <a:rPr lang="en-US" altLang="zh-CN" i="1" dirty="0" smtClean="0">
                            <a:latin typeface="Cambria Math" panose="02040503050406030204" pitchFamily="18" charset="0"/>
                          </a:rPr>
                          <m:t>)</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ⅆ</m:t>
                    </m:r>
                    <m:r>
                      <a:rPr lang="en-US" altLang="zh-CN" b="1" i="1" dirty="0" smtClean="0">
                        <a:latin typeface="Cambria Math" panose="02040503050406030204" pitchFamily="18" charset="0"/>
                      </a:rPr>
                      <m:t>𝒕</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oMath>
                </a14:m>
                <a:endParaRPr lang="en-US" altLang="zh-CN" b="1" dirty="0"/>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where the last equality H(T) = 0 is attained if and only if </a:t>
                </a:r>
                <a14:m>
                  <m:oMath xmlns:m="http://schemas.openxmlformats.org/officeDocument/2006/math">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1</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𝒕</m:t>
                        </m:r>
                      </m:e>
                    </m:d>
                    <m:r>
                      <a:rPr lang="en-US" altLang="zh-CN" sz="2400" dirty="0">
                        <a:solidFill>
                          <a:schemeClr val="tx2"/>
                        </a:solidFill>
                        <a:latin typeface="Cambria Math" panose="02040503050406030204" pitchFamily="18" charset="0"/>
                        <a:cs typeface="Times New Roman" panose="02020603050405020304" pitchFamily="18" charset="0"/>
                      </a:rPr>
                      <m:t>=</m:t>
                    </m:r>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2</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𝒕</m:t>
                        </m:r>
                      </m:e>
                    </m:d>
                  </m:oMath>
                </a14:m>
                <a:r>
                  <a:rPr lang="en-US" altLang="zh-CN" sz="2400" dirty="0">
                    <a:solidFill>
                      <a:schemeClr val="tx2"/>
                    </a:solidFill>
                    <a:latin typeface="Times New Roman" panose="02020603050405020304" pitchFamily="18" charset="0"/>
                    <a:cs typeface="Times New Roman" panose="02020603050405020304" pitchFamily="18" charset="0"/>
                  </a:rPr>
                  <a:t> almost everywhere for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𝒕</m:t>
                    </m:r>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𝑅</m:t>
                        </m:r>
                      </m:e>
                      <m:sup>
                        <m:r>
                          <a:rPr lang="en-US" altLang="zh-CN" sz="2400">
                            <a:solidFill>
                              <a:schemeClr val="tx2"/>
                            </a:solidFill>
                            <a:latin typeface="Cambria Math" panose="02040503050406030204" pitchFamily="18" charset="0"/>
                            <a:cs typeface="Times New Roman" panose="02020603050405020304" pitchFamily="18" charset="0"/>
                          </a:rPr>
                          <m:t>𝑞</m:t>
                        </m:r>
                      </m:sup>
                    </m:sSup>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ℋ</m:t>
                    </m:r>
                    <m:r>
                      <a:rPr lang="en-US" altLang="zh-CN"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𝑨</m:t>
                        </m:r>
                      </m:e>
                      <m:sup>
                        <m:r>
                          <a:rPr lang="en-US" altLang="zh-CN" b="1" i="1" dirty="0" smtClean="0">
                            <a:latin typeface="Cambria Math" panose="02040503050406030204" pitchFamily="18" charset="0"/>
                          </a:rPr>
                          <m:t>𝑻</m:t>
                        </m:r>
                      </m:sup>
                    </m:sSup>
                    <m:r>
                      <a:rPr lang="en-US" altLang="zh-CN" b="1" i="1" dirty="0" smtClean="0">
                        <a:latin typeface="Cambria Math" panose="02040503050406030204" pitchFamily="18" charset="0"/>
                      </a:rPr>
                      <m:t>𝑿</m:t>
                    </m:r>
                    <m:r>
                      <a:rPr lang="en-US" altLang="zh-CN" i="1" dirty="0" smtClean="0">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ℋ</m:t>
                    </m:r>
                    <m:d>
                      <m:dPr>
                        <m:ctrlPr>
                          <a:rPr lang="en-US" altLang="zh-CN" i="1" dirty="0" smtClean="0">
                            <a:latin typeface="Cambria Math" panose="02040503050406030204" pitchFamily="18" charset="0"/>
                            <a:ea typeface="Cambria Math" panose="02040503050406030204" pitchFamily="18" charset="0"/>
                          </a:rPr>
                        </m:ctrlPr>
                      </m:dPr>
                      <m:e>
                        <m:r>
                          <a:rPr lang="en-US" altLang="zh-CN" b="1" i="1" dirty="0" smtClean="0">
                            <a:latin typeface="Cambria Math" panose="02040503050406030204" pitchFamily="18" charset="0"/>
                          </a:rPr>
                          <m:t>𝑻</m:t>
                        </m:r>
                      </m:e>
                    </m:d>
                  </m:oMath>
                </a14:m>
                <a:r>
                  <a:rPr lang="en-US" altLang="zh-CN" dirty="0"/>
                  <a:t> = </a:t>
                </a:r>
                <a14:m>
                  <m:oMath xmlns:m="http://schemas.openxmlformats.org/officeDocument/2006/math">
                    <m:r>
                      <a:rPr lang="en-US" altLang="zh-CN" i="1" dirty="0" smtClean="0">
                        <a:latin typeface="Cambria Math" panose="02040503050406030204" pitchFamily="18" charset="0"/>
                      </a:rPr>
                      <m:t>1−</m:t>
                    </m:r>
                    <m:nary>
                      <m:naryPr>
                        <m:limLoc m:val="undOvr"/>
                        <m:subHide m:val="on"/>
                        <m:supHide m:val="on"/>
                        <m:ctrlPr>
                          <a:rPr lang="en-US" altLang="zh-CN" i="1" dirty="0" smtClean="0">
                            <a:latin typeface="Cambria Math" panose="02040503050406030204" pitchFamily="18" charset="0"/>
                          </a:rPr>
                        </m:ctrlPr>
                      </m:naryPr>
                      <m:sub/>
                      <m:sup/>
                      <m:e>
                        <m:rad>
                          <m:radPr>
                            <m:degHide m:val="on"/>
                            <m:ctrlPr>
                              <a:rPr lang="en-US" altLang="zh-CN" i="1" dirty="0" smtClean="0">
                                <a:latin typeface="Cambria Math" panose="02040503050406030204" pitchFamily="18" charset="0"/>
                              </a:rPr>
                            </m:ctrlPr>
                          </m:radPr>
                          <m:deg/>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1</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𝒕</m:t>
                                </m:r>
                              </m:e>
                            </m:d>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2</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𝒕</m:t>
                                </m:r>
                              </m:e>
                            </m:d>
                          </m:e>
                        </m:rad>
                        <m:r>
                          <a:rPr lang="en-US" altLang="zh-CN" i="1" dirty="0" smtClean="0">
                            <a:latin typeface="Cambria Math" panose="02040503050406030204" pitchFamily="18" charset="0"/>
                          </a:rPr>
                          <m:t>ⅆ</m:t>
                        </m:r>
                        <m:r>
                          <a:rPr lang="en-US" altLang="zh-CN" b="1" i="1" dirty="0" smtClean="0">
                            <a:latin typeface="Cambria Math" panose="02040503050406030204" pitchFamily="18" charset="0"/>
                          </a:rPr>
                          <m:t>𝒕</m:t>
                        </m:r>
                      </m:e>
                    </m:nary>
                    <m:r>
                      <a:rPr lang="en-US" altLang="zh-CN" b="0" i="1" dirty="0" smtClean="0">
                        <a:latin typeface="Cambria Math" panose="02040503050406030204" pitchFamily="18" charset="0"/>
                      </a:rPr>
                      <m:t>≤1</m:t>
                    </m:r>
                  </m:oMath>
                </a14:m>
                <a:endParaRPr lang="en-US" altLang="zh-CN" dirty="0"/>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where the last equality </a:t>
                </a:r>
                <a14:m>
                  <m:oMath xmlns:m="http://schemas.openxmlformats.org/officeDocument/2006/math">
                    <m:r>
                      <a:rPr lang="en-US" altLang="zh-CN" sz="2400" dirty="0">
                        <a:solidFill>
                          <a:schemeClr val="tx2"/>
                        </a:solidFill>
                        <a:latin typeface="Cambria Math" panose="02040503050406030204" pitchFamily="18" charset="0"/>
                        <a:cs typeface="Times New Roman" panose="02020603050405020304" pitchFamily="18" charset="0"/>
                      </a:rPr>
                      <m:t>ℋ</m:t>
                    </m:r>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𝑻</m:t>
                        </m:r>
                      </m:e>
                    </m:d>
                    <m:r>
                      <a:rPr lang="en-US" altLang="zh-CN" sz="2400" dirty="0">
                        <a:solidFill>
                          <a:schemeClr val="tx2"/>
                        </a:solidFill>
                        <a:latin typeface="Cambria Math" panose="02040503050406030204" pitchFamily="18" charset="0"/>
                        <a:cs typeface="Times New Roman" panose="02020603050405020304" pitchFamily="18" charset="0"/>
                      </a:rPr>
                      <m:t>=1</m:t>
                    </m:r>
                  </m:oMath>
                </a14:m>
                <a:r>
                  <a:rPr lang="en-US" altLang="zh-CN" sz="2400" dirty="0">
                    <a:solidFill>
                      <a:schemeClr val="tx2"/>
                    </a:solidFill>
                    <a:latin typeface="Times New Roman" panose="02020603050405020304" pitchFamily="18" charset="0"/>
                    <a:cs typeface="Times New Roman" panose="02020603050405020304" pitchFamily="18" charset="0"/>
                  </a:rPr>
                  <a:t> is attained if and only if </a:t>
                </a:r>
                <a14:m>
                  <m:oMath xmlns:m="http://schemas.openxmlformats.org/officeDocument/2006/math">
                    <m:nary>
                      <m:naryPr>
                        <m:limLoc m:val="undOvr"/>
                        <m:subHide m:val="on"/>
                        <m:supHide m:val="on"/>
                        <m:ctrlPr>
                          <a:rPr lang="en-US" altLang="zh-CN" i="1" dirty="0" smtClean="0">
                            <a:latin typeface="Cambria Math" panose="02040503050406030204" pitchFamily="18" charset="0"/>
                          </a:rPr>
                        </m:ctrlPr>
                      </m:naryPr>
                      <m:sub/>
                      <m:sup/>
                      <m:e>
                        <m:rad>
                          <m:radPr>
                            <m:degHide m:val="on"/>
                            <m:ctrlPr>
                              <a:rPr lang="en-US" altLang="zh-CN" i="1" dirty="0" smtClean="0">
                                <a:latin typeface="Cambria Math" panose="02040503050406030204" pitchFamily="18" charset="0"/>
                              </a:rPr>
                            </m:ctrlPr>
                          </m:radPr>
                          <m:deg/>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1</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𝒕</m:t>
                                </m:r>
                              </m:e>
                            </m:d>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2</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𝒕</m:t>
                                </m:r>
                              </m:e>
                            </m:d>
                          </m:e>
                        </m:rad>
                        <m:r>
                          <a:rPr lang="en-US" altLang="zh-CN" i="1" dirty="0" smtClean="0">
                            <a:latin typeface="Cambria Math" panose="02040503050406030204" pitchFamily="18" charset="0"/>
                          </a:rPr>
                          <m:t>ⅆ</m:t>
                        </m:r>
                        <m:r>
                          <a:rPr lang="en-US" altLang="zh-CN" b="1" i="1" dirty="0" smtClean="0">
                            <a:latin typeface="Cambria Math" panose="02040503050406030204" pitchFamily="18" charset="0"/>
                          </a:rPr>
                          <m:t>𝒕</m:t>
                        </m:r>
                      </m:e>
                    </m:nary>
                    <m:r>
                      <a:rPr lang="en-US" altLang="zh-CN" b="1" i="1" dirty="0" smtClean="0">
                        <a:latin typeface="Cambria Math" panose="02040503050406030204" pitchFamily="18" charset="0"/>
                      </a:rPr>
                      <m:t>=</m:t>
                    </m:r>
                    <m:r>
                      <a:rPr lang="en-US" altLang="zh-CN" b="0" i="1" dirty="0" smtClean="0">
                        <a:latin typeface="Cambria Math" panose="02040503050406030204" pitchFamily="18" charset="0"/>
                      </a:rPr>
                      <m:t>0</m:t>
                    </m:r>
                  </m:oMath>
                </a14:m>
                <a:r>
                  <a:rPr lang="en-US" altLang="zh-CN" dirty="0"/>
                  <a:t>, </a:t>
                </a:r>
                <a:r>
                  <a:rPr lang="en-US" altLang="zh-CN" sz="2400" dirty="0">
                    <a:solidFill>
                      <a:schemeClr val="tx2"/>
                    </a:solidFill>
                    <a:latin typeface="Times New Roman" panose="02020603050405020304" pitchFamily="18" charset="0"/>
                    <a:cs typeface="Times New Roman" panose="02020603050405020304" pitchFamily="18" charset="0"/>
                  </a:rPr>
                  <a:t>which is equivalent to say that </a:t>
                </a:r>
                <a14:m>
                  <m:oMath xmlns:m="http://schemas.openxmlformats.org/officeDocument/2006/math">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1</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𝒕</m:t>
                        </m:r>
                      </m:e>
                    </m:d>
                  </m:oMath>
                </a14:m>
                <a:r>
                  <a:rPr lang="en-US" altLang="zh-CN" sz="2400" dirty="0">
                    <a:solidFill>
                      <a:schemeClr val="tx2"/>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2</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𝒕</m:t>
                        </m:r>
                      </m:e>
                    </m:d>
                  </m:oMath>
                </a14:m>
                <a:r>
                  <a:rPr lang="en-US" altLang="zh-CN" sz="2400" dirty="0">
                    <a:solidFill>
                      <a:schemeClr val="tx2"/>
                    </a:solidFill>
                    <a:latin typeface="Times New Roman" panose="02020603050405020304" pitchFamily="18" charset="0"/>
                    <a:cs typeface="Times New Roman" panose="02020603050405020304" pitchFamily="18" charset="0"/>
                  </a:rPr>
                  <a:t> almost have non-overlapping support on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𝑅</m:t>
                        </m:r>
                      </m:e>
                      <m:sup>
                        <m:r>
                          <a:rPr lang="en-US" altLang="zh-CN" sz="2400">
                            <a:solidFill>
                              <a:schemeClr val="tx2"/>
                            </a:solidFill>
                            <a:latin typeface="Cambria Math" panose="02040503050406030204" pitchFamily="18" charset="0"/>
                            <a:cs typeface="Times New Roman" panose="02020603050405020304" pitchFamily="18" charset="0"/>
                          </a:rPr>
                          <m:t>𝑞</m:t>
                        </m:r>
                      </m:sup>
                    </m:sSup>
                  </m:oMath>
                </a14:m>
                <a:endParaRPr lang="en-US" altLang="zh-CN" sz="24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197FF7B-6C0C-4BBD-9F8B-8F79BE114423}"/>
                  </a:ext>
                </a:extLst>
              </p:cNvPr>
              <p:cNvSpPr>
                <a:spLocks noGrp="1" noRot="1" noChangeAspect="1" noMove="1" noResize="1" noEditPoints="1" noAdjustHandles="1" noChangeArrowheads="1" noChangeShapeType="1" noTextEdit="1"/>
              </p:cNvSpPr>
              <p:nvPr>
                <p:ph idx="1"/>
              </p:nvPr>
            </p:nvSpPr>
            <p:spPr>
              <a:xfrm>
                <a:off x="646111" y="1535838"/>
                <a:ext cx="9404723" cy="4721440"/>
              </a:xfrm>
              <a:blipFill>
                <a:blip r:embed="rId3"/>
                <a:stretch>
                  <a:fillRect l="-843" t="-1292" r="-1102" b="-5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23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569B-A5D3-448F-A996-E521EE237907}"/>
              </a:ext>
            </a:extLst>
          </p:cNvPr>
          <p:cNvSpPr>
            <a:spLocks noGrp="1"/>
          </p:cNvSpPr>
          <p:nvPr>
            <p:ph type="title"/>
          </p:nvPr>
        </p:nvSpPr>
        <p:spPr>
          <a:xfrm>
            <a:off x="646111" y="452718"/>
            <a:ext cx="9404723" cy="754645"/>
          </a:xfrm>
        </p:spPr>
        <p:txBody>
          <a:bodyPr/>
          <a:lstStyle/>
          <a:p>
            <a:r>
              <a:rPr lang="en-US" altLang="zh-CN" sz="2400" dirty="0">
                <a:latin typeface="Times New Roman" panose="02020603050405020304" pitchFamily="18" charset="0"/>
                <a:cs typeface="Times New Roman" panose="02020603050405020304" pitchFamily="18" charset="0"/>
              </a:rPr>
              <a:t>Proof of Proposition 3 </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66EE40-0AAC-4989-AD16-44AB3A6BE6E1}"/>
                  </a:ext>
                </a:extLst>
              </p:cNvPr>
              <p:cNvSpPr>
                <a:spLocks noGrp="1"/>
              </p:cNvSpPr>
              <p:nvPr>
                <p:ph idx="1"/>
              </p:nvPr>
            </p:nvSpPr>
            <p:spPr>
              <a:xfrm>
                <a:off x="645130" y="1207364"/>
                <a:ext cx="9404723" cy="5041036"/>
              </a:xfrm>
            </p:spPr>
            <p:txBody>
              <a:bodyPr>
                <a:normAutofit/>
              </a:bodyPr>
              <a:lstStyle/>
              <a:p>
                <a:pPr marL="0" indent="0">
                  <a:buNone/>
                </a:pPr>
                <a:r>
                  <a:rPr lang="en-US" altLang="zh-CN" sz="2400" dirty="0">
                    <a:latin typeface="Times New Roman" panose="02020603050405020304" pitchFamily="18" charset="0"/>
                    <a:cs typeface="Times New Roman" panose="02020603050405020304" pitchFamily="18" charset="0"/>
                  </a:rPr>
                  <a:t>For statement 4</a:t>
                </a:r>
              </a:p>
              <a:p>
                <a:pPr marL="0" indent="0">
                  <a:buNone/>
                </a:pPr>
                <a:r>
                  <a:rPr lang="en-US" altLang="zh-CN" sz="2400" dirty="0">
                    <a:latin typeface="Times New Roman" panose="02020603050405020304" pitchFamily="18" charset="0"/>
                    <a:cs typeface="Times New Roman" panose="02020603050405020304" pitchFamily="18" charset="0"/>
                  </a:rPr>
                  <a:t>For any matrices </a:t>
                </a:r>
                <a14:m>
                  <m:oMath xmlns:m="http://schemas.openxmlformats.org/officeDocument/2006/math">
                    <m:r>
                      <a:rPr lang="en-US" altLang="zh-CN" sz="2400">
                        <a:latin typeface="Cambria Math" panose="02040503050406030204" pitchFamily="18" charset="0"/>
                        <a:cs typeface="Times New Roman" panose="02020603050405020304" pitchFamily="18" charset="0"/>
                      </a:rPr>
                      <m:t>𝑨</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𝑝</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𝑟</m:t>
                        </m:r>
                      </m:sup>
                    </m:sSup>
                    <m:r>
                      <a:rPr lang="en-US" altLang="zh-CN" sz="2400" dirty="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and</a:t>
                </a:r>
                <a14:m>
                  <m:oMath xmlns:m="http://schemas.openxmlformats.org/officeDocument/2006/math">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𝑩</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𝑝</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𝑞</m:t>
                        </m:r>
                      </m:sup>
                    </m:sSup>
                  </m:oMath>
                </a14:m>
                <a:r>
                  <a:rPr lang="en-US" altLang="zh-CN" sz="2400" dirty="0">
                    <a:latin typeface="Times New Roman" panose="02020603050405020304" pitchFamily="18" charset="0"/>
                    <a:cs typeface="Times New Roman" panose="02020603050405020304" pitchFamily="18" charset="0"/>
                  </a:rPr>
                  <a:t>, construct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m:t>
                        </m:r>
                      </m:sup>
                    </m:sSup>
                    <m:r>
                      <a:rPr lang="en-US" altLang="zh-CN" sz="2400">
                        <a:latin typeface="Cambria Math" panose="02040503050406030204" pitchFamily="18" charset="0"/>
                        <a:cs typeface="Times New Roman" panose="02020603050405020304" pitchFamily="18" charset="0"/>
                      </a:rPr>
                      <m:t>=</m:t>
                    </m:r>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𝑨</m:t>
                        </m:r>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𝟎</m:t>
                        </m:r>
                      </m:e>
                    </m:d>
                  </m:oMath>
                </a14:m>
                <a:r>
                  <a:rPr lang="zh-C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𝑝</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𝑞</m:t>
                        </m:r>
                      </m:sup>
                    </m:sSup>
                  </m:oMath>
                </a14:m>
                <a:endParaRPr lang="en-US" altLang="zh-CN"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cs typeface="Times New Roman" panose="02020603050405020304" pitchFamily="18" charset="0"/>
                        </a:rPr>
                        <m:t>𝑠𝑝𝑎𝑛</m:t>
                      </m:r>
                      <m:d>
                        <m:dPr>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𝑨</m:t>
                          </m:r>
                          <m:r>
                            <a:rPr lang="en-US" altLang="zh-CN" sz="2400">
                              <a:latin typeface="Cambria Math" panose="02040503050406030204" pitchFamily="18" charset="0"/>
                              <a:cs typeface="Times New Roman" panose="02020603050405020304" pitchFamily="18" charset="0"/>
                            </a:rPr>
                            <m:t>′</m:t>
                          </m:r>
                        </m:e>
                      </m:d>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𝑠𝑝𝑎𝑛</m:t>
                      </m:r>
                      <m:d>
                        <m:dPr>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𝑨</m:t>
                          </m:r>
                        </m:e>
                      </m:d>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𝑠𝑝𝑎𝑛</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r>
                        <a:rPr lang="en-US" altLang="zh-CN" sz="2400">
                          <a:latin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So exist a non-singular matrix </a:t>
                </a:r>
                <a14:m>
                  <m:oMath xmlns:m="http://schemas.openxmlformats.org/officeDocument/2006/math">
                    <m:r>
                      <a:rPr lang="en-US" altLang="zh-CN" sz="2400">
                        <a:latin typeface="Cambria Math" panose="02040503050406030204" pitchFamily="18" charset="0"/>
                        <a:cs typeface="Times New Roman" panose="02020603050405020304" pitchFamily="18" charset="0"/>
                      </a:rPr>
                      <m:t>𝑺</m:t>
                    </m:r>
                    <m:r>
                      <a:rPr lang="en-US" altLang="zh-CN" sz="240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𝑞</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𝑞</m:t>
                        </m:r>
                      </m:sup>
                    </m:sSup>
                  </m:oMath>
                </a14:m>
                <a:r>
                  <a:rPr lang="en-US" altLang="zh-CN" sz="2400" dirty="0">
                    <a:latin typeface="Times New Roman" panose="02020603050405020304" pitchFamily="18" charset="0"/>
                    <a:cs typeface="Times New Roman" panose="02020603050405020304" pitchFamily="18" charset="0"/>
                  </a:rPr>
                  <a:t> that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m:t>
                        </m:r>
                      </m:sup>
                    </m:sSup>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𝑩𝑺</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𝑻</m:t>
                        </m:r>
                      </m:e>
                      <m:sup>
                        <m:r>
                          <a:rPr lang="en-US" altLang="zh-CN" sz="2400" dirty="0">
                            <a:latin typeface="Cambria Math" panose="02040503050406030204" pitchFamily="18" charset="0"/>
                            <a:cs typeface="Times New Roman" panose="02020603050405020304" pitchFamily="18" charset="0"/>
                          </a:rPr>
                          <m:t>′</m:t>
                        </m:r>
                      </m:sup>
                    </m:sSup>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𝑺𝑹</m:t>
                    </m:r>
                  </m:oMath>
                </a14:m>
                <a:r>
                  <a:rPr lang="en-US" altLang="zh-CN" sz="2400" dirty="0">
                    <a:latin typeface="Times New Roman" panose="02020603050405020304" pitchFamily="18" charset="0"/>
                    <a:cs typeface="Times New Roman" panose="02020603050405020304" pitchFamily="18" charset="0"/>
                  </a:rPr>
                  <a:t>, </a:t>
                </a:r>
              </a:p>
              <a:p>
                <a:pPr marL="0" indent="0">
                  <a:buNone/>
                </a:pPr>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𝑔</m:t>
                        </m:r>
                      </m:e>
                      <m:sub>
                        <m:r>
                          <a:rPr lang="en-US" altLang="zh-CN" sz="2400" dirty="0">
                            <a:latin typeface="Cambria Math" panose="02040503050406030204" pitchFamily="18" charset="0"/>
                            <a:cs typeface="Times New Roman" panose="02020603050405020304" pitchFamily="18" charset="0"/>
                          </a:rPr>
                          <m:t>𝑘</m:t>
                        </m:r>
                      </m:sub>
                    </m:sSub>
                    <m:d>
                      <m:dPr>
                        <m:ctrlPr>
                          <a:rPr lang="en-US" altLang="zh-CN" sz="2400" i="1" dirty="0">
                            <a:latin typeface="Cambria Math" panose="02040503050406030204" pitchFamily="18" charset="0"/>
                            <a:cs typeface="Times New Roman" panose="02020603050405020304" pitchFamily="18" charset="0"/>
                          </a:rPr>
                        </m:ctrlPr>
                      </m:dPr>
                      <m:e>
                        <m:r>
                          <a:rPr lang="en-US" altLang="zh-CN" sz="2400" dirty="0">
                            <a:latin typeface="Cambria Math" panose="02040503050406030204" pitchFamily="18" charset="0"/>
                            <a:cs typeface="Times New Roman" panose="02020603050405020304" pitchFamily="18" charset="0"/>
                          </a:rPr>
                          <m:t>𝒓</m:t>
                        </m:r>
                      </m:e>
                    </m:d>
                  </m:oMath>
                </a14:m>
                <a:r>
                  <a:rPr lang="en-US" altLang="zh-CN" sz="2400" dirty="0">
                    <a:latin typeface="Times New Roman" panose="02020603050405020304" pitchFamily="18" charset="0"/>
                    <a:cs typeface="Times New Roman" panose="02020603050405020304" pitchFamily="18" charset="0"/>
                  </a:rPr>
                  <a:t> denotes the pdf of </a:t>
                </a:r>
                <a14:m>
                  <m:oMath xmlns:m="http://schemas.openxmlformats.org/officeDocument/2006/math">
                    <m:r>
                      <a:rPr lang="en-US" altLang="zh-CN" sz="2400">
                        <a:latin typeface="Cambria Math" panose="02040503050406030204" pitchFamily="18" charset="0"/>
                        <a:cs typeface="Times New Roman" panose="02020603050405020304" pitchFamily="18" charset="0"/>
                      </a:rPr>
                      <m:t>𝐑</m:t>
                    </m:r>
                    <m:r>
                      <a:rPr lang="en-US" altLang="zh-CN" sz="2400">
                        <a:latin typeface="Cambria Math" panose="02040503050406030204" pitchFamily="18" charset="0"/>
                        <a:cs typeface="Times New Roman" panose="02020603050405020304" pitchFamily="18" charset="0"/>
                      </a:rPr>
                      <m:t> | </m:t>
                    </m:r>
                    <m:r>
                      <a:rPr lang="en-US" altLang="zh-CN" sz="2400">
                        <a:latin typeface="Cambria Math" panose="02040503050406030204" pitchFamily="18" charset="0"/>
                        <a:cs typeface="Times New Roman" panose="02020603050405020304" pitchFamily="18" charset="0"/>
                      </a:rPr>
                      <m:t>𝑌</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𝑘</m:t>
                    </m:r>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a:latin typeface="Cambria Math" panose="02040503050406030204" pitchFamily="18" charset="0"/>
                        <a:cs typeface="Times New Roman" panose="02020603050405020304" pitchFamily="18" charset="0"/>
                      </a:rPr>
                      <m:t> </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𝑻</m:t>
                        </m:r>
                      </m:e>
                      <m:sup>
                        <m:r>
                          <a:rPr lang="en-US" altLang="zh-CN" sz="2400">
                            <a:latin typeface="Cambria Math" panose="02040503050406030204" pitchFamily="18" charset="0"/>
                            <a:cs typeface="Times New Roman" panose="02020603050405020304" pitchFamily="18" charset="0"/>
                          </a:rPr>
                          <m:t>′</m:t>
                        </m:r>
                      </m:sup>
                    </m:sSup>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r>
                          <a:rPr lang="en-US" altLang="zh-CN" sz="2400">
                            <a:latin typeface="Cambria Math" panose="02040503050406030204" pitchFamily="18" charset="0"/>
                            <a:cs typeface="Times New Roman" panose="02020603050405020304" pitchFamily="18" charset="0"/>
                          </a:rPr>
                          <m:t>′</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𝑨</m:t>
                            </m:r>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𝟎</m:t>
                            </m:r>
                          </m:e>
                        </m:d>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𝑻</m:t>
                            </m:r>
                          </m:e>
                          <m:sup>
                            <m:r>
                              <a:rPr lang="en-US" altLang="zh-CN" sz="2400">
                                <a:latin typeface="Cambria Math" panose="02040503050406030204" pitchFamily="18" charset="0"/>
                                <a:cs typeface="Times New Roman" panose="02020603050405020304" pitchFamily="18" charset="0"/>
                              </a:rPr>
                              <m:t>𝑻</m:t>
                            </m:r>
                          </m:sup>
                        </m:sSup>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𝟎</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m:t>
                        </m:r>
                      </m:e>
                      <m:sup>
                        <m:r>
                          <a:rPr lang="en-US" altLang="zh-CN" sz="2400">
                            <a:latin typeface="Cambria Math" panose="02040503050406030204" pitchFamily="18" charset="0"/>
                            <a:cs typeface="Times New Roman" panose="02020603050405020304" pitchFamily="18" charset="0"/>
                          </a:rPr>
                          <m:t>𝑻</m:t>
                        </m:r>
                      </m:sup>
                    </m:sSup>
                  </m:oMath>
                </a14:m>
                <a:endParaRPr lang="en-US" altLang="zh-CN" sz="24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nary>
                      <m:naryPr>
                        <m:limLoc m:val="undOvr"/>
                        <m:subHide m:val="on"/>
                        <m:supHide m:val="on"/>
                        <m:ctrlPr>
                          <a:rPr lang="en-US" altLang="zh-CN" sz="2400" i="1" dirty="0" smtClean="0">
                            <a:latin typeface="Cambria Math" panose="02040503050406030204" pitchFamily="18" charset="0"/>
                          </a:rPr>
                        </m:ctrlPr>
                      </m:naryPr>
                      <m:sub/>
                      <m:sup/>
                      <m:e>
                        <m:rad>
                          <m:radPr>
                            <m:degHide m:val="on"/>
                            <m:ctrlPr>
                              <a:rPr lang="en-US" altLang="zh-CN" sz="2400" i="1" dirty="0" smtClean="0">
                                <a:latin typeface="Cambria Math" panose="02040503050406030204" pitchFamily="18" charset="0"/>
                              </a:rPr>
                            </m:ctrlPr>
                          </m:radPr>
                          <m:deg/>
                          <m:e>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1</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𝒕</m:t>
                                </m:r>
                              </m:e>
                            </m:d>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2</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𝒕</m:t>
                                </m:r>
                              </m:e>
                            </m:d>
                          </m:e>
                        </m:rad>
                        <m:r>
                          <a:rPr lang="en-US" altLang="zh-CN" sz="2400" i="1" dirty="0" smtClean="0">
                            <a:latin typeface="Cambria Math" panose="02040503050406030204" pitchFamily="18" charset="0"/>
                          </a:rPr>
                          <m:t>ⅆ</m:t>
                        </m:r>
                        <m:r>
                          <a:rPr lang="en-US" altLang="zh-CN" sz="2400" b="1" i="1" dirty="0" smtClean="0">
                            <a:latin typeface="Cambria Math" panose="02040503050406030204" pitchFamily="18" charset="0"/>
                          </a:rPr>
                          <m:t>𝒕</m:t>
                        </m:r>
                      </m:e>
                    </m:nary>
                    <m:r>
                      <a:rPr lang="en-US" altLang="zh-CN" sz="2400" b="1" i="0" dirty="0" smtClean="0">
                        <a:latin typeface="Cambria Math" panose="02040503050406030204" pitchFamily="18" charset="0"/>
                      </a:rPr>
                      <m:t>=</m:t>
                    </m:r>
                    <m:nary>
                      <m:naryPr>
                        <m:limLoc m:val="undOvr"/>
                        <m:subHide m:val="on"/>
                        <m:supHide m:val="on"/>
                        <m:ctrlPr>
                          <a:rPr lang="en-US" altLang="zh-CN" sz="2400" i="1" dirty="0" smtClean="0">
                            <a:latin typeface="Cambria Math" panose="02040503050406030204" pitchFamily="18" charset="0"/>
                          </a:rPr>
                        </m:ctrlPr>
                      </m:naryPr>
                      <m:sub/>
                      <m:sup/>
                      <m:e>
                        <m:rad>
                          <m:radPr>
                            <m:degHide m:val="on"/>
                            <m:ctrlPr>
                              <a:rPr lang="en-US" altLang="zh-CN" sz="2400" i="1" dirty="0" smtClean="0">
                                <a:latin typeface="Cambria Math" panose="02040503050406030204" pitchFamily="18" charset="0"/>
                              </a:rPr>
                            </m:ctrlPr>
                          </m:radPr>
                          <m:deg/>
                          <m:e>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1</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𝒕</m:t>
                                </m:r>
                                <m:r>
                                  <a:rPr lang="en-US" altLang="zh-CN" sz="2400" b="1" i="1" dirty="0" smtClean="0">
                                    <a:latin typeface="Cambria Math" panose="02040503050406030204" pitchFamily="18" charset="0"/>
                                  </a:rPr>
                                  <m:t>′</m:t>
                                </m:r>
                              </m:e>
                            </m:d>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2</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𝒕</m:t>
                                </m:r>
                                <m:r>
                                  <a:rPr lang="en-US" altLang="zh-CN" sz="2400" b="1" i="1" dirty="0" smtClean="0">
                                    <a:latin typeface="Cambria Math" panose="02040503050406030204" pitchFamily="18" charset="0"/>
                                  </a:rPr>
                                  <m:t>′</m:t>
                                </m:r>
                              </m:e>
                            </m:d>
                          </m:e>
                        </m:rad>
                        <m:r>
                          <a:rPr lang="en-US" altLang="zh-CN" sz="2400" i="1" dirty="0" smtClean="0">
                            <a:latin typeface="Cambria Math" panose="02040503050406030204" pitchFamily="18" charset="0"/>
                          </a:rPr>
                          <m:t>ⅆ</m:t>
                        </m:r>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𝒕</m:t>
                            </m:r>
                          </m:e>
                          <m:sup>
                            <m:r>
                              <a:rPr lang="en-US" altLang="zh-CN" sz="2400" b="1" i="1" dirty="0" smtClean="0">
                                <a:latin typeface="Cambria Math" panose="02040503050406030204" pitchFamily="18" charset="0"/>
                              </a:rPr>
                              <m:t>′</m:t>
                            </m:r>
                          </m:sup>
                        </m:sSup>
                        <m:r>
                          <a:rPr lang="en-US" altLang="zh-CN" sz="2400" b="1" i="1" dirty="0" smtClean="0">
                            <a:latin typeface="Cambria Math" panose="02040503050406030204" pitchFamily="18" charset="0"/>
                          </a:rPr>
                          <m:t>=</m:t>
                        </m:r>
                        <m:nary>
                          <m:naryPr>
                            <m:limLoc m:val="undOvr"/>
                            <m:subHide m:val="on"/>
                            <m:supHide m:val="on"/>
                            <m:ctrlPr>
                              <a:rPr lang="en-US" altLang="zh-CN" sz="2400" i="1" dirty="0" smtClean="0">
                                <a:latin typeface="Cambria Math" panose="02040503050406030204" pitchFamily="18" charset="0"/>
                              </a:rPr>
                            </m:ctrlPr>
                          </m:naryPr>
                          <m:sub/>
                          <m:sup/>
                          <m:e>
                            <m:rad>
                              <m:radPr>
                                <m:degHide m:val="on"/>
                                <m:ctrlPr>
                                  <a:rPr lang="en-US" altLang="zh-CN" sz="2400" i="1" dirty="0" smtClean="0">
                                    <a:latin typeface="Cambria Math" panose="02040503050406030204" pitchFamily="18" charset="0"/>
                                  </a:rPr>
                                </m:ctrlPr>
                              </m:radPr>
                              <m:deg/>
                              <m:e>
                                <m:f>
                                  <m:fPr>
                                    <m:ctrlPr>
                                      <a:rPr lang="en-US" altLang="zh-CN" sz="2400" i="1" dirty="0" smtClean="0">
                                        <a:latin typeface="Cambria Math" panose="02040503050406030204" pitchFamily="18" charset="0"/>
                                      </a:rPr>
                                    </m:ctrlPr>
                                  </m:fPr>
                                  <m:num>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i="1" dirty="0" smtClean="0">
                                            <a:latin typeface="Cambria Math" panose="02040503050406030204" pitchFamily="18" charset="0"/>
                                          </a:rPr>
                                          <m:t>1</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𝒓</m:t>
                                        </m:r>
                                      </m:e>
                                    </m:d>
                                  </m:num>
                                  <m:den>
                                    <m:r>
                                      <m:rPr>
                                        <m:sty m:val="p"/>
                                      </m:rPr>
                                      <a:rPr lang="en-US" altLang="zh-CN" sz="2400" b="0" i="0" dirty="0" smtClean="0">
                                        <a:latin typeface="Cambria Math" panose="02040503050406030204" pitchFamily="18" charset="0"/>
                                      </a:rPr>
                                      <m:t>det</m:t>
                                    </m:r>
                                    <m:r>
                                      <a:rPr lang="en-US" altLang="zh-CN" sz="2400" b="0" i="1" dirty="0" smtClean="0">
                                        <a:latin typeface="Cambria Math" panose="02040503050406030204" pitchFamily="18" charset="0"/>
                                      </a:rPr>
                                      <m:t>⁡(</m:t>
                                    </m:r>
                                    <m:r>
                                      <a:rPr lang="en-US" altLang="zh-CN" sz="2400" b="1" i="1" dirty="0" smtClean="0">
                                        <a:latin typeface="Cambria Math" panose="02040503050406030204" pitchFamily="18" charset="0"/>
                                      </a:rPr>
                                      <m:t>𝑺</m:t>
                                    </m:r>
                                    <m:r>
                                      <a:rPr lang="en-US" altLang="zh-CN" sz="2400" b="0" i="1" dirty="0" smtClean="0">
                                        <a:latin typeface="Cambria Math" panose="02040503050406030204" pitchFamily="18" charset="0"/>
                                      </a:rPr>
                                      <m:t>)</m:t>
                                    </m:r>
                                  </m:den>
                                </m:f>
                                <m:f>
                                  <m:fPr>
                                    <m:ctrlPr>
                                      <a:rPr lang="en-US" altLang="zh-CN" sz="2400" b="1" i="1" dirty="0" smtClean="0">
                                        <a:latin typeface="Cambria Math" panose="02040503050406030204" pitchFamily="18" charset="0"/>
                                      </a:rPr>
                                    </m:ctrlPr>
                                  </m:fPr>
                                  <m:num>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𝑔</m:t>
                                        </m:r>
                                      </m:e>
                                      <m:sub>
                                        <m:r>
                                          <a:rPr lang="en-US" altLang="zh-CN" sz="2400" i="1" dirty="0" smtClean="0">
                                            <a:latin typeface="Cambria Math" panose="02040503050406030204" pitchFamily="18" charset="0"/>
                                          </a:rPr>
                                          <m:t>2</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𝒓</m:t>
                                        </m:r>
                                      </m:e>
                                    </m:d>
                                  </m:num>
                                  <m:den>
                                    <m:r>
                                      <m:rPr>
                                        <m:sty m:val="p"/>
                                      </m:rPr>
                                      <a:rPr lang="en-US" altLang="zh-CN" sz="2400" dirty="0" smtClean="0">
                                        <a:latin typeface="Cambria Math" panose="02040503050406030204" pitchFamily="18" charset="0"/>
                                      </a:rPr>
                                      <m:t>det</m:t>
                                    </m:r>
                                    <m:r>
                                      <a:rPr lang="en-US" altLang="zh-CN" sz="2400" i="1" dirty="0" smtClean="0">
                                        <a:latin typeface="Cambria Math" panose="02040503050406030204" pitchFamily="18" charset="0"/>
                                      </a:rPr>
                                      <m:t>⁡(</m:t>
                                    </m:r>
                                    <m:r>
                                      <a:rPr lang="en-US" altLang="zh-CN" sz="2400" b="1" i="1" dirty="0" smtClean="0">
                                        <a:latin typeface="Cambria Math" panose="02040503050406030204" pitchFamily="18" charset="0"/>
                                      </a:rPr>
                                      <m:t>𝑺</m:t>
                                    </m:r>
                                    <m:r>
                                      <a:rPr lang="en-US" altLang="zh-CN" sz="2400" b="1" i="1" dirty="0" smtClean="0">
                                        <a:latin typeface="Cambria Math" panose="02040503050406030204" pitchFamily="18" charset="0"/>
                                      </a:rPr>
                                      <m:t>)</m:t>
                                    </m:r>
                                  </m:den>
                                </m:f>
                              </m:e>
                            </m:rad>
                            <m:r>
                              <a:rPr lang="en-US" altLang="zh-CN" sz="2400" i="1" dirty="0" smtClean="0">
                                <a:latin typeface="Cambria Math" panose="02040503050406030204" pitchFamily="18" charset="0"/>
                              </a:rPr>
                              <m:t>ⅆ</m:t>
                            </m:r>
                            <m:r>
                              <a:rPr lang="en-US" altLang="zh-CN" sz="2400" b="1" i="1" dirty="0" smtClean="0">
                                <a:latin typeface="Cambria Math" panose="02040503050406030204" pitchFamily="18" charset="0"/>
                              </a:rPr>
                              <m:t>𝑺𝒓</m:t>
                            </m:r>
                          </m:e>
                        </m:nary>
                      </m:e>
                    </m:nary>
                    <m:r>
                      <a:rPr lang="en-US" altLang="zh-CN" sz="2400" b="1" i="1" dirty="0" smtClean="0">
                        <a:latin typeface="Cambria Math" panose="02040503050406030204" pitchFamily="18" charset="0"/>
                      </a:rPr>
                      <m:t>=</m:t>
                    </m:r>
                  </m:oMath>
                </a14:m>
                <a:r>
                  <a:rPr lang="en-US" altLang="zh-CN" sz="2400" dirty="0"/>
                  <a:t> </a:t>
                </a:r>
                <a14:m>
                  <m:oMath xmlns:m="http://schemas.openxmlformats.org/officeDocument/2006/math">
                    <m:nary>
                      <m:naryPr>
                        <m:limLoc m:val="undOvr"/>
                        <m:subHide m:val="on"/>
                        <m:supHide m:val="on"/>
                        <m:ctrlPr>
                          <a:rPr lang="en-US" altLang="zh-CN" sz="2400" i="1" dirty="0" smtClean="0">
                            <a:latin typeface="Cambria Math" panose="02040503050406030204" pitchFamily="18" charset="0"/>
                          </a:rPr>
                        </m:ctrlPr>
                      </m:naryPr>
                      <m:sub/>
                      <m:sup/>
                      <m:e>
                        <m:rad>
                          <m:radPr>
                            <m:degHide m:val="on"/>
                            <m:ctrlPr>
                              <a:rPr lang="en-US" altLang="zh-CN" sz="2400" i="1" dirty="0" smtClean="0">
                                <a:latin typeface="Cambria Math" panose="02040503050406030204" pitchFamily="18" charset="0"/>
                              </a:rPr>
                            </m:ctrlPr>
                          </m:radPr>
                          <m:deg/>
                          <m:e>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i="1" dirty="0" smtClean="0">
                                    <a:latin typeface="Cambria Math" panose="02040503050406030204" pitchFamily="18" charset="0"/>
                                  </a:rPr>
                                  <m:t>1</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𝒓</m:t>
                                </m:r>
                              </m:e>
                            </m:d>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𝑔</m:t>
                                </m:r>
                              </m:e>
                              <m:sub>
                                <m:r>
                                  <a:rPr lang="en-US" altLang="zh-CN" sz="2400" i="1" dirty="0" smtClean="0">
                                    <a:latin typeface="Cambria Math" panose="02040503050406030204" pitchFamily="18" charset="0"/>
                                  </a:rPr>
                                  <m:t>2</m:t>
                                </m:r>
                              </m:sub>
                            </m:sSub>
                            <m:d>
                              <m:dPr>
                                <m:ctrlPr>
                                  <a:rPr lang="en-US" altLang="zh-CN" sz="2400" i="1" dirty="0" smtClean="0">
                                    <a:latin typeface="Cambria Math" panose="02040503050406030204" pitchFamily="18" charset="0"/>
                                  </a:rPr>
                                </m:ctrlPr>
                              </m:dPr>
                              <m:e>
                                <m:r>
                                  <a:rPr lang="en-US" altLang="zh-CN" sz="2400" b="1" i="1" dirty="0" smtClean="0">
                                    <a:latin typeface="Cambria Math" panose="02040503050406030204" pitchFamily="18" charset="0"/>
                                  </a:rPr>
                                  <m:t>𝒓</m:t>
                                </m:r>
                              </m:e>
                            </m:d>
                          </m:e>
                        </m:rad>
                        <m:r>
                          <a:rPr lang="en-US" altLang="zh-CN" sz="2400" i="1" dirty="0" smtClean="0">
                            <a:latin typeface="Cambria Math" panose="02040503050406030204" pitchFamily="18" charset="0"/>
                          </a:rPr>
                          <m:t>ⅆ</m:t>
                        </m:r>
                        <m:r>
                          <a:rPr lang="en-US" altLang="zh-CN" sz="2400" b="1" i="1" dirty="0" smtClean="0">
                            <a:latin typeface="Cambria Math" panose="02040503050406030204" pitchFamily="18" charset="0"/>
                          </a:rPr>
                          <m:t>𝒓</m:t>
                        </m:r>
                      </m:e>
                    </m:nary>
                  </m:oMath>
                </a14:m>
                <a:endParaRPr lang="en-US" altLang="zh-CN" sz="2400" b="1" dirty="0"/>
              </a:p>
              <a:p>
                <a:pPr marL="0" indent="0">
                  <a:buNone/>
                </a:pPr>
                <a:r>
                  <a:rPr lang="en-US" altLang="zh-CN" sz="2400" dirty="0">
                    <a:latin typeface="Times New Roman" panose="02020603050405020304" pitchFamily="18" charset="0"/>
                    <a:cs typeface="Times New Roman" panose="02020603050405020304" pitchFamily="18" charset="0"/>
                  </a:rPr>
                  <a:t>So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ℋ</m:t>
                    </m:r>
                    <m:r>
                      <a:rPr lang="en-US" altLang="zh-CN"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𝑨</m:t>
                        </m:r>
                      </m:e>
                      <m:sup>
                        <m:r>
                          <a:rPr lang="en-US" altLang="zh-CN" sz="2400" dirty="0">
                            <a:latin typeface="Cambria Math" panose="02040503050406030204" pitchFamily="18" charset="0"/>
                            <a:cs typeface="Times New Roman" panose="02020603050405020304" pitchFamily="18" charset="0"/>
                          </a:rPr>
                          <m:t>𝑻</m:t>
                        </m:r>
                      </m:sup>
                    </m:sSup>
                    <m:r>
                      <a:rPr lang="en-US" altLang="zh-CN" sz="2400" dirty="0">
                        <a:latin typeface="Cambria Math" panose="02040503050406030204" pitchFamily="18" charset="0"/>
                        <a:cs typeface="Times New Roman" panose="02020603050405020304" pitchFamily="18" charset="0"/>
                      </a:rPr>
                      <m:t>𝑿</m:t>
                    </m:r>
                    <m:r>
                      <a:rPr lang="en-US" altLang="zh-CN" sz="2400" dirty="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ℋ</m:t>
                    </m:r>
                    <m:r>
                      <a:rPr lang="en-US" altLang="zh-CN"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𝑩</m:t>
                        </m:r>
                      </m:e>
                      <m:sup>
                        <m:r>
                          <a:rPr lang="en-US" altLang="zh-CN" sz="2400" dirty="0">
                            <a:latin typeface="Cambria Math" panose="02040503050406030204" pitchFamily="18" charset="0"/>
                            <a:cs typeface="Times New Roman" panose="02020603050405020304" pitchFamily="18" charset="0"/>
                          </a:rPr>
                          <m:t>𝑻</m:t>
                        </m:r>
                      </m:sup>
                    </m:sSup>
                    <m:r>
                      <a:rPr lang="en-US" altLang="zh-CN" sz="2400" dirty="0">
                        <a:latin typeface="Cambria Math" panose="02040503050406030204" pitchFamily="18" charset="0"/>
                        <a:cs typeface="Times New Roman" panose="02020603050405020304" pitchFamily="18" charset="0"/>
                      </a:rPr>
                      <m:t>𝑿</m:t>
                    </m:r>
                    <m:r>
                      <a:rPr lang="en-US" altLang="zh-CN" sz="2400" dirty="0">
                        <a:latin typeface="Cambria Math" panose="02040503050406030204" pitchFamily="18" charset="0"/>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A766EE40-0AAC-4989-AD16-44AB3A6BE6E1}"/>
                  </a:ext>
                </a:extLst>
              </p:cNvPr>
              <p:cNvSpPr>
                <a:spLocks noGrp="1" noRot="1" noChangeAspect="1" noMove="1" noResize="1" noEditPoints="1" noAdjustHandles="1" noChangeArrowheads="1" noChangeShapeType="1" noTextEdit="1"/>
              </p:cNvSpPr>
              <p:nvPr>
                <p:ph idx="1"/>
              </p:nvPr>
            </p:nvSpPr>
            <p:spPr>
              <a:xfrm>
                <a:off x="645130" y="1207364"/>
                <a:ext cx="9404723" cy="5041036"/>
              </a:xfrm>
              <a:blipFill>
                <a:blip r:embed="rId2"/>
                <a:stretch>
                  <a:fillRect l="-1037" t="-9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111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225C-0EE1-4F1A-BFB5-D540095192EF}"/>
              </a:ext>
            </a:extLst>
          </p:cNvPr>
          <p:cNvSpPr>
            <a:spLocks noGrp="1"/>
          </p:cNvSpPr>
          <p:nvPr>
            <p:ph type="title"/>
          </p:nvPr>
        </p:nvSpPr>
        <p:spPr>
          <a:xfrm>
            <a:off x="646111" y="452718"/>
            <a:ext cx="9404723" cy="683624"/>
          </a:xfrm>
        </p:spPr>
        <p:txBody>
          <a:bodyPr/>
          <a:lstStyle/>
          <a:p>
            <a:r>
              <a:rPr lang="en-US" altLang="zh-CN" sz="2400" dirty="0">
                <a:latin typeface="Times New Roman" panose="02020603050405020304" pitchFamily="18" charset="0"/>
                <a:cs typeface="Times New Roman" panose="02020603050405020304" pitchFamily="18" charset="0"/>
              </a:rPr>
              <a:t>Proof of Proposition 3 </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A7CC51-AAB9-43AE-BF72-55E121DD0928}"/>
                  </a:ext>
                </a:extLst>
              </p:cNvPr>
              <p:cNvSpPr>
                <a:spLocks noGrp="1"/>
              </p:cNvSpPr>
              <p:nvPr>
                <p:ph idx="1"/>
              </p:nvPr>
            </p:nvSpPr>
            <p:spPr>
              <a:xfrm>
                <a:off x="645130" y="1136342"/>
                <a:ext cx="9404723" cy="5112059"/>
              </a:xfrm>
            </p:spPr>
            <p:txBody>
              <a:bodyPr>
                <a:normAutofit fontScale="92500"/>
              </a:bodyPr>
              <a:lstStyle/>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For statement 5</a:t>
                </a: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Because </a:t>
                </a:r>
                <a14:m>
                  <m:oMath xmlns:m="http://schemas.openxmlformats.org/officeDocument/2006/math">
                    <m:r>
                      <a:rPr lang="en-US" altLang="zh-CN" sz="2400">
                        <a:solidFill>
                          <a:schemeClr val="tx2"/>
                        </a:solidFill>
                        <a:latin typeface="Cambria Math" panose="02040503050406030204" pitchFamily="18" charset="0"/>
                      </a:rPr>
                      <m:t>𝑠𝑝𝑎𝑛</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𝑨</m:t>
                        </m:r>
                      </m:e>
                    </m:d>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𝑠𝑝𝑎𝑛</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𝑩</m:t>
                    </m:r>
                    <m:r>
                      <a:rPr lang="en-US" altLang="zh-CN" sz="2400">
                        <a:solidFill>
                          <a:schemeClr val="tx2"/>
                        </a:solidFill>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we can find some matrix </a:t>
                </a:r>
                <a14:m>
                  <m:oMath xmlns:m="http://schemas.openxmlformats.org/officeDocument/2006/math">
                    <m:r>
                      <a:rPr lang="en-US" altLang="zh-CN" sz="2400">
                        <a:solidFill>
                          <a:schemeClr val="tx2"/>
                        </a:solidFill>
                        <a:latin typeface="Cambria Math" panose="02040503050406030204" pitchFamily="18" charset="0"/>
                      </a:rPr>
                      <m:t>[</m:t>
                    </m:r>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𝟏</m:t>
                        </m:r>
                      </m:sub>
                    </m:sSub>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 </m:t>
                        </m:r>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𝟎</m:t>
                        </m:r>
                      </m:sub>
                    </m:sSub>
                    <m:r>
                      <a:rPr lang="en-US" altLang="zh-CN" sz="2400">
                        <a:solidFill>
                          <a:schemeClr val="tx2"/>
                        </a:solidFill>
                        <a:latin typeface="Cambria Math" panose="02040503050406030204" pitchFamily="18" charset="0"/>
                      </a:rPr>
                      <m:t>]</m:t>
                    </m:r>
                  </m:oMath>
                </a14:m>
                <a:r>
                  <a:rPr lang="zh-CN" altLang="en-US"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zh-CN" altLang="en-US" sz="2400" dirty="0">
                        <a:solidFill>
                          <a:schemeClr val="tx2"/>
                        </a:solidFill>
                        <a:latin typeface="Cambria Math" panose="02040503050406030204" pitchFamily="18" charset="0"/>
                      </a:rPr>
                      <m:t>∈</m:t>
                    </m:r>
                    <m:sSup>
                      <m:sSupPr>
                        <m:ctrlPr>
                          <a:rPr lang="en-US" altLang="zh-CN" sz="2400" i="1" dirty="0">
                            <a:solidFill>
                              <a:schemeClr val="tx2"/>
                            </a:solidFill>
                            <a:latin typeface="Cambria Math" panose="02040503050406030204" pitchFamily="18" charset="0"/>
                          </a:rPr>
                        </m:ctrlPr>
                      </m:sSupPr>
                      <m:e>
                        <m:r>
                          <a:rPr lang="en-US" altLang="zh-CN" sz="2400" dirty="0">
                            <a:solidFill>
                              <a:schemeClr val="tx2"/>
                            </a:solidFill>
                            <a:latin typeface="Cambria Math" panose="02040503050406030204" pitchFamily="18" charset="0"/>
                          </a:rPr>
                          <m:t>𝑅</m:t>
                        </m:r>
                      </m:e>
                      <m:sup>
                        <m:r>
                          <a:rPr lang="en-US" altLang="zh-CN" sz="2400" dirty="0">
                            <a:solidFill>
                              <a:schemeClr val="tx2"/>
                            </a:solidFill>
                            <a:latin typeface="Cambria Math" panose="02040503050406030204" pitchFamily="18" charset="0"/>
                          </a:rPr>
                          <m:t>𝑝</m:t>
                        </m:r>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𝑞</m:t>
                        </m:r>
                      </m:sup>
                    </m:sSup>
                  </m:oMath>
                </a14:m>
                <a:r>
                  <a:rPr lang="en-US" altLang="zh-CN" sz="2400" dirty="0">
                    <a:solidFill>
                      <a:schemeClr val="tx2"/>
                    </a:solidFill>
                    <a:latin typeface="Times New Roman" panose="02020603050405020304" pitchFamily="18" charset="0"/>
                    <a:cs typeface="Times New Roman" panose="02020603050405020304" pitchFamily="18" charset="0"/>
                  </a:rPr>
                  <a:t> such that </a:t>
                </a:r>
                <a14:m>
                  <m:oMath xmlns:m="http://schemas.openxmlformats.org/officeDocument/2006/math">
                    <m:r>
                      <a:rPr lang="en-US" altLang="zh-CN" sz="2400">
                        <a:solidFill>
                          <a:schemeClr val="tx2"/>
                        </a:solidFill>
                        <a:latin typeface="Cambria Math" panose="02040503050406030204" pitchFamily="18" charset="0"/>
                      </a:rPr>
                      <m:t>𝑠𝑝𝑎𝑛</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𝑨</m:t>
                        </m:r>
                      </m:e>
                    </m:d>
                    <m:r>
                      <a:rPr lang="en-US" altLang="zh-CN" sz="2400">
                        <a:solidFill>
                          <a:schemeClr val="tx2"/>
                        </a:solidFill>
                        <a:latin typeface="Cambria Math" panose="02040503050406030204" pitchFamily="18" charset="0"/>
                      </a:rPr>
                      <m:t> =</m:t>
                    </m:r>
                    <m:r>
                      <a:rPr lang="en-US" altLang="zh-CN" sz="2400">
                        <a:solidFill>
                          <a:schemeClr val="tx2"/>
                        </a:solidFill>
                        <a:latin typeface="Cambria Math" panose="02040503050406030204" pitchFamily="18" charset="0"/>
                      </a:rPr>
                      <m:t>𝑠𝑝𝑎𝑛</m:t>
                    </m:r>
                    <m:d>
                      <m:dPr>
                        <m:ctrlPr>
                          <a:rPr lang="en-US" altLang="zh-CN" sz="2400" i="1">
                            <a:solidFill>
                              <a:schemeClr val="tx2"/>
                            </a:solidFill>
                            <a:latin typeface="Cambria Math" panose="02040503050406030204" pitchFamily="18" charset="0"/>
                          </a:rPr>
                        </m:ctrlPr>
                      </m:dPr>
                      <m:e>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𝟏</m:t>
                            </m:r>
                          </m:sub>
                        </m:sSub>
                      </m:e>
                    </m:d>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𝑠𝑝𝑎𝑛</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m:t>
                        </m:r>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𝟏</m:t>
                            </m:r>
                          </m:sub>
                        </m:sSub>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 </m:t>
                            </m:r>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𝟎</m:t>
                            </m:r>
                          </m:sub>
                        </m:sSub>
                        <m:r>
                          <a:rPr lang="en-US" altLang="zh-CN" sz="2400">
                            <a:solidFill>
                              <a:schemeClr val="tx2"/>
                            </a:solidFill>
                            <a:latin typeface="Cambria Math" panose="02040503050406030204" pitchFamily="18" charset="0"/>
                          </a:rPr>
                          <m:t>]</m:t>
                        </m:r>
                      </m:e>
                    </m:d>
                    <m:r>
                      <a:rPr lang="en-US" altLang="zh-CN" sz="2400">
                        <a:solidFill>
                          <a:schemeClr val="tx2"/>
                        </a:solidFill>
                        <a:latin typeface="Cambria Math" panose="020405030504060302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rPr>
                      <m:t>𝑠𝑝𝑎𝑛</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𝑩</m:t>
                        </m:r>
                      </m:e>
                    </m:d>
                  </m:oMath>
                </a14:m>
                <a:r>
                  <a:rPr lang="en-US" altLang="zh-CN" sz="2400" dirty="0">
                    <a:solidFill>
                      <a:schemeClr val="tx2"/>
                    </a:solidFill>
                    <a:latin typeface="Times New Roman" panose="02020603050405020304" pitchFamily="18" charset="0"/>
                    <a:cs typeface="Times New Roman" panose="02020603050405020304" pitchFamily="18" charset="0"/>
                  </a:rPr>
                  <a:t>, let </a:t>
                </a:r>
                <a14:m>
                  <m:oMath xmlns:m="http://schemas.openxmlformats.org/officeDocument/2006/math">
                    <m:r>
                      <a:rPr lang="en-US" altLang="zh-CN" sz="2400" dirty="0">
                        <a:solidFill>
                          <a:schemeClr val="tx2"/>
                        </a:solidFill>
                        <a:latin typeface="Cambria Math" panose="02040503050406030204" pitchFamily="18" charset="0"/>
                      </a:rPr>
                      <m:t>𝐊</m:t>
                    </m:r>
                    <m:r>
                      <a:rPr lang="en-US" altLang="zh-CN" sz="2400" dirty="0">
                        <a:solidFill>
                          <a:schemeClr val="tx2"/>
                        </a:solidFill>
                        <a:latin typeface="Cambria Math" panose="02040503050406030204" pitchFamily="18" charset="0"/>
                      </a:rPr>
                      <m:t>= </m:t>
                    </m:r>
                    <m:sSup>
                      <m:sSupPr>
                        <m:ctrlPr>
                          <a:rPr lang="en-US" altLang="zh-CN" sz="2400" i="1" dirty="0">
                            <a:solidFill>
                              <a:schemeClr val="tx2"/>
                            </a:solidFill>
                            <a:latin typeface="Cambria Math" panose="02040503050406030204" pitchFamily="18" charset="0"/>
                          </a:rPr>
                        </m:ctrlPr>
                      </m:sSupPr>
                      <m:e>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𝟏</m:t>
                            </m:r>
                          </m:sub>
                        </m:sSub>
                      </m:e>
                      <m:sup>
                        <m:r>
                          <a:rPr lang="en-US" altLang="zh-CN" sz="2400" dirty="0">
                            <a:solidFill>
                              <a:schemeClr val="tx2"/>
                            </a:solidFill>
                            <a:latin typeface="Cambria Math" panose="02040503050406030204" pitchFamily="18" charset="0"/>
                          </a:rPr>
                          <m:t>𝑻</m:t>
                        </m:r>
                      </m:sup>
                    </m:sSup>
                    <m:r>
                      <a:rPr lang="en-US" altLang="zh-CN" sz="2400" dirty="0">
                        <a:solidFill>
                          <a:schemeClr val="tx2"/>
                        </a:solidFill>
                        <a:latin typeface="Cambria Math" panose="02040503050406030204" pitchFamily="18" charset="0"/>
                      </a:rPr>
                      <m:t>𝑿</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dirty="0">
                        <a:solidFill>
                          <a:schemeClr val="tx2"/>
                        </a:solidFill>
                        <a:latin typeface="Cambria Math" panose="02040503050406030204" pitchFamily="18" charset="0"/>
                      </a:rPr>
                      <m:t>𝐋</m:t>
                    </m:r>
                    <m:r>
                      <a:rPr lang="en-US" altLang="zh-CN" sz="2400" dirty="0">
                        <a:solidFill>
                          <a:schemeClr val="tx2"/>
                        </a:solidFill>
                        <a:latin typeface="Cambria Math" panose="02040503050406030204" pitchFamily="18" charset="0"/>
                      </a:rPr>
                      <m:t>= </m:t>
                    </m:r>
                    <m:sSup>
                      <m:sSupPr>
                        <m:ctrlPr>
                          <a:rPr lang="en-US" altLang="zh-CN" sz="2400" i="1" dirty="0">
                            <a:solidFill>
                              <a:schemeClr val="tx2"/>
                            </a:solidFill>
                            <a:latin typeface="Cambria Math" panose="02040503050406030204" pitchFamily="18" charset="0"/>
                          </a:rPr>
                        </m:ctrlPr>
                      </m:sSupPr>
                      <m:e>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𝑩</m:t>
                            </m:r>
                          </m:e>
                          <m:sub>
                            <m:r>
                              <a:rPr lang="en-US" altLang="zh-CN" sz="2400">
                                <a:solidFill>
                                  <a:schemeClr val="tx2"/>
                                </a:solidFill>
                                <a:latin typeface="Cambria Math" panose="02040503050406030204" pitchFamily="18" charset="0"/>
                              </a:rPr>
                              <m:t>𝟎</m:t>
                            </m:r>
                          </m:sub>
                        </m:sSub>
                      </m:e>
                      <m:sup>
                        <m:r>
                          <a:rPr lang="en-US" altLang="zh-CN" sz="2400" dirty="0">
                            <a:solidFill>
                              <a:schemeClr val="tx2"/>
                            </a:solidFill>
                            <a:latin typeface="Cambria Math" panose="02040503050406030204" pitchFamily="18" charset="0"/>
                          </a:rPr>
                          <m:t>𝑻</m:t>
                        </m:r>
                      </m:sup>
                    </m:sSup>
                    <m:r>
                      <a:rPr lang="en-US" altLang="zh-CN" sz="2400" dirty="0">
                        <a:solidFill>
                          <a:schemeClr val="tx2"/>
                        </a:solidFill>
                        <a:latin typeface="Cambria Math" panose="02040503050406030204" pitchFamily="18" charset="0"/>
                      </a:rPr>
                      <m:t>𝑿</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With statement 4, we have</a:t>
                </a:r>
              </a:p>
              <a:p>
                <a:pPr marL="0" indent="0">
                  <a:buNone/>
                </a:pPr>
                <a14:m>
                  <m:oMath xmlns:m="http://schemas.openxmlformats.org/officeDocument/2006/math">
                    <m:r>
                      <a:rPr lang="en-US" altLang="zh-CN" i="1" dirty="0">
                        <a:latin typeface="Cambria Math" panose="02040503050406030204" pitchFamily="18" charset="0"/>
                        <a:ea typeface="Cambria Math" panose="02040503050406030204" pitchFamily="18" charset="0"/>
                      </a:rPr>
                      <m:t>ℋ</m:t>
                    </m:r>
                    <m:r>
                      <a:rPr lang="en-US" altLang="zh-CN" i="1" dirty="0">
                        <a:latin typeface="Cambria Math" panose="02040503050406030204" pitchFamily="18" charset="0"/>
                      </a:rPr>
                      <m:t>(</m:t>
                    </m:r>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𝑨</m:t>
                        </m:r>
                      </m:e>
                      <m:sup>
                        <m:r>
                          <a:rPr lang="en-US" altLang="zh-CN" b="1" i="1" dirty="0">
                            <a:latin typeface="Cambria Math" panose="02040503050406030204" pitchFamily="18" charset="0"/>
                          </a:rPr>
                          <m:t>𝑻</m:t>
                        </m:r>
                      </m:sup>
                    </m:sSup>
                    <m:r>
                      <a:rPr lang="en-US" altLang="zh-CN" b="1" i="1" dirty="0">
                        <a:latin typeface="Cambria Math" panose="02040503050406030204" pitchFamily="18" charset="0"/>
                      </a:rPr>
                      <m:t>𝑿</m:t>
                    </m:r>
                    <m:r>
                      <a:rPr lang="en-US" altLang="zh-CN" i="1" dirty="0">
                        <a:latin typeface="Cambria Math" panose="02040503050406030204" pitchFamily="18" charset="0"/>
                      </a:rPr>
                      <m:t>)=</m:t>
                    </m:r>
                  </m:oMath>
                </a14:m>
                <a:r>
                  <a:rPr lang="en-US" altLang="zh-CN" dirty="0"/>
                  <a:t> </a:t>
                </a:r>
                <a14:m>
                  <m:oMath xmlns:m="http://schemas.openxmlformats.org/officeDocument/2006/math">
                    <m:r>
                      <a:rPr lang="en-US" altLang="zh-CN" i="1" dirty="0">
                        <a:latin typeface="Cambria Math" panose="02040503050406030204" pitchFamily="18" charset="0"/>
                      </a:rPr>
                      <m:t>1−</m:t>
                    </m:r>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𝒌</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𝒌</m:t>
                                </m:r>
                              </m:e>
                            </m:d>
                          </m:e>
                        </m:rad>
                        <m:r>
                          <a:rPr lang="en-US" altLang="zh-CN" i="1" dirty="0">
                            <a:latin typeface="Cambria Math" panose="02040503050406030204" pitchFamily="18" charset="0"/>
                          </a:rPr>
                          <m:t>ⅆ</m:t>
                        </m:r>
                        <m:r>
                          <a:rPr lang="en-US" altLang="zh-CN" b="1" i="1" dirty="0" smtClean="0">
                            <a:latin typeface="Cambria Math" panose="02040503050406030204" pitchFamily="18" charset="0"/>
                          </a:rPr>
                          <m:t>𝒌</m:t>
                        </m:r>
                      </m:e>
                    </m:nary>
                  </m:oMath>
                </a14:m>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ℋ</m:t>
                    </m:r>
                    <m:d>
                      <m:dPr>
                        <m:ctrlPr>
                          <a:rPr lang="en-US" altLang="zh-CN" i="1" dirty="0">
                            <a:latin typeface="Cambria Math" panose="02040503050406030204" pitchFamily="18" charset="0"/>
                            <a:ea typeface="Cambria Math" panose="02040503050406030204" pitchFamily="18" charset="0"/>
                          </a:rPr>
                        </m:ctrlPr>
                      </m:dPr>
                      <m:e>
                        <m:sSup>
                          <m:sSupPr>
                            <m:ctrlPr>
                              <a:rPr lang="en-US" altLang="zh-CN" b="1" i="1" dirty="0">
                                <a:latin typeface="Cambria Math" panose="02040503050406030204" pitchFamily="18" charset="0"/>
                              </a:rPr>
                            </m:ctrlPr>
                          </m:sSupPr>
                          <m:e>
                            <m:r>
                              <a:rPr lang="en-US" altLang="zh-CN" b="1" i="1" dirty="0">
                                <a:latin typeface="Cambria Math" panose="02040503050406030204" pitchFamily="18" charset="0"/>
                              </a:rPr>
                              <m:t>𝑩</m:t>
                            </m:r>
                          </m:e>
                          <m:sup>
                            <m:r>
                              <a:rPr lang="en-US" altLang="zh-CN" b="1" i="1" dirty="0">
                                <a:latin typeface="Cambria Math" panose="02040503050406030204" pitchFamily="18" charset="0"/>
                              </a:rPr>
                              <m:t>𝑻</m:t>
                            </m:r>
                          </m:sup>
                        </m:sSup>
                        <m:r>
                          <a:rPr lang="en-US" altLang="zh-CN" b="1" i="1" dirty="0">
                            <a:latin typeface="Cambria Math" panose="02040503050406030204" pitchFamily="18" charset="0"/>
                          </a:rPr>
                          <m:t>𝑿</m:t>
                        </m:r>
                      </m:e>
                    </m:d>
                    <m:r>
                      <a:rPr lang="en-US" altLang="zh-CN" b="0" i="1" dirty="0" smtClean="0">
                        <a:latin typeface="Cambria Math" panose="02040503050406030204" pitchFamily="18" charset="0"/>
                      </a:rPr>
                      <m:t>=</m:t>
                    </m:r>
                    <m:r>
                      <a:rPr lang="en-US" altLang="zh-CN" i="1" dirty="0">
                        <a:latin typeface="Cambria Math" panose="02040503050406030204" pitchFamily="18" charset="0"/>
                      </a:rPr>
                      <m:t>1−</m:t>
                    </m:r>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𝒌</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𝒍</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𝒌</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𝒍</m:t>
                                </m:r>
                              </m:e>
                            </m:d>
                          </m:e>
                        </m:rad>
                        <m:r>
                          <a:rPr lang="en-US" altLang="zh-CN" i="1" dirty="0">
                            <a:latin typeface="Cambria Math" panose="02040503050406030204" pitchFamily="18" charset="0"/>
                          </a:rPr>
                          <m:t>ⅆ</m:t>
                        </m:r>
                        <m:r>
                          <a:rPr lang="en-US" altLang="zh-CN" b="1" i="1" dirty="0" smtClean="0">
                            <a:latin typeface="Cambria Math" panose="02040503050406030204" pitchFamily="18" charset="0"/>
                          </a:rPr>
                          <m:t>𝒌</m:t>
                        </m:r>
                        <m:r>
                          <a:rPr lang="en-US" altLang="zh-CN" b="0" i="1" dirty="0" smtClean="0">
                            <a:latin typeface="Cambria Math" panose="02040503050406030204" pitchFamily="18" charset="0"/>
                          </a:rPr>
                          <m:t>𝑑</m:t>
                        </m:r>
                        <m:r>
                          <a:rPr lang="en-US" altLang="zh-CN" b="1" i="1" dirty="0" smtClean="0">
                            <a:latin typeface="Cambria Math" panose="02040503050406030204" pitchFamily="18" charset="0"/>
                          </a:rPr>
                          <m:t>𝒍</m:t>
                        </m:r>
                      </m:e>
                    </m:nary>
                  </m:oMath>
                </a14:m>
                <a:endParaRPr lang="en-US" altLang="zh-CN" dirty="0"/>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Moreover, we can write </a:t>
                </a:r>
                <a14:m>
                  <m:oMath xmlns:m="http://schemas.openxmlformats.org/officeDocument/2006/math">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𝑖</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𝒌</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𝒍</m:t>
                            </m:r>
                          </m:e>
                        </m:d>
                        <m:r>
                          <a:rPr lang="en-US" altLang="zh-CN" sz="2400" dirty="0">
                            <a:solidFill>
                              <a:schemeClr val="tx2"/>
                            </a:solidFill>
                            <a:latin typeface="Cambria Math" panose="02040503050406030204" pitchFamily="18" charset="0"/>
                            <a:cs typeface="Times New Roman" panose="02020603050405020304" pitchFamily="18" charset="0"/>
                          </a:rPr>
                          <m:t>=</m:t>
                        </m:r>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𝑖</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𝒍</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𝒌</m:t>
                            </m:r>
                          </m:e>
                        </m:d>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𝑖</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𝒌</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solidFill>
                              <a:schemeClr val="tx2"/>
                            </a:solidFill>
                            <a:latin typeface="Cambria Math" panose="02040503050406030204" pitchFamily="18" charset="0"/>
                            <a:cs typeface="Times New Roman" panose="02020603050405020304" pitchFamily="18" charset="0"/>
                          </a:rPr>
                        </m:ctrlPr>
                      </m:sSubPr>
                      <m:e>
                        <m:r>
                          <a:rPr lang="en-US" altLang="zh-CN" sz="2400" dirty="0">
                            <a:solidFill>
                              <a:schemeClr val="tx2"/>
                            </a:solidFill>
                            <a:latin typeface="Cambria Math" panose="02040503050406030204" pitchFamily="18" charset="0"/>
                            <a:cs typeface="Times New Roman" panose="02020603050405020304" pitchFamily="18" charset="0"/>
                          </a:rPr>
                          <m:t>𝑓</m:t>
                        </m:r>
                      </m:e>
                      <m:sub>
                        <m:r>
                          <a:rPr lang="en-US" altLang="zh-CN" sz="2400" dirty="0">
                            <a:solidFill>
                              <a:schemeClr val="tx2"/>
                            </a:solidFill>
                            <a:latin typeface="Cambria Math" panose="02040503050406030204" pitchFamily="18" charset="0"/>
                            <a:cs typeface="Times New Roman" panose="02020603050405020304" pitchFamily="18" charset="0"/>
                          </a:rPr>
                          <m:t>𝑖</m:t>
                        </m:r>
                      </m:sub>
                    </m:sSub>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𝒍</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𝒌</m:t>
                        </m:r>
                      </m:e>
                    </m:d>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𝑓</m:t>
                    </m:r>
                    <m:d>
                      <m:dPr>
                        <m:ctrlPr>
                          <a:rPr lang="en-US" altLang="zh-CN" sz="2400" i="1" dirty="0">
                            <a:solidFill>
                              <a:schemeClr val="tx2"/>
                            </a:solidFill>
                            <a:latin typeface="Cambria Math" panose="02040503050406030204" pitchFamily="18" charset="0"/>
                            <a:cs typeface="Times New Roman" panose="02020603050405020304" pitchFamily="18" charset="0"/>
                          </a:rPr>
                        </m:ctrlPr>
                      </m:dPr>
                      <m:e>
                        <m:r>
                          <a:rPr lang="en-US" altLang="zh-CN" sz="2400" dirty="0">
                            <a:solidFill>
                              <a:schemeClr val="tx2"/>
                            </a:solidFill>
                            <a:latin typeface="Cambria Math" panose="02040503050406030204" pitchFamily="18" charset="0"/>
                            <a:cs typeface="Times New Roman" panose="02020603050405020304" pitchFamily="18" charset="0"/>
                          </a:rPr>
                          <m:t>𝑳</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𝒍</m:t>
                        </m:r>
                      </m:e>
                      <m:e>
                        <m:r>
                          <a:rPr lang="en-US" altLang="zh-CN" sz="2400" dirty="0">
                            <a:solidFill>
                              <a:schemeClr val="tx2"/>
                            </a:solidFill>
                            <a:latin typeface="Cambria Math" panose="02040503050406030204" pitchFamily="18" charset="0"/>
                            <a:cs typeface="Times New Roman" panose="02020603050405020304" pitchFamily="18" charset="0"/>
                          </a:rPr>
                          <m:t>𝑲</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𝒌</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𝒀</m:t>
                        </m:r>
                        <m:r>
                          <a:rPr lang="en-US" altLang="zh-CN" sz="2400" dirty="0">
                            <a:solidFill>
                              <a:schemeClr val="tx2"/>
                            </a:solidFill>
                            <a:latin typeface="Cambria Math" panose="02040503050406030204" pitchFamily="18" charset="0"/>
                            <a:cs typeface="Times New Roman" panose="02020603050405020304" pitchFamily="18" charset="0"/>
                          </a:rPr>
                          <m:t>=</m:t>
                        </m:r>
                        <m:r>
                          <a:rPr lang="en-US" altLang="zh-CN" sz="2400" dirty="0">
                            <a:solidFill>
                              <a:schemeClr val="tx2"/>
                            </a:solidFill>
                            <a:latin typeface="Cambria Math" panose="02040503050406030204" pitchFamily="18" charset="0"/>
                            <a:cs typeface="Times New Roman" panose="02020603050405020304" pitchFamily="18" charset="0"/>
                          </a:rPr>
                          <m:t>𝒊</m:t>
                        </m:r>
                      </m:e>
                    </m:d>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Because</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r>
                                    <a:rPr lang="en-US" altLang="zh-CN" b="1" i="1" dirty="0">
                                      <a:latin typeface="Cambria Math" panose="02040503050406030204" pitchFamily="18" charset="0"/>
                                    </a:rPr>
                                    <m:t>,</m:t>
                                  </m:r>
                                  <m:r>
                                    <a:rPr lang="en-US" altLang="zh-CN" b="1" i="1" dirty="0">
                                      <a:latin typeface="Cambria Math" panose="02040503050406030204" pitchFamily="18" charset="0"/>
                                    </a:rPr>
                                    <m:t>𝒍</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r>
                                    <a:rPr lang="en-US" altLang="zh-CN" b="1" i="1" dirty="0">
                                      <a:latin typeface="Cambria Math" panose="02040503050406030204" pitchFamily="18" charset="0"/>
                                    </a:rPr>
                                    <m:t>,</m:t>
                                  </m:r>
                                  <m:r>
                                    <a:rPr lang="en-US" altLang="zh-CN" b="1" i="1" dirty="0">
                                      <a:latin typeface="Cambria Math" panose="02040503050406030204" pitchFamily="18" charset="0"/>
                                    </a:rPr>
                                    <m:t>𝒍</m:t>
                                  </m:r>
                                </m:e>
                              </m:d>
                            </m:e>
                          </m:rad>
                          <m:r>
                            <a:rPr lang="en-US" altLang="zh-CN" i="1" dirty="0">
                              <a:latin typeface="Cambria Math" panose="02040503050406030204" pitchFamily="18" charset="0"/>
                            </a:rPr>
                            <m:t>ⅆ</m:t>
                          </m:r>
                          <m:r>
                            <a:rPr lang="en-US" altLang="zh-CN" b="1" i="1" dirty="0">
                              <a:latin typeface="Cambria Math" panose="02040503050406030204" pitchFamily="18" charset="0"/>
                            </a:rPr>
                            <m:t>𝒌</m:t>
                          </m:r>
                          <m:r>
                            <a:rPr lang="en-US" altLang="zh-CN" i="1" dirty="0">
                              <a:latin typeface="Cambria Math" panose="02040503050406030204" pitchFamily="18" charset="0"/>
                            </a:rPr>
                            <m:t>𝑑</m:t>
                          </m:r>
                          <m:r>
                            <a:rPr lang="en-US" altLang="zh-CN" b="1" i="1" dirty="0">
                              <a:latin typeface="Cambria Math" panose="02040503050406030204" pitchFamily="18" charset="0"/>
                            </a:rPr>
                            <m:t>𝒍</m:t>
                          </m:r>
                        </m:e>
                      </m:nary>
                      <m:r>
                        <a:rPr lang="en-US" altLang="zh-CN" b="1" i="1" dirty="0" smtClean="0">
                          <a:latin typeface="Cambria Math" panose="02040503050406030204" pitchFamily="18" charset="0"/>
                        </a:rPr>
                        <m:t>=</m:t>
                      </m:r>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e>
                              </m:d>
                            </m:e>
                          </m:rad>
                          <m:r>
                            <a:rPr lang="en-US" altLang="zh-CN" b="0" i="1" dirty="0" smtClean="0">
                              <a:latin typeface="Cambria Math" panose="02040503050406030204" pitchFamily="18" charset="0"/>
                            </a:rPr>
                            <m:t>(</m:t>
                          </m:r>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𝒍</m:t>
                                      </m:r>
                                      <m:r>
                                        <a:rPr lang="en-US" altLang="zh-CN" b="1" i="1" dirty="0">
                                          <a:latin typeface="Cambria Math" panose="02040503050406030204" pitchFamily="18" charset="0"/>
                                        </a:rPr>
                                        <m:t>|</m:t>
                                      </m:r>
                                      <m:r>
                                        <a:rPr lang="en-US" altLang="zh-CN" b="1" i="1" dirty="0">
                                          <a:latin typeface="Cambria Math" panose="02040503050406030204" pitchFamily="18" charset="0"/>
                                        </a:rPr>
                                        <m:t>𝒌</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𝒍</m:t>
                                      </m:r>
                                      <m:r>
                                        <a:rPr lang="en-US" altLang="zh-CN" b="1" i="1" dirty="0">
                                          <a:latin typeface="Cambria Math" panose="02040503050406030204" pitchFamily="18" charset="0"/>
                                        </a:rPr>
                                        <m:t>|</m:t>
                                      </m:r>
                                      <m:r>
                                        <a:rPr lang="en-US" altLang="zh-CN" b="1" i="1" dirty="0">
                                          <a:latin typeface="Cambria Math" panose="02040503050406030204" pitchFamily="18" charset="0"/>
                                        </a:rPr>
                                        <m:t>𝒌</m:t>
                                      </m:r>
                                    </m:e>
                                  </m:d>
                                </m:e>
                              </m:rad>
                              <m:r>
                                <a:rPr lang="en-US" altLang="zh-CN" i="1" dirty="0">
                                  <a:latin typeface="Cambria Math" panose="02040503050406030204" pitchFamily="18" charset="0"/>
                                </a:rPr>
                                <m:t>ⅆ</m:t>
                              </m:r>
                              <m:r>
                                <a:rPr lang="en-US" altLang="zh-CN" b="1" i="1" dirty="0" smtClean="0">
                                  <a:latin typeface="Cambria Math" panose="02040503050406030204" pitchFamily="18" charset="0"/>
                                </a:rPr>
                                <m:t>𝒍</m:t>
                              </m:r>
                            </m:e>
                          </m:nary>
                          <m:r>
                            <a:rPr lang="en-US" altLang="zh-CN" b="0" i="1" dirty="0" smtClean="0">
                              <a:latin typeface="Cambria Math" panose="02040503050406030204" pitchFamily="18" charset="0"/>
                            </a:rPr>
                            <m:t>)</m:t>
                          </m:r>
                          <m:r>
                            <a:rPr lang="en-US" altLang="zh-CN" i="1" dirty="0">
                              <a:latin typeface="Cambria Math" panose="02040503050406030204" pitchFamily="18" charset="0"/>
                            </a:rPr>
                            <m:t>ⅆ</m:t>
                          </m:r>
                          <m:r>
                            <a:rPr lang="en-US" altLang="zh-CN" b="1" i="1" dirty="0">
                              <a:latin typeface="Cambria Math" panose="02040503050406030204" pitchFamily="18" charset="0"/>
                            </a:rPr>
                            <m:t>𝒌</m:t>
                          </m:r>
                        </m:e>
                      </m:nary>
                      <m:r>
                        <a:rPr lang="en-US" altLang="zh-CN" b="1" i="1" dirty="0">
                          <a:latin typeface="Cambria Math" panose="02040503050406030204" pitchFamily="18" charset="0"/>
                        </a:rPr>
                        <m:t>≤</m:t>
                      </m:r>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e>
                              </m:d>
                            </m:e>
                          </m:rad>
                          <m:d>
                            <m:dPr>
                              <m:ctrlPr>
                                <a:rPr lang="en-US" altLang="zh-CN" b="1" i="1" dirty="0">
                                  <a:latin typeface="Cambria Math" panose="02040503050406030204" pitchFamily="18" charset="0"/>
                                </a:rPr>
                              </m:ctrlPr>
                            </m:dPr>
                            <m:e>
                              <m:rad>
                                <m:radPr>
                                  <m:degHide m:val="on"/>
                                  <m:ctrlPr>
                                    <a:rPr lang="en-US" altLang="zh-CN" i="1" dirty="0" smtClean="0">
                                      <a:latin typeface="Cambria Math" panose="02040503050406030204" pitchFamily="18" charset="0"/>
                                    </a:rPr>
                                  </m:ctrlPr>
                                </m:radPr>
                                <m:deg/>
                                <m:e>
                                  <m:nary>
                                    <m:naryPr>
                                      <m:limLoc m:val="undOvr"/>
                                      <m:subHide m:val="on"/>
                                      <m:supHide m:val="on"/>
                                      <m:ctrlPr>
                                        <a:rPr lang="en-US" altLang="zh-CN" i="1" dirty="0">
                                          <a:latin typeface="Cambria Math" panose="02040503050406030204" pitchFamily="18" charset="0"/>
                                        </a:rPr>
                                      </m:ctrlPr>
                                    </m:naryP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𝒍</m:t>
                                          </m:r>
                                          <m:r>
                                            <a:rPr lang="en-US" altLang="zh-CN" b="1" i="1" dirty="0">
                                              <a:latin typeface="Cambria Math" panose="02040503050406030204" pitchFamily="18" charset="0"/>
                                            </a:rPr>
                                            <m:t>|</m:t>
                                          </m:r>
                                          <m:r>
                                            <a:rPr lang="en-US" altLang="zh-CN" b="1" i="1" dirty="0">
                                              <a:latin typeface="Cambria Math" panose="02040503050406030204" pitchFamily="18" charset="0"/>
                                            </a:rPr>
                                            <m:t>𝒌</m:t>
                                          </m:r>
                                        </m:e>
                                      </m:d>
                                      <m:r>
                                        <a:rPr lang="en-US" altLang="zh-CN" i="1" dirty="0">
                                          <a:latin typeface="Cambria Math" panose="02040503050406030204" pitchFamily="18" charset="0"/>
                                        </a:rPr>
                                        <m:t>ⅆ</m:t>
                                      </m:r>
                                      <m:r>
                                        <a:rPr lang="en-US" altLang="zh-CN" b="1" i="1" dirty="0">
                                          <a:latin typeface="Cambria Math" panose="02040503050406030204" pitchFamily="18" charset="0"/>
                                        </a:rPr>
                                        <m:t>𝒍</m:t>
                                      </m:r>
                                    </m:e>
                                  </m:nary>
                                  <m:nary>
                                    <m:naryPr>
                                      <m:limLoc m:val="undOvr"/>
                                      <m:subHide m:val="on"/>
                                      <m:supHide m:val="on"/>
                                      <m:ctrlPr>
                                        <a:rPr lang="en-US" altLang="zh-CN" i="1" dirty="0">
                                          <a:latin typeface="Cambria Math" panose="02040503050406030204" pitchFamily="18" charset="0"/>
                                        </a:rPr>
                                      </m:ctrlPr>
                                    </m:naryP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𝒍</m:t>
                                          </m:r>
                                          <m:r>
                                            <a:rPr lang="en-US" altLang="zh-CN" b="1" i="1" dirty="0">
                                              <a:latin typeface="Cambria Math" panose="02040503050406030204" pitchFamily="18" charset="0"/>
                                            </a:rPr>
                                            <m:t>|</m:t>
                                          </m:r>
                                          <m:r>
                                            <a:rPr lang="en-US" altLang="zh-CN" b="1" i="1" dirty="0">
                                              <a:latin typeface="Cambria Math" panose="02040503050406030204" pitchFamily="18" charset="0"/>
                                            </a:rPr>
                                            <m:t>𝒌</m:t>
                                          </m:r>
                                        </m:e>
                                      </m:d>
                                      <m:r>
                                        <a:rPr lang="en-US" altLang="zh-CN" i="1" dirty="0">
                                          <a:latin typeface="Cambria Math" panose="02040503050406030204" pitchFamily="18" charset="0"/>
                                        </a:rPr>
                                        <m:t>ⅆ</m:t>
                                      </m:r>
                                      <m:r>
                                        <a:rPr lang="en-US" altLang="zh-CN" b="1" i="1" dirty="0">
                                          <a:latin typeface="Cambria Math" panose="02040503050406030204" pitchFamily="18" charset="0"/>
                                        </a:rPr>
                                        <m:t>𝒍</m:t>
                                      </m:r>
                                    </m:e>
                                  </m:nary>
                                </m:e>
                              </m:rad>
                            </m:e>
                          </m:d>
                          <m:r>
                            <a:rPr lang="en-US" altLang="zh-CN" i="1" dirty="0">
                              <a:latin typeface="Cambria Math" panose="02040503050406030204" pitchFamily="18" charset="0"/>
                            </a:rPr>
                            <m:t>ⅆ</m:t>
                          </m:r>
                          <m:r>
                            <a:rPr lang="en-US" altLang="zh-CN" b="1" i="1" dirty="0">
                              <a:latin typeface="Cambria Math" panose="02040503050406030204" pitchFamily="18" charset="0"/>
                            </a:rPr>
                            <m:t>𝒌</m:t>
                          </m:r>
                        </m:e>
                      </m:nary>
                      <m:r>
                        <a:rPr lang="en-US" altLang="zh-CN" b="0" i="0" dirty="0" smtClean="0">
                          <a:latin typeface="Cambria Math" panose="02040503050406030204" pitchFamily="18" charset="0"/>
                        </a:rPr>
                        <m:t>=</m:t>
                      </m:r>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1</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𝒌</m:t>
                                  </m:r>
                                </m:e>
                              </m:d>
                            </m:e>
                          </m:rad>
                          <m:r>
                            <a:rPr lang="en-US" altLang="zh-CN" i="1" dirty="0">
                              <a:latin typeface="Cambria Math" panose="02040503050406030204" pitchFamily="18" charset="0"/>
                            </a:rPr>
                            <m:t>ⅆ</m:t>
                          </m:r>
                          <m:r>
                            <a:rPr lang="en-US" altLang="zh-CN" b="1" i="1" dirty="0">
                              <a:latin typeface="Cambria Math" panose="02040503050406030204" pitchFamily="18" charset="0"/>
                            </a:rPr>
                            <m:t>𝒌</m:t>
                          </m:r>
                        </m:e>
                      </m:nary>
                    </m:oMath>
                  </m:oMathPara>
                </a14:m>
                <a:endParaRPr lang="en-US" altLang="zh-CN" dirty="0"/>
              </a:p>
              <a:p>
                <a:pPr marL="0" indent="0">
                  <a:spcBef>
                    <a:spcPct val="0"/>
                  </a:spcBef>
                  <a:buNone/>
                </a:pP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dirty="0">
                            <a:solidFill>
                              <a:schemeClr val="tx2"/>
                            </a:solidFill>
                            <a:latin typeface="Cambria Math" panose="02040503050406030204" pitchFamily="18" charset="0"/>
                            <a:cs typeface="Times New Roman" panose="02020603050405020304" pitchFamily="18" charset="0"/>
                          </a:rPr>
                          <m:t>ℋ</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𝑨</m:t>
                        </m:r>
                      </m:e>
                      <m:sup>
                        <m:r>
                          <a:rPr lang="en-US" altLang="zh-CN" sz="2400">
                            <a:solidFill>
                              <a:schemeClr val="tx2"/>
                            </a:solidFill>
                            <a:latin typeface="Cambria Math" panose="02040503050406030204" pitchFamily="18" charset="0"/>
                            <a:cs typeface="Times New Roman" panose="02020603050405020304" pitchFamily="18" charset="0"/>
                          </a:rPr>
                          <m:t>𝑻</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dirty="0">
                            <a:solidFill>
                              <a:schemeClr val="tx2"/>
                            </a:solidFill>
                            <a:latin typeface="Cambria Math" panose="02040503050406030204" pitchFamily="18" charset="0"/>
                            <a:cs typeface="Times New Roman" panose="02020603050405020304" pitchFamily="18" charset="0"/>
                          </a:rPr>
                          <m:t>ℋ</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𝑩</m:t>
                        </m:r>
                      </m:e>
                      <m:sup>
                        <m:r>
                          <a:rPr lang="en-US" altLang="zh-CN" sz="2400">
                            <a:solidFill>
                              <a:schemeClr val="tx2"/>
                            </a:solidFill>
                            <a:latin typeface="Cambria Math" panose="02040503050406030204" pitchFamily="18" charset="0"/>
                            <a:cs typeface="Times New Roman" panose="02020603050405020304" pitchFamily="18" charset="0"/>
                          </a:rPr>
                          <m:t>𝑻</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zh-CN" altLang="en-US" dirty="0"/>
              </a:p>
            </p:txBody>
          </p:sp>
        </mc:Choice>
        <mc:Fallback xmlns="">
          <p:sp>
            <p:nvSpPr>
              <p:cNvPr id="3" name="Content Placeholder 2">
                <a:extLst>
                  <a:ext uri="{FF2B5EF4-FFF2-40B4-BE49-F238E27FC236}">
                    <a16:creationId xmlns:a16="http://schemas.microsoft.com/office/drawing/2014/main" id="{18A7CC51-AAB9-43AE-BF72-55E121DD0928}"/>
                  </a:ext>
                </a:extLst>
              </p:cNvPr>
              <p:cNvSpPr>
                <a:spLocks noGrp="1" noRot="1" noChangeAspect="1" noMove="1" noResize="1" noEditPoints="1" noAdjustHandles="1" noChangeArrowheads="1" noChangeShapeType="1" noTextEdit="1"/>
              </p:cNvSpPr>
              <p:nvPr>
                <p:ph idx="1"/>
              </p:nvPr>
            </p:nvSpPr>
            <p:spPr>
              <a:xfrm>
                <a:off x="645130" y="1136342"/>
                <a:ext cx="9404723" cy="5112059"/>
              </a:xfrm>
              <a:blipFill>
                <a:blip r:embed="rId2"/>
                <a:stretch>
                  <a:fillRect l="-843" t="-7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68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F728649-0538-4CB1-9DAD-16371630A407}"/>
                  </a:ext>
                </a:extLst>
              </p:cNvPr>
              <p:cNvSpPr>
                <a:spLocks noGrp="1"/>
              </p:cNvSpPr>
              <p:nvPr>
                <p:ph type="title"/>
              </p:nvPr>
            </p:nvSpPr>
            <p:spPr/>
            <p:txBody>
              <a:bodyPr/>
              <a:lstStyle/>
              <a:p>
                <a:pPr/>
                <a:r>
                  <a:rPr lang="en-US" altLang="zh-CN" sz="2400" dirty="0">
                    <a:latin typeface="Times New Roman" panose="02020603050405020304" pitchFamily="18" charset="0"/>
                    <a:cs typeface="Times New Roman" panose="02020603050405020304" pitchFamily="18" charset="0"/>
                  </a:rPr>
                  <a:t>Theorem</a:t>
                </a:r>
                <a:r>
                  <a:rPr lang="en-US" altLang="zh-CN" sz="2000" dirty="0"/>
                  <a:t> 1</a:t>
                </a:r>
                <a:br>
                  <a:rPr lang="en-US" altLang="zh-CN" sz="2000" dirty="0"/>
                </a:br>
                <a:r>
                  <a:rPr lang="en-US" altLang="zh-CN" sz="2400" dirty="0">
                    <a:latin typeface="Times New Roman" panose="02020603050405020304" pitchFamily="18" charset="0"/>
                    <a:cs typeface="Times New Roman" panose="02020603050405020304" pitchFamily="18" charset="0"/>
                  </a:rPr>
                  <a:t>For any matrix </a:t>
                </a:r>
                <a14:m>
                  <m:oMath xmlns:m="http://schemas.openxmlformats.org/officeDocument/2006/math">
                    <m:r>
                      <a:rPr lang="en-US" altLang="zh-CN" sz="2400">
                        <a:latin typeface="Cambria Math" panose="02040503050406030204" pitchFamily="18" charset="0"/>
                        <a:cs typeface="Times New Roman" panose="02020603050405020304" pitchFamily="18" charset="0"/>
                      </a:rPr>
                      <m:t>𝑩</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𝑝</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𝑞</m:t>
                        </m:r>
                      </m:sup>
                    </m:sSup>
                    <m:r>
                      <a:rPr lang="en-US" altLang="zh-CN" sz="2400" dirty="0">
                        <a:latin typeface="Cambria Math" panose="02040503050406030204" pitchFamily="18" charset="0"/>
                        <a:cs typeface="Times New Roman" panose="02020603050405020304" pitchFamily="18" charset="0"/>
                      </a:rPr>
                      <m:t>, </m:t>
                    </m:r>
                    <m:r>
                      <a:rPr lang="en-US" altLang="zh-CN" sz="2400" dirty="0">
                        <a:latin typeface="Cambria Math" panose="02040503050406030204" pitchFamily="18" charset="0"/>
                        <a:cs typeface="Times New Roman" panose="02020603050405020304" pitchFamily="18" charset="0"/>
                      </a:rPr>
                      <m:t>𝑞</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𝑝</m:t>
                    </m:r>
                  </m:oMath>
                </a14:m>
                <a:r>
                  <a:rPr lang="en-US" altLang="zh-CN" sz="2400" dirty="0">
                    <a:latin typeface="Times New Roman" panose="02020603050405020304" pitchFamily="18" charset="0"/>
                    <a:cs typeface="Times New Roman" panose="02020603050405020304" pitchFamily="18" charset="0"/>
                  </a:rPr>
                  <a:t>, we have the following equivalence.</a:t>
                </a:r>
                <a:br>
                  <a:rPr lang="en-US" altLang="zh-CN"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altLang="zh-CN" sz="2000" i="1" dirty="0">
                          <a:latin typeface="Cambria Math" panose="02040503050406030204" pitchFamily="18" charset="0"/>
                          <a:ea typeface="Cambria Math" panose="02040503050406030204" pitchFamily="18" charset="0"/>
                        </a:rPr>
                        <m:t>ℋ</m:t>
                      </m:r>
                      <m:r>
                        <a:rPr lang="en-US" altLang="zh-CN" sz="200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b="1" i="1" dirty="0">
                              <a:latin typeface="Cambria Math" panose="02040503050406030204" pitchFamily="18" charset="0"/>
                            </a:rPr>
                            <m:t>𝑩</m:t>
                          </m:r>
                        </m:e>
                        <m:sup>
                          <m:r>
                            <a:rPr lang="en-US" altLang="zh-CN" sz="2000" i="1" dirty="0">
                              <a:latin typeface="Cambria Math" panose="02040503050406030204" pitchFamily="18" charset="0"/>
                            </a:rPr>
                            <m:t>𝑇</m:t>
                          </m:r>
                        </m:sup>
                      </m:sSup>
                      <m:r>
                        <a:rPr lang="en-US" altLang="zh-CN" sz="2000" b="1" i="1" dirty="0">
                          <a:latin typeface="Cambria Math" panose="02040503050406030204" pitchFamily="18" charset="0"/>
                        </a:rPr>
                        <m:t>𝑿</m:t>
                      </m:r>
                      <m:r>
                        <a:rPr lang="en-US" altLang="zh-CN" sz="2000" i="1" dirty="0" smtClean="0">
                          <a:latin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ℋ</m:t>
                      </m:r>
                      <m:r>
                        <a:rPr lang="en-US" altLang="zh-CN" sz="2000" i="1" dirty="0" smtClean="0">
                          <a:latin typeface="Cambria Math" panose="02040503050406030204" pitchFamily="18" charset="0"/>
                        </a:rPr>
                        <m:t>(</m:t>
                      </m:r>
                      <m:r>
                        <a:rPr lang="en-US" altLang="zh-CN" sz="2000" b="1" i="1" dirty="0" smtClean="0">
                          <a:latin typeface="Cambria Math" panose="02040503050406030204" pitchFamily="18" charset="0"/>
                        </a:rPr>
                        <m:t>𝑿</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ea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 </m:t>
                      </m:r>
                      <m:r>
                        <a:rPr lang="en-US" altLang="zh-CN" sz="2000" b="1" i="1" dirty="0" smtClean="0">
                          <a:latin typeface="Cambria Math" panose="02040503050406030204" pitchFamily="18" charset="0"/>
                        </a:rPr>
                        <m:t>𝑿</m:t>
                      </m:r>
                      <m:r>
                        <a:rPr lang="en-US" altLang="zh-CN" sz="2000" i="1" dirty="0" smtClean="0">
                          <a:latin typeface="Cambria Math" panose="02040503050406030204" pitchFamily="18" charset="0"/>
                        </a:rPr>
                        <m:t> | </m:t>
                      </m:r>
                      <m:sSup>
                        <m:sSupPr>
                          <m:ctrlPr>
                            <a:rPr lang="en-US" altLang="zh-CN" sz="2000" i="1" dirty="0" smtClean="0">
                              <a:latin typeface="Cambria Math" panose="02040503050406030204" pitchFamily="18" charset="0"/>
                            </a:rPr>
                          </m:ctrlPr>
                        </m:sSupPr>
                        <m:e>
                          <m:r>
                            <a:rPr lang="en-US" altLang="zh-CN" sz="2000" b="1" i="1" dirty="0">
                              <a:latin typeface="Cambria Math" panose="02040503050406030204" pitchFamily="18" charset="0"/>
                            </a:rPr>
                            <m:t>𝑩</m:t>
                          </m:r>
                        </m:e>
                        <m:sup>
                          <m:r>
                            <a:rPr lang="en-US" altLang="zh-CN" sz="2000" i="1" dirty="0">
                              <a:latin typeface="Cambria Math" panose="02040503050406030204" pitchFamily="18" charset="0"/>
                            </a:rPr>
                            <m:t>𝑇</m:t>
                          </m:r>
                        </m:sup>
                      </m:sSup>
                      <m:r>
                        <a:rPr lang="en-US" altLang="zh-CN" sz="2000" b="1" i="1" dirty="0" smtClean="0">
                          <a:latin typeface="Cambria Math" panose="02040503050406030204" pitchFamily="18" charset="0"/>
                        </a:rPr>
                        <m:t>𝑿</m:t>
                      </m:r>
                    </m:oMath>
                  </m:oMathPara>
                </a14:m>
                <a:endParaRPr lang="zh-CN" altLang="en-US" sz="2000" dirty="0"/>
              </a:p>
            </p:txBody>
          </p:sp>
        </mc:Choice>
        <mc:Fallback xmlns="">
          <p:sp>
            <p:nvSpPr>
              <p:cNvPr id="2" name="Title 1">
                <a:extLst>
                  <a:ext uri="{FF2B5EF4-FFF2-40B4-BE49-F238E27FC236}">
                    <a16:creationId xmlns:a16="http://schemas.microsoft.com/office/drawing/2014/main" id="{3F728649-0538-4CB1-9DAD-16371630A407}"/>
                  </a:ext>
                </a:extLst>
              </p:cNvPr>
              <p:cNvSpPr>
                <a:spLocks noGrp="1" noRot="1" noChangeAspect="1" noMove="1" noResize="1" noEditPoints="1" noAdjustHandles="1" noChangeArrowheads="1" noChangeShapeType="1" noTextEdit="1"/>
              </p:cNvSpPr>
              <p:nvPr>
                <p:ph type="title"/>
              </p:nvPr>
            </p:nvSpPr>
            <p:spPr>
              <a:blipFill>
                <a:blip r:embed="rId2"/>
                <a:stretch>
                  <a:fillRect l="-1037" t="-3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FAFFB2-FE5A-43F8-8FBF-03AAE9560B4B}"/>
                  </a:ext>
                </a:extLst>
              </p:cNvPr>
              <p:cNvSpPr>
                <a:spLocks noGrp="1"/>
              </p:cNvSpPr>
              <p:nvPr>
                <p:ph idx="1"/>
              </p:nvPr>
            </p:nvSpPr>
            <p:spPr>
              <a:xfrm>
                <a:off x="645130" y="1766656"/>
                <a:ext cx="9404723" cy="4481743"/>
              </a:xfrm>
            </p:spPr>
            <p:txBody>
              <a:bodyPr>
                <a:normAutofit fontScale="85000" lnSpcReduction="20000"/>
              </a:bodyPr>
              <a:lstStyle/>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Proof</a:t>
                </a: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First, we show that </a:t>
                </a:r>
                <a14:m>
                  <m:oMath xmlns:m="http://schemas.openxmlformats.org/officeDocument/2006/math">
                    <m:r>
                      <a:rPr lang="en-US" altLang="zh-CN" dirty="0">
                        <a:solidFill>
                          <a:schemeClr val="tx2"/>
                        </a:solidFill>
                        <a:latin typeface="Cambria Math" panose="02040503050406030204" pitchFamily="18" charset="0"/>
                        <a:cs typeface="Times New Roman" panose="02020603050405020304" pitchFamily="18" charset="0"/>
                      </a:rPr>
                      <m:t>ℋ</m:t>
                    </m:r>
                    <m:r>
                      <a:rPr lang="en-US" altLang="zh-CN" dirty="0">
                        <a:solidFill>
                          <a:schemeClr val="tx2"/>
                        </a:solidFill>
                        <a:latin typeface="Cambria Math" panose="02040503050406030204" pitchFamily="18" charset="0"/>
                        <a:cs typeface="Times New Roman" panose="02020603050405020304" pitchFamily="18" charset="0"/>
                      </a:rPr>
                      <m:t>(</m:t>
                    </m:r>
                    <m:sSup>
                      <m:sSupPr>
                        <m:ctrlPr>
                          <a:rPr lang="en-US" altLang="zh-CN" i="1" dirty="0">
                            <a:solidFill>
                              <a:schemeClr val="tx2"/>
                            </a:solidFill>
                            <a:latin typeface="Cambria Math" panose="02040503050406030204" pitchFamily="18" charset="0"/>
                            <a:cs typeface="Times New Roman" panose="02020603050405020304" pitchFamily="18" charset="0"/>
                          </a:rPr>
                        </m:ctrlPr>
                      </m:sSupPr>
                      <m:e>
                        <m:r>
                          <a:rPr lang="en-US" altLang="zh-CN" dirty="0">
                            <a:solidFill>
                              <a:schemeClr val="tx2"/>
                            </a:solidFill>
                            <a:latin typeface="Cambria Math" panose="02040503050406030204" pitchFamily="18" charset="0"/>
                            <a:cs typeface="Times New Roman" panose="02020603050405020304" pitchFamily="18" charset="0"/>
                          </a:rPr>
                          <m:t>𝑩</m:t>
                        </m:r>
                      </m:e>
                      <m:sup>
                        <m:r>
                          <a:rPr lang="en-US" altLang="zh-CN" dirty="0">
                            <a:solidFill>
                              <a:schemeClr val="tx2"/>
                            </a:solidFill>
                            <a:latin typeface="Cambria Math" panose="02040503050406030204" pitchFamily="18" charset="0"/>
                            <a:cs typeface="Times New Roman" panose="02020603050405020304" pitchFamily="18" charset="0"/>
                          </a:rPr>
                          <m:t>𝑇</m:t>
                        </m:r>
                      </m:sup>
                    </m:sSup>
                    <m:r>
                      <a:rPr lang="en-US" altLang="zh-CN" dirty="0">
                        <a:solidFill>
                          <a:schemeClr val="tx2"/>
                        </a:solidFill>
                        <a:latin typeface="Cambria Math" panose="02040503050406030204" pitchFamily="18" charset="0"/>
                        <a:cs typeface="Times New Roman" panose="02020603050405020304" pitchFamily="18" charset="0"/>
                      </a:rPr>
                      <m:t>𝑿</m:t>
                    </m:r>
                    <m:r>
                      <a:rPr lang="en-US" altLang="zh-CN" dirty="0">
                        <a:solidFill>
                          <a:schemeClr val="tx2"/>
                        </a:solidFill>
                        <a:latin typeface="Cambria Math" panose="02040503050406030204" pitchFamily="18" charset="0"/>
                        <a:cs typeface="Times New Roman" panose="02020603050405020304" pitchFamily="18" charset="0"/>
                      </a:rPr>
                      <m:t>)=</m:t>
                    </m:r>
                    <m:r>
                      <a:rPr lang="en-US" altLang="zh-CN" dirty="0">
                        <a:solidFill>
                          <a:schemeClr val="tx2"/>
                        </a:solidFill>
                        <a:latin typeface="Cambria Math" panose="02040503050406030204" pitchFamily="18" charset="0"/>
                        <a:cs typeface="Times New Roman" panose="02020603050405020304" pitchFamily="18" charset="0"/>
                      </a:rPr>
                      <m:t>ℋ</m:t>
                    </m:r>
                    <m:r>
                      <a:rPr lang="en-US" altLang="zh-CN" dirty="0">
                        <a:solidFill>
                          <a:schemeClr val="tx2"/>
                        </a:solidFill>
                        <a:latin typeface="Cambria Math" panose="02040503050406030204" pitchFamily="18" charset="0"/>
                        <a:cs typeface="Times New Roman" panose="02020603050405020304" pitchFamily="18" charset="0"/>
                      </a:rPr>
                      <m:t>(</m:t>
                    </m:r>
                    <m:r>
                      <a:rPr lang="en-US" altLang="zh-CN" dirty="0">
                        <a:solidFill>
                          <a:schemeClr val="tx2"/>
                        </a:solidFill>
                        <a:latin typeface="Cambria Math" panose="02040503050406030204" pitchFamily="18" charset="0"/>
                        <a:cs typeface="Times New Roman" panose="02020603050405020304" pitchFamily="18" charset="0"/>
                      </a:rPr>
                      <m:t>𝑿</m:t>
                    </m:r>
                    <m:r>
                      <a:rPr lang="en-US" altLang="zh-CN" dirty="0">
                        <a:solidFill>
                          <a:schemeClr val="tx2"/>
                        </a:solidFill>
                        <a:latin typeface="Cambria Math" panose="02040503050406030204" pitchFamily="18" charset="0"/>
                        <a:cs typeface="Times New Roman" panose="02020603050405020304" pitchFamily="18" charset="0"/>
                      </a:rPr>
                      <m:t>)⟹</m:t>
                    </m:r>
                    <m:r>
                      <a:rPr lang="en-US" altLang="zh-CN" dirty="0">
                        <a:solidFill>
                          <a:schemeClr val="tx2"/>
                        </a:solidFill>
                        <a:latin typeface="Cambria Math" panose="02040503050406030204" pitchFamily="18" charset="0"/>
                        <a:cs typeface="Times New Roman" panose="02020603050405020304" pitchFamily="18" charset="0"/>
                      </a:rPr>
                      <m:t>𝑌</m:t>
                    </m:r>
                    <m:r>
                      <a:rPr lang="en-US" altLang="zh-CN" dirty="0">
                        <a:solidFill>
                          <a:schemeClr val="tx2"/>
                        </a:solidFill>
                        <a:latin typeface="Cambria Math" panose="02040503050406030204" pitchFamily="18" charset="0"/>
                        <a:cs typeface="Times New Roman" panose="02020603050405020304" pitchFamily="18" charset="0"/>
                      </a:rPr>
                      <m:t>⊥ </m:t>
                    </m:r>
                    <m:r>
                      <a:rPr lang="en-US" altLang="zh-CN" dirty="0">
                        <a:solidFill>
                          <a:schemeClr val="tx2"/>
                        </a:solidFill>
                        <a:latin typeface="Cambria Math" panose="02040503050406030204" pitchFamily="18" charset="0"/>
                        <a:cs typeface="Times New Roman" panose="02020603050405020304" pitchFamily="18" charset="0"/>
                      </a:rPr>
                      <m:t>𝑿</m:t>
                    </m:r>
                    <m:r>
                      <a:rPr lang="en-US" altLang="zh-CN" dirty="0">
                        <a:solidFill>
                          <a:schemeClr val="tx2"/>
                        </a:solidFill>
                        <a:latin typeface="Cambria Math" panose="02040503050406030204" pitchFamily="18" charset="0"/>
                        <a:cs typeface="Times New Roman" panose="02020603050405020304" pitchFamily="18" charset="0"/>
                      </a:rPr>
                      <m:t> | </m:t>
                    </m:r>
                    <m:sSup>
                      <m:sSupPr>
                        <m:ctrlPr>
                          <a:rPr lang="en-US" altLang="zh-CN" i="1" dirty="0">
                            <a:solidFill>
                              <a:schemeClr val="tx2"/>
                            </a:solidFill>
                            <a:latin typeface="Cambria Math" panose="02040503050406030204" pitchFamily="18" charset="0"/>
                            <a:cs typeface="Times New Roman" panose="02020603050405020304" pitchFamily="18" charset="0"/>
                          </a:rPr>
                        </m:ctrlPr>
                      </m:sSupPr>
                      <m:e>
                        <m:r>
                          <a:rPr lang="en-US" altLang="zh-CN" dirty="0">
                            <a:solidFill>
                              <a:schemeClr val="tx2"/>
                            </a:solidFill>
                            <a:latin typeface="Cambria Math" panose="02040503050406030204" pitchFamily="18" charset="0"/>
                            <a:cs typeface="Times New Roman" panose="02020603050405020304" pitchFamily="18" charset="0"/>
                          </a:rPr>
                          <m:t>𝑩</m:t>
                        </m:r>
                      </m:e>
                      <m:sup>
                        <m:r>
                          <a:rPr lang="en-US" altLang="zh-CN" dirty="0">
                            <a:solidFill>
                              <a:schemeClr val="tx2"/>
                            </a:solidFill>
                            <a:latin typeface="Cambria Math" panose="02040503050406030204" pitchFamily="18" charset="0"/>
                            <a:cs typeface="Times New Roman" panose="02020603050405020304" pitchFamily="18" charset="0"/>
                          </a:rPr>
                          <m:t>𝑇</m:t>
                        </m:r>
                      </m:sup>
                    </m:sSup>
                    <m:r>
                      <a:rPr lang="en-US" altLang="zh-CN" dirty="0">
                        <a:solidFill>
                          <a:schemeClr val="tx2"/>
                        </a:solidFill>
                        <a:latin typeface="Cambria Math" panose="02040503050406030204" pitchFamily="18" charset="0"/>
                        <a:cs typeface="Times New Roman" panose="02020603050405020304" pitchFamily="18" charset="0"/>
                      </a:rPr>
                      <m:t>𝑿</m:t>
                    </m:r>
                  </m:oMath>
                </a14:m>
                <a:endParaRPr lang="en-US" altLang="zh-CN"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Let </a:t>
                </a:r>
                <a14:m>
                  <m:oMath xmlns:m="http://schemas.openxmlformats.org/officeDocument/2006/math">
                    <m:r>
                      <a:rPr lang="en-US" altLang="zh-CN">
                        <a:solidFill>
                          <a:schemeClr val="tx2"/>
                        </a:solidFill>
                        <a:latin typeface="Cambria Math" panose="02040503050406030204" pitchFamily="18" charset="0"/>
                        <a:cs typeface="Times New Roman" panose="02020603050405020304" pitchFamily="18" charset="0"/>
                      </a:rPr>
                      <m:t>𝑼</m:t>
                    </m:r>
                    <m:r>
                      <a:rPr lang="en-US" altLang="zh-CN" dirty="0">
                        <a:solidFill>
                          <a:schemeClr val="tx2"/>
                        </a:solidFill>
                        <a:latin typeface="Cambria Math" panose="02040503050406030204" pitchFamily="18" charset="0"/>
                        <a:cs typeface="Times New Roman" panose="02020603050405020304" pitchFamily="18" charset="0"/>
                      </a:rPr>
                      <m:t>= </m:t>
                    </m:r>
                    <m:sSup>
                      <m:sSupPr>
                        <m:ctrlPr>
                          <a:rPr lang="en-US" altLang="zh-CN" i="1" dirty="0">
                            <a:solidFill>
                              <a:schemeClr val="tx2"/>
                            </a:solidFill>
                            <a:latin typeface="Cambria Math" panose="02040503050406030204" pitchFamily="18" charset="0"/>
                            <a:cs typeface="Times New Roman" panose="02020603050405020304" pitchFamily="18" charset="0"/>
                          </a:rPr>
                        </m:ctrlPr>
                      </m:sSupPr>
                      <m:e>
                        <m:r>
                          <a:rPr lang="en-US" altLang="zh-CN">
                            <a:solidFill>
                              <a:schemeClr val="tx2"/>
                            </a:solidFill>
                            <a:latin typeface="Cambria Math" panose="02040503050406030204" pitchFamily="18" charset="0"/>
                            <a:cs typeface="Times New Roman" panose="02020603050405020304" pitchFamily="18" charset="0"/>
                          </a:rPr>
                          <m:t>𝑩</m:t>
                        </m:r>
                      </m:e>
                      <m:sup>
                        <m:r>
                          <a:rPr lang="en-US" altLang="zh-CN" dirty="0">
                            <a:solidFill>
                              <a:schemeClr val="tx2"/>
                            </a:solidFill>
                            <a:latin typeface="Cambria Math" panose="02040503050406030204" pitchFamily="18" charset="0"/>
                            <a:cs typeface="Times New Roman" panose="02020603050405020304" pitchFamily="18" charset="0"/>
                          </a:rPr>
                          <m:t>𝑻</m:t>
                        </m:r>
                      </m:sup>
                    </m:sSup>
                    <m:r>
                      <a:rPr lang="en-US" altLang="zh-CN" dirty="0">
                        <a:solidFill>
                          <a:schemeClr val="tx2"/>
                        </a:solidFill>
                        <a:latin typeface="Cambria Math" panose="02040503050406030204" pitchFamily="18" charset="0"/>
                        <a:cs typeface="Times New Roman" panose="02020603050405020304" pitchFamily="18" charset="0"/>
                      </a:rPr>
                      <m:t>𝑿</m:t>
                    </m:r>
                  </m:oMath>
                </a14:m>
                <a:r>
                  <a:rPr lang="en-US" altLang="zh-CN"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dirty="0">
                        <a:solidFill>
                          <a:schemeClr val="tx2"/>
                        </a:solidFill>
                        <a:latin typeface="Cambria Math" panose="02040503050406030204" pitchFamily="18" charset="0"/>
                        <a:cs typeface="Times New Roman" panose="02020603050405020304" pitchFamily="18" charset="0"/>
                      </a:rPr>
                      <m:t>𝐕</m:t>
                    </m:r>
                    <m:r>
                      <a:rPr lang="en-US" altLang="zh-CN" dirty="0">
                        <a:solidFill>
                          <a:schemeClr val="tx2"/>
                        </a:solidFill>
                        <a:latin typeface="Cambria Math" panose="02040503050406030204" pitchFamily="18" charset="0"/>
                        <a:cs typeface="Times New Roman" panose="02020603050405020304" pitchFamily="18" charset="0"/>
                      </a:rPr>
                      <m:t>= </m:t>
                    </m:r>
                    <m:sSup>
                      <m:sSupPr>
                        <m:ctrlPr>
                          <a:rPr lang="en-US" altLang="zh-CN" i="1" dirty="0">
                            <a:solidFill>
                              <a:schemeClr val="tx2"/>
                            </a:solidFill>
                            <a:latin typeface="Cambria Math" panose="02040503050406030204" pitchFamily="18" charset="0"/>
                            <a:cs typeface="Times New Roman" panose="02020603050405020304" pitchFamily="18" charset="0"/>
                          </a:rPr>
                        </m:ctrlPr>
                      </m:sSupPr>
                      <m:e>
                        <m:sSub>
                          <m:sSubPr>
                            <m:ctrlPr>
                              <a:rPr lang="en-US" altLang="zh-CN" i="1">
                                <a:solidFill>
                                  <a:schemeClr val="tx2"/>
                                </a:solidFill>
                                <a:latin typeface="Cambria Math" panose="02040503050406030204" pitchFamily="18" charset="0"/>
                                <a:cs typeface="Times New Roman" panose="02020603050405020304" pitchFamily="18" charset="0"/>
                              </a:rPr>
                            </m:ctrlPr>
                          </m:sSubPr>
                          <m:e>
                            <m:r>
                              <a:rPr lang="en-US" altLang="zh-CN">
                                <a:solidFill>
                                  <a:schemeClr val="tx2"/>
                                </a:solidFill>
                                <a:latin typeface="Cambria Math" panose="02040503050406030204" pitchFamily="18" charset="0"/>
                                <a:cs typeface="Times New Roman" panose="02020603050405020304" pitchFamily="18" charset="0"/>
                              </a:rPr>
                              <m:t>𝑩</m:t>
                            </m:r>
                          </m:e>
                          <m:sub>
                            <m:r>
                              <a:rPr lang="en-US" altLang="zh-CN">
                                <a:solidFill>
                                  <a:schemeClr val="tx2"/>
                                </a:solidFill>
                                <a:latin typeface="Cambria Math" panose="02040503050406030204" pitchFamily="18" charset="0"/>
                                <a:cs typeface="Times New Roman" panose="02020603050405020304" pitchFamily="18" charset="0"/>
                              </a:rPr>
                              <m:t>𝟎</m:t>
                            </m:r>
                          </m:sub>
                        </m:sSub>
                      </m:e>
                      <m:sup>
                        <m:r>
                          <a:rPr lang="en-US" altLang="zh-CN" dirty="0">
                            <a:solidFill>
                              <a:schemeClr val="tx2"/>
                            </a:solidFill>
                            <a:latin typeface="Cambria Math" panose="02040503050406030204" pitchFamily="18" charset="0"/>
                            <a:cs typeface="Times New Roman" panose="02020603050405020304" pitchFamily="18" charset="0"/>
                          </a:rPr>
                          <m:t>𝑻</m:t>
                        </m:r>
                      </m:sup>
                    </m:sSup>
                    <m:r>
                      <a:rPr lang="en-US" altLang="zh-CN" dirty="0">
                        <a:solidFill>
                          <a:schemeClr val="tx2"/>
                        </a:solidFill>
                        <a:latin typeface="Cambria Math" panose="02040503050406030204" pitchFamily="18" charset="0"/>
                        <a:cs typeface="Times New Roman" panose="02020603050405020304" pitchFamily="18" charset="0"/>
                      </a:rPr>
                      <m:t>𝑿</m:t>
                    </m:r>
                  </m:oMath>
                </a14:m>
                <a:r>
                  <a:rPr lang="en-US" altLang="zh-CN" dirty="0">
                    <a:solidFill>
                      <a:schemeClr val="tx2"/>
                    </a:solidFill>
                    <a:latin typeface="Times New Roman" panose="02020603050405020304" pitchFamily="18" charset="0"/>
                    <a:cs typeface="Times New Roman" panose="02020603050405020304" pitchFamily="18" charset="0"/>
                  </a:rPr>
                  <a:t>, Where </a:t>
                </a:r>
                <a14:m>
                  <m:oMath xmlns:m="http://schemas.openxmlformats.org/officeDocument/2006/math">
                    <m:r>
                      <a:rPr lang="en-US" altLang="zh-CN">
                        <a:solidFill>
                          <a:schemeClr val="tx2"/>
                        </a:solidFill>
                        <a:latin typeface="Cambria Math" panose="02040503050406030204" pitchFamily="18" charset="0"/>
                        <a:cs typeface="Times New Roman" panose="02020603050405020304" pitchFamily="18" charset="0"/>
                      </a:rPr>
                      <m:t>𝑠𝑝𝑎𝑛</m:t>
                    </m:r>
                    <m:r>
                      <a:rPr lang="en-US" altLang="zh-CN">
                        <a:solidFill>
                          <a:schemeClr val="tx2"/>
                        </a:solidFill>
                        <a:latin typeface="Cambria Math" panose="02040503050406030204" pitchFamily="18" charset="0"/>
                        <a:cs typeface="Times New Roman" panose="02020603050405020304" pitchFamily="18" charset="0"/>
                      </a:rPr>
                      <m:t>(</m:t>
                    </m:r>
                    <m:sSub>
                      <m:sSubPr>
                        <m:ctrlPr>
                          <a:rPr lang="en-US" altLang="zh-CN" i="1">
                            <a:solidFill>
                              <a:schemeClr val="tx2"/>
                            </a:solidFill>
                            <a:latin typeface="Cambria Math" panose="02040503050406030204" pitchFamily="18" charset="0"/>
                            <a:cs typeface="Times New Roman" panose="02020603050405020304" pitchFamily="18" charset="0"/>
                          </a:rPr>
                        </m:ctrlPr>
                      </m:sSubPr>
                      <m:e>
                        <m:r>
                          <a:rPr lang="en-US" altLang="zh-CN">
                            <a:solidFill>
                              <a:schemeClr val="tx2"/>
                            </a:solidFill>
                            <a:latin typeface="Cambria Math" panose="02040503050406030204" pitchFamily="18" charset="0"/>
                            <a:cs typeface="Times New Roman" panose="02020603050405020304" pitchFamily="18" charset="0"/>
                          </a:rPr>
                          <m:t>𝑩</m:t>
                        </m:r>
                      </m:e>
                      <m:sub>
                        <m:r>
                          <a:rPr lang="en-US" altLang="zh-CN">
                            <a:solidFill>
                              <a:schemeClr val="tx2"/>
                            </a:solidFill>
                            <a:latin typeface="Cambria Math" panose="02040503050406030204" pitchFamily="18" charset="0"/>
                            <a:cs typeface="Times New Roman" panose="02020603050405020304" pitchFamily="18" charset="0"/>
                          </a:rPr>
                          <m:t>𝟎</m:t>
                        </m:r>
                      </m:sub>
                    </m:sSub>
                    <m:r>
                      <a:rPr lang="en-US" altLang="zh-CN">
                        <a:solidFill>
                          <a:schemeClr val="tx2"/>
                        </a:solidFill>
                        <a:latin typeface="Cambria Math" panose="02040503050406030204" pitchFamily="18" charset="0"/>
                        <a:cs typeface="Times New Roman" panose="02020603050405020304" pitchFamily="18" charset="0"/>
                      </a:rPr>
                      <m:t>)</m:t>
                    </m:r>
                  </m:oMath>
                </a14:m>
                <a:r>
                  <a:rPr lang="en-US" altLang="zh-CN" dirty="0">
                    <a:solidFill>
                      <a:schemeClr val="tx2"/>
                    </a:solidFill>
                    <a:latin typeface="Times New Roman" panose="02020603050405020304" pitchFamily="18" charset="0"/>
                    <a:cs typeface="Times New Roman" panose="02020603050405020304" pitchFamily="18" charset="0"/>
                  </a:rPr>
                  <a:t> is the null space of </a:t>
                </a:r>
                <a14:m>
                  <m:oMath xmlns:m="http://schemas.openxmlformats.org/officeDocument/2006/math">
                    <m:r>
                      <a:rPr lang="en-US" altLang="zh-CN">
                        <a:solidFill>
                          <a:schemeClr val="tx2"/>
                        </a:solidFill>
                        <a:latin typeface="Cambria Math" panose="02040503050406030204" pitchFamily="18" charset="0"/>
                        <a:cs typeface="Times New Roman" panose="02020603050405020304" pitchFamily="18" charset="0"/>
                      </a:rPr>
                      <m:t>𝑩</m:t>
                    </m:r>
                  </m:oMath>
                </a14:m>
                <a:endParaRPr lang="en-US" altLang="zh-CN"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Because </a:t>
                </a:r>
                <a14:m>
                  <m:oMath xmlns:m="http://schemas.openxmlformats.org/officeDocument/2006/math">
                    <m:r>
                      <a:rPr lang="en-US" altLang="zh-CN" dirty="0">
                        <a:solidFill>
                          <a:schemeClr val="tx2"/>
                        </a:solidFill>
                        <a:latin typeface="Cambria Math" panose="02040503050406030204" pitchFamily="18" charset="0"/>
                        <a:cs typeface="Times New Roman" panose="02020603050405020304" pitchFamily="18" charset="0"/>
                      </a:rPr>
                      <m:t>ℋ</m:t>
                    </m:r>
                    <m:d>
                      <m:dPr>
                        <m:ctrlPr>
                          <a:rPr lang="en-US" altLang="zh-CN" i="1" dirty="0">
                            <a:solidFill>
                              <a:schemeClr val="tx2"/>
                            </a:solidFill>
                            <a:latin typeface="Cambria Math" panose="02040503050406030204" pitchFamily="18" charset="0"/>
                            <a:cs typeface="Times New Roman" panose="02020603050405020304" pitchFamily="18" charset="0"/>
                          </a:rPr>
                        </m:ctrlPr>
                      </m:dPr>
                      <m:e>
                        <m:sSup>
                          <m:sSupPr>
                            <m:ctrlPr>
                              <a:rPr lang="en-US" altLang="zh-CN" i="1" dirty="0">
                                <a:solidFill>
                                  <a:schemeClr val="tx2"/>
                                </a:solidFill>
                                <a:latin typeface="Cambria Math" panose="02040503050406030204" pitchFamily="18" charset="0"/>
                                <a:cs typeface="Times New Roman" panose="02020603050405020304" pitchFamily="18" charset="0"/>
                              </a:rPr>
                            </m:ctrlPr>
                          </m:sSupPr>
                          <m:e>
                            <m:r>
                              <a:rPr lang="en-US" altLang="zh-CN" dirty="0">
                                <a:solidFill>
                                  <a:schemeClr val="tx2"/>
                                </a:solidFill>
                                <a:latin typeface="Cambria Math" panose="02040503050406030204" pitchFamily="18" charset="0"/>
                                <a:cs typeface="Times New Roman" panose="02020603050405020304" pitchFamily="18" charset="0"/>
                              </a:rPr>
                              <m:t>𝑩</m:t>
                            </m:r>
                          </m:e>
                          <m:sup>
                            <m:r>
                              <a:rPr lang="en-US" altLang="zh-CN" dirty="0">
                                <a:solidFill>
                                  <a:schemeClr val="tx2"/>
                                </a:solidFill>
                                <a:latin typeface="Cambria Math" panose="02040503050406030204" pitchFamily="18" charset="0"/>
                                <a:cs typeface="Times New Roman" panose="02020603050405020304" pitchFamily="18" charset="0"/>
                              </a:rPr>
                              <m:t>𝑇</m:t>
                            </m:r>
                          </m:sup>
                        </m:sSup>
                        <m:r>
                          <a:rPr lang="en-US" altLang="zh-CN" dirty="0">
                            <a:solidFill>
                              <a:schemeClr val="tx2"/>
                            </a:solidFill>
                            <a:latin typeface="Cambria Math" panose="02040503050406030204" pitchFamily="18" charset="0"/>
                            <a:cs typeface="Times New Roman" panose="02020603050405020304" pitchFamily="18" charset="0"/>
                          </a:rPr>
                          <m:t>𝑿</m:t>
                        </m:r>
                      </m:e>
                    </m:d>
                    <m:r>
                      <a:rPr lang="en-US" altLang="zh-CN" dirty="0">
                        <a:solidFill>
                          <a:schemeClr val="tx2"/>
                        </a:solidFill>
                        <a:latin typeface="Cambria Math" panose="02040503050406030204" pitchFamily="18" charset="0"/>
                        <a:cs typeface="Times New Roman" panose="02020603050405020304" pitchFamily="18" charset="0"/>
                      </a:rPr>
                      <m:t>=</m:t>
                    </m:r>
                    <m:r>
                      <a:rPr lang="en-US" altLang="zh-CN" dirty="0">
                        <a:solidFill>
                          <a:schemeClr val="tx2"/>
                        </a:solidFill>
                        <a:latin typeface="Cambria Math" panose="02040503050406030204" pitchFamily="18" charset="0"/>
                        <a:cs typeface="Times New Roman" panose="02020603050405020304" pitchFamily="18" charset="0"/>
                      </a:rPr>
                      <m:t>ℋ</m:t>
                    </m:r>
                    <m:d>
                      <m:dPr>
                        <m:ctrlPr>
                          <a:rPr lang="en-US" altLang="zh-CN" i="1" dirty="0">
                            <a:solidFill>
                              <a:schemeClr val="tx2"/>
                            </a:solidFill>
                            <a:latin typeface="Cambria Math" panose="02040503050406030204" pitchFamily="18" charset="0"/>
                            <a:cs typeface="Times New Roman" panose="02020603050405020304" pitchFamily="18" charset="0"/>
                          </a:rPr>
                        </m:ctrlPr>
                      </m:dPr>
                      <m:e>
                        <m:r>
                          <a:rPr lang="en-US" altLang="zh-CN" dirty="0">
                            <a:solidFill>
                              <a:schemeClr val="tx2"/>
                            </a:solidFill>
                            <a:latin typeface="Cambria Math" panose="02040503050406030204" pitchFamily="18" charset="0"/>
                            <a:cs typeface="Times New Roman" panose="02020603050405020304" pitchFamily="18" charset="0"/>
                          </a:rPr>
                          <m:t>𝑿</m:t>
                        </m:r>
                      </m:e>
                    </m:d>
                    <m:r>
                      <a:rPr lang="en-US" altLang="zh-CN" dirty="0">
                        <a:solidFill>
                          <a:schemeClr val="tx2"/>
                        </a:solidFill>
                        <a:latin typeface="Cambria Math" panose="02040503050406030204" pitchFamily="18" charset="0"/>
                        <a:cs typeface="Times New Roman" panose="02020603050405020304" pitchFamily="18" charset="0"/>
                      </a:rPr>
                      <m:t>=</m:t>
                    </m:r>
                    <m:r>
                      <a:rPr lang="en-US" altLang="zh-CN" dirty="0">
                        <a:solidFill>
                          <a:schemeClr val="tx2"/>
                        </a:solidFill>
                        <a:latin typeface="Cambria Math" panose="02040503050406030204" pitchFamily="18" charset="0"/>
                        <a:cs typeface="Times New Roman" panose="02020603050405020304" pitchFamily="18" charset="0"/>
                      </a:rPr>
                      <m:t>ℋ</m:t>
                    </m:r>
                    <m:d>
                      <m:dPr>
                        <m:ctrlPr>
                          <a:rPr lang="en-US" altLang="zh-CN" i="1" dirty="0">
                            <a:solidFill>
                              <a:schemeClr val="tx2"/>
                            </a:solidFill>
                            <a:latin typeface="Cambria Math" panose="02040503050406030204" pitchFamily="18" charset="0"/>
                            <a:cs typeface="Times New Roman" panose="02020603050405020304" pitchFamily="18" charset="0"/>
                          </a:rPr>
                        </m:ctrlPr>
                      </m:dPr>
                      <m:e>
                        <m:sSup>
                          <m:sSupPr>
                            <m:ctrlPr>
                              <a:rPr lang="en-US" altLang="zh-CN" i="1" dirty="0">
                                <a:solidFill>
                                  <a:schemeClr val="tx2"/>
                                </a:solidFill>
                                <a:latin typeface="Cambria Math" panose="02040503050406030204" pitchFamily="18" charset="0"/>
                                <a:cs typeface="Times New Roman" panose="02020603050405020304" pitchFamily="18" charset="0"/>
                              </a:rPr>
                            </m:ctrlPr>
                          </m:sSupPr>
                          <m:e>
                            <m:r>
                              <a:rPr lang="en-US" altLang="zh-CN" dirty="0">
                                <a:solidFill>
                                  <a:schemeClr val="tx2"/>
                                </a:solidFill>
                                <a:latin typeface="Cambria Math" panose="02040503050406030204" pitchFamily="18" charset="0"/>
                                <a:cs typeface="Times New Roman" panose="02020603050405020304" pitchFamily="18" charset="0"/>
                              </a:rPr>
                              <m:t>[</m:t>
                            </m:r>
                            <m:sSub>
                              <m:sSubPr>
                                <m:ctrlPr>
                                  <a:rPr lang="en-US" altLang="zh-CN" i="1">
                                    <a:solidFill>
                                      <a:schemeClr val="tx2"/>
                                    </a:solidFill>
                                    <a:latin typeface="Cambria Math" panose="02040503050406030204" pitchFamily="18" charset="0"/>
                                    <a:cs typeface="Times New Roman" panose="02020603050405020304" pitchFamily="18" charset="0"/>
                                  </a:rPr>
                                </m:ctrlPr>
                              </m:sSubPr>
                              <m:e>
                                <m:r>
                                  <a:rPr lang="en-US" altLang="zh-CN">
                                    <a:solidFill>
                                      <a:schemeClr val="tx2"/>
                                    </a:solidFill>
                                    <a:latin typeface="Cambria Math" panose="02040503050406030204" pitchFamily="18" charset="0"/>
                                    <a:cs typeface="Times New Roman" panose="02020603050405020304" pitchFamily="18" charset="0"/>
                                  </a:rPr>
                                  <m:t>𝑩</m:t>
                                </m:r>
                              </m:e>
                              <m:sub>
                                <m:r>
                                  <a:rPr lang="en-US" altLang="zh-CN">
                                    <a:solidFill>
                                      <a:schemeClr val="tx2"/>
                                    </a:solidFill>
                                    <a:latin typeface="Cambria Math" panose="02040503050406030204" pitchFamily="18" charset="0"/>
                                    <a:cs typeface="Times New Roman" panose="02020603050405020304" pitchFamily="18" charset="0"/>
                                  </a:rPr>
                                  <m:t>𝟏</m:t>
                                </m:r>
                              </m:sub>
                            </m:sSub>
                            <m:sSub>
                              <m:sSubPr>
                                <m:ctrlPr>
                                  <a:rPr lang="en-US" altLang="zh-CN" i="1">
                                    <a:solidFill>
                                      <a:schemeClr val="tx2"/>
                                    </a:solidFill>
                                    <a:latin typeface="Cambria Math" panose="02040503050406030204" pitchFamily="18" charset="0"/>
                                    <a:cs typeface="Times New Roman" panose="02020603050405020304" pitchFamily="18" charset="0"/>
                                  </a:rPr>
                                </m:ctrlPr>
                              </m:sSubPr>
                              <m:e>
                                <m:r>
                                  <a:rPr lang="en-US" altLang="zh-CN">
                                    <a:solidFill>
                                      <a:schemeClr val="tx2"/>
                                    </a:solidFill>
                                    <a:latin typeface="Cambria Math" panose="02040503050406030204" pitchFamily="18" charset="0"/>
                                    <a:cs typeface="Times New Roman" panose="02020603050405020304" pitchFamily="18" charset="0"/>
                                  </a:rPr>
                                  <m:t> </m:t>
                                </m:r>
                                <m:r>
                                  <a:rPr lang="en-US" altLang="zh-CN">
                                    <a:solidFill>
                                      <a:schemeClr val="tx2"/>
                                    </a:solidFill>
                                    <a:latin typeface="Cambria Math" panose="02040503050406030204" pitchFamily="18" charset="0"/>
                                    <a:cs typeface="Times New Roman" panose="02020603050405020304" pitchFamily="18" charset="0"/>
                                  </a:rPr>
                                  <m:t>𝑩</m:t>
                                </m:r>
                              </m:e>
                              <m:sub>
                                <m:r>
                                  <a:rPr lang="en-US" altLang="zh-CN">
                                    <a:solidFill>
                                      <a:schemeClr val="tx2"/>
                                    </a:solidFill>
                                    <a:latin typeface="Cambria Math" panose="02040503050406030204" pitchFamily="18" charset="0"/>
                                    <a:cs typeface="Times New Roman" panose="02020603050405020304" pitchFamily="18" charset="0"/>
                                  </a:rPr>
                                  <m:t>𝟎</m:t>
                                </m:r>
                              </m:sub>
                            </m:sSub>
                            <m:r>
                              <a:rPr lang="en-US" altLang="zh-CN" dirty="0">
                                <a:solidFill>
                                  <a:schemeClr val="tx2"/>
                                </a:solidFill>
                                <a:latin typeface="Cambria Math" panose="02040503050406030204" pitchFamily="18" charset="0"/>
                                <a:cs typeface="Times New Roman" panose="02020603050405020304" pitchFamily="18" charset="0"/>
                              </a:rPr>
                              <m:t>]</m:t>
                            </m:r>
                          </m:e>
                          <m:sup>
                            <m:r>
                              <a:rPr lang="en-US" altLang="zh-CN" dirty="0">
                                <a:solidFill>
                                  <a:schemeClr val="tx2"/>
                                </a:solidFill>
                                <a:latin typeface="Cambria Math" panose="02040503050406030204" pitchFamily="18" charset="0"/>
                                <a:cs typeface="Times New Roman" panose="02020603050405020304" pitchFamily="18" charset="0"/>
                              </a:rPr>
                              <m:t>𝑻</m:t>
                            </m:r>
                          </m:sup>
                        </m:sSup>
                        <m:r>
                          <a:rPr lang="en-US" altLang="zh-CN" dirty="0">
                            <a:solidFill>
                              <a:schemeClr val="tx2"/>
                            </a:solidFill>
                            <a:latin typeface="Cambria Math" panose="02040503050406030204" pitchFamily="18" charset="0"/>
                            <a:cs typeface="Times New Roman" panose="02020603050405020304" pitchFamily="18" charset="0"/>
                          </a:rPr>
                          <m:t>𝑿</m:t>
                        </m:r>
                      </m:e>
                    </m:d>
                  </m:oMath>
                </a14:m>
                <a:endParaRPr lang="en-US" altLang="zh-CN" dirty="0">
                  <a:solidFill>
                    <a:schemeClr val="tx2"/>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𝐶</m:t>
                        </m:r>
                        <m:r>
                          <a:rPr lang="en-US" altLang="zh-CN" i="1">
                            <a:latin typeface="Cambria Math" panose="02040503050406030204" pitchFamily="18" charset="0"/>
                          </a:rPr>
                          <m:t>−1</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𝑗𝑘</m:t>
                                </m:r>
                              </m:sub>
                            </m:sSub>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𝒖</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𝑘</m:t>
                                        </m:r>
                                      </m:sub>
                                    </m:sSub>
                                    <m:d>
                                      <m:dPr>
                                        <m:ctrlPr>
                                          <a:rPr lang="en-US" altLang="zh-CN" i="1" dirty="0" smtClean="0">
                                            <a:latin typeface="Cambria Math" panose="02040503050406030204" pitchFamily="18" charset="0"/>
                                          </a:rPr>
                                        </m:ctrlPr>
                                      </m:dPr>
                                      <m:e>
                                        <m:r>
                                          <a:rPr lang="en-US" altLang="zh-CN" b="1" i="1" dirty="0" smtClean="0">
                                            <a:latin typeface="Cambria Math" panose="02040503050406030204" pitchFamily="18" charset="0"/>
                                          </a:rPr>
                                          <m:t>𝒖</m:t>
                                        </m:r>
                                      </m:e>
                                    </m:d>
                                  </m:e>
                                </m:rad>
                                <m:r>
                                  <a:rPr lang="en-US" altLang="zh-CN" i="1" dirty="0">
                                    <a:latin typeface="Cambria Math" panose="02040503050406030204" pitchFamily="18" charset="0"/>
                                  </a:rPr>
                                  <m:t>ⅆ</m:t>
                                </m:r>
                                <m:r>
                                  <a:rPr lang="en-US" altLang="zh-CN" b="1" i="1" dirty="0" smtClean="0">
                                    <a:latin typeface="Cambria Math" panose="02040503050406030204" pitchFamily="18" charset="0"/>
                                  </a:rPr>
                                  <m:t>𝒖</m:t>
                                </m:r>
                              </m:e>
                            </m:nary>
                          </m:e>
                        </m:nary>
                      </m:e>
                    </m:nary>
                  </m:oMath>
                </a14:m>
                <a:r>
                  <a:rPr lang="en-US" altLang="zh-CN" dirty="0"/>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𝐶</m:t>
                        </m:r>
                        <m:r>
                          <a:rPr lang="en-US" altLang="zh-CN" i="1">
                            <a:latin typeface="Cambria Math" panose="02040503050406030204" pitchFamily="18" charset="0"/>
                          </a:rPr>
                          <m:t>−1</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𝑗𝑘</m:t>
                                </m:r>
                              </m:sub>
                            </m:sSub>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𝒖</m:t>
                                        </m:r>
                                        <m:r>
                                          <a:rPr lang="en-US" altLang="zh-CN" b="1" i="1" dirty="0">
                                            <a:latin typeface="Cambria Math" panose="02040503050406030204" pitchFamily="18" charset="0"/>
                                          </a:rPr>
                                          <m:t>,</m:t>
                                        </m:r>
                                        <m:r>
                                          <a:rPr lang="en-US" altLang="zh-CN" b="1" i="1" dirty="0" smtClean="0">
                                            <a:latin typeface="Cambria Math" panose="02040503050406030204" pitchFamily="18" charset="0"/>
                                          </a:rPr>
                                          <m:t>𝒗</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𝒖</m:t>
                                        </m:r>
                                        <m:r>
                                          <a:rPr lang="en-US" altLang="zh-CN" b="1" i="1" dirty="0">
                                            <a:latin typeface="Cambria Math" panose="02040503050406030204" pitchFamily="18" charset="0"/>
                                          </a:rPr>
                                          <m:t>,</m:t>
                                        </m:r>
                                        <m:r>
                                          <a:rPr lang="en-US" altLang="zh-CN" b="1" i="1" dirty="0" smtClean="0">
                                            <a:latin typeface="Cambria Math" panose="02040503050406030204" pitchFamily="18" charset="0"/>
                                          </a:rPr>
                                          <m:t>𝒗</m:t>
                                        </m:r>
                                      </m:e>
                                    </m:d>
                                  </m:e>
                                </m:rad>
                                <m:r>
                                  <a:rPr lang="en-US" altLang="zh-CN" i="1" dirty="0">
                                    <a:latin typeface="Cambria Math" panose="02040503050406030204" pitchFamily="18" charset="0"/>
                                  </a:rPr>
                                  <m:t>ⅆ</m:t>
                                </m:r>
                                <m:r>
                                  <a:rPr lang="en-US" altLang="zh-CN" b="0" i="1" dirty="0" smtClean="0">
                                    <a:latin typeface="Cambria Math" panose="02040503050406030204" pitchFamily="18" charset="0"/>
                                  </a:rPr>
                                  <m:t>𝑢</m:t>
                                </m:r>
                                <m:r>
                                  <a:rPr lang="en-US" altLang="zh-CN" i="1" dirty="0">
                                    <a:latin typeface="Cambria Math" panose="02040503050406030204" pitchFamily="18" charset="0"/>
                                  </a:rPr>
                                  <m:t>𝑑</m:t>
                                </m:r>
                                <m:r>
                                  <a:rPr lang="en-US" altLang="zh-CN" b="1" i="1" dirty="0" smtClean="0">
                                    <a:latin typeface="Cambria Math" panose="02040503050406030204" pitchFamily="18" charset="0"/>
                                  </a:rPr>
                                  <m:t>𝒗</m:t>
                                </m:r>
                              </m:e>
                            </m:nary>
                          </m:e>
                        </m:nary>
                      </m:e>
                    </m:nary>
                  </m:oMath>
                </a14:m>
                <a:endParaRPr lang="en-US" altLang="zh-CN" dirty="0"/>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Let</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𝑦</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𝒖</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𝒗</m:t>
                            </m:r>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𝑦</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𝒗</m:t>
                            </m:r>
                            <m:r>
                              <a:rPr lang="en-US" altLang="zh-CN" b="1" i="1" dirty="0">
                                <a:latin typeface="Cambria Math" panose="02040503050406030204" pitchFamily="18" charset="0"/>
                              </a:rPr>
                              <m:t>|</m:t>
                            </m:r>
                            <m:r>
                              <a:rPr lang="en-US" altLang="zh-CN" b="1" i="1" dirty="0" smtClean="0">
                                <a:latin typeface="Cambria Math" panose="02040503050406030204" pitchFamily="18" charset="0"/>
                              </a:rPr>
                              <m:t>𝒖</m:t>
                            </m:r>
                          </m:e>
                        </m:d>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𝑦</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𝒖</m:t>
                        </m:r>
                      </m:e>
                    </m:d>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𝑦</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𝒖</m:t>
                        </m:r>
                        <m:r>
                          <a:rPr lang="en-US" altLang="zh-CN" b="1" i="1" dirty="0">
                            <a:latin typeface="Cambria Math" panose="02040503050406030204" pitchFamily="18" charset="0"/>
                          </a:rPr>
                          <m:t>|</m:t>
                        </m:r>
                        <m:r>
                          <a:rPr lang="en-US" altLang="zh-CN" b="1" i="1" dirty="0" smtClean="0">
                            <a:latin typeface="Cambria Math" panose="02040503050406030204" pitchFamily="18" charset="0"/>
                          </a:rPr>
                          <m:t>𝒗</m:t>
                        </m:r>
                      </m:e>
                    </m:d>
                    <m:r>
                      <a:rPr lang="en-US" altLang="zh-CN" b="1" i="1" dirty="0">
                        <a:latin typeface="Cambria Math" panose="02040503050406030204" pitchFamily="18" charset="0"/>
                      </a:rPr>
                      <m:t>=</m:t>
                    </m:r>
                    <m:r>
                      <a:rPr lang="en-US" altLang="zh-CN" i="1" dirty="0">
                        <a:latin typeface="Cambria Math" panose="02040503050406030204" pitchFamily="18" charset="0"/>
                      </a:rPr>
                      <m:t>𝑓</m:t>
                    </m:r>
                    <m:d>
                      <m:dPr>
                        <m:ctrlPr>
                          <a:rPr lang="en-US" altLang="zh-CN" b="1" i="1" dirty="0">
                            <a:latin typeface="Cambria Math" panose="02040503050406030204" pitchFamily="18" charset="0"/>
                          </a:rPr>
                        </m:ctrlPr>
                      </m:dPr>
                      <m:e>
                        <m:r>
                          <a:rPr lang="en-US" altLang="zh-CN" b="1" i="1" dirty="0" smtClean="0">
                            <a:latin typeface="Cambria Math" panose="02040503050406030204" pitchFamily="18" charset="0"/>
                          </a:rPr>
                          <m:t>𝑼</m:t>
                        </m:r>
                        <m:r>
                          <a:rPr lang="en-US" altLang="zh-CN" b="1" i="1" dirty="0">
                            <a:latin typeface="Cambria Math" panose="02040503050406030204" pitchFamily="18" charset="0"/>
                          </a:rPr>
                          <m:t>=</m:t>
                        </m:r>
                        <m:r>
                          <a:rPr lang="en-US" altLang="zh-CN" b="1" i="1" dirty="0" smtClean="0">
                            <a:latin typeface="Cambria Math" panose="02040503050406030204" pitchFamily="18" charset="0"/>
                          </a:rPr>
                          <m:t>𝒖</m:t>
                        </m:r>
                      </m:e>
                      <m:e>
                        <m:r>
                          <a:rPr lang="en-US" altLang="zh-CN" b="1" i="1" dirty="0" smtClean="0">
                            <a:latin typeface="Cambria Math" panose="02040503050406030204" pitchFamily="18" charset="0"/>
                          </a:rPr>
                          <m:t>𝑽</m:t>
                        </m:r>
                        <m:r>
                          <a:rPr lang="en-US" altLang="zh-CN" b="1" i="1" dirty="0">
                            <a:latin typeface="Cambria Math" panose="02040503050406030204" pitchFamily="18" charset="0"/>
                          </a:rPr>
                          <m:t>=</m:t>
                        </m:r>
                        <m:r>
                          <a:rPr lang="en-US" altLang="zh-CN" b="1" i="1" dirty="0" smtClean="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𝒀</m:t>
                        </m:r>
                        <m:r>
                          <a:rPr lang="en-US" altLang="zh-CN" b="1" i="1" dirty="0">
                            <a:latin typeface="Cambria Math" panose="02040503050406030204" pitchFamily="18" charset="0"/>
                          </a:rPr>
                          <m:t>=</m:t>
                        </m:r>
                        <m:r>
                          <a:rPr lang="en-US" altLang="zh-CN" b="1" i="1" dirty="0" smtClean="0">
                            <a:latin typeface="Cambria Math" panose="02040503050406030204" pitchFamily="18" charset="0"/>
                          </a:rPr>
                          <m:t>𝒚</m:t>
                        </m:r>
                      </m:e>
                    </m:d>
                  </m:oMath>
                </a14:m>
                <a:endParaRPr lang="en-US" altLang="zh-CN"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𝐶</m:t>
                          </m:r>
                          <m:r>
                            <a:rPr lang="en-US" altLang="zh-CN" i="1">
                              <a:latin typeface="Cambria Math" panose="02040503050406030204" pitchFamily="18" charset="0"/>
                            </a:rPr>
                            <m:t>−1</m:t>
                          </m:r>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𝐶</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𝑗𝑘</m:t>
                                  </m:r>
                                </m:sub>
                              </m:sSub>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𝒖</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𝒖</m:t>
                                          </m:r>
                                        </m:e>
                                      </m:d>
                                    </m:e>
                                  </m:rad>
                                  <m:r>
                                    <a:rPr lang="en-US" altLang="zh-CN" b="1" i="1" dirty="0" smtClean="0">
                                      <a:latin typeface="Cambria Math" panose="02040503050406030204" pitchFamily="18" charset="0"/>
                                    </a:rPr>
                                    <m:t>(</m:t>
                                  </m:r>
                                  <m:r>
                                    <a:rPr lang="en-US" altLang="zh-CN" b="0" i="1" dirty="0" smtClean="0">
                                      <a:latin typeface="Cambria Math" panose="02040503050406030204" pitchFamily="18" charset="0"/>
                                    </a:rPr>
                                    <m:t>1</m:t>
                                  </m:r>
                                  <m:r>
                                    <a:rPr lang="en-US" altLang="zh-CN" b="1" i="1" dirty="0" smtClean="0">
                                      <a:latin typeface="Cambria Math" panose="02040503050406030204" pitchFamily="18" charset="0"/>
                                    </a:rPr>
                                    <m:t>−</m:t>
                                  </m:r>
                                  <m:nary>
                                    <m:naryPr>
                                      <m:limLoc m:val="undOvr"/>
                                      <m:subHide m:val="on"/>
                                      <m:supHide m:val="on"/>
                                      <m:ctrlPr>
                                        <a:rPr lang="en-US" altLang="zh-CN" b="1" i="1" dirty="0" smtClean="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𝒖</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b="0" i="1" dirty="0" smtClean="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𝒖</m:t>
                                              </m:r>
                                            </m:e>
                                          </m:d>
                                        </m:e>
                                      </m:rad>
                                    </m:e>
                                  </m:nary>
                                  <m:r>
                                    <a:rPr lang="en-US" altLang="zh-CN" b="1" i="1" dirty="0" smtClean="0">
                                      <a:latin typeface="Cambria Math" panose="02040503050406030204" pitchFamily="18" charset="0"/>
                                    </a:rPr>
                                    <m:t>ⅆ</m:t>
                                  </m:r>
                                  <m:r>
                                    <a:rPr lang="en-US" altLang="zh-CN" b="1" i="1" dirty="0" smtClean="0">
                                      <a:latin typeface="Cambria Math" panose="02040503050406030204" pitchFamily="18" charset="0"/>
                                    </a:rPr>
                                    <m:t>𝒗</m:t>
                                  </m:r>
                                  <m:r>
                                    <a:rPr lang="en-US" altLang="zh-CN" b="1" i="1" dirty="0">
                                      <a:latin typeface="Cambria Math" panose="02040503050406030204" pitchFamily="18" charset="0"/>
                                    </a:rPr>
                                    <m:t>)</m:t>
                                  </m:r>
                                  <m:r>
                                    <a:rPr lang="en-US" altLang="zh-CN" i="1" dirty="0">
                                      <a:latin typeface="Cambria Math" panose="02040503050406030204" pitchFamily="18" charset="0"/>
                                    </a:rPr>
                                    <m:t>ⅆ</m:t>
                                  </m:r>
                                  <m:r>
                                    <a:rPr lang="en-US" altLang="zh-CN" b="1" i="1" dirty="0">
                                      <a:latin typeface="Cambria Math" panose="02040503050406030204" pitchFamily="18" charset="0"/>
                                    </a:rPr>
                                    <m:t>𝒖</m:t>
                                  </m:r>
                                </m:e>
                              </m:nary>
                            </m:e>
                          </m:nary>
                        </m:e>
                      </m:nary>
                      <m:r>
                        <a:rPr lang="en-US" altLang="zh-CN" b="1" i="1" dirty="0" smtClean="0">
                          <a:latin typeface="Cambria Math" panose="02040503050406030204" pitchFamily="18" charset="0"/>
                        </a:rPr>
                        <m:t>=</m:t>
                      </m:r>
                      <m:r>
                        <a:rPr lang="en-US" altLang="zh-CN" b="0" i="1" dirty="0" smtClean="0">
                          <a:latin typeface="Cambria Math" panose="02040503050406030204" pitchFamily="18" charset="0"/>
                        </a:rPr>
                        <m:t>0           (∗)</m:t>
                      </m:r>
                    </m:oMath>
                  </m:oMathPara>
                </a14:m>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Let</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𝐺</m:t>
                        </m:r>
                      </m:e>
                      <m:sub>
                        <m:r>
                          <a:rPr lang="en-US" altLang="zh-CN" i="1" dirty="0">
                            <a:latin typeface="Cambria Math" panose="02040503050406030204" pitchFamily="18" charset="0"/>
                          </a:rPr>
                          <m:t>𝑗𝑘</m:t>
                        </m:r>
                      </m:sub>
                    </m:sSub>
                    <m:r>
                      <a:rPr lang="en-US" altLang="zh-CN" i="1" dirty="0">
                        <a:latin typeface="Cambria Math" panose="02040503050406030204" pitchFamily="18" charset="0"/>
                      </a:rPr>
                      <m:t>(</m:t>
                    </m:r>
                    <m:r>
                      <a:rPr lang="en-US" altLang="zh-CN" b="1" i="1" dirty="0">
                        <a:latin typeface="Cambria Math" panose="02040503050406030204" pitchFamily="18" charset="0"/>
                      </a:rPr>
                      <m:t>𝒖</m:t>
                    </m:r>
                    <m:r>
                      <a:rPr lang="en-US" altLang="zh-CN" i="1" dirty="0">
                        <a:latin typeface="Cambria Math" panose="02040503050406030204" pitchFamily="18" charset="0"/>
                      </a:rPr>
                      <m:t>)=1</m:t>
                    </m:r>
                    <m:r>
                      <a:rPr lang="en-US" altLang="zh-CN" b="1" i="1" dirty="0">
                        <a:latin typeface="Cambria Math" panose="02040503050406030204" pitchFamily="18" charset="0"/>
                      </a:rPr>
                      <m:t>−</m:t>
                    </m:r>
                    <m:nary>
                      <m:naryPr>
                        <m:limLoc m:val="undOvr"/>
                        <m:subHide m:val="on"/>
                        <m:supHide m:val="on"/>
                        <m:ctrlPr>
                          <a:rPr lang="en-US" altLang="zh-CN" b="1"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𝒖</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𝒖</m:t>
                                </m:r>
                              </m:e>
                            </m:d>
                          </m:e>
                        </m:rad>
                      </m:e>
                    </m:nary>
                    <m:r>
                      <a:rPr lang="en-US" altLang="zh-CN" b="1" i="1" dirty="0">
                        <a:latin typeface="Cambria Math" panose="02040503050406030204" pitchFamily="18" charset="0"/>
                      </a:rPr>
                      <m:t>ⅆ</m:t>
                    </m:r>
                    <m:r>
                      <a:rPr lang="en-US" altLang="zh-CN" b="1" i="1" dirty="0">
                        <a:latin typeface="Cambria Math" panose="02040503050406030204" pitchFamily="18" charset="0"/>
                      </a:rPr>
                      <m:t>𝒗</m:t>
                    </m:r>
                    <m:r>
                      <a:rPr lang="en-US" altLang="zh-CN" dirty="0">
                        <a:latin typeface="Cambria Math" panose="02040503050406030204" pitchFamily="18" charset="0"/>
                      </a:rPr>
                      <m:t>≥1−</m:t>
                    </m:r>
                    <m:rad>
                      <m:radPr>
                        <m:degHide m:val="on"/>
                        <m:ctrlPr>
                          <a:rPr lang="en-US" altLang="zh-CN" i="1" dirty="0">
                            <a:latin typeface="Cambria Math" panose="02040503050406030204" pitchFamily="18" charset="0"/>
                          </a:rPr>
                        </m:ctrlPr>
                      </m:radPr>
                      <m:deg/>
                      <m:e>
                        <m:nary>
                          <m:naryPr>
                            <m:limLoc m:val="undOvr"/>
                            <m:subHide m:val="on"/>
                            <m:supHide m:val="on"/>
                            <m:ctrlPr>
                              <a:rPr lang="en-US" altLang="zh-CN" i="1" dirty="0">
                                <a:latin typeface="Cambria Math" panose="02040503050406030204" pitchFamily="18" charset="0"/>
                              </a:rPr>
                            </m:ctrlPr>
                          </m:naryP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𝒖</m:t>
                                </m:r>
                              </m:e>
                            </m:d>
                            <m:r>
                              <a:rPr lang="en-US" altLang="zh-CN" i="1" dirty="0">
                                <a:latin typeface="Cambria Math" panose="02040503050406030204" pitchFamily="18" charset="0"/>
                              </a:rPr>
                              <m:t>ⅆ</m:t>
                            </m:r>
                            <m:r>
                              <a:rPr lang="en-US" altLang="zh-CN" b="1" i="1" dirty="0">
                                <a:latin typeface="Cambria Math" panose="02040503050406030204" pitchFamily="18" charset="0"/>
                              </a:rPr>
                              <m:t>𝒗</m:t>
                            </m:r>
                          </m:e>
                        </m:nary>
                        <m:nary>
                          <m:naryPr>
                            <m:limLoc m:val="undOvr"/>
                            <m:subHide m:val="on"/>
                            <m:supHide m:val="on"/>
                            <m:ctrlPr>
                              <a:rPr lang="en-US" altLang="zh-CN" i="1" dirty="0">
                                <a:latin typeface="Cambria Math" panose="02040503050406030204" pitchFamily="18" charset="0"/>
                              </a:rPr>
                            </m:ctrlPr>
                          </m:naryP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𝒗</m:t>
                                </m:r>
                                <m:r>
                                  <a:rPr lang="en-US" altLang="zh-CN" b="1" i="1" dirty="0">
                                    <a:latin typeface="Cambria Math" panose="02040503050406030204" pitchFamily="18" charset="0"/>
                                  </a:rPr>
                                  <m:t>|</m:t>
                                </m:r>
                                <m:r>
                                  <a:rPr lang="en-US" altLang="zh-CN" b="1" i="1" dirty="0">
                                    <a:latin typeface="Cambria Math" panose="02040503050406030204" pitchFamily="18" charset="0"/>
                                  </a:rPr>
                                  <m:t>𝒖</m:t>
                                </m:r>
                              </m:e>
                            </m:d>
                            <m:r>
                              <a:rPr lang="en-US" altLang="zh-CN" i="1" dirty="0">
                                <a:latin typeface="Cambria Math" panose="02040503050406030204" pitchFamily="18" charset="0"/>
                              </a:rPr>
                              <m:t>ⅆ</m:t>
                            </m:r>
                            <m:r>
                              <a:rPr lang="en-US" altLang="zh-CN" b="1" i="1" dirty="0">
                                <a:latin typeface="Cambria Math" panose="02040503050406030204" pitchFamily="18" charset="0"/>
                              </a:rPr>
                              <m:t>𝒗</m:t>
                            </m:r>
                          </m:e>
                        </m:nary>
                      </m:e>
                    </m:rad>
                    <m:r>
                      <a:rPr lang="en-US" altLang="zh-CN" b="1" i="1" dirty="0">
                        <a:latin typeface="Cambria Math" panose="02040503050406030204" pitchFamily="18" charset="0"/>
                      </a:rPr>
                      <m:t>=</m:t>
                    </m:r>
                    <m:r>
                      <a:rPr lang="en-US" altLang="zh-CN" b="1" i="1" dirty="0">
                        <a:latin typeface="Cambria Math" panose="02040503050406030204" pitchFamily="18" charset="0"/>
                      </a:rPr>
                      <m:t>𝟎</m:t>
                    </m:r>
                  </m:oMath>
                </a14:m>
                <a:endParaRPr lang="en-US" altLang="zh-CN" dirty="0"/>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Because</a:t>
                </a:r>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𝑤</m:t>
                        </m:r>
                      </m:e>
                      <m:sub>
                        <m:r>
                          <a:rPr lang="en-US" altLang="zh-CN" sz="2400">
                            <a:solidFill>
                              <a:schemeClr val="tx2"/>
                            </a:solidFill>
                            <a:latin typeface="Cambria Math" panose="02040503050406030204" pitchFamily="18" charset="0"/>
                            <a:cs typeface="Times New Roman" panose="02020603050405020304" pitchFamily="18" charset="0"/>
                          </a:rPr>
                          <m:t>𝑗𝑘</m:t>
                        </m:r>
                      </m:sub>
                    </m:sSub>
                    <m:r>
                      <a:rPr lang="en-US" altLang="zh-CN" sz="2400">
                        <a:solidFill>
                          <a:schemeClr val="tx2"/>
                        </a:solidFill>
                        <a:latin typeface="Cambria Math" panose="02040503050406030204" pitchFamily="18" charset="0"/>
                        <a:cs typeface="Times New Roman" panose="02020603050405020304" pitchFamily="18" charset="0"/>
                      </a:rPr>
                      <m:t>&gt;0</m:t>
                    </m:r>
                  </m:oMath>
                </a14:m>
                <a:r>
                  <a:rPr lang="en-US" altLang="zh-CN" sz="2400" dirty="0">
                    <a:solidFill>
                      <a:schemeClr val="tx2"/>
                    </a:solidFill>
                    <a:latin typeface="Times New Roman" panose="02020603050405020304" pitchFamily="18" charset="0"/>
                    <a:cs typeface="Times New Roman" panose="02020603050405020304" pitchFamily="18" charset="0"/>
                  </a:rPr>
                  <a:t> and </a:t>
                </a:r>
                <a14:m>
                  <m:oMath xmlns:m="http://schemas.openxmlformats.org/officeDocument/2006/math">
                    <m:nary>
                      <m:naryPr>
                        <m:limLoc m:val="undOvr"/>
                        <m:subHide m:val="on"/>
                        <m:supHide m:val="on"/>
                        <m:ctrlPr>
                          <a:rPr lang="en-US" altLang="zh-CN" sz="2400" i="1" dirty="0" smtClean="0">
                            <a:latin typeface="Cambria Math" panose="02040503050406030204" pitchFamily="18" charset="0"/>
                          </a:rPr>
                        </m:ctrlPr>
                      </m:naryPr>
                      <m:sub/>
                      <m:sup/>
                      <m:e>
                        <m:rad>
                          <m:radPr>
                            <m:degHide m:val="on"/>
                            <m:ctrlPr>
                              <a:rPr lang="en-US" altLang="zh-CN" sz="2400" i="1" dirty="0">
                                <a:latin typeface="Cambria Math" panose="02040503050406030204" pitchFamily="18" charset="0"/>
                              </a:rPr>
                            </m:ctrlPr>
                          </m:radPr>
                          <m:deg/>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𝑗</m:t>
                                </m:r>
                              </m:sub>
                            </m:sSub>
                            <m:d>
                              <m:dPr>
                                <m:ctrlPr>
                                  <a:rPr lang="en-US" altLang="zh-CN" sz="2400" i="1" dirty="0">
                                    <a:latin typeface="Cambria Math" panose="02040503050406030204" pitchFamily="18" charset="0"/>
                                  </a:rPr>
                                </m:ctrlPr>
                              </m:dPr>
                              <m:e>
                                <m:r>
                                  <a:rPr lang="en-US" altLang="zh-CN" sz="2400" b="1" i="1" dirty="0">
                                    <a:latin typeface="Cambria Math" panose="02040503050406030204" pitchFamily="18" charset="0"/>
                                  </a:rPr>
                                  <m:t>𝒖</m:t>
                                </m:r>
                              </m:e>
                            </m:d>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𝑘</m:t>
                                </m:r>
                              </m:sub>
                            </m:sSub>
                            <m:d>
                              <m:dPr>
                                <m:ctrlPr>
                                  <a:rPr lang="en-US" altLang="zh-CN" sz="2400" i="1" dirty="0">
                                    <a:latin typeface="Cambria Math" panose="02040503050406030204" pitchFamily="18" charset="0"/>
                                  </a:rPr>
                                </m:ctrlPr>
                              </m:dPr>
                              <m:e>
                                <m:r>
                                  <a:rPr lang="en-US" altLang="zh-CN" sz="2400" b="1" i="1" dirty="0">
                                    <a:latin typeface="Cambria Math" panose="02040503050406030204" pitchFamily="18" charset="0"/>
                                  </a:rPr>
                                  <m:t>𝒖</m:t>
                                </m:r>
                              </m:e>
                            </m:d>
                          </m:e>
                        </m:rad>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𝐺</m:t>
                            </m:r>
                          </m:e>
                          <m:sub>
                            <m:r>
                              <a:rPr lang="en-US" altLang="zh-CN" sz="2400" i="1" dirty="0">
                                <a:latin typeface="Cambria Math" panose="02040503050406030204" pitchFamily="18" charset="0"/>
                              </a:rPr>
                              <m:t>𝑗𝑘</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𝒖</m:t>
                        </m:r>
                        <m:r>
                          <a:rPr lang="en-US" altLang="zh-CN" sz="2400" i="1" dirty="0">
                            <a:latin typeface="Cambria Math" panose="02040503050406030204" pitchFamily="18" charset="0"/>
                          </a:rPr>
                          <m:t>)</m:t>
                        </m:r>
                      </m:e>
                    </m:nary>
                    <m:r>
                      <a:rPr lang="en-US" altLang="zh-CN" sz="2400" b="1" i="1" dirty="0" smtClean="0">
                        <a:latin typeface="Cambria Math" panose="02040503050406030204" pitchFamily="18" charset="0"/>
                      </a:rPr>
                      <m:t>≥</m:t>
                    </m:r>
                    <m:r>
                      <a:rPr lang="en-US" altLang="zh-CN" sz="2400" i="1" dirty="0">
                        <a:latin typeface="Cambria Math" panose="02040503050406030204" pitchFamily="18" charset="0"/>
                      </a:rPr>
                      <m:t>0</m:t>
                    </m:r>
                  </m:oMath>
                </a14:m>
                <a:r>
                  <a:rPr lang="en-US" altLang="zh-CN" sz="2400" dirty="0"/>
                  <a:t> </a:t>
                </a:r>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sz="2400" dirty="0">
                    <a:solidFill>
                      <a:schemeClr val="tx2"/>
                    </a:solidFill>
                    <a:latin typeface="Times New Roman" panose="02020603050405020304" pitchFamily="18" charset="0"/>
                    <a:cs typeface="Times New Roman" panose="02020603050405020304" pitchFamily="18" charset="0"/>
                  </a:rPr>
                  <a:t>T</a:t>
                </a:r>
                <a:r>
                  <a:rPr lang="en-US" altLang="zh-CN" dirty="0">
                    <a:solidFill>
                      <a:schemeClr val="tx2"/>
                    </a:solidFill>
                    <a:latin typeface="Times New Roman" panose="02020603050405020304" pitchFamily="18" charset="0"/>
                    <a:cs typeface="Times New Roman" panose="02020603050405020304" pitchFamily="18" charset="0"/>
                  </a:rPr>
                  <a:t>hen</a:t>
                </a:r>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US" altLang="zh-CN" i="1" dirty="0">
                            <a:latin typeface="Cambria Math" panose="02040503050406030204" pitchFamily="18" charset="0"/>
                          </a:rPr>
                        </m:ctrlPr>
                      </m:naryPr>
                      <m:sub/>
                      <m:sup/>
                      <m:e>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𝒖</m:t>
                                </m:r>
                              </m:e>
                            </m: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𝑘</m:t>
                                </m:r>
                              </m:sub>
                            </m:sSub>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𝒖</m:t>
                                </m:r>
                              </m:e>
                            </m:d>
                          </m:e>
                        </m:rad>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𝐺</m:t>
                            </m:r>
                          </m:e>
                          <m:sub>
                            <m:r>
                              <a:rPr lang="en-US" altLang="zh-CN" i="1" dirty="0">
                                <a:latin typeface="Cambria Math" panose="02040503050406030204" pitchFamily="18" charset="0"/>
                              </a:rPr>
                              <m:t>𝑗𝑘</m:t>
                            </m:r>
                          </m:sub>
                        </m:sSub>
                        <m:r>
                          <a:rPr lang="en-US" altLang="zh-CN" i="1" dirty="0">
                            <a:latin typeface="Cambria Math" panose="02040503050406030204" pitchFamily="18" charset="0"/>
                          </a:rPr>
                          <m:t>(</m:t>
                        </m:r>
                        <m:r>
                          <a:rPr lang="en-US" altLang="zh-CN" b="1" i="1" dirty="0">
                            <a:latin typeface="Cambria Math" panose="02040503050406030204" pitchFamily="18" charset="0"/>
                          </a:rPr>
                          <m:t>𝒖</m:t>
                        </m:r>
                        <m:r>
                          <a:rPr lang="en-US" altLang="zh-CN" i="1" dirty="0">
                            <a:latin typeface="Cambria Math" panose="02040503050406030204" pitchFamily="18" charset="0"/>
                          </a:rPr>
                          <m:t>)ⅆ</m:t>
                        </m:r>
                        <m:r>
                          <a:rPr lang="en-US" altLang="zh-CN" b="1" i="1" dirty="0" smtClean="0">
                            <a:latin typeface="Cambria Math" panose="02040503050406030204" pitchFamily="18" charset="0"/>
                          </a:rPr>
                          <m:t>𝒖</m:t>
                        </m:r>
                      </m:e>
                    </m:nary>
                    <m:r>
                      <a:rPr lang="en-US" altLang="zh-CN" b="1" i="1" dirty="0" smtClean="0">
                        <a:latin typeface="Cambria Math" panose="02040503050406030204" pitchFamily="18" charset="0"/>
                      </a:rPr>
                      <m:t>=</m:t>
                    </m:r>
                    <m:r>
                      <a:rPr lang="en-US" altLang="zh-CN" b="0" i="1" dirty="0" smtClean="0">
                        <a:latin typeface="Cambria Math" panose="02040503050406030204" pitchFamily="18" charset="0"/>
                      </a:rPr>
                      <m:t>0</m:t>
                    </m:r>
                  </m:oMath>
                </a14:m>
                <a:r>
                  <a:rPr lang="en-US" altLang="zh-CN" dirty="0"/>
                  <a:t> </a:t>
                </a:r>
                <a:r>
                  <a:rPr lang="en-US" altLang="zh-CN" dirty="0">
                    <a:solidFill>
                      <a:schemeClr val="tx2"/>
                    </a:solidFill>
                    <a:latin typeface="Times New Roman" panose="02020603050405020304" pitchFamily="18" charset="0"/>
                    <a:cs typeface="Times New Roman" panose="02020603050405020304" pitchFamily="18" charset="0"/>
                  </a:rPr>
                  <a:t>for</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oMath>
                </a14:m>
                <a:endParaRPr lang="en-US" altLang="zh-CN" dirty="0"/>
              </a:p>
            </p:txBody>
          </p:sp>
        </mc:Choice>
        <mc:Fallback xmlns="">
          <p:sp>
            <p:nvSpPr>
              <p:cNvPr id="3" name="Content Placeholder 2">
                <a:extLst>
                  <a:ext uri="{FF2B5EF4-FFF2-40B4-BE49-F238E27FC236}">
                    <a16:creationId xmlns:a16="http://schemas.microsoft.com/office/drawing/2014/main" id="{5BFAFFB2-FE5A-43F8-8FBF-03AAE9560B4B}"/>
                  </a:ext>
                </a:extLst>
              </p:cNvPr>
              <p:cNvSpPr>
                <a:spLocks noGrp="1" noRot="1" noChangeAspect="1" noMove="1" noResize="1" noEditPoints="1" noAdjustHandles="1" noChangeArrowheads="1" noChangeShapeType="1" noTextEdit="1"/>
              </p:cNvSpPr>
              <p:nvPr>
                <p:ph idx="1"/>
              </p:nvPr>
            </p:nvSpPr>
            <p:spPr>
              <a:xfrm>
                <a:off x="645130" y="1766656"/>
                <a:ext cx="9404723" cy="4481743"/>
              </a:xfrm>
              <a:blipFill>
                <a:blip r:embed="rId3"/>
                <a:stretch>
                  <a:fillRect l="-3240" t="-2177" b="-12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924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3581A2-6AF6-4D39-90D1-F1C4D6DC1C06}"/>
                  </a:ext>
                </a:extLst>
              </p:cNvPr>
              <p:cNvSpPr>
                <a:spLocks noGrp="1"/>
              </p:cNvSpPr>
              <p:nvPr>
                <p:ph idx="1"/>
              </p:nvPr>
            </p:nvSpPr>
            <p:spPr>
              <a:xfrm>
                <a:off x="645132" y="550416"/>
                <a:ext cx="9404722" cy="5697983"/>
              </a:xfrm>
            </p:spPr>
            <p:txBody>
              <a:bodyPr>
                <a:normAutofit fontScale="55000" lnSpcReduction="20000"/>
              </a:bodyPr>
              <a:lstStyle/>
              <a:p>
                <a:pPr marL="0" indent="0">
                  <a:buNone/>
                </a:pPr>
                <a:r>
                  <a:rPr lang="en-US" altLang="zh-CN" sz="3800" dirty="0">
                    <a:latin typeface="Times New Roman" panose="02020603050405020304" pitchFamily="18" charset="0"/>
                    <a:cs typeface="Times New Roman" panose="02020603050405020304" pitchFamily="18" charset="0"/>
                  </a:rPr>
                  <a:t>Partition the support of U as </a:t>
                </a:r>
                <a14:m>
                  <m:oMath xmlns:m="http://schemas.openxmlformats.org/officeDocument/2006/math">
                    <m:sSub>
                      <m:sSubPr>
                        <m:ctrlPr>
                          <a:rPr lang="en-US" altLang="zh-CN" sz="3800" i="1" dirty="0" smtClean="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1</m:t>
                        </m:r>
                      </m:sub>
                    </m:sSub>
                    <m:r>
                      <a:rPr lang="en-US" altLang="zh-CN" sz="3800" i="1" dirty="0" smtClean="0">
                        <a:latin typeface="Cambria Math" panose="02040503050406030204" pitchFamily="18" charset="0"/>
                        <a:cs typeface="Times New Roman" panose="02020603050405020304" pitchFamily="18" charset="0"/>
                      </a:rPr>
                      <m:t> ∪ </m:t>
                    </m:r>
                    <m:sSub>
                      <m:sSubPr>
                        <m:ctrlPr>
                          <a:rPr lang="en-US" altLang="zh-CN" sz="3800" i="1" dirty="0" smtClean="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2</m:t>
                        </m:r>
                      </m:sub>
                    </m:sSub>
                    <m:r>
                      <a:rPr lang="en-US" altLang="zh-CN" sz="3800" i="1" dirty="0" smtClean="0">
                        <a:latin typeface="Cambria Math" panose="02040503050406030204" pitchFamily="18" charset="0"/>
                        <a:cs typeface="Times New Roman" panose="02020603050405020304" pitchFamily="18" charset="0"/>
                      </a:rPr>
                      <m:t> </m:t>
                    </m:r>
                  </m:oMath>
                </a14:m>
                <a:r>
                  <a:rPr lang="en-US" altLang="zh-CN" sz="38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1</m:t>
                        </m:r>
                      </m:sub>
                    </m:sSub>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i="1" dirty="0" smtClean="0">
                        <a:latin typeface="Cambria Math" panose="02040503050406030204" pitchFamily="18" charset="0"/>
                        <a:cs typeface="Times New Roman" panose="02020603050405020304" pitchFamily="18" charset="0"/>
                      </a:rPr>
                      <m:t>⊆</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i="1" dirty="0">
                            <a:latin typeface="Cambria Math" panose="02040503050406030204" pitchFamily="18" charset="0"/>
                            <a:cs typeface="Times New Roman" panose="02020603050405020304" pitchFamily="18" charset="0"/>
                          </a:rPr>
                          <m:t>𝑅</m:t>
                        </m:r>
                      </m:e>
                      <m:sup>
                        <m:r>
                          <a:rPr lang="en-US" altLang="zh-CN" sz="3800" i="1" dirty="0">
                            <a:latin typeface="Cambria Math" panose="02040503050406030204" pitchFamily="18" charset="0"/>
                            <a:cs typeface="Times New Roman" panose="02020603050405020304" pitchFamily="18" charset="0"/>
                          </a:rPr>
                          <m:t>𝑑</m:t>
                        </m:r>
                      </m:sup>
                    </m:sSup>
                    <m:r>
                      <a:rPr lang="en-US" altLang="zh-CN" sz="3800" i="1" dirty="0" smtClean="0">
                        <a:latin typeface="Cambria Math" panose="02040503050406030204" pitchFamily="18" charset="0"/>
                        <a:cs typeface="Times New Roman" panose="02020603050405020304" pitchFamily="18" charset="0"/>
                      </a:rPr>
                      <m:t> </m:t>
                    </m:r>
                  </m:oMath>
                </a14:m>
                <a:r>
                  <a:rPr lang="en-US" altLang="zh-CN" sz="38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b="0" i="1" dirty="0" smtClean="0">
                            <a:latin typeface="Cambria Math" panose="02040503050406030204" pitchFamily="18" charset="0"/>
                            <a:cs typeface="Times New Roman" panose="02020603050405020304" pitchFamily="18" charset="0"/>
                          </a:rPr>
                          <m:t>2</m:t>
                        </m:r>
                      </m:sub>
                    </m:sSub>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i="1" dirty="0">
                        <a:latin typeface="Cambria Math" panose="02040503050406030204" pitchFamily="18" charset="0"/>
                        <a:cs typeface="Times New Roman" panose="02020603050405020304" pitchFamily="18" charset="0"/>
                      </a:rPr>
                      <m:t>⊆</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i="1" dirty="0">
                            <a:latin typeface="Cambria Math" panose="02040503050406030204" pitchFamily="18" charset="0"/>
                            <a:cs typeface="Times New Roman" panose="02020603050405020304" pitchFamily="18" charset="0"/>
                          </a:rPr>
                          <m:t>𝑅</m:t>
                        </m:r>
                      </m:e>
                      <m:sup>
                        <m:r>
                          <a:rPr lang="en-US" altLang="zh-CN" sz="3800" i="1" dirty="0">
                            <a:latin typeface="Cambria Math" panose="02040503050406030204" pitchFamily="18" charset="0"/>
                            <a:cs typeface="Times New Roman" panose="02020603050405020304" pitchFamily="18" charset="0"/>
                          </a:rPr>
                          <m:t>𝑑</m:t>
                        </m:r>
                      </m:sup>
                    </m:sSup>
                    <m:r>
                      <a:rPr lang="en-US" altLang="zh-CN" sz="3800" i="1" dirty="0">
                        <a:latin typeface="Cambria Math" panose="02040503050406030204" pitchFamily="18" charset="0"/>
                        <a:cs typeface="Times New Roman" panose="02020603050405020304" pitchFamily="18" charset="0"/>
                      </a:rPr>
                      <m:t> </m:t>
                    </m:r>
                  </m:oMath>
                </a14:m>
                <a:r>
                  <a:rPr lang="en-US" altLang="zh-CN" sz="3800" dirty="0">
                    <a:latin typeface="Times New Roman" panose="02020603050405020304" pitchFamily="18" charset="0"/>
                    <a:cs typeface="Times New Roman" panose="02020603050405020304" pitchFamily="18" charset="0"/>
                  </a:rPr>
                  <a:t>are defined as follows. </a:t>
                </a:r>
              </a:p>
              <a:p>
                <a:pPr marL="0" indent="0">
                  <a:buNone/>
                </a:pPr>
                <a:r>
                  <a:rPr lang="en-US" altLang="zh-CN" sz="38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3800" b="1" i="1" dirty="0" smtClean="0">
                        <a:latin typeface="Cambria Math" panose="02040503050406030204" pitchFamily="18" charset="0"/>
                        <a:cs typeface="Times New Roman" panose="02020603050405020304" pitchFamily="18" charset="0"/>
                      </a:rPr>
                      <m:t>𝒖</m:t>
                    </m:r>
                    <m:r>
                      <a:rPr lang="en-US" altLang="zh-CN" sz="3800" i="1" dirty="0" smtClean="0">
                        <a:latin typeface="Cambria Math" panose="02040503050406030204" pitchFamily="18" charset="0"/>
                        <a:cs typeface="Times New Roman" panose="02020603050405020304" pitchFamily="18" charset="0"/>
                      </a:rPr>
                      <m:t> ∈</m:t>
                    </m:r>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1</m:t>
                        </m:r>
                      </m:sub>
                    </m:sSub>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dirty="0">
                            <a:latin typeface="Cambria Math" panose="02040503050406030204" pitchFamily="18" charset="0"/>
                            <a:cs typeface="Times New Roman" panose="02020603050405020304" pitchFamily="18" charset="0"/>
                          </a:rPr>
                          <m:t>𝑓</m:t>
                        </m:r>
                      </m:e>
                      <m:sub>
                        <m:r>
                          <a:rPr lang="en-US" altLang="zh-CN" sz="3800" dirty="0">
                            <a:latin typeface="Cambria Math" panose="02040503050406030204" pitchFamily="18" charset="0"/>
                            <a:cs typeface="Times New Roman" panose="02020603050405020304" pitchFamily="18" charset="0"/>
                          </a:rPr>
                          <m:t>𝑗</m:t>
                        </m:r>
                      </m:sub>
                    </m:sSub>
                    <m:d>
                      <m:dPr>
                        <m:ctrlPr>
                          <a:rPr lang="en-US" altLang="zh-CN" sz="3800" i="1" dirty="0">
                            <a:latin typeface="Cambria Math" panose="02040503050406030204" pitchFamily="18" charset="0"/>
                            <a:cs typeface="Times New Roman" panose="02020603050405020304" pitchFamily="18" charset="0"/>
                          </a:rPr>
                        </m:ctrlPr>
                      </m:dPr>
                      <m:e>
                        <m:r>
                          <a:rPr lang="en-US" altLang="zh-CN" sz="3800" dirty="0">
                            <a:latin typeface="Cambria Math" panose="02040503050406030204" pitchFamily="18" charset="0"/>
                            <a:cs typeface="Times New Roman" panose="02020603050405020304" pitchFamily="18" charset="0"/>
                          </a:rPr>
                          <m:t>𝒖</m:t>
                        </m:r>
                      </m:e>
                    </m:d>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dirty="0">
                            <a:latin typeface="Cambria Math" panose="02040503050406030204" pitchFamily="18" charset="0"/>
                            <a:cs typeface="Times New Roman" panose="02020603050405020304" pitchFamily="18" charset="0"/>
                          </a:rPr>
                          <m:t>𝑓</m:t>
                        </m:r>
                      </m:e>
                      <m:sub>
                        <m:r>
                          <a:rPr lang="en-US" altLang="zh-CN" sz="3800" i="1" dirty="0">
                            <a:latin typeface="Cambria Math" panose="02040503050406030204" pitchFamily="18" charset="0"/>
                            <a:cs typeface="Times New Roman" panose="02020603050405020304" pitchFamily="18" charset="0"/>
                          </a:rPr>
                          <m:t>𝑘</m:t>
                        </m:r>
                      </m:sub>
                    </m:sSub>
                    <m:d>
                      <m:dPr>
                        <m:ctrlPr>
                          <a:rPr lang="en-US" altLang="zh-CN" sz="3800" i="1" dirty="0">
                            <a:latin typeface="Cambria Math" panose="02040503050406030204" pitchFamily="18" charset="0"/>
                            <a:cs typeface="Times New Roman" panose="02020603050405020304" pitchFamily="18" charset="0"/>
                          </a:rPr>
                        </m:ctrlPr>
                      </m:dPr>
                      <m:e>
                        <m:r>
                          <a:rPr lang="en-US" altLang="zh-CN" sz="3800" dirty="0">
                            <a:latin typeface="Cambria Math" panose="02040503050406030204" pitchFamily="18" charset="0"/>
                            <a:cs typeface="Times New Roman" panose="02020603050405020304" pitchFamily="18" charset="0"/>
                          </a:rPr>
                          <m:t>𝒖</m:t>
                        </m:r>
                      </m:e>
                    </m:d>
                    <m:r>
                      <a:rPr lang="en-US" altLang="zh-CN" sz="3800" b="0" i="1" dirty="0" smtClean="0">
                        <a:latin typeface="Cambria Math" panose="02040503050406030204" pitchFamily="18" charset="0"/>
                        <a:cs typeface="Times New Roman" panose="02020603050405020304" pitchFamily="18" charset="0"/>
                      </a:rPr>
                      <m:t>=0</m:t>
                    </m:r>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i="1" dirty="0" smtClean="0">
                        <a:latin typeface="Cambria Math" panose="02040503050406030204" pitchFamily="18" charset="0"/>
                        <a:cs typeface="Times New Roman" panose="02020603050405020304" pitchFamily="18" charset="0"/>
                      </a:rPr>
                      <m:t>∀</m:t>
                    </m:r>
                    <m:r>
                      <a:rPr lang="en-US" altLang="zh-CN" sz="3800" i="1" dirty="0" err="1" smtClean="0">
                        <a:latin typeface="Cambria Math" panose="02040503050406030204" pitchFamily="18" charset="0"/>
                        <a:cs typeface="Times New Roman" panose="02020603050405020304" pitchFamily="18" charset="0"/>
                      </a:rPr>
                      <m:t>𝑗</m:t>
                    </m:r>
                    <m:r>
                      <a:rPr lang="en-US" altLang="zh-CN" sz="3800" i="1" dirty="0" err="1" smtClean="0">
                        <a:latin typeface="Cambria Math" panose="02040503050406030204" pitchFamily="18" charset="0"/>
                        <a:cs typeface="Times New Roman" panose="02020603050405020304" pitchFamily="18" charset="0"/>
                      </a:rPr>
                      <m:t>, </m:t>
                    </m:r>
                    <m:r>
                      <a:rPr lang="en-US" altLang="zh-CN" sz="3800" i="1" dirty="0" err="1" smtClean="0">
                        <a:latin typeface="Cambria Math" panose="02040503050406030204" pitchFamily="18" charset="0"/>
                        <a:cs typeface="Times New Roman" panose="02020603050405020304" pitchFamily="18" charset="0"/>
                      </a:rPr>
                      <m:t>𝑘</m:t>
                    </m:r>
                    <m:r>
                      <a:rPr lang="en-US" altLang="zh-CN" sz="3800" i="1" dirty="0" smtClean="0">
                        <a:latin typeface="Cambria Math" panose="02040503050406030204" pitchFamily="18" charset="0"/>
                        <a:cs typeface="Times New Roman" panose="02020603050405020304" pitchFamily="18" charset="0"/>
                      </a:rPr>
                      <m:t> = </m:t>
                    </m:r>
                    <m:r>
                      <a:rPr lang="en-US" altLang="zh-CN" sz="3800" i="1" dirty="0">
                        <a:latin typeface="Cambria Math" panose="02040503050406030204" pitchFamily="18" charset="0"/>
                        <a:cs typeface="Times New Roman" panose="02020603050405020304" pitchFamily="18" charset="0"/>
                      </a:rPr>
                      <m:t>1,…,</m:t>
                    </m:r>
                    <m:r>
                      <a:rPr lang="en-US" altLang="zh-CN" sz="3800" i="1" dirty="0">
                        <a:latin typeface="Cambria Math" panose="02040503050406030204" pitchFamily="18" charset="0"/>
                        <a:cs typeface="Times New Roman" panose="02020603050405020304" pitchFamily="18" charset="0"/>
                      </a:rPr>
                      <m:t>𝐶</m:t>
                    </m:r>
                  </m:oMath>
                </a14:m>
                <a:r>
                  <a:rPr lang="en-US" altLang="zh-CN" sz="3800" dirty="0">
                    <a:latin typeface="Times New Roman" panose="02020603050405020304" pitchFamily="18" charset="0"/>
                    <a:cs typeface="Times New Roman" panose="02020603050405020304" pitchFamily="18" charset="0"/>
                  </a:rPr>
                  <a:t> </a:t>
                </a:r>
              </a:p>
              <a:p>
                <a:pPr marL="0" indent="0">
                  <a:buNone/>
                </a:pPr>
                <a:r>
                  <a:rPr lang="en-US" altLang="zh-CN" sz="38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3800" b="1" i="1" dirty="0">
                        <a:latin typeface="Cambria Math" panose="02040503050406030204" pitchFamily="18" charset="0"/>
                        <a:cs typeface="Times New Roman" panose="02020603050405020304" pitchFamily="18" charset="0"/>
                      </a:rPr>
                      <m:t>𝒖</m:t>
                    </m:r>
                    <m:r>
                      <a:rPr lang="en-US" altLang="zh-CN" sz="3800" i="1" dirty="0">
                        <a:latin typeface="Cambria Math" panose="02040503050406030204" pitchFamily="18" charset="0"/>
                        <a:cs typeface="Times New Roman" panose="02020603050405020304" pitchFamily="18" charset="0"/>
                      </a:rPr>
                      <m:t> ∈</m:t>
                    </m:r>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b="0" i="1" dirty="0" smtClean="0">
                            <a:latin typeface="Cambria Math" panose="02040503050406030204" pitchFamily="18" charset="0"/>
                            <a:cs typeface="Times New Roman" panose="02020603050405020304" pitchFamily="18" charset="0"/>
                          </a:rPr>
                          <m:t>2</m:t>
                        </m:r>
                      </m:sub>
                    </m:sSub>
                  </m:oMath>
                </a14:m>
                <a:r>
                  <a:rPr lang="en-US" altLang="zh-CN" sz="38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3800" i="1" dirty="0">
                            <a:latin typeface="Cambria Math" panose="02040503050406030204" pitchFamily="18" charset="0"/>
                          </a:rPr>
                        </m:ctrlPr>
                      </m:sSubPr>
                      <m:e>
                        <m:r>
                          <a:rPr lang="en-US" altLang="zh-CN" sz="3800" i="1" dirty="0">
                            <a:latin typeface="Cambria Math" panose="02040503050406030204" pitchFamily="18" charset="0"/>
                          </a:rPr>
                          <m:t>𝐺</m:t>
                        </m:r>
                      </m:e>
                      <m:sub>
                        <m:r>
                          <a:rPr lang="en-US" altLang="zh-CN" sz="3800" i="1" dirty="0">
                            <a:latin typeface="Cambria Math" panose="02040503050406030204" pitchFamily="18" charset="0"/>
                          </a:rPr>
                          <m:t>𝑗𝑘</m:t>
                        </m:r>
                      </m:sub>
                    </m:sSub>
                    <m:r>
                      <a:rPr lang="en-US" altLang="zh-CN" sz="3800" i="1" dirty="0">
                        <a:latin typeface="Cambria Math" panose="02040503050406030204" pitchFamily="18" charset="0"/>
                      </a:rPr>
                      <m:t>(</m:t>
                    </m:r>
                    <m:r>
                      <a:rPr lang="en-US" altLang="zh-CN" sz="3800" b="1" i="1" dirty="0">
                        <a:latin typeface="Cambria Math" panose="02040503050406030204" pitchFamily="18" charset="0"/>
                      </a:rPr>
                      <m:t>𝒖</m:t>
                    </m:r>
                    <m:r>
                      <a:rPr lang="en-US" altLang="zh-CN" sz="3800" i="1" dirty="0">
                        <a:latin typeface="Cambria Math" panose="02040503050406030204" pitchFamily="18" charset="0"/>
                      </a:rPr>
                      <m:t>)=</m:t>
                    </m:r>
                    <m:r>
                      <a:rPr lang="en-US" altLang="zh-CN" sz="3800" i="1" dirty="0">
                        <a:latin typeface="Cambria Math" panose="02040503050406030204" pitchFamily="18" charset="0"/>
                        <a:cs typeface="Times New Roman" panose="02020603050405020304" pitchFamily="18" charset="0"/>
                      </a:rPr>
                      <m:t>0</m:t>
                    </m:r>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i="1" dirty="0">
                        <a:latin typeface="Cambria Math" panose="02040503050406030204" pitchFamily="18" charset="0"/>
                        <a:cs typeface="Times New Roman" panose="02020603050405020304" pitchFamily="18" charset="0"/>
                      </a:rPr>
                      <m:t>∀</m:t>
                    </m:r>
                    <m:r>
                      <a:rPr lang="en-US" altLang="zh-CN" sz="3800" i="1" dirty="0" err="1">
                        <a:latin typeface="Cambria Math" panose="02040503050406030204" pitchFamily="18" charset="0"/>
                        <a:cs typeface="Times New Roman" panose="02020603050405020304" pitchFamily="18" charset="0"/>
                      </a:rPr>
                      <m:t>𝑗</m:t>
                    </m:r>
                    <m:r>
                      <a:rPr lang="en-US" altLang="zh-CN" sz="3800" b="0" i="1" dirty="0" smtClean="0">
                        <a:latin typeface="Cambria Math" panose="02040503050406030204" pitchFamily="18" charset="0"/>
                        <a:cs typeface="Times New Roman" panose="02020603050405020304" pitchFamily="18" charset="0"/>
                      </a:rPr>
                      <m:t>,</m:t>
                    </m:r>
                    <m:r>
                      <a:rPr lang="en-US" altLang="zh-CN" sz="3800" i="1" dirty="0" err="1">
                        <a:latin typeface="Cambria Math" panose="02040503050406030204" pitchFamily="18" charset="0"/>
                        <a:cs typeface="Times New Roman" panose="02020603050405020304" pitchFamily="18" charset="0"/>
                      </a:rPr>
                      <m:t>𝑘</m:t>
                    </m:r>
                    <m:r>
                      <a:rPr lang="en-US" altLang="zh-CN" sz="3800" i="1" dirty="0">
                        <a:latin typeface="Cambria Math" panose="02040503050406030204" pitchFamily="18" charset="0"/>
                        <a:cs typeface="Times New Roman" panose="02020603050405020304" pitchFamily="18" charset="0"/>
                      </a:rPr>
                      <m:t> = 1,…,</m:t>
                    </m:r>
                    <m:r>
                      <a:rPr lang="en-US" altLang="zh-CN" sz="3800" i="1" dirty="0">
                        <a:latin typeface="Cambria Math" panose="02040503050406030204" pitchFamily="18" charset="0"/>
                        <a:cs typeface="Times New Roman" panose="02020603050405020304" pitchFamily="18" charset="0"/>
                      </a:rPr>
                      <m:t>𝐶</m:t>
                    </m:r>
                  </m:oMath>
                </a14:m>
                <a:r>
                  <a:rPr lang="en-US" altLang="zh-CN" sz="3800" dirty="0">
                    <a:latin typeface="Times New Roman" panose="02020603050405020304" pitchFamily="18" charset="0"/>
                    <a:cs typeface="Times New Roman" panose="02020603050405020304" pitchFamily="18" charset="0"/>
                  </a:rPr>
                  <a:t>  </a:t>
                </a:r>
              </a:p>
              <a:p>
                <a:pPr marL="0" indent="0">
                  <a:buNone/>
                </a:pPr>
                <a:r>
                  <a:rPr lang="en-US" altLang="zh-CN" sz="3800" dirty="0">
                    <a:latin typeface="Times New Roman" panose="02020603050405020304" pitchFamily="18" charset="0"/>
                    <a:cs typeface="Times New Roman" panose="02020603050405020304" pitchFamily="18" charset="0"/>
                  </a:rPr>
                  <a:t>Notice that we do not require </a:t>
                </a:r>
                <a14:m>
                  <m:oMath xmlns:m="http://schemas.openxmlformats.org/officeDocument/2006/math">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1</m:t>
                        </m:r>
                      </m:sub>
                    </m:sSub>
                  </m:oMath>
                </a14:m>
                <a:r>
                  <a:rPr lang="en-US" altLang="zh-CN" sz="3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2</m:t>
                        </m:r>
                      </m:sub>
                    </m:sSub>
                  </m:oMath>
                </a14:m>
                <a:r>
                  <a:rPr lang="en-US" altLang="zh-CN" sz="3800" dirty="0">
                    <a:latin typeface="Times New Roman" panose="02020603050405020304" pitchFamily="18" charset="0"/>
                    <a:cs typeface="Times New Roman" panose="02020603050405020304" pitchFamily="18" charset="0"/>
                  </a:rPr>
                  <a:t> to be disjoint. </a:t>
                </a:r>
              </a:p>
              <a:p>
                <a:pPr marL="0" indent="0">
                  <a:buNone/>
                </a:pPr>
                <a:r>
                  <a:rPr lang="en-US" altLang="zh-CN" sz="38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3800" b="1" i="1" dirty="0">
                        <a:latin typeface="Cambria Math" panose="02040503050406030204" pitchFamily="18" charset="0"/>
                        <a:cs typeface="Times New Roman" panose="02020603050405020304" pitchFamily="18" charset="0"/>
                      </a:rPr>
                      <m:t>𝒖</m:t>
                    </m:r>
                    <m:r>
                      <a:rPr lang="en-US" altLang="zh-CN" sz="3800" i="1" dirty="0">
                        <a:latin typeface="Cambria Math" panose="02040503050406030204" pitchFamily="18" charset="0"/>
                        <a:cs typeface="Times New Roman" panose="02020603050405020304" pitchFamily="18" charset="0"/>
                      </a:rPr>
                      <m:t> ∈</m:t>
                    </m:r>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i="1" dirty="0">
                            <a:latin typeface="Cambria Math" panose="02040503050406030204" pitchFamily="18" charset="0"/>
                            <a:cs typeface="Times New Roman" panose="02020603050405020304" pitchFamily="18" charset="0"/>
                          </a:rPr>
                          <m:t>1</m:t>
                        </m:r>
                      </m:sub>
                    </m:sSub>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dirty="0">
                            <a:latin typeface="Cambria Math" panose="02040503050406030204" pitchFamily="18" charset="0"/>
                            <a:cs typeface="Times New Roman" panose="02020603050405020304" pitchFamily="18" charset="0"/>
                          </a:rPr>
                          <m:t>𝑓</m:t>
                        </m:r>
                      </m:e>
                      <m:sub>
                        <m:r>
                          <a:rPr lang="en-US" altLang="zh-CN" sz="3800" dirty="0">
                            <a:latin typeface="Cambria Math" panose="02040503050406030204" pitchFamily="18" charset="0"/>
                            <a:cs typeface="Times New Roman" panose="02020603050405020304" pitchFamily="18" charset="0"/>
                          </a:rPr>
                          <m:t>𝑗</m:t>
                        </m:r>
                      </m:sub>
                    </m:sSub>
                    <m:d>
                      <m:dPr>
                        <m:ctrlPr>
                          <a:rPr lang="en-US" altLang="zh-CN" sz="3800" i="1" dirty="0">
                            <a:latin typeface="Cambria Math" panose="02040503050406030204" pitchFamily="18" charset="0"/>
                            <a:cs typeface="Times New Roman" panose="02020603050405020304" pitchFamily="18" charset="0"/>
                          </a:rPr>
                        </m:ctrlPr>
                      </m:dPr>
                      <m:e>
                        <m:r>
                          <a:rPr lang="en-US" altLang="zh-CN" sz="3800" dirty="0">
                            <a:latin typeface="Cambria Math" panose="02040503050406030204" pitchFamily="18" charset="0"/>
                            <a:cs typeface="Times New Roman" panose="02020603050405020304" pitchFamily="18" charset="0"/>
                          </a:rPr>
                          <m:t>𝒖</m:t>
                        </m:r>
                      </m:e>
                    </m:d>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dirty="0">
                            <a:latin typeface="Cambria Math" panose="02040503050406030204" pitchFamily="18" charset="0"/>
                            <a:cs typeface="Times New Roman" panose="02020603050405020304" pitchFamily="18" charset="0"/>
                          </a:rPr>
                          <m:t>𝑓</m:t>
                        </m:r>
                      </m:e>
                      <m:sub>
                        <m:r>
                          <a:rPr lang="en-US" altLang="zh-CN" sz="3800" i="1" dirty="0">
                            <a:latin typeface="Cambria Math" panose="02040503050406030204" pitchFamily="18" charset="0"/>
                            <a:cs typeface="Times New Roman" panose="02020603050405020304" pitchFamily="18" charset="0"/>
                          </a:rPr>
                          <m:t>𝑘</m:t>
                        </m:r>
                      </m:sub>
                    </m:sSub>
                    <m:d>
                      <m:dPr>
                        <m:ctrlPr>
                          <a:rPr lang="en-US" altLang="zh-CN" sz="3800" i="1" dirty="0">
                            <a:latin typeface="Cambria Math" panose="02040503050406030204" pitchFamily="18" charset="0"/>
                            <a:cs typeface="Times New Roman" panose="02020603050405020304" pitchFamily="18" charset="0"/>
                          </a:rPr>
                        </m:ctrlPr>
                      </m:dPr>
                      <m:e>
                        <m:r>
                          <a:rPr lang="en-US" altLang="zh-CN" sz="3800" dirty="0">
                            <a:latin typeface="Cambria Math" panose="02040503050406030204" pitchFamily="18" charset="0"/>
                            <a:cs typeface="Times New Roman" panose="02020603050405020304" pitchFamily="18" charset="0"/>
                          </a:rPr>
                          <m:t>𝒖</m:t>
                        </m:r>
                      </m:e>
                    </m:d>
                    <m:r>
                      <a:rPr lang="en-US" altLang="zh-CN" sz="3800" i="1" dirty="0">
                        <a:latin typeface="Cambria Math" panose="02040503050406030204" pitchFamily="18" charset="0"/>
                        <a:cs typeface="Times New Roman" panose="02020603050405020304" pitchFamily="18" charset="0"/>
                      </a:rPr>
                      <m:t>=0</m:t>
                    </m:r>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i="1" dirty="0">
                        <a:latin typeface="Cambria Math" panose="02040503050406030204" pitchFamily="18" charset="0"/>
                        <a:cs typeface="Times New Roman" panose="02020603050405020304" pitchFamily="18" charset="0"/>
                      </a:rPr>
                      <m:t>∀</m:t>
                    </m:r>
                    <m:r>
                      <a:rPr lang="en-US" altLang="zh-CN" sz="3800" i="1" dirty="0" err="1">
                        <a:latin typeface="Cambria Math" panose="02040503050406030204" pitchFamily="18" charset="0"/>
                        <a:cs typeface="Times New Roman" panose="02020603050405020304" pitchFamily="18" charset="0"/>
                      </a:rPr>
                      <m:t>𝑗</m:t>
                    </m:r>
                    <m:r>
                      <a:rPr lang="en-US" altLang="zh-CN" sz="3800" i="1" dirty="0" err="1">
                        <a:latin typeface="Cambria Math" panose="02040503050406030204" pitchFamily="18" charset="0"/>
                        <a:cs typeface="Times New Roman" panose="02020603050405020304" pitchFamily="18" charset="0"/>
                      </a:rPr>
                      <m:t>, </m:t>
                    </m:r>
                    <m:r>
                      <a:rPr lang="en-US" altLang="zh-CN" sz="3800" i="1" dirty="0" err="1">
                        <a:latin typeface="Cambria Math" panose="02040503050406030204" pitchFamily="18" charset="0"/>
                        <a:cs typeface="Times New Roman" panose="02020603050405020304" pitchFamily="18" charset="0"/>
                      </a:rPr>
                      <m:t>𝑘</m:t>
                    </m:r>
                    <m:r>
                      <a:rPr lang="en-US" altLang="zh-CN" sz="3800" i="1" dirty="0">
                        <a:latin typeface="Cambria Math" panose="02040503050406030204" pitchFamily="18" charset="0"/>
                        <a:cs typeface="Times New Roman" panose="02020603050405020304" pitchFamily="18" charset="0"/>
                      </a:rPr>
                      <m:t> = 1,…,</m:t>
                    </m:r>
                    <m:r>
                      <a:rPr lang="en-US" altLang="zh-CN" sz="3800" i="1" dirty="0">
                        <a:latin typeface="Cambria Math" panose="02040503050406030204" pitchFamily="18" charset="0"/>
                        <a:cs typeface="Times New Roman" panose="02020603050405020304" pitchFamily="18" charset="0"/>
                      </a:rPr>
                      <m:t>𝐶</m:t>
                    </m:r>
                  </m:oMath>
                </a14:m>
                <a:r>
                  <a:rPr lang="en-US" altLang="zh-CN" sz="3800" dirty="0">
                    <a:latin typeface="Times New Roman" panose="02020603050405020304" pitchFamily="18" charset="0"/>
                    <a:cs typeface="Times New Roman" panose="02020603050405020304" pitchFamily="18" charset="0"/>
                  </a:rPr>
                  <a:t> implies that at most one class has non-zero density. Then given </a:t>
                </a:r>
                <a14:m>
                  <m:oMath xmlns:m="http://schemas.openxmlformats.org/officeDocument/2006/math">
                    <m:r>
                      <a:rPr lang="en-US" altLang="zh-CN" sz="3800" i="1" dirty="0" smtClean="0">
                        <a:latin typeface="Cambria Math" panose="02040503050406030204" pitchFamily="18" charset="0"/>
                        <a:cs typeface="Times New Roman" panose="02020603050405020304" pitchFamily="18" charset="0"/>
                      </a:rPr>
                      <m:t>𝑈</m:t>
                    </m:r>
                    <m:r>
                      <a:rPr lang="en-US" altLang="zh-CN" sz="3800" i="1" dirty="0" smtClean="0">
                        <a:latin typeface="Cambria Math" panose="02040503050406030204" pitchFamily="18" charset="0"/>
                        <a:cs typeface="Times New Roman" panose="02020603050405020304" pitchFamily="18" charset="0"/>
                      </a:rPr>
                      <m:t> = </m:t>
                    </m:r>
                    <m:r>
                      <a:rPr lang="en-US" altLang="zh-CN" sz="3800" i="1" dirty="0" smtClean="0">
                        <a:latin typeface="Cambria Math" panose="02040503050406030204" pitchFamily="18" charset="0"/>
                        <a:cs typeface="Times New Roman" panose="02020603050405020304" pitchFamily="18" charset="0"/>
                      </a:rPr>
                      <m:t>𝑢</m:t>
                    </m:r>
                  </m:oMath>
                </a14:m>
                <a:r>
                  <a:rPr lang="en-US" altLang="zh-CN" sz="3800" dirty="0">
                    <a:latin typeface="Times New Roman" panose="02020603050405020304" pitchFamily="18" charset="0"/>
                    <a:cs typeface="Times New Roman" panose="02020603050405020304" pitchFamily="18" charset="0"/>
                  </a:rPr>
                  <a:t>, we know the value of </a:t>
                </a:r>
                <a14:m>
                  <m:oMath xmlns:m="http://schemas.openxmlformats.org/officeDocument/2006/math">
                    <m:r>
                      <a:rPr lang="en-US" altLang="zh-CN" sz="3800" i="1" dirty="0" smtClean="0">
                        <a:latin typeface="Cambria Math" panose="02040503050406030204" pitchFamily="18" charset="0"/>
                        <a:cs typeface="Times New Roman" panose="02020603050405020304" pitchFamily="18" charset="0"/>
                      </a:rPr>
                      <m:t>𝑌</m:t>
                    </m:r>
                  </m:oMath>
                </a14:m>
                <a:r>
                  <a:rPr lang="en-US" altLang="zh-CN" sz="3800" dirty="0">
                    <a:latin typeface="Times New Roman" panose="02020603050405020304" pitchFamily="18" charset="0"/>
                    <a:cs typeface="Times New Roman" panose="02020603050405020304" pitchFamily="18" charset="0"/>
                  </a:rPr>
                  <a:t> with probability one and hence </a:t>
                </a:r>
                <a14:m>
                  <m:oMath xmlns:m="http://schemas.openxmlformats.org/officeDocument/2006/math">
                    <m:r>
                      <a:rPr lang="en-US" altLang="zh-CN" sz="3800" i="1" dirty="0" smtClean="0">
                        <a:latin typeface="Cambria Math" panose="02040503050406030204" pitchFamily="18" charset="0"/>
                        <a:cs typeface="Times New Roman" panose="02020603050405020304" pitchFamily="18" charset="0"/>
                      </a:rPr>
                      <m:t>𝑌</m:t>
                    </m:r>
                  </m:oMath>
                </a14:m>
                <a:r>
                  <a:rPr lang="en-US" altLang="zh-CN" sz="3800" dirty="0">
                    <a:latin typeface="Times New Roman" panose="02020603050405020304" pitchFamily="18" charset="0"/>
                    <a:cs typeface="Times New Roman" panose="02020603050405020304" pitchFamily="18" charset="0"/>
                  </a:rPr>
                  <a:t> is independent of </a:t>
                </a:r>
                <a14:m>
                  <m:oMath xmlns:m="http://schemas.openxmlformats.org/officeDocument/2006/math">
                    <m:r>
                      <a:rPr lang="en-US" altLang="zh-CN" sz="3800" b="1" i="1" dirty="0" smtClean="0">
                        <a:latin typeface="Cambria Math" panose="02040503050406030204" pitchFamily="18" charset="0"/>
                        <a:cs typeface="Times New Roman" panose="02020603050405020304" pitchFamily="18" charset="0"/>
                      </a:rPr>
                      <m:t>𝑿</m:t>
                    </m:r>
                  </m:oMath>
                </a14:m>
                <a:r>
                  <a:rPr lang="en-US" altLang="zh-CN" sz="3800" dirty="0">
                    <a:latin typeface="Times New Roman" panose="02020603050405020304" pitchFamily="18" charset="0"/>
                    <a:cs typeface="Times New Roman" panose="02020603050405020304" pitchFamily="18" charset="0"/>
                  </a:rPr>
                  <a:t> given </a:t>
                </a:r>
                <a14:m>
                  <m:oMath xmlns:m="http://schemas.openxmlformats.org/officeDocument/2006/math">
                    <m:r>
                      <a:rPr lang="en-US" altLang="zh-CN" sz="3800" i="1" dirty="0" smtClean="0">
                        <a:latin typeface="Cambria Math" panose="02040503050406030204" pitchFamily="18" charset="0"/>
                        <a:cs typeface="Times New Roman" panose="02020603050405020304" pitchFamily="18" charset="0"/>
                      </a:rPr>
                      <m:t>𝑈</m:t>
                    </m:r>
                    <m:r>
                      <a:rPr lang="en-US" altLang="zh-CN" sz="3800" i="1" dirty="0" smtClean="0">
                        <a:latin typeface="Cambria Math" panose="02040503050406030204" pitchFamily="18" charset="0"/>
                        <a:cs typeface="Times New Roman" panose="02020603050405020304" pitchFamily="18" charset="0"/>
                      </a:rPr>
                      <m:t>=</m:t>
                    </m:r>
                    <m:sSup>
                      <m:sSupPr>
                        <m:ctrlPr>
                          <a:rPr lang="el-GR" altLang="zh-CN" sz="3800" i="1" dirty="0" smtClean="0">
                            <a:latin typeface="Cambria Math" panose="02040503050406030204" pitchFamily="18" charset="0"/>
                            <a:cs typeface="Times New Roman" panose="02020603050405020304" pitchFamily="18" charset="0"/>
                          </a:rPr>
                        </m:ctrlPr>
                      </m:sSupPr>
                      <m:e>
                        <m:r>
                          <a:rPr lang="el-GR" altLang="zh-CN" sz="3800" i="1" dirty="0">
                            <a:latin typeface="Cambria Math" panose="02040503050406030204" pitchFamily="18" charset="0"/>
                            <a:cs typeface="Times New Roman" panose="02020603050405020304" pitchFamily="18" charset="0"/>
                          </a:rPr>
                          <m:t>𝛽</m:t>
                        </m:r>
                      </m:e>
                      <m:sup>
                        <m:r>
                          <a:rPr lang="en-US" altLang="zh-CN" sz="3800" i="1" dirty="0">
                            <a:latin typeface="Cambria Math" panose="02040503050406030204" pitchFamily="18" charset="0"/>
                            <a:cs typeface="Times New Roman" panose="02020603050405020304" pitchFamily="18" charset="0"/>
                          </a:rPr>
                          <m:t>𝑇</m:t>
                        </m:r>
                      </m:sup>
                    </m:sSup>
                    <m:r>
                      <a:rPr lang="en-US" altLang="zh-CN" sz="3800" b="1" i="1" dirty="0">
                        <a:latin typeface="Cambria Math" panose="02040503050406030204" pitchFamily="18" charset="0"/>
                        <a:cs typeface="Times New Roman" panose="02020603050405020304" pitchFamily="18" charset="0"/>
                      </a:rPr>
                      <m:t>𝑿</m:t>
                    </m:r>
                  </m:oMath>
                </a14:m>
                <a:r>
                  <a:rPr lang="en-US" altLang="zh-CN" sz="3800" dirty="0">
                    <a:latin typeface="Times New Roman" panose="02020603050405020304" pitchFamily="18" charset="0"/>
                    <a:cs typeface="Times New Roman" panose="02020603050405020304" pitchFamily="18" charset="0"/>
                  </a:rPr>
                  <a:t>. </a:t>
                </a:r>
              </a:p>
              <a:p>
                <a:pPr marL="0" indent="0">
                  <a:buNone/>
                </a:pPr>
                <a:r>
                  <a:rPr lang="en-US" altLang="zh-CN" sz="3800" dirty="0">
                    <a:latin typeface="Times New Roman" panose="02020603050405020304" pitchFamily="18" charset="0"/>
                    <a:cs typeface="Times New Roman" panose="02020603050405020304" pitchFamily="18" charset="0"/>
                  </a:rPr>
                  <a:t>On the other hand, for </a:t>
                </a:r>
                <a14:m>
                  <m:oMath xmlns:m="http://schemas.openxmlformats.org/officeDocument/2006/math">
                    <m:r>
                      <a:rPr lang="en-US" altLang="zh-CN" sz="3800" b="1" i="1" dirty="0">
                        <a:latin typeface="Cambria Math" panose="02040503050406030204" pitchFamily="18" charset="0"/>
                        <a:cs typeface="Times New Roman" panose="02020603050405020304" pitchFamily="18" charset="0"/>
                      </a:rPr>
                      <m:t>𝒖</m:t>
                    </m:r>
                    <m:r>
                      <a:rPr lang="en-US" altLang="zh-CN" sz="3800" i="1" dirty="0">
                        <a:latin typeface="Cambria Math" panose="02040503050406030204" pitchFamily="18" charset="0"/>
                        <a:cs typeface="Times New Roman" panose="02020603050405020304" pitchFamily="18" charset="0"/>
                      </a:rPr>
                      <m:t> ∈</m:t>
                    </m:r>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i="1" dirty="0">
                            <a:latin typeface="Cambria Math" panose="02040503050406030204" pitchFamily="18" charset="0"/>
                            <a:cs typeface="Times New Roman" panose="02020603050405020304" pitchFamily="18" charset="0"/>
                          </a:rPr>
                          <m:t>𝑇</m:t>
                        </m:r>
                      </m:e>
                      <m:sub>
                        <m:r>
                          <a:rPr lang="en-US" altLang="zh-CN" sz="3800" b="0" i="1" dirty="0" smtClean="0">
                            <a:latin typeface="Cambria Math" panose="02040503050406030204" pitchFamily="18" charset="0"/>
                            <a:cs typeface="Times New Roman" panose="02020603050405020304" pitchFamily="18" charset="0"/>
                          </a:rPr>
                          <m:t>2</m:t>
                        </m:r>
                      </m:sub>
                    </m:sSub>
                  </m:oMath>
                </a14:m>
                <a:r>
                  <a:rPr lang="en-US" altLang="zh-CN" sz="3800" dirty="0">
                    <a:latin typeface="Times New Roman" panose="02020603050405020304" pitchFamily="18" charset="0"/>
                    <a:cs typeface="Times New Roman" panose="02020603050405020304" pitchFamily="18" charset="0"/>
                  </a:rPr>
                  <a:t>, , if </a:t>
                </a:r>
                <a14:m>
                  <m:oMath xmlns:m="http://schemas.openxmlformats.org/officeDocument/2006/math">
                    <m:sSub>
                      <m:sSubPr>
                        <m:ctrlPr>
                          <a:rPr lang="en-US" altLang="zh-CN" sz="3800" i="1" dirty="0">
                            <a:latin typeface="Cambria Math" panose="02040503050406030204" pitchFamily="18" charset="0"/>
                          </a:rPr>
                        </m:ctrlPr>
                      </m:sSubPr>
                      <m:e>
                        <m:r>
                          <a:rPr lang="en-US" altLang="zh-CN" sz="3800" i="1" dirty="0">
                            <a:latin typeface="Cambria Math" panose="02040503050406030204" pitchFamily="18" charset="0"/>
                          </a:rPr>
                          <m:t>𝐺</m:t>
                        </m:r>
                      </m:e>
                      <m:sub>
                        <m:r>
                          <a:rPr lang="en-US" altLang="zh-CN" sz="3800" i="1" dirty="0">
                            <a:latin typeface="Cambria Math" panose="02040503050406030204" pitchFamily="18" charset="0"/>
                          </a:rPr>
                          <m:t>𝑗𝑘</m:t>
                        </m:r>
                      </m:sub>
                    </m:sSub>
                    <m:r>
                      <a:rPr lang="en-US" altLang="zh-CN" sz="3800" i="1" dirty="0">
                        <a:latin typeface="Cambria Math" panose="02040503050406030204" pitchFamily="18" charset="0"/>
                      </a:rPr>
                      <m:t>(</m:t>
                    </m:r>
                    <m:r>
                      <a:rPr lang="en-US" altLang="zh-CN" sz="3800" b="1" i="1" dirty="0">
                        <a:latin typeface="Cambria Math" panose="02040503050406030204" pitchFamily="18" charset="0"/>
                      </a:rPr>
                      <m:t>𝒖</m:t>
                    </m:r>
                    <m:r>
                      <a:rPr lang="en-US" altLang="zh-CN" sz="3800" i="1" dirty="0">
                        <a:latin typeface="Cambria Math" panose="02040503050406030204" pitchFamily="18" charset="0"/>
                      </a:rPr>
                      <m:t>)=</m:t>
                    </m:r>
                    <m:r>
                      <a:rPr lang="en-US" altLang="zh-CN" sz="3800" i="1" dirty="0">
                        <a:latin typeface="Cambria Math" panose="02040503050406030204" pitchFamily="18" charset="0"/>
                        <a:cs typeface="Times New Roman" panose="02020603050405020304" pitchFamily="18" charset="0"/>
                      </a:rPr>
                      <m:t>0 </m:t>
                    </m:r>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i="1" dirty="0">
                        <a:latin typeface="Cambria Math" panose="02040503050406030204" pitchFamily="18" charset="0"/>
                      </a:rPr>
                      <m:t>1</m:t>
                    </m:r>
                    <m:r>
                      <a:rPr lang="en-US" altLang="zh-CN" sz="3800" b="1" i="1" dirty="0" smtClean="0">
                        <a:latin typeface="Cambria Math" panose="02040503050406030204" pitchFamily="18" charset="0"/>
                      </a:rPr>
                      <m:t>=</m:t>
                    </m:r>
                    <m:nary>
                      <m:naryPr>
                        <m:limLoc m:val="undOvr"/>
                        <m:subHide m:val="on"/>
                        <m:supHide m:val="on"/>
                        <m:ctrlPr>
                          <a:rPr lang="en-US" altLang="zh-CN" sz="3800" b="1" i="1" dirty="0">
                            <a:latin typeface="Cambria Math" panose="02040503050406030204" pitchFamily="18" charset="0"/>
                          </a:rPr>
                        </m:ctrlPr>
                      </m:naryPr>
                      <m:sub/>
                      <m:sup/>
                      <m:e>
                        <m:rad>
                          <m:radPr>
                            <m:degHide m:val="on"/>
                            <m:ctrlPr>
                              <a:rPr lang="en-US" altLang="zh-CN" sz="3800" i="1" dirty="0">
                                <a:latin typeface="Cambria Math" panose="02040503050406030204" pitchFamily="18" charset="0"/>
                              </a:rPr>
                            </m:ctrlPr>
                          </m:radPr>
                          <m:deg/>
                          <m:e>
                            <m:sSub>
                              <m:sSubPr>
                                <m:ctrlPr>
                                  <a:rPr lang="en-US" altLang="zh-CN" sz="3800" i="1" dirty="0">
                                    <a:latin typeface="Cambria Math" panose="02040503050406030204" pitchFamily="18" charset="0"/>
                                  </a:rPr>
                                </m:ctrlPr>
                              </m:sSubPr>
                              <m:e>
                                <m:r>
                                  <a:rPr lang="en-US" altLang="zh-CN" sz="3800" i="1" dirty="0">
                                    <a:latin typeface="Cambria Math" panose="02040503050406030204" pitchFamily="18" charset="0"/>
                                  </a:rPr>
                                  <m:t>𝑓</m:t>
                                </m:r>
                              </m:e>
                              <m:sub>
                                <m:r>
                                  <a:rPr lang="en-US" altLang="zh-CN" sz="3800" i="1" dirty="0">
                                    <a:latin typeface="Cambria Math" panose="02040503050406030204" pitchFamily="18" charset="0"/>
                                  </a:rPr>
                                  <m:t>𝑗</m:t>
                                </m:r>
                              </m:sub>
                            </m:sSub>
                            <m:d>
                              <m:dPr>
                                <m:ctrlPr>
                                  <a:rPr lang="en-US" altLang="zh-CN" sz="3800" i="1" dirty="0">
                                    <a:latin typeface="Cambria Math" panose="02040503050406030204" pitchFamily="18" charset="0"/>
                                  </a:rPr>
                                </m:ctrlPr>
                              </m:dPr>
                              <m:e>
                                <m:r>
                                  <a:rPr lang="en-US" altLang="zh-CN" sz="3800" b="1" i="1" dirty="0">
                                    <a:latin typeface="Cambria Math" panose="02040503050406030204" pitchFamily="18" charset="0"/>
                                  </a:rPr>
                                  <m:t>𝒗</m:t>
                                </m:r>
                                <m:r>
                                  <a:rPr lang="en-US" altLang="zh-CN" sz="3800" b="1" i="1" dirty="0">
                                    <a:latin typeface="Cambria Math" panose="02040503050406030204" pitchFamily="18" charset="0"/>
                                  </a:rPr>
                                  <m:t>|</m:t>
                                </m:r>
                                <m:r>
                                  <a:rPr lang="en-US" altLang="zh-CN" sz="3800" b="1" i="1" dirty="0">
                                    <a:latin typeface="Cambria Math" panose="02040503050406030204" pitchFamily="18" charset="0"/>
                                  </a:rPr>
                                  <m:t>𝒖</m:t>
                                </m:r>
                              </m:e>
                            </m:d>
                            <m:sSub>
                              <m:sSubPr>
                                <m:ctrlPr>
                                  <a:rPr lang="en-US" altLang="zh-CN" sz="3800" i="1" dirty="0">
                                    <a:latin typeface="Cambria Math" panose="02040503050406030204" pitchFamily="18" charset="0"/>
                                  </a:rPr>
                                </m:ctrlPr>
                              </m:sSubPr>
                              <m:e>
                                <m:r>
                                  <a:rPr lang="en-US" altLang="zh-CN" sz="3800" i="1" dirty="0">
                                    <a:latin typeface="Cambria Math" panose="02040503050406030204" pitchFamily="18" charset="0"/>
                                  </a:rPr>
                                  <m:t>𝑓</m:t>
                                </m:r>
                              </m:e>
                              <m:sub>
                                <m:r>
                                  <a:rPr lang="en-US" altLang="zh-CN" sz="3800" i="1" dirty="0">
                                    <a:latin typeface="Cambria Math" panose="02040503050406030204" pitchFamily="18" charset="0"/>
                                  </a:rPr>
                                  <m:t>𝑘</m:t>
                                </m:r>
                              </m:sub>
                            </m:sSub>
                            <m:d>
                              <m:dPr>
                                <m:ctrlPr>
                                  <a:rPr lang="en-US" altLang="zh-CN" sz="3800" i="1" dirty="0">
                                    <a:latin typeface="Cambria Math" panose="02040503050406030204" pitchFamily="18" charset="0"/>
                                  </a:rPr>
                                </m:ctrlPr>
                              </m:dPr>
                              <m:e>
                                <m:r>
                                  <a:rPr lang="en-US" altLang="zh-CN" sz="3800" b="1" i="1" dirty="0">
                                    <a:latin typeface="Cambria Math" panose="02040503050406030204" pitchFamily="18" charset="0"/>
                                  </a:rPr>
                                  <m:t>𝒗</m:t>
                                </m:r>
                                <m:r>
                                  <a:rPr lang="en-US" altLang="zh-CN" sz="3800" b="1" i="1" dirty="0">
                                    <a:latin typeface="Cambria Math" panose="02040503050406030204" pitchFamily="18" charset="0"/>
                                  </a:rPr>
                                  <m:t>|</m:t>
                                </m:r>
                                <m:r>
                                  <a:rPr lang="en-US" altLang="zh-CN" sz="3800" b="1" i="1" dirty="0">
                                    <a:latin typeface="Cambria Math" panose="02040503050406030204" pitchFamily="18" charset="0"/>
                                  </a:rPr>
                                  <m:t>𝒖</m:t>
                                </m:r>
                              </m:e>
                            </m:d>
                          </m:e>
                        </m:rad>
                      </m:e>
                    </m:nary>
                    <m:r>
                      <a:rPr lang="en-US" altLang="zh-CN" sz="3800" b="1" i="1" dirty="0">
                        <a:latin typeface="Cambria Math" panose="02040503050406030204" pitchFamily="18" charset="0"/>
                      </a:rPr>
                      <m:t>ⅆ</m:t>
                    </m:r>
                    <m:r>
                      <a:rPr lang="en-US" altLang="zh-CN" sz="3800" b="1" i="1" dirty="0" smtClean="0">
                        <a:latin typeface="Cambria Math" panose="02040503050406030204" pitchFamily="18" charset="0"/>
                      </a:rPr>
                      <m:t>𝒗</m:t>
                    </m:r>
                  </m:oMath>
                </a14:m>
                <a:endParaRPr lang="en-US" altLang="zh-CN" sz="3800" b="1" dirty="0">
                  <a:latin typeface="Times New Roman" panose="02020603050405020304" pitchFamily="18" charset="0"/>
                  <a:cs typeface="Times New Roman" panose="02020603050405020304" pitchFamily="18" charset="0"/>
                </a:endParaRPr>
              </a:p>
              <a:p>
                <a:pPr marL="0" indent="0">
                  <a:buNone/>
                </a:pPr>
                <a:r>
                  <a:rPr lang="en-US" altLang="zh-CN" sz="3800" dirty="0">
                    <a:latin typeface="Times New Roman" panose="02020603050405020304" pitchFamily="18" charset="0"/>
                    <a:cs typeface="Times New Roman" panose="02020603050405020304" pitchFamily="18" charset="0"/>
                  </a:rPr>
                  <a:t>The equality hold only for </a:t>
                </a:r>
                <a14:m>
                  <m:oMath xmlns:m="http://schemas.openxmlformats.org/officeDocument/2006/math">
                    <m:sSub>
                      <m:sSubPr>
                        <m:ctrlPr>
                          <a:rPr lang="en-US" altLang="zh-CN" sz="3800" i="1" dirty="0">
                            <a:latin typeface="Cambria Math" panose="02040503050406030204" pitchFamily="18" charset="0"/>
                          </a:rPr>
                        </m:ctrlPr>
                      </m:sSubPr>
                      <m:e>
                        <m:r>
                          <a:rPr lang="en-US" altLang="zh-CN" sz="3800" i="1" dirty="0">
                            <a:latin typeface="Cambria Math" panose="02040503050406030204" pitchFamily="18" charset="0"/>
                          </a:rPr>
                          <m:t>𝑓</m:t>
                        </m:r>
                      </m:e>
                      <m:sub>
                        <m:r>
                          <a:rPr lang="en-US" altLang="zh-CN" sz="3800" i="1" dirty="0">
                            <a:latin typeface="Cambria Math" panose="02040503050406030204" pitchFamily="18" charset="0"/>
                          </a:rPr>
                          <m:t>𝑗</m:t>
                        </m:r>
                      </m:sub>
                    </m:sSub>
                    <m:d>
                      <m:dPr>
                        <m:ctrlPr>
                          <a:rPr lang="en-US" altLang="zh-CN" sz="3800" i="1" dirty="0">
                            <a:latin typeface="Cambria Math" panose="02040503050406030204" pitchFamily="18" charset="0"/>
                          </a:rPr>
                        </m:ctrlPr>
                      </m:dPr>
                      <m:e>
                        <m:r>
                          <a:rPr lang="en-US" altLang="zh-CN" sz="3800" b="1" i="1" dirty="0">
                            <a:latin typeface="Cambria Math" panose="02040503050406030204" pitchFamily="18" charset="0"/>
                          </a:rPr>
                          <m:t>𝒗</m:t>
                        </m:r>
                        <m:r>
                          <a:rPr lang="en-US" altLang="zh-CN" sz="3800" b="1" i="1" dirty="0">
                            <a:latin typeface="Cambria Math" panose="02040503050406030204" pitchFamily="18" charset="0"/>
                          </a:rPr>
                          <m:t>|</m:t>
                        </m:r>
                        <m:r>
                          <a:rPr lang="en-US" altLang="zh-CN" sz="3800" b="1" i="1" dirty="0">
                            <a:latin typeface="Cambria Math" panose="02040503050406030204" pitchFamily="18" charset="0"/>
                          </a:rPr>
                          <m:t>𝒖</m:t>
                        </m:r>
                      </m:e>
                    </m:d>
                    <m:sSub>
                      <m:sSubPr>
                        <m:ctrlPr>
                          <a:rPr lang="en-US" altLang="zh-CN" sz="3800" i="1" dirty="0">
                            <a:latin typeface="Cambria Math" panose="02040503050406030204" pitchFamily="18" charset="0"/>
                          </a:rPr>
                        </m:ctrlPr>
                      </m:sSubPr>
                      <m:e>
                        <m:r>
                          <a:rPr lang="en-US" altLang="zh-CN" sz="3800" b="0" i="1" dirty="0" smtClean="0">
                            <a:latin typeface="Cambria Math" panose="02040503050406030204" pitchFamily="18" charset="0"/>
                          </a:rPr>
                          <m:t>=</m:t>
                        </m:r>
                        <m:r>
                          <a:rPr lang="en-US" altLang="zh-CN" sz="3800" i="1" dirty="0">
                            <a:latin typeface="Cambria Math" panose="02040503050406030204" pitchFamily="18" charset="0"/>
                          </a:rPr>
                          <m:t>𝑓</m:t>
                        </m:r>
                      </m:e>
                      <m:sub>
                        <m:r>
                          <a:rPr lang="en-US" altLang="zh-CN" sz="3800" i="1" dirty="0">
                            <a:latin typeface="Cambria Math" panose="02040503050406030204" pitchFamily="18" charset="0"/>
                          </a:rPr>
                          <m:t>𝑘</m:t>
                        </m:r>
                      </m:sub>
                    </m:sSub>
                    <m:d>
                      <m:dPr>
                        <m:ctrlPr>
                          <a:rPr lang="en-US" altLang="zh-CN" sz="3800" i="1" dirty="0">
                            <a:latin typeface="Cambria Math" panose="02040503050406030204" pitchFamily="18" charset="0"/>
                          </a:rPr>
                        </m:ctrlPr>
                      </m:dPr>
                      <m:e>
                        <m:r>
                          <a:rPr lang="en-US" altLang="zh-CN" sz="3800" b="1" i="1" dirty="0">
                            <a:latin typeface="Cambria Math" panose="02040503050406030204" pitchFamily="18" charset="0"/>
                          </a:rPr>
                          <m:t>𝒗</m:t>
                        </m:r>
                        <m:r>
                          <a:rPr lang="en-US" altLang="zh-CN" sz="3800" b="1" i="1" dirty="0">
                            <a:latin typeface="Cambria Math" panose="02040503050406030204" pitchFamily="18" charset="0"/>
                          </a:rPr>
                          <m:t>|</m:t>
                        </m:r>
                        <m:r>
                          <a:rPr lang="en-US" altLang="zh-CN" sz="3800" b="1" i="1" dirty="0">
                            <a:latin typeface="Cambria Math" panose="02040503050406030204" pitchFamily="18" charset="0"/>
                          </a:rPr>
                          <m:t>𝒖</m:t>
                        </m:r>
                      </m:e>
                    </m:d>
                  </m:oMath>
                </a14:m>
                <a:endParaRPr lang="en-US" altLang="zh-CN" sz="3800" dirty="0">
                  <a:latin typeface="Times New Roman" panose="02020603050405020304" pitchFamily="18" charset="0"/>
                  <a:cs typeface="Times New Roman" panose="02020603050405020304" pitchFamily="18" charset="0"/>
                </a:endParaRPr>
              </a:p>
              <a:p>
                <a:pPr marL="0" indent="0">
                  <a:buNone/>
                </a:pPr>
                <a:r>
                  <a:rPr lang="en-US" altLang="zh-CN" sz="3800" dirty="0">
                    <a:latin typeface="Times New Roman" panose="02020603050405020304" pitchFamily="18" charset="0"/>
                    <a:cs typeface="Times New Roman" panose="02020603050405020304" pitchFamily="18" charset="0"/>
                  </a:rPr>
                  <a:t>then </a:t>
                </a:r>
                <a14:m>
                  <m:oMath xmlns:m="http://schemas.openxmlformats.org/officeDocument/2006/math">
                    <m:r>
                      <a:rPr lang="en-US" altLang="zh-CN" sz="3800">
                        <a:latin typeface="Cambria Math" panose="02040503050406030204" pitchFamily="18" charset="0"/>
                        <a:cs typeface="Times New Roman" panose="02020603050405020304" pitchFamily="18" charset="0"/>
                      </a:rPr>
                      <m:t>𝑽</m:t>
                    </m:r>
                    <m:r>
                      <a:rPr lang="en-US" altLang="zh-CN" sz="380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𝑼</m:t>
                    </m:r>
                    <m:r>
                      <a:rPr lang="en-US" altLang="zh-CN" sz="380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𝒖</m:t>
                    </m:r>
                    <m:r>
                      <a:rPr lang="en-US" altLang="zh-CN" sz="380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𝒀</m:t>
                    </m:r>
                    <m:r>
                      <a:rPr lang="en-US" altLang="zh-CN" sz="3800">
                        <a:latin typeface="Cambria Math" panose="02040503050406030204" pitchFamily="18" charset="0"/>
                        <a:cs typeface="Times New Roman" panose="02020603050405020304" pitchFamily="18" charset="0"/>
                      </a:rPr>
                      <m:t>=</m:t>
                    </m:r>
                    <m:r>
                      <m:rPr>
                        <m:sty m:val="p"/>
                      </m:rPr>
                      <a:rPr lang="en-US" altLang="zh-CN" sz="3800" b="0" i="0" smtClean="0">
                        <a:latin typeface="Cambria Math" panose="02040503050406030204" pitchFamily="18" charset="0"/>
                        <a:cs typeface="Times New Roman" panose="02020603050405020304" pitchFamily="18" charset="0"/>
                      </a:rPr>
                      <m:t>j</m:t>
                    </m:r>
                    <m:r>
                      <a:rPr lang="en-US" altLang="zh-CN" sz="3800" b="0" i="1" smtClean="0">
                        <a:latin typeface="Cambria Math" panose="02040503050406030204" pitchFamily="18" charset="0"/>
                        <a:cs typeface="Times New Roman" panose="02020603050405020304" pitchFamily="18" charset="0"/>
                      </a:rPr>
                      <m:t>)</m:t>
                    </m:r>
                    <m:r>
                      <a:rPr lang="en-US" altLang="zh-CN" sz="3800" i="1">
                        <a:latin typeface="Cambria Math" panose="02040503050406030204" pitchFamily="18" charset="0"/>
                        <a:cs typeface="Times New Roman" panose="02020603050405020304" pitchFamily="18" charset="0"/>
                      </a:rPr>
                      <m:t> </m:t>
                    </m:r>
                    <m:r>
                      <a:rPr lang="en-US" altLang="zh-CN" sz="3800" b="0" i="0" smtClean="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𝑽</m:t>
                    </m:r>
                    <m:r>
                      <a:rPr lang="en-US" altLang="zh-CN" sz="380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𝑼</m:t>
                    </m:r>
                    <m:r>
                      <a:rPr lang="en-US" altLang="zh-CN" sz="380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𝒖</m:t>
                    </m:r>
                    <m:r>
                      <a:rPr lang="en-US" altLang="zh-CN" sz="3800">
                        <a:latin typeface="Cambria Math" panose="02040503050406030204" pitchFamily="18" charset="0"/>
                        <a:cs typeface="Times New Roman" panose="02020603050405020304" pitchFamily="18" charset="0"/>
                      </a:rPr>
                      <m:t>,</m:t>
                    </m:r>
                    <m:r>
                      <a:rPr lang="en-US" altLang="zh-CN" sz="3800">
                        <a:latin typeface="Cambria Math" panose="02040503050406030204" pitchFamily="18" charset="0"/>
                        <a:cs typeface="Times New Roman" panose="02020603050405020304" pitchFamily="18" charset="0"/>
                      </a:rPr>
                      <m:t>𝒀</m:t>
                    </m:r>
                    <m:r>
                      <a:rPr lang="en-US" altLang="zh-CN" sz="3800">
                        <a:latin typeface="Cambria Math" panose="02040503050406030204" pitchFamily="18" charset="0"/>
                        <a:cs typeface="Times New Roman" panose="02020603050405020304" pitchFamily="18" charset="0"/>
                      </a:rPr>
                      <m:t>=</m:t>
                    </m:r>
                    <m:r>
                      <m:rPr>
                        <m:sty m:val="p"/>
                      </m:rPr>
                      <a:rPr lang="en-US" altLang="zh-CN" sz="3800" b="0" i="0" smtClean="0">
                        <a:latin typeface="Cambria Math" panose="02040503050406030204" pitchFamily="18" charset="0"/>
                        <a:cs typeface="Times New Roman" panose="02020603050405020304" pitchFamily="18" charset="0"/>
                      </a:rPr>
                      <m:t>k</m:t>
                    </m:r>
                    <m:r>
                      <a:rPr lang="en-US" altLang="zh-CN" sz="3800" b="0" i="0" smtClean="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𝑌</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𝑽</m:t>
                    </m:r>
                    <m:r>
                      <a:rPr lang="en-US" altLang="zh-CN" sz="3800" dirty="0">
                        <a:latin typeface="Cambria Math" panose="02040503050406030204" pitchFamily="18" charset="0"/>
                        <a:cs typeface="Times New Roman" panose="02020603050405020304" pitchFamily="18" charset="0"/>
                      </a:rPr>
                      <m:t> | </m:t>
                    </m:r>
                    <m:r>
                      <a:rPr lang="en-US" altLang="zh-CN" sz="3800" dirty="0">
                        <a:latin typeface="Cambria Math" panose="02040503050406030204" pitchFamily="18" charset="0"/>
                        <a:cs typeface="Times New Roman" panose="02020603050405020304" pitchFamily="18" charset="0"/>
                      </a:rPr>
                      <m:t>𝑼</m:t>
                    </m:r>
                    <m:r>
                      <a:rPr lang="en-US" altLang="zh-CN" sz="3800" b="0" i="0" dirty="0" smtClean="0">
                        <a:latin typeface="Cambria Math" panose="02040503050406030204" pitchFamily="18" charset="0"/>
                        <a:cs typeface="Times New Roman" panose="02020603050405020304" pitchFamily="18" charset="0"/>
                      </a:rPr>
                      <m:t>=</m:t>
                    </m:r>
                    <m:r>
                      <a:rPr lang="en-US" altLang="zh-CN" sz="3800" b="1" i="1" dirty="0">
                        <a:latin typeface="Cambria Math" panose="02040503050406030204" pitchFamily="18" charset="0"/>
                        <a:cs typeface="Times New Roman" panose="02020603050405020304" pitchFamily="18" charset="0"/>
                      </a:rPr>
                      <m:t>𝒖</m:t>
                    </m:r>
                  </m:oMath>
                </a14:m>
                <a:endParaRPr lang="en-US" altLang="zh-CN" sz="3800" b="1" dirty="0">
                  <a:latin typeface="Times New Roman" panose="02020603050405020304" pitchFamily="18" charset="0"/>
                  <a:cs typeface="Times New Roman" panose="02020603050405020304" pitchFamily="18" charset="0"/>
                </a:endParaRPr>
              </a:p>
              <a:p>
                <a:pPr marL="0" indent="0">
                  <a:buNone/>
                </a:pPr>
                <a:r>
                  <a:rPr lang="en-US" altLang="zh-CN" sz="3800" dirty="0">
                    <a:latin typeface="Times New Roman" panose="02020603050405020304" pitchFamily="18" charset="0"/>
                    <a:cs typeface="Times New Roman" panose="02020603050405020304" pitchFamily="18" charset="0"/>
                  </a:rPr>
                  <a:t>So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𝑌</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𝑽</m:t>
                    </m:r>
                    <m:r>
                      <a:rPr lang="en-US" altLang="zh-CN" sz="3800" dirty="0">
                        <a:latin typeface="Cambria Math" panose="02040503050406030204" pitchFamily="18" charset="0"/>
                        <a:cs typeface="Times New Roman" panose="02020603050405020304" pitchFamily="18" charset="0"/>
                      </a:rPr>
                      <m:t> | </m:t>
                    </m:r>
                    <m:r>
                      <a:rPr lang="en-US" altLang="zh-CN" sz="3800" dirty="0">
                        <a:latin typeface="Cambria Math" panose="02040503050406030204" pitchFamily="18" charset="0"/>
                        <a:cs typeface="Times New Roman" panose="02020603050405020304" pitchFamily="18" charset="0"/>
                      </a:rPr>
                      <m:t>𝑼</m:t>
                    </m:r>
                    <m:r>
                      <a:rPr lang="en-US" altLang="zh-CN" sz="3800" dirty="0">
                        <a:latin typeface="Cambria Math" panose="02040503050406030204" pitchFamily="18" charset="0"/>
                        <a:cs typeface="Times New Roman" panose="02020603050405020304" pitchFamily="18" charset="0"/>
                      </a:rPr>
                      <m:t>⟺</m:t>
                    </m:r>
                  </m:oMath>
                </a14:m>
                <a:r>
                  <a:rPr lang="en-US" altLang="zh-CN"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𝑌</m:t>
                    </m:r>
                    <m:r>
                      <a:rPr lang="en-US" altLang="zh-CN" sz="3800" dirty="0">
                        <a:latin typeface="Cambria Math" panose="02040503050406030204" pitchFamily="18" charset="0"/>
                        <a:cs typeface="Times New Roman" panose="02020603050405020304" pitchFamily="18" charset="0"/>
                      </a:rPr>
                      <m:t>⊥</m:t>
                    </m:r>
                    <m:sSup>
                      <m:sSupPr>
                        <m:ctrlPr>
                          <a:rPr lang="en-US" altLang="zh-CN" sz="3800" i="1" dirty="0">
                            <a:latin typeface="Cambria Math" panose="02040503050406030204" pitchFamily="18" charset="0"/>
                            <a:cs typeface="Times New Roman" panose="02020603050405020304" pitchFamily="18" charset="0"/>
                          </a:rPr>
                        </m:ctrlPr>
                      </m:sSupPr>
                      <m:e>
                        <m:sSub>
                          <m:sSubPr>
                            <m:ctrlPr>
                              <a:rPr lang="en-US" altLang="zh-CN" sz="3800" i="1" dirty="0">
                                <a:latin typeface="Cambria Math" panose="02040503050406030204" pitchFamily="18" charset="0"/>
                                <a:cs typeface="Times New Roman" panose="02020603050405020304" pitchFamily="18" charset="0"/>
                              </a:rPr>
                            </m:ctrlPr>
                          </m:sSubPr>
                          <m:e>
                            <m:r>
                              <a:rPr lang="en-US" altLang="zh-CN" sz="3800" dirty="0">
                                <a:latin typeface="Cambria Math" panose="02040503050406030204" pitchFamily="18" charset="0"/>
                                <a:cs typeface="Times New Roman" panose="02020603050405020304" pitchFamily="18" charset="0"/>
                              </a:rPr>
                              <m:t>𝑩</m:t>
                            </m:r>
                          </m:e>
                          <m:sub>
                            <m:r>
                              <a:rPr lang="en-US" altLang="zh-CN" sz="3800" dirty="0">
                                <a:latin typeface="Cambria Math" panose="02040503050406030204" pitchFamily="18" charset="0"/>
                                <a:cs typeface="Times New Roman" panose="02020603050405020304" pitchFamily="18" charset="0"/>
                              </a:rPr>
                              <m:t>0</m:t>
                            </m:r>
                          </m:sub>
                        </m:sSub>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 |</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dirty="0">
                            <a:latin typeface="Cambria Math" panose="02040503050406030204" pitchFamily="18" charset="0"/>
                            <a:cs typeface="Times New Roman" panose="02020603050405020304" pitchFamily="18" charset="0"/>
                          </a:rPr>
                          <m:t> </m:t>
                        </m:r>
                        <m:r>
                          <a:rPr lang="en-US" altLang="zh-CN" sz="3800" dirty="0">
                            <a:latin typeface="Cambria Math" panose="02040503050406030204" pitchFamily="18" charset="0"/>
                            <a:cs typeface="Times New Roman" panose="02020603050405020304" pitchFamily="18" charset="0"/>
                          </a:rPr>
                          <m:t>𝑩</m:t>
                        </m:r>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m:t>
                    </m:r>
                  </m:oMath>
                </a14:m>
                <a:r>
                  <a:rPr lang="zh-CN" altLang="en-US" sz="38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𝑌</m:t>
                    </m:r>
                    <m:r>
                      <a:rPr lang="en-US" altLang="zh-CN" sz="3800" dirty="0">
                        <a:latin typeface="Cambria Math" panose="02040503050406030204" pitchFamily="18" charset="0"/>
                        <a:cs typeface="Times New Roman" panose="02020603050405020304" pitchFamily="18" charset="0"/>
                      </a:rPr>
                      <m:t>⊥ </m:t>
                    </m:r>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 | </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dirty="0">
                            <a:latin typeface="Cambria Math" panose="02040503050406030204" pitchFamily="18" charset="0"/>
                            <a:cs typeface="Times New Roman" panose="02020603050405020304" pitchFamily="18" charset="0"/>
                          </a:rPr>
                          <m:t>𝑩</m:t>
                        </m:r>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oMath>
                </a14:m>
                <a:endParaRPr lang="zh-CN" altLang="en-US" sz="3800" dirty="0">
                  <a:latin typeface="Times New Roman" panose="02020603050405020304" pitchFamily="18" charset="0"/>
                  <a:cs typeface="Times New Roman" panose="02020603050405020304" pitchFamily="18" charset="0"/>
                </a:endParaRPr>
              </a:p>
              <a:p>
                <a:pPr marL="0" indent="0">
                  <a:buNone/>
                </a:pPr>
                <a:r>
                  <a:rPr lang="en-US" altLang="zh-CN" sz="3800" dirty="0">
                    <a:latin typeface="Times New Roman" panose="02020603050405020304" pitchFamily="18" charset="0"/>
                    <a:cs typeface="Times New Roman" panose="02020603050405020304" pitchFamily="18" charset="0"/>
                  </a:rPr>
                  <a:t>Next, we show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𝑌</m:t>
                    </m:r>
                    <m:r>
                      <a:rPr lang="en-US" altLang="zh-CN" sz="3800" dirty="0">
                        <a:latin typeface="Cambria Math" panose="02040503050406030204" pitchFamily="18" charset="0"/>
                        <a:cs typeface="Times New Roman" panose="02020603050405020304" pitchFamily="18" charset="0"/>
                      </a:rPr>
                      <m:t>⊥ </m:t>
                    </m:r>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 | </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dirty="0">
                            <a:latin typeface="Cambria Math" panose="02040503050406030204" pitchFamily="18" charset="0"/>
                            <a:cs typeface="Times New Roman" panose="02020603050405020304" pitchFamily="18" charset="0"/>
                          </a:rPr>
                          <m:t>𝑩</m:t>
                        </m:r>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ℋ</m:t>
                    </m:r>
                    <m:r>
                      <a:rPr lang="en-US" altLang="zh-CN" sz="3800" dirty="0">
                        <a:latin typeface="Cambria Math" panose="02040503050406030204" pitchFamily="18" charset="0"/>
                        <a:cs typeface="Times New Roman" panose="02020603050405020304" pitchFamily="18" charset="0"/>
                      </a:rPr>
                      <m:t>(</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dirty="0">
                            <a:latin typeface="Cambria Math" panose="02040503050406030204" pitchFamily="18" charset="0"/>
                            <a:cs typeface="Times New Roman" panose="02020603050405020304" pitchFamily="18" charset="0"/>
                          </a:rPr>
                          <m:t>𝑩</m:t>
                        </m:r>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ℋ</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m:t>
                    </m:r>
                  </m:oMath>
                </a14:m>
                <a:endParaRPr lang="en-US" altLang="zh-CN" sz="3800" dirty="0">
                  <a:latin typeface="Times New Roman" panose="02020603050405020304" pitchFamily="18" charset="0"/>
                  <a:cs typeface="Times New Roman" panose="02020603050405020304" pitchFamily="18" charset="0"/>
                </a:endParaRPr>
              </a:p>
              <a:p>
                <a:pPr marL="0" indent="0">
                  <a:buNone/>
                </a:pPr>
                <a:r>
                  <a:rPr lang="en-US" altLang="zh-CN" sz="3800" dirty="0">
                    <a:latin typeface="Times New Roman" panose="02020603050405020304" pitchFamily="18" charset="0"/>
                    <a:cs typeface="Times New Roman" panose="02020603050405020304" pitchFamily="18" charset="0"/>
                  </a:rPr>
                  <a:t>Following the same logic, we can straightforwardly shown that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𝑌</m:t>
                    </m:r>
                    <m:r>
                      <a:rPr lang="en-US" altLang="zh-CN" sz="3800" dirty="0">
                        <a:latin typeface="Cambria Math" panose="02040503050406030204" pitchFamily="18" charset="0"/>
                        <a:cs typeface="Times New Roman" panose="02020603050405020304" pitchFamily="18" charset="0"/>
                      </a:rPr>
                      <m:t>⊥ </m:t>
                    </m:r>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 | </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dirty="0">
                            <a:latin typeface="Cambria Math" panose="02040503050406030204" pitchFamily="18" charset="0"/>
                            <a:cs typeface="Times New Roman" panose="02020603050405020304" pitchFamily="18" charset="0"/>
                          </a:rPr>
                          <m:t>𝑩</m:t>
                        </m:r>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 </m:t>
                    </m:r>
                  </m:oMath>
                </a14:m>
                <a:r>
                  <a:rPr lang="en-US" altLang="zh-CN" sz="3800" dirty="0">
                    <a:latin typeface="Times New Roman" panose="02020603050405020304" pitchFamily="18" charset="0"/>
                    <a:cs typeface="Times New Roman" panose="02020603050405020304" pitchFamily="18" charset="0"/>
                  </a:rPr>
                  <a:t> implies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m:t>
                    </m:r>
                  </m:oMath>
                </a14:m>
                <a:r>
                  <a:rPr lang="en-US" altLang="zh-CN" sz="3800" dirty="0">
                    <a:latin typeface="Times New Roman" panose="02020603050405020304" pitchFamily="18" charset="0"/>
                    <a:cs typeface="Times New Roman" panose="02020603050405020304" pitchFamily="18" charset="0"/>
                  </a:rPr>
                  <a:t>, and therefore </a:t>
                </a:r>
                <a14:m>
                  <m:oMath xmlns:m="http://schemas.openxmlformats.org/officeDocument/2006/math">
                    <m:r>
                      <a:rPr lang="en-US" altLang="zh-CN" sz="3800" dirty="0">
                        <a:latin typeface="Cambria Math" panose="02040503050406030204" pitchFamily="18" charset="0"/>
                        <a:cs typeface="Times New Roman" panose="02020603050405020304" pitchFamily="18" charset="0"/>
                      </a:rPr>
                      <m:t>ℋ</m:t>
                    </m:r>
                    <m:r>
                      <a:rPr lang="en-US" altLang="zh-CN" sz="3800" dirty="0">
                        <a:latin typeface="Cambria Math" panose="02040503050406030204" pitchFamily="18" charset="0"/>
                        <a:cs typeface="Times New Roman" panose="02020603050405020304" pitchFamily="18" charset="0"/>
                      </a:rPr>
                      <m:t>(</m:t>
                    </m:r>
                    <m:sSup>
                      <m:sSupPr>
                        <m:ctrlPr>
                          <a:rPr lang="en-US" altLang="zh-CN" sz="3800" i="1" dirty="0">
                            <a:latin typeface="Cambria Math" panose="02040503050406030204" pitchFamily="18" charset="0"/>
                            <a:cs typeface="Times New Roman" panose="02020603050405020304" pitchFamily="18" charset="0"/>
                          </a:rPr>
                        </m:ctrlPr>
                      </m:sSupPr>
                      <m:e>
                        <m:r>
                          <a:rPr lang="en-US" altLang="zh-CN" sz="3800" dirty="0">
                            <a:latin typeface="Cambria Math" panose="02040503050406030204" pitchFamily="18" charset="0"/>
                            <a:cs typeface="Times New Roman" panose="02020603050405020304" pitchFamily="18" charset="0"/>
                          </a:rPr>
                          <m:t>𝑩</m:t>
                        </m:r>
                      </m:e>
                      <m:sup>
                        <m:r>
                          <a:rPr lang="en-US" altLang="zh-CN" sz="3800" dirty="0">
                            <a:latin typeface="Cambria Math" panose="02040503050406030204" pitchFamily="18" charset="0"/>
                            <a:cs typeface="Times New Roman" panose="02020603050405020304" pitchFamily="18" charset="0"/>
                          </a:rPr>
                          <m:t>𝑇</m:t>
                        </m:r>
                      </m:sup>
                    </m:sSup>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ℋ</m:t>
                    </m:r>
                    <m:r>
                      <a:rPr lang="en-US" altLang="zh-CN" sz="3800" dirty="0">
                        <a:latin typeface="Cambria Math" panose="02040503050406030204" pitchFamily="18" charset="0"/>
                        <a:cs typeface="Times New Roman" panose="02020603050405020304" pitchFamily="18" charset="0"/>
                      </a:rPr>
                      <m:t>(</m:t>
                    </m:r>
                    <m:r>
                      <a:rPr lang="en-US" altLang="zh-CN" sz="3800" dirty="0">
                        <a:latin typeface="Cambria Math" panose="02040503050406030204" pitchFamily="18" charset="0"/>
                        <a:cs typeface="Times New Roman" panose="02020603050405020304" pitchFamily="18" charset="0"/>
                      </a:rPr>
                      <m:t>𝑿</m:t>
                    </m:r>
                    <m:r>
                      <a:rPr lang="en-US" altLang="zh-CN" sz="3800" dirty="0">
                        <a:latin typeface="Cambria Math" panose="02040503050406030204" pitchFamily="18" charset="0"/>
                        <a:cs typeface="Times New Roman" panose="02020603050405020304" pitchFamily="18" charset="0"/>
                      </a:rPr>
                      <m:t>)</m:t>
                    </m:r>
                  </m:oMath>
                </a14:m>
                <a:r>
                  <a:rPr lang="en-US" altLang="zh-CN" sz="3800" dirty="0">
                    <a:latin typeface="Times New Roman" panose="02020603050405020304" pitchFamily="18" charset="0"/>
                    <a:cs typeface="Times New Roman" panose="02020603050405020304" pitchFamily="18" charset="0"/>
                  </a:rPr>
                  <a:t>.</a:t>
                </a:r>
              </a:p>
              <a:p>
                <a:pPr marL="0" indent="0">
                  <a:buNone/>
                </a:pPr>
                <a:endParaRPr lang="zh-CN" altLang="en-US" dirty="0"/>
              </a:p>
            </p:txBody>
          </p:sp>
        </mc:Choice>
        <mc:Fallback xmlns="">
          <p:sp>
            <p:nvSpPr>
              <p:cNvPr id="3" name="Content Placeholder 2">
                <a:extLst>
                  <a:ext uri="{FF2B5EF4-FFF2-40B4-BE49-F238E27FC236}">
                    <a16:creationId xmlns:a16="http://schemas.microsoft.com/office/drawing/2014/main" id="{FE3581A2-6AF6-4D39-90D1-F1C4D6DC1C06}"/>
                  </a:ext>
                </a:extLst>
              </p:cNvPr>
              <p:cNvSpPr>
                <a:spLocks noGrp="1" noRot="1" noChangeAspect="1" noMove="1" noResize="1" noEditPoints="1" noAdjustHandles="1" noChangeArrowheads="1" noChangeShapeType="1" noTextEdit="1"/>
              </p:cNvSpPr>
              <p:nvPr>
                <p:ph idx="1"/>
              </p:nvPr>
            </p:nvSpPr>
            <p:spPr>
              <a:xfrm>
                <a:off x="645132" y="550416"/>
                <a:ext cx="9404722" cy="5697983"/>
              </a:xfrm>
              <a:blipFill>
                <a:blip r:embed="rId2"/>
                <a:stretch>
                  <a:fillRect l="-778" t="-1604" r="-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957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2F941-1A5E-4918-8CD1-9E3F82722C40}"/>
                  </a:ext>
                </a:extLst>
              </p:cNvPr>
              <p:cNvSpPr>
                <a:spLocks noGrp="1"/>
              </p:cNvSpPr>
              <p:nvPr>
                <p:ph idx="1"/>
              </p:nvPr>
            </p:nvSpPr>
            <p:spPr>
              <a:xfrm>
                <a:off x="645130" y="745724"/>
                <a:ext cx="9404723" cy="5502675"/>
              </a:xfrm>
            </p:spPr>
            <p:txBody>
              <a:bodyPr/>
              <a:lstStyle/>
              <a:p>
                <a:pPr marL="0" indent="0">
                  <a:buNone/>
                </a:pPr>
                <a:r>
                  <a:rPr lang="en-US" altLang="zh-CN" dirty="0">
                    <a:latin typeface="Times New Roman" panose="02020603050405020304" pitchFamily="18" charset="0"/>
                    <a:cs typeface="Times New Roman" panose="02020603050405020304" pitchFamily="18" charset="0"/>
                  </a:rPr>
                  <a:t>Remark of the proof:</a:t>
                </a:r>
              </a:p>
              <a:p>
                <a:pPr marL="0" indent="0">
                  <a:buNone/>
                </a:pPr>
                <a:r>
                  <a:rPr lang="en-US" altLang="zh-CN" dirty="0">
                    <a:latin typeface="Times New Roman" panose="02020603050405020304" pitchFamily="18" charset="0"/>
                    <a:cs typeface="Times New Roman" panose="02020603050405020304" pitchFamily="18" charset="0"/>
                  </a:rPr>
                  <a:t>The proof from the paper may have a little bit problem, it doesn’t consider that when only for some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𝑗</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𝑘</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dirty="0">
                            <a:latin typeface="Cambria Math" panose="02040503050406030204" pitchFamily="18" charset="0"/>
                            <a:cs typeface="Times New Roman" panose="02020603050405020304" pitchFamily="18" charset="0"/>
                          </a:rPr>
                          <m:t>𝑗</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𝒖</m:t>
                        </m:r>
                      </m:e>
                    </m:d>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b="0" i="1" dirty="0" smtClean="0">
                            <a:latin typeface="Cambria Math" panose="02040503050406030204" pitchFamily="18" charset="0"/>
                            <a:cs typeface="Times New Roman" panose="02020603050405020304" pitchFamily="18" charset="0"/>
                          </a:rPr>
                          <m:t>𝑘</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𝒖</m:t>
                        </m:r>
                      </m:e>
                    </m:d>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𝐺</m:t>
                        </m:r>
                      </m:e>
                      <m:sub>
                        <m:r>
                          <a:rPr lang="en-US" altLang="zh-CN" dirty="0">
                            <a:latin typeface="Cambria Math" panose="02040503050406030204" pitchFamily="18" charset="0"/>
                            <a:cs typeface="Times New Roman" panose="02020603050405020304" pitchFamily="18" charset="0"/>
                          </a:rPr>
                          <m:t>𝑗𝑘</m:t>
                        </m:r>
                      </m:sub>
                    </m:sSub>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𝒖</m:t>
                    </m:r>
                    <m:r>
                      <a:rPr lang="en-US" altLang="zh-CN"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and the other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𝑗</m:t>
                    </m:r>
                    <m:r>
                      <a:rPr lang="en-US" altLang="zh-CN" b="0" i="0" dirty="0" smtClean="0">
                        <a:latin typeface="Cambria Math" panose="02040503050406030204" pitchFamily="18" charset="0"/>
                        <a:cs typeface="Times New Roman" panose="02020603050405020304" pitchFamily="18" charset="0"/>
                      </a:rPr>
                      <m:t>,</m:t>
                    </m:r>
                    <m:r>
                      <m:rPr>
                        <m:sty m:val="p"/>
                      </m:rPr>
                      <a:rPr lang="en-US" altLang="zh-CN" b="0" i="0" dirty="0" smtClean="0">
                        <a:latin typeface="Cambria Math" panose="02040503050406030204" pitchFamily="18" charset="0"/>
                        <a:cs typeface="Times New Roman" panose="02020603050405020304" pitchFamily="18" charset="0"/>
                      </a:rPr>
                      <m:t>k</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dirty="0">
                            <a:latin typeface="Cambria Math" panose="02040503050406030204" pitchFamily="18" charset="0"/>
                            <a:cs typeface="Times New Roman" panose="02020603050405020304" pitchFamily="18" charset="0"/>
                          </a:rPr>
                          <m:t>𝑗</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𝒖</m:t>
                        </m:r>
                      </m:e>
                    </m:d>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i="1" dirty="0">
                            <a:latin typeface="Cambria Math" panose="02040503050406030204" pitchFamily="18" charset="0"/>
                            <a:cs typeface="Times New Roman" panose="02020603050405020304" pitchFamily="18" charset="0"/>
                          </a:rPr>
                          <m:t>𝑘</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𝒖</m:t>
                        </m:r>
                      </m:e>
                    </m:d>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𝐺</m:t>
                        </m:r>
                      </m:e>
                      <m:sub>
                        <m:r>
                          <a:rPr lang="en-US" altLang="zh-CN" dirty="0">
                            <a:latin typeface="Cambria Math" panose="02040503050406030204" pitchFamily="18" charset="0"/>
                            <a:cs typeface="Times New Roman" panose="02020603050405020304" pitchFamily="18" charset="0"/>
                          </a:rPr>
                          <m:t>𝑗𝑘</m:t>
                        </m:r>
                      </m:sub>
                    </m:sSub>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𝒖</m:t>
                    </m:r>
                    <m:r>
                      <a:rPr lang="en-US" altLang="zh-CN" dirty="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I revise it by following the paper origin idea.</a:t>
                </a:r>
              </a:p>
              <a:p>
                <a:pPr marL="0" indent="0">
                  <a:buNone/>
                </a:pPr>
                <a:r>
                  <a:rPr lang="en-US" altLang="zh-CN" dirty="0">
                    <a:latin typeface="Times New Roman" panose="02020603050405020304" pitchFamily="18" charset="0"/>
                    <a:cs typeface="Times New Roman" panose="02020603050405020304" pitchFamily="18" charset="0"/>
                  </a:rPr>
                  <a:t>Denote the index set as </a:t>
                </a:r>
                <a14:m>
                  <m:oMath xmlns:m="http://schemas.openxmlformats.org/officeDocument/2006/math">
                    <m:r>
                      <a:rPr lang="en-US" altLang="zh-CN">
                        <a:latin typeface="Cambria Math" panose="02040503050406030204" pitchFamily="18" charset="0"/>
                        <a:cs typeface="Times New Roman" panose="02020603050405020304" pitchFamily="18" charset="0"/>
                      </a:rPr>
                      <m:t>𝐼</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  </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𝑓</m:t>
                        </m:r>
                      </m:e>
                      <m:sub>
                        <m:r>
                          <a:rPr lang="en-US" altLang="zh-CN">
                            <a:latin typeface="Cambria Math" panose="02040503050406030204" pitchFamily="18" charset="0"/>
                            <a:cs typeface="Times New Roman" panose="02020603050405020304" pitchFamily="18" charset="0"/>
                          </a:rPr>
                          <m:t>𝑖</m:t>
                        </m:r>
                      </m:sub>
                    </m:sSub>
                    <m:d>
                      <m:dPr>
                        <m:ctrlPr>
                          <a:rPr lang="en-US" altLang="zh-CN" i="1">
                            <a:latin typeface="Cambria Math" panose="02040503050406030204" pitchFamily="18" charset="0"/>
                            <a:cs typeface="Times New Roman" panose="02020603050405020304" pitchFamily="18" charset="0"/>
                          </a:rPr>
                        </m:ctrlPr>
                      </m:dPr>
                      <m:e>
                        <m:r>
                          <a:rPr lang="en-US" altLang="zh-CN">
                            <a:latin typeface="Cambria Math" panose="02040503050406030204" pitchFamily="18" charset="0"/>
                            <a:cs typeface="Times New Roman" panose="02020603050405020304" pitchFamily="18" charset="0"/>
                          </a:rPr>
                          <m:t>𝒖</m:t>
                        </m:r>
                      </m:e>
                    </m:d>
                    <m:r>
                      <a:rPr lang="en-US" altLang="zh-CN">
                        <a:latin typeface="Cambria Math" panose="02040503050406030204" pitchFamily="18" charset="0"/>
                        <a:cs typeface="Times New Roman" panose="02020603050405020304" pitchFamily="18" charset="0"/>
                      </a:rPr>
                      <m:t>≠0}</m:t>
                    </m:r>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cs typeface="Times New Roman" panose="02020603050405020304" pitchFamily="18" charset="0"/>
                          </a:rPr>
                        </m:ctrlPr>
                      </m:dPr>
                      <m:e>
                        <m:r>
                          <a:rPr lang="en-US" altLang="zh-CN">
                            <a:latin typeface="Cambria Math" panose="02040503050406030204" pitchFamily="18" charset="0"/>
                            <a:cs typeface="Times New Roman" panose="02020603050405020304" pitchFamily="18" charset="0"/>
                          </a:rPr>
                          <m:t>1,2,…,</m:t>
                        </m:r>
                        <m:r>
                          <a:rPr lang="en-US" altLang="zh-CN">
                            <a:latin typeface="Cambria Math" panose="02040503050406030204" pitchFamily="18" charset="0"/>
                            <a:cs typeface="Times New Roman" panose="02020603050405020304" pitchFamily="18" charset="0"/>
                          </a:rPr>
                          <m:t>𝐶</m:t>
                        </m:r>
                      </m:e>
                    </m:d>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𝐼</m:t>
                    </m:r>
                    <m:d>
                      <m:dPr>
                        <m:ctrlPr>
                          <a:rPr lang="en-US" altLang="zh-CN" i="1">
                            <a:latin typeface="Cambria Math" panose="02040503050406030204" pitchFamily="18" charset="0"/>
                            <a:cs typeface="Times New Roman" panose="02020603050405020304" pitchFamily="18" charset="0"/>
                          </a:rPr>
                        </m:ctrlPr>
                      </m:dPr>
                      <m:e>
                        <m:r>
                          <a:rPr lang="en-US" altLang="zh-CN">
                            <a:latin typeface="Cambria Math" panose="02040503050406030204" pitchFamily="18" charset="0"/>
                            <a:cs typeface="Times New Roman" panose="02020603050405020304" pitchFamily="18" charset="0"/>
                          </a:rPr>
                          <m:t>𝒖</m:t>
                        </m:r>
                      </m:e>
                    </m:d>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𝑓</m:t>
                        </m:r>
                      </m:e>
                      <m:sub>
                        <m:r>
                          <a:rPr lang="en-US" altLang="zh-CN" i="1">
                            <a:latin typeface="Cambria Math" panose="02040503050406030204" pitchFamily="18" charset="0"/>
                            <a:cs typeface="Times New Roman" panose="02020603050405020304" pitchFamily="18" charset="0"/>
                          </a:rPr>
                          <m:t>𝑖</m:t>
                        </m:r>
                      </m:sub>
                    </m:sSub>
                    <m:d>
                      <m:dPr>
                        <m:ctrlPr>
                          <a:rPr lang="en-US" altLang="zh-CN" i="1">
                            <a:latin typeface="Cambria Math" panose="02040503050406030204" pitchFamily="18" charset="0"/>
                            <a:cs typeface="Times New Roman" panose="02020603050405020304" pitchFamily="18" charset="0"/>
                          </a:rPr>
                        </m:ctrlPr>
                      </m:dPr>
                      <m:e>
                        <m:r>
                          <a:rPr lang="en-US" altLang="zh-CN">
                            <a:latin typeface="Cambria Math" panose="02040503050406030204" pitchFamily="18" charset="0"/>
                            <a:cs typeface="Times New Roman" panose="02020603050405020304" pitchFamily="18" charset="0"/>
                          </a:rPr>
                          <m:t>𝒖</m:t>
                        </m:r>
                      </m:e>
                    </m:d>
                    <m:r>
                      <a:rPr lang="en-US" altLang="zh-CN">
                        <a:latin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which means it could not happen</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For a given </a:t>
                </a:r>
                <a14:m>
                  <m:oMath xmlns:m="http://schemas.openxmlformats.org/officeDocument/2006/math">
                    <m:r>
                      <a:rPr lang="en-US" altLang="zh-CN">
                        <a:latin typeface="Cambria Math" panose="02040503050406030204" pitchFamily="18" charset="0"/>
                        <a:cs typeface="Times New Roman" panose="02020603050405020304" pitchFamily="18" charset="0"/>
                      </a:rPr>
                      <m:t>𝒖</m:t>
                    </m:r>
                  </m:oMath>
                </a14:m>
                <a:r>
                  <a:rPr lang="en-US" altLang="zh-CN" dirty="0">
                    <a:latin typeface="Times New Roman" panose="02020603050405020304" pitchFamily="18" charset="0"/>
                    <a:cs typeface="Times New Roman" panose="02020603050405020304" pitchFamily="18" charset="0"/>
                  </a:rPr>
                  <a:t>, we have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dirty="0">
                            <a:latin typeface="Cambria Math" panose="02040503050406030204" pitchFamily="18" charset="0"/>
                            <a:cs typeface="Times New Roman" panose="02020603050405020304" pitchFamily="18" charset="0"/>
                          </a:rPr>
                          <m:t>𝑗</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𝒖</m:t>
                        </m:r>
                      </m:e>
                    </m:d>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dirty="0">
                            <a:latin typeface="Cambria Math" panose="02040503050406030204" pitchFamily="18" charset="0"/>
                            <a:cs typeface="Times New Roman" panose="02020603050405020304" pitchFamily="18" charset="0"/>
                          </a:rPr>
                          <m:t>𝑘</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𝒖</m:t>
                        </m:r>
                      </m:e>
                    </m:d>
                    <m:r>
                      <a:rPr lang="en-US" altLang="zh-CN" dirty="0">
                        <a:latin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when </a:t>
                </a:r>
                <a14:m>
                  <m:oMath xmlns:m="http://schemas.openxmlformats.org/officeDocument/2006/math">
                    <m:r>
                      <a:rPr lang="en-US" altLang="zh-CN">
                        <a:latin typeface="Cambria Math" panose="02040503050406030204" pitchFamily="18" charset="0"/>
                        <a:cs typeface="Times New Roman" panose="02020603050405020304" pitchFamily="18" charset="0"/>
                      </a:rPr>
                      <m:t>𝑗</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𝑘</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a:latin typeface="Cambria Math" panose="02040503050406030204" pitchFamily="18" charset="0"/>
                        <a:cs typeface="Times New Roman" panose="02020603050405020304" pitchFamily="18" charset="0"/>
                      </a:rPr>
                      <m:t>𝑗</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𝑘</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𝐼</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𝒖</m:t>
                    </m:r>
                    <m:r>
                      <a:rPr lang="en-US" altLang="zh-CN">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Then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𝐺</m:t>
                        </m:r>
                      </m:e>
                      <m:sub>
                        <m:r>
                          <a:rPr lang="en-US" altLang="zh-CN" dirty="0">
                            <a:latin typeface="Cambria Math" panose="02040503050406030204" pitchFamily="18" charset="0"/>
                            <a:cs typeface="Times New Roman" panose="02020603050405020304" pitchFamily="18" charset="0"/>
                          </a:rPr>
                          <m:t>𝑗𝑘</m:t>
                        </m:r>
                      </m:sub>
                    </m:sSub>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𝒖</m:t>
                    </m:r>
                    <m:r>
                      <a:rPr lang="en-US" altLang="zh-CN" dirty="0">
                        <a:latin typeface="Cambria Math" panose="02040503050406030204" pitchFamily="18" charset="0"/>
                        <a:cs typeface="Times New Roman" panose="02020603050405020304" pitchFamily="18" charset="0"/>
                      </a:rPr>
                      <m:t>)=0</m:t>
                    </m:r>
                  </m:oMath>
                </a14:m>
                <a:r>
                  <a:rPr lang="en-US" altLang="zh-CN" dirty="0">
                    <a:latin typeface="Times New Roman" panose="02020603050405020304" pitchFamily="18" charset="0"/>
                    <a:cs typeface="Times New Roman" panose="02020603050405020304" pitchFamily="18" charset="0"/>
                  </a:rPr>
                  <a:t>, according to the Cauchy inequality,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𝑓</m:t>
                        </m:r>
                      </m:e>
                      <m:sub>
                        <m:r>
                          <a:rPr lang="en-US" altLang="zh-CN" dirty="0">
                            <a:latin typeface="Cambria Math" panose="02040503050406030204" pitchFamily="18" charset="0"/>
                            <a:cs typeface="Times New Roman" panose="02020603050405020304" pitchFamily="18" charset="0"/>
                          </a:rPr>
                          <m:t>𝑗</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𝒗</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𝒖</m:t>
                        </m:r>
                      </m:e>
                    </m:d>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𝑓</m:t>
                        </m:r>
                      </m:e>
                      <m:sub>
                        <m:r>
                          <a:rPr lang="en-US" altLang="zh-CN" dirty="0">
                            <a:latin typeface="Cambria Math" panose="02040503050406030204" pitchFamily="18" charset="0"/>
                            <a:cs typeface="Times New Roman" panose="02020603050405020304" pitchFamily="18" charset="0"/>
                          </a:rPr>
                          <m:t>𝑘</m:t>
                        </m:r>
                      </m:sub>
                    </m:sSub>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𝒗</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𝒖</m:t>
                        </m:r>
                      </m:e>
                    </m:d>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Then </a:t>
                </a:r>
                <a14:m>
                  <m:oMath xmlns:m="http://schemas.openxmlformats.org/officeDocument/2006/math">
                    <m:r>
                      <a:rPr lang="en-US" altLang="zh-CN">
                        <a:latin typeface="Cambria Math" panose="02040503050406030204" pitchFamily="18" charset="0"/>
                        <a:cs typeface="Times New Roman" panose="02020603050405020304" pitchFamily="18" charset="0"/>
                      </a:rPr>
                      <m:t>𝑽</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𝑼</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𝒀</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  </m:t>
                    </m:r>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𝐼</m:t>
                    </m:r>
                    <m:d>
                      <m:dPr>
                        <m:ctrlPr>
                          <a:rPr lang="en-US" altLang="zh-CN" i="1">
                            <a:latin typeface="Cambria Math" panose="02040503050406030204" pitchFamily="18" charset="0"/>
                            <a:cs typeface="Times New Roman" panose="02020603050405020304" pitchFamily="18" charset="0"/>
                          </a:rPr>
                        </m:ctrlPr>
                      </m:dPr>
                      <m:e>
                        <m:r>
                          <a:rPr lang="en-US" altLang="zh-CN">
                            <a:latin typeface="Cambria Math" panose="02040503050406030204" pitchFamily="18" charset="0"/>
                            <a:cs typeface="Times New Roman" panose="02020603050405020304" pitchFamily="18" charset="0"/>
                          </a:rPr>
                          <m:t>𝒖</m:t>
                        </m:r>
                      </m:e>
                    </m:d>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all have the same distribution</a:t>
                </a:r>
              </a:p>
              <a:p>
                <a:pPr marL="0" indent="0">
                  <a:buNone/>
                </a:pPr>
                <a:r>
                  <a:rPr lang="en-US" altLang="zh-CN" dirty="0">
                    <a:latin typeface="Times New Roman" panose="02020603050405020304" pitchFamily="18" charset="0"/>
                    <a:cs typeface="Times New Roman" panose="02020603050405020304" pitchFamily="18" charset="0"/>
                  </a:rPr>
                  <a:t>So </a:t>
                </a:r>
                <a14:m>
                  <m:oMath xmlns:m="http://schemas.openxmlformats.org/officeDocument/2006/math">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𝑽</m:t>
                    </m:r>
                    <m:r>
                      <a:rPr lang="en-US" altLang="zh-CN" dirty="0">
                        <a:latin typeface="Cambria Math" panose="02040503050406030204" pitchFamily="18" charset="0"/>
                        <a:cs typeface="Times New Roman" panose="02020603050405020304" pitchFamily="18" charset="0"/>
                      </a:rPr>
                      <m:t> | </m:t>
                    </m:r>
                    <m:r>
                      <a:rPr lang="en-US" altLang="zh-CN" dirty="0">
                        <a:latin typeface="Cambria Math" panose="02040503050406030204" pitchFamily="18" charset="0"/>
                        <a:cs typeface="Times New Roman" panose="02020603050405020304" pitchFamily="18" charset="0"/>
                      </a:rPr>
                      <m:t>𝑼</m:t>
                    </m:r>
                    <m:r>
                      <a:rPr lang="en-US" altLang="zh-CN"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sSup>
                      <m:sSupPr>
                        <m:ctrlPr>
                          <a:rPr lang="en-US" altLang="zh-CN" i="1" dirty="0">
                            <a:latin typeface="Cambria Math" panose="02040503050406030204" pitchFamily="18" charset="0"/>
                            <a:cs typeface="Times New Roman" panose="02020603050405020304" pitchFamily="18" charset="0"/>
                          </a:rPr>
                        </m:ctrlPr>
                      </m:sSupPr>
                      <m:e>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𝑩</m:t>
                            </m:r>
                          </m:e>
                          <m:sub>
                            <m:r>
                              <a:rPr lang="en-US" altLang="zh-CN" dirty="0">
                                <a:latin typeface="Cambria Math" panose="02040503050406030204" pitchFamily="18" charset="0"/>
                                <a:cs typeface="Times New Roman" panose="02020603050405020304" pitchFamily="18" charset="0"/>
                              </a:rPr>
                              <m:t>0</m:t>
                            </m:r>
                          </m:sub>
                        </m:sSub>
                      </m:e>
                      <m:sup>
                        <m:r>
                          <a:rPr lang="en-US" altLang="zh-CN" dirty="0">
                            <a:latin typeface="Cambria Math" panose="02040503050406030204" pitchFamily="18" charset="0"/>
                            <a:cs typeface="Times New Roman" panose="02020603050405020304" pitchFamily="18" charset="0"/>
                          </a:rPr>
                          <m:t>𝑇</m:t>
                        </m:r>
                      </m:sup>
                    </m:sSup>
                    <m:r>
                      <a:rPr lang="en-US" altLang="zh-CN" dirty="0">
                        <a:latin typeface="Cambria Math" panose="02040503050406030204" pitchFamily="18" charset="0"/>
                        <a:cs typeface="Times New Roman" panose="02020603050405020304" pitchFamily="18" charset="0"/>
                      </a:rPr>
                      <m:t>𝑿</m:t>
                    </m:r>
                    <m:r>
                      <a:rPr lang="en-US" altLang="zh-CN" dirty="0">
                        <a:latin typeface="Cambria Math" panose="02040503050406030204" pitchFamily="18" charset="0"/>
                        <a:cs typeface="Times New Roman" panose="02020603050405020304" pitchFamily="18" charset="0"/>
                      </a:rPr>
                      <m:t> |</m:t>
                    </m:r>
                    <m:sSup>
                      <m:sSupPr>
                        <m:ctrlPr>
                          <a:rPr lang="en-US" altLang="zh-CN" i="1" dirty="0">
                            <a:latin typeface="Cambria Math" panose="02040503050406030204" pitchFamily="18" charset="0"/>
                            <a:cs typeface="Times New Roman" panose="02020603050405020304" pitchFamily="18" charset="0"/>
                          </a:rPr>
                        </m:ctrlPr>
                      </m:sSupPr>
                      <m:e>
                        <m:r>
                          <a:rPr lang="en-US" altLang="zh-CN" dirty="0">
                            <a:latin typeface="Cambria Math" panose="02040503050406030204" pitchFamily="18" charset="0"/>
                            <a:cs typeface="Times New Roman" panose="02020603050405020304" pitchFamily="18" charset="0"/>
                          </a:rPr>
                          <m:t> </m:t>
                        </m:r>
                        <m:r>
                          <a:rPr lang="en-US" altLang="zh-CN" dirty="0">
                            <a:latin typeface="Cambria Math" panose="02040503050406030204" pitchFamily="18" charset="0"/>
                            <a:cs typeface="Times New Roman" panose="02020603050405020304" pitchFamily="18" charset="0"/>
                          </a:rPr>
                          <m:t>𝑩</m:t>
                        </m:r>
                      </m:e>
                      <m:sup>
                        <m:r>
                          <a:rPr lang="en-US" altLang="zh-CN" dirty="0">
                            <a:latin typeface="Cambria Math" panose="02040503050406030204" pitchFamily="18" charset="0"/>
                            <a:cs typeface="Times New Roman" panose="02020603050405020304" pitchFamily="18" charset="0"/>
                          </a:rPr>
                          <m:t>𝑇</m:t>
                        </m:r>
                      </m:sup>
                    </m:sSup>
                    <m:r>
                      <a:rPr lang="en-US" altLang="zh-CN" dirty="0">
                        <a:latin typeface="Cambria Math" panose="02040503050406030204" pitchFamily="18" charset="0"/>
                        <a:cs typeface="Times New Roman" panose="02020603050405020304" pitchFamily="18" charset="0"/>
                      </a:rPr>
                      <m:t>𝑿</m:t>
                    </m:r>
                    <m:r>
                      <a:rPr lang="en-US" altLang="zh-CN" dirty="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 </m:t>
                    </m:r>
                    <m:r>
                      <a:rPr lang="en-US" altLang="zh-CN" dirty="0">
                        <a:latin typeface="Cambria Math" panose="02040503050406030204" pitchFamily="18" charset="0"/>
                        <a:cs typeface="Times New Roman" panose="02020603050405020304" pitchFamily="18" charset="0"/>
                      </a:rPr>
                      <m:t>𝑿</m:t>
                    </m:r>
                    <m:r>
                      <a:rPr lang="en-US" altLang="zh-CN" dirty="0">
                        <a:latin typeface="Cambria Math" panose="02040503050406030204" pitchFamily="18" charset="0"/>
                        <a:cs typeface="Times New Roman" panose="02020603050405020304" pitchFamily="18" charset="0"/>
                      </a:rPr>
                      <m:t> | </m:t>
                    </m:r>
                    <m:sSup>
                      <m:sSupPr>
                        <m:ctrlPr>
                          <a:rPr lang="en-US" altLang="zh-CN" i="1" dirty="0">
                            <a:latin typeface="Cambria Math" panose="02040503050406030204" pitchFamily="18" charset="0"/>
                            <a:cs typeface="Times New Roman" panose="02020603050405020304" pitchFamily="18" charset="0"/>
                          </a:rPr>
                        </m:ctrlPr>
                      </m:sSupPr>
                      <m:e>
                        <m:r>
                          <a:rPr lang="en-US" altLang="zh-CN" dirty="0">
                            <a:latin typeface="Cambria Math" panose="02040503050406030204" pitchFamily="18" charset="0"/>
                            <a:cs typeface="Times New Roman" panose="02020603050405020304" pitchFamily="18" charset="0"/>
                          </a:rPr>
                          <m:t>𝑩</m:t>
                        </m:r>
                      </m:e>
                      <m:sup>
                        <m:r>
                          <a:rPr lang="en-US" altLang="zh-CN" dirty="0">
                            <a:latin typeface="Cambria Math" panose="02040503050406030204" pitchFamily="18" charset="0"/>
                            <a:cs typeface="Times New Roman" panose="02020603050405020304" pitchFamily="18" charset="0"/>
                          </a:rPr>
                          <m:t>𝑇</m:t>
                        </m:r>
                      </m:sup>
                    </m:sSup>
                    <m:r>
                      <a:rPr lang="en-US" altLang="zh-CN" dirty="0">
                        <a:latin typeface="Cambria Math" panose="02040503050406030204" pitchFamily="18" charset="0"/>
                        <a:cs typeface="Times New Roman" panose="02020603050405020304" pitchFamily="18" charset="0"/>
                      </a:rPr>
                      <m:t>𝑿</m:t>
                    </m:r>
                  </m:oMath>
                </a14:m>
                <a:endParaRPr lang="zh-CN" altLang="en-US" dirty="0"/>
              </a:p>
            </p:txBody>
          </p:sp>
        </mc:Choice>
        <mc:Fallback xmlns="">
          <p:sp>
            <p:nvSpPr>
              <p:cNvPr id="3" name="Content Placeholder 2">
                <a:extLst>
                  <a:ext uri="{FF2B5EF4-FFF2-40B4-BE49-F238E27FC236}">
                    <a16:creationId xmlns:a16="http://schemas.microsoft.com/office/drawing/2014/main" id="{ADC2F941-1A5E-4918-8CD1-9E3F82722C40}"/>
                  </a:ext>
                </a:extLst>
              </p:cNvPr>
              <p:cNvSpPr>
                <a:spLocks noGrp="1" noRot="1" noChangeAspect="1" noMove="1" noResize="1" noEditPoints="1" noAdjustHandles="1" noChangeArrowheads="1" noChangeShapeType="1" noTextEdit="1"/>
              </p:cNvSpPr>
              <p:nvPr>
                <p:ph idx="1"/>
              </p:nvPr>
            </p:nvSpPr>
            <p:spPr>
              <a:xfrm>
                <a:off x="645130" y="745724"/>
                <a:ext cx="9404723" cy="5502675"/>
              </a:xfrm>
              <a:blipFill>
                <a:blip r:embed="rId2"/>
                <a:stretch>
                  <a:fillRect l="-713" t="-554" r="-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935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B3F9-C45F-4396-9679-C5F7C4A7888A}"/>
              </a:ext>
            </a:extLst>
          </p:cNvPr>
          <p:cNvSpPr>
            <a:spLocks noGrp="1"/>
          </p:cNvSpPr>
          <p:nvPr>
            <p:ph type="title"/>
          </p:nvPr>
        </p:nvSpPr>
        <p:spPr>
          <a:xfrm>
            <a:off x="646111" y="452718"/>
            <a:ext cx="9404723" cy="1400530"/>
          </a:xfrm>
        </p:spPr>
        <p:txBody>
          <a:bodyPr>
            <a:normAutofit/>
          </a:bodyPr>
          <a:lstStyle/>
          <a:p>
            <a:r>
              <a:rPr lang="en-US" altLang="zh-CN"/>
              <a:t>Outline</a:t>
            </a:r>
            <a:endParaRPr lang="zh-CN" altLang="en-US"/>
          </a:p>
        </p:txBody>
      </p:sp>
      <p:graphicFrame>
        <p:nvGraphicFramePr>
          <p:cNvPr id="7" name="Content Placeholder 2">
            <a:extLst>
              <a:ext uri="{FF2B5EF4-FFF2-40B4-BE49-F238E27FC236}">
                <a16:creationId xmlns:a16="http://schemas.microsoft.com/office/drawing/2014/main" id="{8024E281-23C9-4AD5-B125-023D11E02C6B}"/>
              </a:ext>
            </a:extLst>
          </p:cNvPr>
          <p:cNvGraphicFramePr>
            <a:graphicFrameLocks noGrp="1"/>
          </p:cNvGraphicFramePr>
          <p:nvPr>
            <p:ph idx="1"/>
            <p:extLst>
              <p:ext uri="{D42A27DB-BD31-4B8C-83A1-F6EECF244321}">
                <p14:modId xmlns:p14="http://schemas.microsoft.com/office/powerpoint/2010/main" val="101753553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038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FDB7C8F-4045-48CB-A1B2-EF13CB32D363}"/>
                  </a:ext>
                </a:extLst>
              </p:cNvPr>
              <p:cNvSpPr>
                <a:spLocks noGrp="1"/>
              </p:cNvSpPr>
              <p:nvPr>
                <p:ph type="title"/>
              </p:nvPr>
            </p:nvSpPr>
            <p:spPr>
              <a:xfrm>
                <a:off x="646111" y="452718"/>
                <a:ext cx="9404723" cy="1600200"/>
              </a:xfrm>
            </p:spPr>
            <p:txBody>
              <a:bodyPr/>
              <a:lstStyle/>
              <a:p>
                <a:r>
                  <a:rPr lang="en-US" altLang="zh-CN" sz="2000" dirty="0">
                    <a:latin typeface="Times New Roman" panose="02020603050405020304" pitchFamily="18" charset="0"/>
                    <a:cs typeface="Times New Roman" panose="02020603050405020304" pitchFamily="18" charset="0"/>
                  </a:rPr>
                  <a:t>Theorem 2</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If the CS exists, then the MASES is the CS, </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dirty="0">
                            <a:latin typeface="Cambria Math" panose="02040503050406030204" pitchFamily="18" charset="0"/>
                            <a:cs typeface="Times New Roman" panose="02020603050405020304" pitchFamily="18" charset="0"/>
                          </a:rPr>
                          <m:t>ℋ</m:t>
                        </m:r>
                      </m:e>
                      <m:sub>
                        <m:r>
                          <a:rPr lang="en-US" altLang="zh-CN" sz="2000" dirty="0">
                            <a:latin typeface="Cambria Math" panose="02040503050406030204" pitchFamily="18" charset="0"/>
                            <a:cs typeface="Times New Roman" panose="02020603050405020304" pitchFamily="18" charset="0"/>
                          </a:rPr>
                          <m:t>𝑌</m:t>
                        </m:r>
                        <m:r>
                          <a:rPr lang="en-US" altLang="zh-CN" sz="2000" dirty="0">
                            <a:latin typeface="Cambria Math" panose="02040503050406030204" pitchFamily="18" charset="0"/>
                            <a:cs typeface="Times New Roman" panose="02020603050405020304" pitchFamily="18" charset="0"/>
                          </a:rPr>
                          <m:t>|</m:t>
                        </m:r>
                        <m:r>
                          <a:rPr lang="en-US" altLang="zh-CN" sz="2000" dirty="0">
                            <a:latin typeface="Cambria Math" panose="02040503050406030204" pitchFamily="18" charset="0"/>
                            <a:cs typeface="Times New Roman" panose="02020603050405020304" pitchFamily="18" charset="0"/>
                          </a:rPr>
                          <m:t>𝑿</m:t>
                        </m:r>
                      </m:sub>
                    </m:sSub>
                    <m:r>
                      <a:rPr lang="en-US" altLang="zh-CN" sz="2000" dirty="0">
                        <a:latin typeface="Cambria Math" panose="02040503050406030204" pitchFamily="18" charset="0"/>
                        <a:cs typeface="Times New Roman" panose="02020603050405020304" pitchFamily="18" charset="0"/>
                      </a:rPr>
                      <m:t>=</m:t>
                    </m:r>
                    <m:sSub>
                      <m:sSubPr>
                        <m:ctrlPr>
                          <a:rPr lang="en-US" altLang="zh-CN" sz="2000" i="1" dirty="0">
                            <a:latin typeface="Cambria Math" panose="02040503050406030204" pitchFamily="18" charset="0"/>
                            <a:cs typeface="Times New Roman" panose="02020603050405020304" pitchFamily="18" charset="0"/>
                          </a:rPr>
                        </m:ctrlPr>
                      </m:sSubPr>
                      <m:e>
                        <m:r>
                          <a:rPr lang="zh-CN" altLang="en-US" sz="2000" dirty="0">
                            <a:latin typeface="Cambria Math" panose="02040503050406030204" pitchFamily="18" charset="0"/>
                            <a:cs typeface="Times New Roman" panose="02020603050405020304" pitchFamily="18" charset="0"/>
                          </a:rPr>
                          <m:t>𝒮</m:t>
                        </m:r>
                      </m:e>
                      <m:sub>
                        <m:r>
                          <a:rPr lang="en-US" altLang="zh-CN" sz="2000" dirty="0">
                            <a:latin typeface="Cambria Math" panose="02040503050406030204" pitchFamily="18" charset="0"/>
                            <a:cs typeface="Times New Roman" panose="02020603050405020304" pitchFamily="18" charset="0"/>
                          </a:rPr>
                          <m:t>𝑌</m:t>
                        </m:r>
                        <m:r>
                          <a:rPr lang="en-US" altLang="zh-CN" sz="2000" dirty="0">
                            <a:latin typeface="Cambria Math" panose="02040503050406030204" pitchFamily="18" charset="0"/>
                            <a:cs typeface="Times New Roman" panose="02020603050405020304" pitchFamily="18" charset="0"/>
                          </a:rPr>
                          <m:t>|</m:t>
                        </m:r>
                        <m:r>
                          <a:rPr lang="en-US" altLang="zh-CN" sz="2000" dirty="0">
                            <a:latin typeface="Cambria Math" panose="02040503050406030204" pitchFamily="18" charset="0"/>
                            <a:cs typeface="Times New Roman" panose="02020603050405020304" pitchFamily="18" charset="0"/>
                          </a:rPr>
                          <m:t>𝑿</m:t>
                        </m:r>
                      </m:sub>
                    </m:sSub>
                  </m:oMath>
                </a14:m>
                <a:r>
                  <a:rPr lang="en-US" altLang="zh-CN" sz="2000" dirty="0">
                    <a:latin typeface="Times New Roman" panose="02020603050405020304" pitchFamily="18" charset="0"/>
                    <a:cs typeface="Times New Roman" panose="02020603050405020304" pitchFamily="18" charset="0"/>
                  </a:rPr>
                  <a:t>, and is therefore unique and is the smallest DRS. Moreover, if the CDS exists (while the CS may not exist), then the MASES may not be unique but always contains the CDS, </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zh-CN" altLang="en-US" sz="2000" dirty="0">
                            <a:latin typeface="Cambria Math" panose="02040503050406030204" pitchFamily="18" charset="0"/>
                            <a:cs typeface="Times New Roman" panose="02020603050405020304" pitchFamily="18" charset="0"/>
                          </a:rPr>
                          <m:t>𝒮</m:t>
                        </m:r>
                      </m:e>
                      <m:sub>
                        <m:r>
                          <a:rPr lang="en-US" altLang="zh-CN" sz="2000" dirty="0">
                            <a:latin typeface="Cambria Math" panose="02040503050406030204" pitchFamily="18" charset="0"/>
                            <a:cs typeface="Times New Roman" panose="02020603050405020304" pitchFamily="18" charset="0"/>
                          </a:rPr>
                          <m:t>𝐷</m:t>
                        </m:r>
                        <m:r>
                          <a:rPr lang="en-US" altLang="zh-CN" sz="2000" dirty="0">
                            <a:latin typeface="Cambria Math" panose="02040503050406030204" pitchFamily="18" charset="0"/>
                            <a:cs typeface="Times New Roman" panose="02020603050405020304" pitchFamily="18" charset="0"/>
                          </a:rPr>
                          <m:t>(</m:t>
                        </m:r>
                        <m:r>
                          <a:rPr lang="en-US" altLang="zh-CN" sz="2000" dirty="0">
                            <a:latin typeface="Cambria Math" panose="02040503050406030204" pitchFamily="18" charset="0"/>
                            <a:cs typeface="Times New Roman" panose="02020603050405020304" pitchFamily="18" charset="0"/>
                          </a:rPr>
                          <m:t>𝑌</m:t>
                        </m:r>
                        <m:r>
                          <a:rPr lang="en-US" altLang="zh-CN" sz="2000" dirty="0">
                            <a:latin typeface="Cambria Math" panose="02040503050406030204" pitchFamily="18" charset="0"/>
                            <a:cs typeface="Times New Roman" panose="02020603050405020304" pitchFamily="18" charset="0"/>
                          </a:rPr>
                          <m:t>|</m:t>
                        </m:r>
                        <m:r>
                          <a:rPr lang="en-US" altLang="zh-CN" sz="2000" dirty="0">
                            <a:latin typeface="Cambria Math" panose="02040503050406030204" pitchFamily="18" charset="0"/>
                            <a:cs typeface="Times New Roman" panose="02020603050405020304" pitchFamily="18" charset="0"/>
                          </a:rPr>
                          <m:t>𝑿</m:t>
                        </m:r>
                        <m:r>
                          <a:rPr lang="en-US" altLang="zh-CN" sz="2000" dirty="0">
                            <a:latin typeface="Cambria Math" panose="02040503050406030204" pitchFamily="18" charset="0"/>
                            <a:cs typeface="Times New Roman" panose="02020603050405020304" pitchFamily="18" charset="0"/>
                          </a:rPr>
                          <m:t>)</m:t>
                        </m:r>
                      </m:sub>
                    </m:sSub>
                    <m:r>
                      <a:rPr lang="en-US" altLang="zh-CN" sz="2000" dirty="0">
                        <a:latin typeface="Cambria Math" panose="02040503050406030204" pitchFamily="18" charset="0"/>
                        <a:cs typeface="Times New Roman" panose="02020603050405020304" pitchFamily="18" charset="0"/>
                      </a:rPr>
                      <m:t>⊆</m:t>
                    </m:r>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dirty="0">
                            <a:latin typeface="Cambria Math" panose="02040503050406030204" pitchFamily="18" charset="0"/>
                            <a:cs typeface="Times New Roman" panose="02020603050405020304" pitchFamily="18" charset="0"/>
                          </a:rPr>
                          <m:t>ℋ</m:t>
                        </m:r>
                      </m:e>
                      <m:sub>
                        <m:r>
                          <a:rPr lang="en-US" altLang="zh-CN" sz="2000" dirty="0">
                            <a:latin typeface="Cambria Math" panose="02040503050406030204" pitchFamily="18" charset="0"/>
                            <a:cs typeface="Times New Roman" panose="02020603050405020304" pitchFamily="18" charset="0"/>
                          </a:rPr>
                          <m:t>𝑌</m:t>
                        </m:r>
                        <m:r>
                          <a:rPr lang="en-US" altLang="zh-CN" sz="2000" dirty="0">
                            <a:latin typeface="Cambria Math" panose="02040503050406030204" pitchFamily="18" charset="0"/>
                            <a:cs typeface="Times New Roman" panose="02020603050405020304" pitchFamily="18" charset="0"/>
                          </a:rPr>
                          <m:t>|</m:t>
                        </m:r>
                        <m:r>
                          <a:rPr lang="en-US" altLang="zh-CN" sz="2000" dirty="0">
                            <a:latin typeface="Cambria Math" panose="02040503050406030204" pitchFamily="18" charset="0"/>
                            <a:cs typeface="Times New Roman" panose="02020603050405020304" pitchFamily="18" charset="0"/>
                          </a:rPr>
                          <m:t>𝑿</m:t>
                        </m:r>
                      </m:sub>
                    </m:sSub>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FFDB7C8F-4045-48CB-A1B2-EF13CB32D363}"/>
                  </a:ext>
                </a:extLst>
              </p:cNvPr>
              <p:cNvSpPr>
                <a:spLocks noGrp="1" noRot="1" noChangeAspect="1" noMove="1" noResize="1" noEditPoints="1" noAdjustHandles="1" noChangeArrowheads="1" noChangeShapeType="1" noTextEdit="1"/>
              </p:cNvSpPr>
              <p:nvPr>
                <p:ph type="title"/>
              </p:nvPr>
            </p:nvSpPr>
            <p:spPr>
              <a:xfrm>
                <a:off x="646111" y="452718"/>
                <a:ext cx="9404723" cy="1600200"/>
              </a:xfrm>
              <a:blipFill>
                <a:blip r:embed="rId2"/>
                <a:stretch>
                  <a:fillRect l="-713" t="-1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5EF987-4B2B-4C3D-9F41-97F1FFB4D293}"/>
                  </a:ext>
                </a:extLst>
              </p:cNvPr>
              <p:cNvSpPr>
                <a:spLocks noGrp="1"/>
              </p:cNvSpPr>
              <p:nvPr>
                <p:ph idx="1"/>
              </p:nvPr>
            </p:nvSpPr>
            <p:spPr>
              <a:xfrm>
                <a:off x="645132" y="2139518"/>
                <a:ext cx="9404722" cy="4108881"/>
              </a:xfrm>
            </p:spPr>
            <p:txBody>
              <a:bodyPr/>
              <a:lstStyle/>
              <a:p>
                <a:pPr marL="0" indent="0">
                  <a:buNone/>
                </a:pPr>
                <a:r>
                  <a:rPr lang="en-US" altLang="zh-CN" dirty="0">
                    <a:solidFill>
                      <a:schemeClr val="tx2"/>
                    </a:solidFill>
                    <a:latin typeface="Times New Roman" panose="02020603050405020304" pitchFamily="18" charset="0"/>
                    <a:cs typeface="Times New Roman" panose="02020603050405020304" pitchFamily="18" charset="0"/>
                  </a:rPr>
                  <a:t>Proof</a:t>
                </a: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zh-CN" altLang="en-US" dirty="0">
                            <a:solidFill>
                              <a:schemeClr val="tx2"/>
                            </a:solidFill>
                            <a:latin typeface="Cambria Math" panose="02040503050406030204" pitchFamily="18" charset="0"/>
                          </a:rPr>
                          <m:t>𝒮</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𝑠𝑝𝑎𝑛</m:t>
                    </m:r>
                    <m:d>
                      <m:dPr>
                        <m:ctrlPr>
                          <a:rPr lang="en-US" altLang="zh-CN" i="1" dirty="0">
                            <a:solidFill>
                              <a:schemeClr val="tx2"/>
                            </a:solidFill>
                            <a:latin typeface="Cambria Math" panose="02040503050406030204" pitchFamily="18" charset="0"/>
                          </a:rPr>
                        </m:ctrlPr>
                      </m:dPr>
                      <m:e>
                        <m:r>
                          <a:rPr lang="zh-CN" altLang="en-US" dirty="0">
                            <a:solidFill>
                              <a:schemeClr val="tx2"/>
                            </a:solidFill>
                            <a:latin typeface="Cambria Math" panose="02040503050406030204" pitchFamily="18" charset="0"/>
                          </a:rPr>
                          <m:t>𝜸</m:t>
                        </m:r>
                      </m:e>
                    </m:d>
                    <m:r>
                      <a:rPr lang="en-US" altLang="zh-CN"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 </m:t>
                        </m:r>
                        <m:r>
                          <a:rPr lang="en-US" altLang="zh-CN" dirty="0">
                            <a:solidFill>
                              <a:schemeClr val="tx2"/>
                            </a:solidFill>
                            <a:latin typeface="Cambria Math" panose="02040503050406030204" pitchFamily="18" charset="0"/>
                          </a:rPr>
                          <m:t>ℋ</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𝑠𝑝𝑎𝑛</m:t>
                    </m:r>
                    <m:r>
                      <a:rPr lang="en-US" altLang="zh-CN" dirty="0">
                        <a:solidFill>
                          <a:schemeClr val="tx2"/>
                        </a:solidFill>
                        <a:latin typeface="Cambria Math" panose="02040503050406030204" pitchFamily="18" charset="0"/>
                      </a:rPr>
                      <m:t>(</m:t>
                    </m:r>
                    <m:r>
                      <a:rPr lang="zh-CN" altLang="en-US" dirty="0">
                        <a:solidFill>
                          <a:schemeClr val="tx2"/>
                        </a:solidFill>
                        <a:latin typeface="Cambria Math" panose="02040503050406030204" pitchFamily="18" charset="0"/>
                      </a:rPr>
                      <m:t>𝜷</m:t>
                    </m:r>
                    <m:r>
                      <a:rPr lang="en-US" altLang="zh-CN" dirty="0">
                        <a:solidFill>
                          <a:schemeClr val="tx2"/>
                        </a:solidFill>
                        <a:latin typeface="Cambria Math" panose="02040503050406030204" pitchFamily="18" charset="0"/>
                      </a:rPr>
                      <m:t>)</m:t>
                    </m:r>
                  </m:oMath>
                </a14:m>
                <a:r>
                  <a:rPr lang="en-US" altLang="zh-CN" dirty="0">
                    <a:solidFill>
                      <a:schemeClr val="tx2"/>
                    </a:solidFill>
                    <a:latin typeface="Times New Roman" panose="02020603050405020304" pitchFamily="18" charset="0"/>
                    <a:cs typeface="Times New Roman" panose="02020603050405020304" pitchFamily="18" charset="0"/>
                  </a:rPr>
                  <a:t>. Then the next two illustrate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ℋ</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r>
                      <a:rPr lang="en-US" altLang="zh-CN"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zh-CN" altLang="en-US" dirty="0">
                            <a:solidFill>
                              <a:schemeClr val="tx2"/>
                            </a:solidFill>
                            <a:latin typeface="Cambria Math" panose="02040503050406030204" pitchFamily="18" charset="0"/>
                          </a:rPr>
                          <m:t>𝒮</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oMath>
                </a14:m>
                <a:r>
                  <a:rPr lang="en-US" altLang="zh-CN" dirty="0">
                    <a:solidFill>
                      <a:schemeClr val="tx2"/>
                    </a:solidFill>
                    <a:latin typeface="Times New Roman" panose="02020603050405020304" pitchFamily="18" charset="0"/>
                    <a:cs typeface="Times New Roman" panose="02020603050405020304" pitchFamily="18" charset="0"/>
                  </a:rPr>
                  <a:t>.</a:t>
                </a: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First,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zh-CN" altLang="en-US" dirty="0">
                            <a:solidFill>
                              <a:schemeClr val="tx2"/>
                            </a:solidFill>
                            <a:latin typeface="Cambria Math" panose="02040503050406030204" pitchFamily="18" charset="0"/>
                          </a:rPr>
                          <m:t>𝒮</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r>
                      <a:rPr lang="en-US" altLang="zh-CN"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ℋ</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oMath>
                </a14:m>
                <a:r>
                  <a:rPr lang="en-US" altLang="zh-CN" dirty="0">
                    <a:solidFill>
                      <a:schemeClr val="tx2"/>
                    </a:solidFill>
                    <a:latin typeface="Times New Roman" panose="02020603050405020304" pitchFamily="18" charset="0"/>
                    <a:cs typeface="Times New Roman" panose="02020603050405020304" pitchFamily="18" charset="0"/>
                  </a:rPr>
                  <a:t>, because</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 </m:t>
                        </m:r>
                        <m:r>
                          <a:rPr lang="zh-CN" altLang="en-US" dirty="0">
                            <a:solidFill>
                              <a:schemeClr val="tx2"/>
                            </a:solidFill>
                            <a:latin typeface="Cambria Math" panose="02040503050406030204" pitchFamily="18" charset="0"/>
                          </a:rPr>
                          <m:t>𝒮</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oMath>
                </a14:m>
                <a:r>
                  <a:rPr lang="zh-CN" altLang="en-US"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latin typeface="Times New Roman" panose="02020603050405020304" pitchFamily="18" charset="0"/>
                    <a:cs typeface="Times New Roman" panose="02020603050405020304" pitchFamily="18" charset="0"/>
                  </a:rPr>
                  <a:t>is</a:t>
                </a:r>
                <a:r>
                  <a:rPr lang="zh-CN" altLang="en-US"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latin typeface="Times New Roman" panose="02020603050405020304" pitchFamily="18" charset="0"/>
                    <a:cs typeface="Times New Roman" panose="02020603050405020304" pitchFamily="18" charset="0"/>
                  </a:rPr>
                  <a:t>the intersection of all SDR subspace and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ℋ</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oMath>
                </a14:m>
                <a:r>
                  <a:rPr lang="en-US" altLang="zh-CN" dirty="0">
                    <a:solidFill>
                      <a:schemeClr val="tx2"/>
                    </a:solidFill>
                    <a:latin typeface="Times New Roman" panose="02020603050405020304" pitchFamily="18" charset="0"/>
                    <a:cs typeface="Times New Roman" panose="02020603050405020304" pitchFamily="18" charset="0"/>
                  </a:rPr>
                  <a:t> is also SDR subspace</a:t>
                </a: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Second, </a:t>
                </a:r>
                <a14:m>
                  <m:oMath xmlns:m="http://schemas.openxmlformats.org/officeDocument/2006/math">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 </m:t>
                    </m:r>
                    <m:r>
                      <a:rPr lang="en-US" altLang="zh-CN" dirty="0">
                        <a:solidFill>
                          <a:schemeClr val="tx2"/>
                        </a:solidFill>
                        <a:latin typeface="Cambria Math" panose="02040503050406030204" pitchFamily="18" charset="0"/>
                      </a:rPr>
                      <m:t>𝑿</m:t>
                    </m:r>
                    <m:r>
                      <a:rPr lang="en-US" altLang="zh-CN" dirty="0">
                        <a:solidFill>
                          <a:schemeClr val="tx2"/>
                        </a:solidFill>
                        <a:latin typeface="Cambria Math" panose="02040503050406030204" pitchFamily="18" charset="0"/>
                      </a:rPr>
                      <m:t> | </m:t>
                    </m:r>
                    <m:sSup>
                      <m:sSupPr>
                        <m:ctrlPr>
                          <a:rPr lang="en-US" altLang="zh-CN" i="1" dirty="0">
                            <a:solidFill>
                              <a:schemeClr val="tx2"/>
                            </a:solidFill>
                            <a:latin typeface="Cambria Math" panose="02040503050406030204" pitchFamily="18" charset="0"/>
                          </a:rPr>
                        </m:ctrlPr>
                      </m:sSupPr>
                      <m:e>
                        <m:r>
                          <a:rPr lang="zh-CN" altLang="en-US" dirty="0">
                            <a:solidFill>
                              <a:schemeClr val="tx2"/>
                            </a:solidFill>
                            <a:latin typeface="Cambria Math" panose="02040503050406030204" pitchFamily="18" charset="0"/>
                          </a:rPr>
                          <m:t>𝜸</m:t>
                        </m:r>
                      </m:e>
                      <m:sup>
                        <m:r>
                          <a:rPr lang="en-US" altLang="zh-CN" dirty="0">
                            <a:solidFill>
                              <a:schemeClr val="tx2"/>
                            </a:solidFill>
                            <a:latin typeface="Cambria Math" panose="02040503050406030204" pitchFamily="18" charset="0"/>
                          </a:rPr>
                          <m:t>𝑇</m:t>
                        </m:r>
                      </m:sup>
                    </m:sSup>
                    <m:r>
                      <a:rPr lang="en-US" altLang="zh-CN" dirty="0">
                        <a:solidFill>
                          <a:schemeClr val="tx2"/>
                        </a:solidFill>
                        <a:latin typeface="Cambria Math" panose="02040503050406030204" pitchFamily="18" charset="0"/>
                      </a:rPr>
                      <m:t>𝑿</m:t>
                    </m:r>
                  </m:oMath>
                </a14:m>
                <a:r>
                  <a:rPr lang="en-US" altLang="zh-CN" dirty="0">
                    <a:solidFill>
                      <a:schemeClr val="tx2"/>
                    </a:solidFill>
                    <a:latin typeface="Times New Roman" panose="02020603050405020304" pitchFamily="18" charset="0"/>
                    <a:cs typeface="Times New Roman" panose="02020603050405020304" pitchFamily="18" charset="0"/>
                  </a:rPr>
                  <a:t>, From Theorem 1, it implies that </a:t>
                </a:r>
                <a14:m>
                  <m:oMath xmlns:m="http://schemas.openxmlformats.org/officeDocument/2006/math">
                    <m:r>
                      <a:rPr lang="en-US" altLang="zh-CN" dirty="0">
                        <a:solidFill>
                          <a:schemeClr val="tx2"/>
                        </a:solidFill>
                        <a:latin typeface="Cambria Math" panose="02040503050406030204" pitchFamily="18" charset="0"/>
                      </a:rPr>
                      <m:t>ℋ</m:t>
                    </m:r>
                    <m:d>
                      <m:dPr>
                        <m:ctrlPr>
                          <a:rPr lang="en-US" altLang="zh-CN" i="1" dirty="0">
                            <a:solidFill>
                              <a:schemeClr val="tx2"/>
                            </a:solidFill>
                            <a:latin typeface="Cambria Math" panose="02040503050406030204" pitchFamily="18" charset="0"/>
                          </a:rPr>
                        </m:ctrlPr>
                      </m:dPr>
                      <m:e>
                        <m:sSup>
                          <m:sSupPr>
                            <m:ctrlPr>
                              <a:rPr lang="en-US" altLang="zh-CN" i="1" dirty="0">
                                <a:solidFill>
                                  <a:schemeClr val="tx2"/>
                                </a:solidFill>
                                <a:latin typeface="Cambria Math" panose="02040503050406030204" pitchFamily="18" charset="0"/>
                              </a:rPr>
                            </m:ctrlPr>
                          </m:sSupPr>
                          <m:e>
                            <m:r>
                              <a:rPr lang="zh-CN" altLang="en-US" dirty="0">
                                <a:solidFill>
                                  <a:schemeClr val="tx2"/>
                                </a:solidFill>
                                <a:latin typeface="Cambria Math" panose="02040503050406030204" pitchFamily="18" charset="0"/>
                              </a:rPr>
                              <m:t>𝜸</m:t>
                            </m:r>
                          </m:e>
                          <m:sup>
                            <m:r>
                              <a:rPr lang="en-US" altLang="zh-CN" dirty="0">
                                <a:solidFill>
                                  <a:schemeClr val="tx2"/>
                                </a:solidFill>
                                <a:latin typeface="Cambria Math" panose="02040503050406030204" pitchFamily="18" charset="0"/>
                              </a:rPr>
                              <m:t>𝑇</m:t>
                            </m:r>
                          </m:sup>
                        </m:sSup>
                        <m:r>
                          <a:rPr lang="en-US" altLang="zh-CN" dirty="0">
                            <a:solidFill>
                              <a:schemeClr val="tx2"/>
                            </a:solidFill>
                            <a:latin typeface="Cambria Math" panose="02040503050406030204" pitchFamily="18" charset="0"/>
                          </a:rPr>
                          <m:t>𝑿</m:t>
                        </m:r>
                      </m:e>
                    </m:d>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ℋ</m:t>
                    </m:r>
                    <m:d>
                      <m:dPr>
                        <m:ctrlPr>
                          <a:rPr lang="en-US" altLang="zh-CN" i="1" dirty="0">
                            <a:solidFill>
                              <a:schemeClr val="tx2"/>
                            </a:solidFill>
                            <a:latin typeface="Cambria Math" panose="02040503050406030204" pitchFamily="18" charset="0"/>
                          </a:rPr>
                        </m:ctrlPr>
                      </m:dPr>
                      <m:e>
                        <m:r>
                          <a:rPr lang="en-US" altLang="zh-CN" dirty="0">
                            <a:solidFill>
                              <a:schemeClr val="tx2"/>
                            </a:solidFill>
                            <a:latin typeface="Cambria Math" panose="02040503050406030204" pitchFamily="18" charset="0"/>
                          </a:rPr>
                          <m:t>𝑿</m:t>
                        </m:r>
                      </m:e>
                    </m:d>
                  </m:oMath>
                </a14:m>
                <a:r>
                  <a:rPr lang="en-US" altLang="zh-CN" dirty="0">
                    <a:solidFill>
                      <a:schemeClr val="tx2"/>
                    </a:solidFill>
                    <a:latin typeface="Times New Roman" panose="02020603050405020304" pitchFamily="18" charset="0"/>
                    <a:cs typeface="Times New Roman" panose="02020603050405020304" pitchFamily="18" charset="0"/>
                  </a:rPr>
                  <a:t>. From the definition of the MASES, d is the smallest dimension such that </a:t>
                </a:r>
                <a14:m>
                  <m:oMath xmlns:m="http://schemas.openxmlformats.org/officeDocument/2006/math">
                    <m:r>
                      <a:rPr lang="en-US" altLang="zh-CN" dirty="0">
                        <a:solidFill>
                          <a:schemeClr val="tx2"/>
                        </a:solidFill>
                        <a:latin typeface="Cambria Math" panose="02040503050406030204" pitchFamily="18" charset="0"/>
                      </a:rPr>
                      <m:t>ℋ</m:t>
                    </m:r>
                    <m:r>
                      <a:rPr lang="en-US" altLang="zh-CN" dirty="0">
                        <a:solidFill>
                          <a:schemeClr val="tx2"/>
                        </a:solidFill>
                        <a:latin typeface="Cambria Math" panose="02040503050406030204" pitchFamily="18" charset="0"/>
                      </a:rPr>
                      <m:t>(</m:t>
                    </m:r>
                    <m:sSup>
                      <m:sSupPr>
                        <m:ctrlPr>
                          <a:rPr lang="en-US" altLang="zh-CN" i="1" dirty="0">
                            <a:solidFill>
                              <a:schemeClr val="tx2"/>
                            </a:solidFill>
                            <a:latin typeface="Cambria Math" panose="02040503050406030204" pitchFamily="18" charset="0"/>
                          </a:rPr>
                        </m:ctrlPr>
                      </m:sSupPr>
                      <m:e>
                        <m:r>
                          <a:rPr lang="en-US" altLang="zh-CN" dirty="0">
                            <a:solidFill>
                              <a:schemeClr val="tx2"/>
                            </a:solidFill>
                            <a:latin typeface="Cambria Math" panose="02040503050406030204" pitchFamily="18" charset="0"/>
                          </a:rPr>
                          <m:t>𝑩</m:t>
                        </m:r>
                      </m:e>
                      <m:sup>
                        <m:r>
                          <a:rPr lang="en-US" altLang="zh-CN" dirty="0">
                            <a:solidFill>
                              <a:schemeClr val="tx2"/>
                            </a:solidFill>
                            <a:latin typeface="Cambria Math" panose="02040503050406030204" pitchFamily="18" charset="0"/>
                          </a:rPr>
                          <m:t>𝑇</m:t>
                        </m:r>
                      </m:sup>
                    </m:sSup>
                    <m:r>
                      <a:rPr lang="en-US" altLang="zh-CN" dirty="0">
                        <a:solidFill>
                          <a:schemeClr val="tx2"/>
                        </a:solidFill>
                        <a:latin typeface="Cambria Math" panose="02040503050406030204" pitchFamily="18" charset="0"/>
                      </a:rPr>
                      <m:t>𝑿</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ℋ</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r>
                      <a:rPr lang="en-US" altLang="zh-CN" dirty="0">
                        <a:solidFill>
                          <a:schemeClr val="tx2"/>
                        </a:solidFill>
                        <a:latin typeface="Cambria Math" panose="02040503050406030204" pitchFamily="18" charset="0"/>
                      </a:rPr>
                      <m:t>)</m:t>
                    </m:r>
                  </m:oMath>
                </a14:m>
                <a:r>
                  <a:rPr lang="en-US" altLang="zh-CN" dirty="0">
                    <a:solidFill>
                      <a:schemeClr val="tx2"/>
                    </a:solidFill>
                    <a:latin typeface="Times New Roman" panose="02020603050405020304" pitchFamily="18" charset="0"/>
                    <a:cs typeface="Times New Roman" panose="02020603050405020304" pitchFamily="18" charset="0"/>
                  </a:rPr>
                  <a:t> holds for some </a:t>
                </a:r>
                <a14:m>
                  <m:oMath xmlns:m="http://schemas.openxmlformats.org/officeDocument/2006/math">
                    <m:r>
                      <a:rPr lang="en-US" altLang="zh-CN" dirty="0">
                        <a:solidFill>
                          <a:schemeClr val="tx2"/>
                        </a:solidFill>
                        <a:latin typeface="Cambria Math" panose="02040503050406030204" pitchFamily="18" charset="0"/>
                      </a:rPr>
                      <m:t>𝑩</m:t>
                    </m:r>
                    <m:r>
                      <a:rPr lang="en-US" altLang="zh-CN" dirty="0">
                        <a:solidFill>
                          <a:schemeClr val="tx2"/>
                        </a:solidFill>
                        <a:latin typeface="Cambria Math" panose="02040503050406030204" pitchFamily="18" charset="0"/>
                      </a:rPr>
                      <m:t>∈</m:t>
                    </m:r>
                    <m:sSup>
                      <m:sSupPr>
                        <m:ctrlPr>
                          <a:rPr lang="en-US" altLang="zh-CN" i="1" dirty="0">
                            <a:solidFill>
                              <a:schemeClr val="tx2"/>
                            </a:solidFill>
                            <a:latin typeface="Cambria Math" panose="02040503050406030204" pitchFamily="18" charset="0"/>
                          </a:rPr>
                        </m:ctrlPr>
                      </m:sSupPr>
                      <m:e>
                        <m:r>
                          <a:rPr lang="en-US" altLang="zh-CN" dirty="0">
                            <a:solidFill>
                              <a:schemeClr val="tx2"/>
                            </a:solidFill>
                            <a:latin typeface="Cambria Math" panose="02040503050406030204" pitchFamily="18" charset="0"/>
                          </a:rPr>
                          <m:t>𝑅</m:t>
                        </m:r>
                      </m:e>
                      <m:sup>
                        <m:r>
                          <a:rPr lang="en-US" altLang="zh-CN" dirty="0">
                            <a:solidFill>
                              <a:schemeClr val="tx2"/>
                            </a:solidFill>
                            <a:latin typeface="Cambria Math" panose="02040503050406030204" pitchFamily="18" charset="0"/>
                          </a:rPr>
                          <m:t>𝒑</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𝒅</m:t>
                        </m:r>
                      </m:sup>
                    </m:sSup>
                  </m:oMath>
                </a14:m>
                <a:r>
                  <a:rPr lang="en-US" altLang="zh-CN" dirty="0">
                    <a:solidFill>
                      <a:schemeClr val="tx2"/>
                    </a:solidFill>
                    <a:latin typeface="Times New Roman" panose="02020603050405020304" pitchFamily="18" charset="0"/>
                    <a:cs typeface="Times New Roman" panose="02020603050405020304" pitchFamily="18" charset="0"/>
                  </a:rPr>
                  <a:t>. Therefore,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𝑑𝑖𝑚</m:t>
                        </m:r>
                        <m:r>
                          <a:rPr lang="en-US" altLang="zh-CN" dirty="0">
                            <a:solidFill>
                              <a:schemeClr val="tx2"/>
                            </a:solidFill>
                            <a:latin typeface="Cambria Math" panose="02040503050406030204" pitchFamily="18" charset="0"/>
                          </a:rPr>
                          <m:t>(</m:t>
                        </m:r>
                        <m:r>
                          <a:rPr lang="zh-CN" altLang="en-US" dirty="0">
                            <a:solidFill>
                              <a:schemeClr val="tx2"/>
                            </a:solidFill>
                            <a:latin typeface="Cambria Math" panose="02040503050406030204" pitchFamily="18" charset="0"/>
                          </a:rPr>
                          <m:t>𝒮</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𝑘</m:t>
                    </m:r>
                    <m:r>
                      <a:rPr lang="en-US" altLang="zh-CN" b="0" i="0" dirty="0" smtClean="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𝑑</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𝑑𝑖𝑚</m:t>
                    </m:r>
                    <m:r>
                      <a:rPr lang="en-US" altLang="zh-CN"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ℋ</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r>
                      <a:rPr lang="en-US" altLang="zh-CN" dirty="0">
                        <a:solidFill>
                          <a:schemeClr val="tx2"/>
                        </a:solidFill>
                        <a:latin typeface="Cambria Math" panose="02040503050406030204" pitchFamily="18" charset="0"/>
                      </a:rPr>
                      <m:t>)</m:t>
                    </m:r>
                  </m:oMath>
                </a14:m>
                <a:endParaRPr lang="en-US" altLang="zh-CN" dirty="0">
                  <a:solidFill>
                    <a:schemeClr val="tx2"/>
                  </a:solidFill>
                  <a:latin typeface="Times New Roman" panose="02020603050405020304" pitchFamily="18" charset="0"/>
                  <a:cs typeface="Times New Roman" panose="02020603050405020304" pitchFamily="18" charset="0"/>
                </a:endParaRP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The CDS statement is a direct consequence of Theorem 1:</a:t>
                </a:r>
              </a:p>
              <a:p>
                <a:pPr marL="0" indent="0">
                  <a:buNone/>
                </a:pPr>
                <a:r>
                  <a:rPr lang="en-US" altLang="zh-CN" dirty="0">
                    <a:solidFill>
                      <a:schemeClr val="tx2"/>
                    </a:solidFill>
                    <a:latin typeface="Times New Roman" panose="02020603050405020304" pitchFamily="18" charset="0"/>
                    <a:cs typeface="Times New Roman" panose="02020603050405020304" pitchFamily="18" charset="0"/>
                  </a:rPr>
                  <a:t>the conditional independence of </a:t>
                </a:r>
                <a14:m>
                  <m:oMath xmlns:m="http://schemas.openxmlformats.org/officeDocument/2006/math">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 </m:t>
                    </m:r>
                    <m:r>
                      <a:rPr lang="en-US" altLang="zh-CN" dirty="0">
                        <a:solidFill>
                          <a:schemeClr val="tx2"/>
                        </a:solidFill>
                        <a:latin typeface="Cambria Math" panose="02040503050406030204" pitchFamily="18" charset="0"/>
                      </a:rPr>
                      <m:t>𝑿</m:t>
                    </m:r>
                    <m:r>
                      <a:rPr lang="en-US" altLang="zh-CN" dirty="0">
                        <a:solidFill>
                          <a:schemeClr val="tx2"/>
                        </a:solidFill>
                        <a:latin typeface="Cambria Math" panose="02040503050406030204" pitchFamily="18" charset="0"/>
                      </a:rPr>
                      <m:t> | </m:t>
                    </m:r>
                    <m:sSup>
                      <m:sSupPr>
                        <m:ctrlPr>
                          <a:rPr lang="en-US" altLang="zh-CN" i="1" dirty="0">
                            <a:solidFill>
                              <a:schemeClr val="tx2"/>
                            </a:solidFill>
                            <a:latin typeface="Cambria Math" panose="02040503050406030204" pitchFamily="18" charset="0"/>
                          </a:rPr>
                        </m:ctrlPr>
                      </m:sSupPr>
                      <m:e>
                        <m:r>
                          <a:rPr lang="zh-CN" altLang="en-US" dirty="0">
                            <a:solidFill>
                              <a:schemeClr val="tx2"/>
                            </a:solidFill>
                            <a:latin typeface="Cambria Math" panose="02040503050406030204" pitchFamily="18" charset="0"/>
                          </a:rPr>
                          <m:t>𝜷</m:t>
                        </m:r>
                      </m:e>
                      <m:sup>
                        <m:r>
                          <a:rPr lang="en-US" altLang="zh-CN" dirty="0">
                            <a:solidFill>
                              <a:schemeClr val="tx2"/>
                            </a:solidFill>
                            <a:latin typeface="Cambria Math" panose="02040503050406030204" pitchFamily="18" charset="0"/>
                          </a:rPr>
                          <m:t>𝑇</m:t>
                        </m:r>
                      </m:sup>
                    </m:sSup>
                    <m:r>
                      <a:rPr lang="en-US" altLang="zh-CN" dirty="0">
                        <a:solidFill>
                          <a:schemeClr val="tx2"/>
                        </a:solidFill>
                        <a:latin typeface="Cambria Math" panose="02040503050406030204" pitchFamily="18" charset="0"/>
                      </a:rPr>
                      <m:t>𝑿</m:t>
                    </m:r>
                  </m:oMath>
                </a14:m>
                <a:r>
                  <a:rPr lang="en-US" altLang="zh-CN" dirty="0">
                    <a:solidFill>
                      <a:schemeClr val="tx2"/>
                    </a:solidFill>
                    <a:latin typeface="Times New Roman" panose="02020603050405020304" pitchFamily="18" charset="0"/>
                    <a:cs typeface="Times New Roman" panose="02020603050405020304" pitchFamily="18" charset="0"/>
                  </a:rPr>
                  <a:t> implies that the Bayes’ rule is the same for </a:t>
                </a:r>
                <a14:m>
                  <m:oMath xmlns:m="http://schemas.openxmlformats.org/officeDocument/2006/math">
                    <m:r>
                      <a:rPr lang="zh-CN" altLang="el-GR">
                        <a:solidFill>
                          <a:schemeClr val="tx2"/>
                        </a:solidFill>
                        <a:latin typeface="Cambria Math" panose="02040503050406030204" pitchFamily="18" charset="0"/>
                      </a:rPr>
                      <m:t>𝜙</m:t>
                    </m:r>
                    <m:d>
                      <m:dPr>
                        <m:ctrlPr>
                          <a:rPr lang="en-US" altLang="zh-CN" i="1">
                            <a:solidFill>
                              <a:schemeClr val="tx2"/>
                            </a:solidFill>
                            <a:latin typeface="Cambria Math" panose="02040503050406030204" pitchFamily="18" charset="0"/>
                          </a:rPr>
                        </m:ctrlPr>
                      </m:dPr>
                      <m:e>
                        <m:r>
                          <a:rPr lang="en-US" altLang="zh-CN" dirty="0">
                            <a:solidFill>
                              <a:schemeClr val="tx2"/>
                            </a:solidFill>
                            <a:latin typeface="Cambria Math" panose="02040503050406030204" pitchFamily="18" charset="0"/>
                          </a:rPr>
                          <m:t>𝑿</m:t>
                        </m:r>
                      </m:e>
                    </m:d>
                    <m:r>
                      <a:rPr lang="en-US" altLang="zh-CN">
                        <a:solidFill>
                          <a:schemeClr val="tx2"/>
                        </a:solidFill>
                        <a:latin typeface="Cambria Math" panose="02040503050406030204" pitchFamily="18" charset="0"/>
                      </a:rPr>
                      <m:t>=</m:t>
                    </m:r>
                    <m:r>
                      <a:rPr lang="zh-CN" altLang="el-GR">
                        <a:solidFill>
                          <a:schemeClr val="tx2"/>
                        </a:solidFill>
                        <a:latin typeface="Cambria Math" panose="02040503050406030204" pitchFamily="18" charset="0"/>
                      </a:rPr>
                      <m:t>𝜙</m:t>
                    </m:r>
                    <m:d>
                      <m:dPr>
                        <m:ctrlPr>
                          <a:rPr lang="en-US" altLang="zh-CN" i="1">
                            <a:solidFill>
                              <a:schemeClr val="tx2"/>
                            </a:solidFill>
                            <a:latin typeface="Cambria Math" panose="02040503050406030204" pitchFamily="18" charset="0"/>
                          </a:rPr>
                        </m:ctrlPr>
                      </m:dPr>
                      <m:e>
                        <m:sSup>
                          <m:sSupPr>
                            <m:ctrlPr>
                              <a:rPr lang="en-US" altLang="zh-CN" i="1" dirty="0">
                                <a:solidFill>
                                  <a:schemeClr val="tx2"/>
                                </a:solidFill>
                                <a:latin typeface="Cambria Math" panose="02040503050406030204" pitchFamily="18" charset="0"/>
                              </a:rPr>
                            </m:ctrlPr>
                          </m:sSupPr>
                          <m:e>
                            <m:r>
                              <a:rPr lang="zh-CN" altLang="en-US" dirty="0">
                                <a:solidFill>
                                  <a:schemeClr val="tx2"/>
                                </a:solidFill>
                                <a:latin typeface="Cambria Math" panose="02040503050406030204" pitchFamily="18" charset="0"/>
                              </a:rPr>
                              <m:t>𝜷</m:t>
                            </m:r>
                          </m:e>
                          <m:sup>
                            <m:r>
                              <a:rPr lang="en-US" altLang="zh-CN" dirty="0">
                                <a:solidFill>
                                  <a:schemeClr val="tx2"/>
                                </a:solidFill>
                                <a:latin typeface="Cambria Math" panose="02040503050406030204" pitchFamily="18" charset="0"/>
                              </a:rPr>
                              <m:t>𝑇</m:t>
                            </m:r>
                          </m:sup>
                        </m:sSup>
                        <m:r>
                          <a:rPr lang="en-US" altLang="zh-CN" dirty="0">
                            <a:solidFill>
                              <a:schemeClr val="tx2"/>
                            </a:solidFill>
                            <a:latin typeface="Cambria Math" panose="02040503050406030204" pitchFamily="18" charset="0"/>
                          </a:rPr>
                          <m:t>𝑿</m:t>
                        </m:r>
                      </m:e>
                    </m:d>
                  </m:oMath>
                </a14:m>
                <a:r>
                  <a:rPr lang="en-US" altLang="zh-CN" dirty="0">
                    <a:solidFill>
                      <a:schemeClr val="tx2"/>
                    </a:solidFill>
                    <a:latin typeface="Times New Roman" panose="02020603050405020304" pitchFamily="18" charset="0"/>
                    <a:cs typeface="Times New Roman" panose="02020603050405020304" pitchFamily="18" charset="0"/>
                  </a:rPr>
                  <a:t> and therefore </a:t>
                </a:r>
                <a14:m>
                  <m:oMath xmlns:m="http://schemas.openxmlformats.org/officeDocument/2006/math">
                    <m:sSub>
                      <m:sSubPr>
                        <m:ctrlPr>
                          <a:rPr lang="en-US" altLang="zh-CN" i="1" dirty="0">
                            <a:solidFill>
                              <a:schemeClr val="tx2"/>
                            </a:solidFill>
                            <a:latin typeface="Cambria Math" panose="02040503050406030204" pitchFamily="18" charset="0"/>
                          </a:rPr>
                        </m:ctrlPr>
                      </m:sSubPr>
                      <m:e>
                        <m:r>
                          <a:rPr lang="zh-CN" altLang="en-US" dirty="0">
                            <a:solidFill>
                              <a:schemeClr val="tx2"/>
                            </a:solidFill>
                            <a:latin typeface="Cambria Math" panose="02040503050406030204" pitchFamily="18" charset="0"/>
                          </a:rPr>
                          <m:t>𝒮</m:t>
                        </m:r>
                      </m:e>
                      <m:sub>
                        <m:r>
                          <a:rPr lang="en-US" altLang="zh-CN" dirty="0">
                            <a:solidFill>
                              <a:schemeClr val="tx2"/>
                            </a:solidFill>
                            <a:latin typeface="Cambria Math" panose="02040503050406030204" pitchFamily="18" charset="0"/>
                          </a:rPr>
                          <m:t>𝐷</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r>
                          <a:rPr lang="en-US" altLang="zh-CN" dirty="0">
                            <a:solidFill>
                              <a:schemeClr val="tx2"/>
                            </a:solidFill>
                            <a:latin typeface="Cambria Math" panose="02040503050406030204" pitchFamily="18" charset="0"/>
                          </a:rPr>
                          <m:t>)</m:t>
                        </m:r>
                      </m:sub>
                    </m:sSub>
                    <m:r>
                      <a:rPr lang="en-US" altLang="zh-CN" dirty="0">
                        <a:solidFill>
                          <a:schemeClr val="tx2"/>
                        </a:solidFill>
                        <a:latin typeface="Cambria Math" panose="02040503050406030204" pitchFamily="18" charset="0"/>
                      </a:rPr>
                      <m:t>⊆</m:t>
                    </m:r>
                    <m:sSub>
                      <m:sSubPr>
                        <m:ctrlPr>
                          <a:rPr lang="en-US" altLang="zh-CN" i="1" dirty="0">
                            <a:solidFill>
                              <a:schemeClr val="tx2"/>
                            </a:solidFill>
                            <a:latin typeface="Cambria Math" panose="02040503050406030204" pitchFamily="18" charset="0"/>
                          </a:rPr>
                        </m:ctrlPr>
                      </m:sSubPr>
                      <m:e>
                        <m:r>
                          <a:rPr lang="en-US" altLang="zh-CN" dirty="0">
                            <a:solidFill>
                              <a:schemeClr val="tx2"/>
                            </a:solidFill>
                            <a:latin typeface="Cambria Math" panose="02040503050406030204" pitchFamily="18" charset="0"/>
                          </a:rPr>
                          <m:t>𝑠𝑝𝑎𝑛</m:t>
                        </m:r>
                        <m:r>
                          <a:rPr lang="en-US" altLang="zh-CN" dirty="0">
                            <a:solidFill>
                              <a:schemeClr val="tx2"/>
                            </a:solidFill>
                            <a:latin typeface="Cambria Math" panose="02040503050406030204" pitchFamily="18" charset="0"/>
                          </a:rPr>
                          <m:t>(</m:t>
                        </m:r>
                        <m:r>
                          <a:rPr lang="zh-CN" altLang="en-US" dirty="0">
                            <a:solidFill>
                              <a:schemeClr val="tx2"/>
                            </a:solidFill>
                            <a:latin typeface="Cambria Math" panose="02040503050406030204" pitchFamily="18" charset="0"/>
                          </a:rPr>
                          <m:t>𝜷</m:t>
                        </m:r>
                        <m:r>
                          <a:rPr lang="en-US" altLang="zh-CN" dirty="0">
                            <a:solidFill>
                              <a:schemeClr val="tx2"/>
                            </a:solidFill>
                            <a:latin typeface="Cambria Math" panose="02040503050406030204" pitchFamily="18" charset="0"/>
                          </a:rPr>
                          <m:t>)</m:t>
                        </m:r>
                        <m:r>
                          <m:rPr>
                            <m:nor/>
                          </m:rPr>
                          <a:rPr lang="en-US" altLang="zh-CN" dirty="0">
                            <a:solidFill>
                              <a:schemeClr val="tx2"/>
                            </a:solidFill>
                            <a:latin typeface="Times New Roman" panose="02020603050405020304" pitchFamily="18" charset="0"/>
                            <a:cs typeface="Times New Roman" panose="02020603050405020304" pitchFamily="18" charset="0"/>
                          </a:rPr>
                          <m:t> = </m:t>
                        </m:r>
                        <m:r>
                          <a:rPr lang="en-US" altLang="zh-CN" dirty="0">
                            <a:solidFill>
                              <a:schemeClr val="tx2"/>
                            </a:solidFill>
                            <a:latin typeface="Cambria Math" panose="02040503050406030204" pitchFamily="18" charset="0"/>
                          </a:rPr>
                          <m:t>ℋ</m:t>
                        </m:r>
                      </m:e>
                      <m:sub>
                        <m:r>
                          <a:rPr lang="en-US" altLang="zh-CN" dirty="0">
                            <a:solidFill>
                              <a:schemeClr val="tx2"/>
                            </a:solidFill>
                            <a:latin typeface="Cambria Math" panose="02040503050406030204" pitchFamily="18" charset="0"/>
                          </a:rPr>
                          <m:t>𝑌</m:t>
                        </m:r>
                        <m:r>
                          <a:rPr lang="en-US" altLang="zh-CN" dirty="0">
                            <a:solidFill>
                              <a:schemeClr val="tx2"/>
                            </a:solidFill>
                            <a:latin typeface="Cambria Math" panose="02040503050406030204" pitchFamily="18" charset="0"/>
                          </a:rPr>
                          <m:t>|</m:t>
                        </m:r>
                        <m:r>
                          <a:rPr lang="en-US" altLang="zh-CN" dirty="0">
                            <a:solidFill>
                              <a:schemeClr val="tx2"/>
                            </a:solidFill>
                            <a:latin typeface="Cambria Math" panose="02040503050406030204" pitchFamily="18" charset="0"/>
                          </a:rPr>
                          <m:t>𝑿</m:t>
                        </m:r>
                      </m:sub>
                    </m:sSub>
                  </m:oMath>
                </a14:m>
                <a:r>
                  <a:rPr lang="en-US" altLang="zh-CN" dirty="0">
                    <a:solidFill>
                      <a:schemeClr val="tx2"/>
                    </a:solidFill>
                    <a:latin typeface="Times New Roman" panose="02020603050405020304" pitchFamily="18" charset="0"/>
                    <a:cs typeface="Times New Roman" panose="02020603050405020304" pitchFamily="18" charset="0"/>
                  </a:rPr>
                  <a:t>.</a:t>
                </a:r>
                <a:endParaRPr lang="zh-CN" altLang="en-US"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15EF987-4B2B-4C3D-9F41-97F1FFB4D293}"/>
                  </a:ext>
                </a:extLst>
              </p:cNvPr>
              <p:cNvSpPr>
                <a:spLocks noGrp="1" noRot="1" noChangeAspect="1" noMove="1" noResize="1" noEditPoints="1" noAdjustHandles="1" noChangeArrowheads="1" noChangeShapeType="1" noTextEdit="1"/>
              </p:cNvSpPr>
              <p:nvPr>
                <p:ph idx="1"/>
              </p:nvPr>
            </p:nvSpPr>
            <p:spPr>
              <a:xfrm>
                <a:off x="645132" y="2139518"/>
                <a:ext cx="9404722" cy="4108881"/>
              </a:xfrm>
              <a:blipFill>
                <a:blip r:embed="rId3"/>
                <a:stretch>
                  <a:fillRect l="-713" t="-8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945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6088-0F06-4C4A-97BC-871B9C62EA3C}"/>
              </a:ext>
            </a:extLst>
          </p:cNvPr>
          <p:cNvSpPr>
            <a:spLocks noGrp="1"/>
          </p:cNvSpPr>
          <p:nvPr>
            <p:ph type="title"/>
          </p:nvPr>
        </p:nvSpPr>
        <p:spPr>
          <a:xfrm>
            <a:off x="646111" y="452718"/>
            <a:ext cx="9404723" cy="559336"/>
          </a:xfrm>
        </p:spPr>
        <p:txBody>
          <a:bodyPr/>
          <a:lstStyle/>
          <a:p>
            <a:r>
              <a:rPr lang="en-US" altLang="zh-CN" sz="2800">
                <a:latin typeface="Times New Roman" panose="02020603050405020304" pitchFamily="18" charset="0"/>
                <a:cs typeface="Times New Roman" panose="02020603050405020304" pitchFamily="18" charset="0"/>
              </a:rPr>
              <a:t>Two illustrative examples</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9B0860-4C89-4530-BAA5-96B81A9B7BCB}"/>
                  </a:ext>
                </a:extLst>
              </p:cNvPr>
              <p:cNvSpPr>
                <a:spLocks noGrp="1"/>
              </p:cNvSpPr>
              <p:nvPr>
                <p:ph idx="1"/>
              </p:nvPr>
            </p:nvSpPr>
            <p:spPr>
              <a:xfrm>
                <a:off x="645132" y="1012054"/>
                <a:ext cx="9404722" cy="5236345"/>
              </a:xfrm>
            </p:spPr>
            <p:txBody>
              <a:bodyPr/>
              <a:lstStyle/>
              <a:p>
                <a:pPr marL="0" indent="0">
                  <a:buNone/>
                </a:pPr>
                <a:r>
                  <a:rPr lang="en-US" altLang="zh-CN" dirty="0">
                    <a:latin typeface="Times New Roman" panose="02020603050405020304" pitchFamily="18" charset="0"/>
                    <a:cs typeface="Times New Roman" panose="02020603050405020304" pitchFamily="18" charset="0"/>
                  </a:rPr>
                  <a:t>There are two examples which illustrate the possible scenarios where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the CS and the CDS do not exist, and, (ii) the CDS is a proper subset of the MASES. For demonstration and visualization, consider the following two simulated data sets with a binary response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1 </m:t>
                    </m:r>
                    <m:r>
                      <a:rPr lang="en-US" altLang="zh-CN" i="1" dirty="0" smtClean="0">
                        <a:latin typeface="Cambria Math" panose="02040503050406030204" pitchFamily="18" charset="0"/>
                        <a:cs typeface="Times New Roman" panose="02020603050405020304" pitchFamily="18" charset="0"/>
                      </a:rPr>
                      <m:t>𝑜𝑟</m:t>
                    </m:r>
                    <m:r>
                      <a:rPr lang="en-US" altLang="zh-CN" i="1" dirty="0" smtClean="0">
                        <a:latin typeface="Cambria Math" panose="02040503050406030204" pitchFamily="18" charset="0"/>
                        <a:cs typeface="Times New Roman" panose="02020603050405020304" pitchFamily="18" charset="0"/>
                      </a:rPr>
                      <m:t> 2 </m:t>
                    </m:r>
                  </m:oMath>
                </a14:m>
                <a:r>
                  <a:rPr lang="en-US" altLang="zh-CN" dirty="0">
                    <a:latin typeface="Times New Roman" panose="02020603050405020304" pitchFamily="18" charset="0"/>
                    <a:cs typeface="Times New Roman" panose="02020603050405020304" pitchFamily="18" charset="0"/>
                  </a:rPr>
                  <a:t>and a bivariate predictor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𝑋</m:t>
                        </m:r>
                        <m:r>
                          <a:rPr lang="en-US" altLang="zh-CN" i="1" dirty="0">
                            <a:latin typeface="Cambria Math" panose="02040503050406030204" pitchFamily="18" charset="0"/>
                            <a:cs typeface="Times New Roman" panose="02020603050405020304" pitchFamily="18" charset="0"/>
                          </a:rPr>
                          <m:t> = (</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 , </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2</m:t>
                            </m:r>
                          </m:sub>
                        </m:sSub>
                        <m:r>
                          <a:rPr lang="en-US" altLang="zh-CN" i="1" dirty="0">
                            <a:latin typeface="Cambria Math" panose="02040503050406030204" pitchFamily="18" charset="0"/>
                            <a:cs typeface="Times New Roman" panose="02020603050405020304" pitchFamily="18" charset="0"/>
                          </a:rPr>
                          <m:t>)</m:t>
                        </m:r>
                      </m:e>
                      <m:sup>
                        <m:r>
                          <a:rPr lang="en-US" altLang="zh-CN" i="1" dirty="0">
                            <a:latin typeface="Cambria Math" panose="02040503050406030204" pitchFamily="18" charset="0"/>
                            <a:cs typeface="Times New Roman" panose="02020603050405020304" pitchFamily="18" charset="0"/>
                          </a:rPr>
                          <m:t>𝑇</m:t>
                        </m:r>
                      </m:sup>
                    </m:sSup>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and plot the data in Figure 1.</a:t>
                </a:r>
              </a:p>
              <a:p>
                <a:pPr marL="0" indent="0">
                  <a:buNone/>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69B0860-4C89-4530-BAA5-96B81A9B7BCB}"/>
                  </a:ext>
                </a:extLst>
              </p:cNvPr>
              <p:cNvSpPr>
                <a:spLocks noGrp="1" noRot="1" noChangeAspect="1" noMove="1" noResize="1" noEditPoints="1" noAdjustHandles="1" noChangeArrowheads="1" noChangeShapeType="1" noTextEdit="1"/>
              </p:cNvSpPr>
              <p:nvPr>
                <p:ph idx="1"/>
              </p:nvPr>
            </p:nvSpPr>
            <p:spPr>
              <a:xfrm>
                <a:off x="645132" y="1012054"/>
                <a:ext cx="9404722" cy="5236345"/>
              </a:xfrm>
              <a:blipFill>
                <a:blip r:embed="rId2"/>
                <a:stretch>
                  <a:fillRect l="-713" t="-582"/>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EFE6464C-1B01-4350-A3C5-704CF708D362}"/>
              </a:ext>
            </a:extLst>
          </p:cNvPr>
          <p:cNvPicPr>
            <a:picLocks noChangeAspect="1"/>
          </p:cNvPicPr>
          <p:nvPr/>
        </p:nvPicPr>
        <p:blipFill>
          <a:blip r:embed="rId3"/>
          <a:stretch>
            <a:fillRect/>
          </a:stretch>
        </p:blipFill>
        <p:spPr>
          <a:xfrm>
            <a:off x="1502228" y="2498168"/>
            <a:ext cx="6979298" cy="3599848"/>
          </a:xfrm>
          <a:prstGeom prst="rect">
            <a:avLst/>
          </a:prstGeom>
        </p:spPr>
      </p:pic>
      <p:sp>
        <p:nvSpPr>
          <p:cNvPr id="6" name="TextBox 5">
            <a:extLst>
              <a:ext uri="{FF2B5EF4-FFF2-40B4-BE49-F238E27FC236}">
                <a16:creationId xmlns:a16="http://schemas.microsoft.com/office/drawing/2014/main" id="{38FE0FF4-0F09-47EE-A876-7F32BE50AE96}"/>
              </a:ext>
            </a:extLst>
          </p:cNvPr>
          <p:cNvSpPr txBox="1"/>
          <p:nvPr/>
        </p:nvSpPr>
        <p:spPr>
          <a:xfrm>
            <a:off x="1013956" y="6248399"/>
            <a:ext cx="850290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Picture comes from the </a:t>
            </a:r>
            <a:r>
              <a:rPr lang="en-US" altLang="zh-CN" dirty="0" err="1">
                <a:latin typeface="Times New Roman" panose="02020603050405020304" pitchFamily="18" charset="0"/>
                <a:cs typeface="Times New Roman" panose="02020603050405020304" pitchFamily="18" charset="0"/>
              </a:rPr>
              <a:t>origion</a:t>
            </a:r>
            <a:r>
              <a:rPr lang="en-US" altLang="zh-CN" dirty="0">
                <a:latin typeface="Times New Roman" panose="02020603050405020304" pitchFamily="18" charset="0"/>
                <a:cs typeface="Times New Roman" panose="02020603050405020304" pitchFamily="18" charset="0"/>
              </a:rPr>
              <a:t> paper of Xin Zhang, Qing Mai, Hui Zou, 2020</a:t>
            </a:r>
            <a:endParaRPr lang="zh-CN" altLang="en-US" dirty="0"/>
          </a:p>
        </p:txBody>
      </p:sp>
    </p:spTree>
    <p:extLst>
      <p:ext uri="{BB962C8B-B14F-4D97-AF65-F5344CB8AC3E}">
        <p14:creationId xmlns:p14="http://schemas.microsoft.com/office/powerpoint/2010/main" val="361062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2588-8FE7-4344-9A03-7713533DEC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Example 1</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F5257B-008E-4DD4-8500-BA046ADE4E66}"/>
                  </a:ext>
                </a:extLst>
              </p:cNvPr>
              <p:cNvSpPr>
                <a:spLocks noGrp="1"/>
              </p:cNvSpPr>
              <p:nvPr>
                <p:ph sz="half" idx="1"/>
              </p:nvPr>
            </p:nvSpPr>
            <p:spPr>
              <a:xfrm>
                <a:off x="646111" y="1305017"/>
                <a:ext cx="5301927" cy="4951321"/>
              </a:xfrm>
            </p:spPr>
            <p:txBody>
              <a:bodyPr>
                <a:noAutofit/>
              </a:bodyPr>
              <a:lstStyle/>
              <a:p>
                <a:pPr marL="0" indent="0">
                  <a:buNone/>
                </a:pPr>
                <a:r>
                  <a:rPr lang="en-US" altLang="zh-CN" dirty="0">
                    <a:latin typeface="Times New Roman" panose="02020603050405020304" pitchFamily="18" charset="0"/>
                    <a:cs typeface="Times New Roman" panose="02020603050405020304" pitchFamily="18" charset="0"/>
                  </a:rPr>
                  <a:t>In Example 1,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 </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𝑈𝑛𝑖𝑓𝑜𝑟𝑚</m:t>
                    </m:r>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−1,1</m:t>
                        </m:r>
                      </m:e>
                    </m:d>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2</m:t>
                        </m:r>
                      </m:sub>
                    </m:sSub>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𝑠𝑖𝑔𝑛</m:t>
                    </m:r>
                    <m:d>
                      <m:dPr>
                        <m:ctrlPr>
                          <a:rPr lang="en-US" altLang="zh-CN" b="0" i="1" dirty="0" smtClean="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e>
                    </m:d>
                    <m:r>
                      <a:rPr lang="en-US" altLang="zh-CN" b="0" i="1" dirty="0" smtClean="0">
                        <a:latin typeface="Cambria Math" panose="02040503050406030204" pitchFamily="18" charset="0"/>
                        <a:cs typeface="Times New Roman" panose="02020603050405020304" pitchFamily="18" charset="0"/>
                      </a:rPr>
                      <m:t>𝑍</m:t>
                    </m:r>
                  </m:oMath>
                </a14:m>
                <a:r>
                  <a:rPr lang="en-US" altLang="zh-CN"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𝑍</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𝑈𝑛𝑖𝑓𝑜𝑟𝑚</m:t>
                    </m:r>
                    <m:d>
                      <m:dPr>
                        <m:ctrlPr>
                          <a:rPr lang="en-US" altLang="zh-CN" i="1" dirty="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0</m:t>
                        </m:r>
                        <m:r>
                          <a:rPr lang="en-US" altLang="zh-CN" i="1" dirty="0">
                            <a:latin typeface="Cambria Math" panose="02040503050406030204" pitchFamily="18" charset="0"/>
                            <a:cs typeface="Times New Roman" panose="02020603050405020304" pitchFamily="18" charset="0"/>
                          </a:rPr>
                          <m:t>,1</m:t>
                        </m:r>
                      </m:e>
                    </m:d>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is independent of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 Then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1 </m:t>
                    </m:r>
                  </m:oMath>
                </a14:m>
                <a:r>
                  <a:rPr lang="en-US" altLang="zh-CN"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i="1" dirty="0" smtClean="0">
                        <a:latin typeface="Cambria Math" panose="02040503050406030204" pitchFamily="18" charset="0"/>
                        <a:cs typeface="Times New Roman" panose="02020603050405020304" pitchFamily="18" charset="0"/>
                      </a:rPr>
                      <m:t>&gt; 0 </m:t>
                    </m:r>
                  </m:oMath>
                </a14:m>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2</m:t>
                    </m:r>
                  </m:oMath>
                </a14:m>
                <a:r>
                  <a:rPr lang="en-US" altLang="zh-CN" dirty="0">
                    <a:latin typeface="Times New Roman" panose="02020603050405020304" pitchFamily="18" charset="0"/>
                    <a:cs typeface="Times New Roman" panose="02020603050405020304" pitchFamily="18" charset="0"/>
                  </a:rPr>
                  <a:t> otherwise. It is apparent from Figure 1 that perfect separation of the two classes is achieved through the sign of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which is the same as the sign of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b="0" i="1" dirty="0"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 Then the CS (or the CDS) does not exist, because both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𝑠𝑝𝑎𝑛</m:t>
                    </m:r>
                    <m:r>
                      <a:rPr lang="en-US" altLang="zh-CN" i="1" dirty="0" smtClean="0">
                        <a:latin typeface="Cambria Math" panose="02040503050406030204" pitchFamily="18" charset="0"/>
                        <a:cs typeface="Times New Roman" panose="02020603050405020304" pitchFamily="18" charset="0"/>
                      </a:rPr>
                      <m:t>((</m:t>
                    </m:r>
                    <m:sSup>
                      <m:sSupPr>
                        <m:ctrlPr>
                          <a:rPr lang="en-US" altLang="zh-CN" i="1" dirty="0" smtClean="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1,0)</m:t>
                        </m:r>
                      </m:e>
                      <m:sup>
                        <m:r>
                          <a:rPr lang="en-US" altLang="zh-CN" i="1" dirty="0">
                            <a:latin typeface="Cambria Math" panose="02040503050406030204" pitchFamily="18" charset="0"/>
                            <a:cs typeface="Times New Roman" panose="02020603050405020304" pitchFamily="18" charset="0"/>
                          </a:rPr>
                          <m:t>𝑇</m:t>
                        </m:r>
                      </m:sup>
                    </m:sSup>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𝑠𝑝𝑎𝑛</m:t>
                    </m:r>
                    <m:r>
                      <a:rPr lang="en-US" altLang="zh-CN" i="1" dirty="0">
                        <a:latin typeface="Cambria Math" panose="02040503050406030204" pitchFamily="18" charset="0"/>
                        <a:cs typeface="Times New Roman" panose="02020603050405020304" pitchFamily="18" charset="0"/>
                      </a:rPr>
                      <m:t>(</m:t>
                    </m:r>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0,1</m:t>
                        </m:r>
                        <m:r>
                          <a:rPr lang="en-US" altLang="zh-CN" b="0" i="1" dirty="0" smtClean="0">
                            <a:latin typeface="Cambria Math" panose="02040503050406030204" pitchFamily="18" charset="0"/>
                            <a:cs typeface="Times New Roman" panose="02020603050405020304" pitchFamily="18" charset="0"/>
                          </a:rPr>
                          <m:t>)</m:t>
                        </m:r>
                      </m:e>
                      <m:sup>
                        <m:r>
                          <a:rPr lang="en-US" altLang="zh-CN" i="1" dirty="0">
                            <a:latin typeface="Cambria Math" panose="02040503050406030204" pitchFamily="18" charset="0"/>
                            <a:cs typeface="Times New Roman" panose="02020603050405020304" pitchFamily="18" charset="0"/>
                          </a:rPr>
                          <m:t>𝑇</m:t>
                        </m:r>
                      </m:sup>
                    </m:sSup>
                    <m:r>
                      <a:rPr lang="en-US" altLang="zh-CN" i="1" dirty="0">
                        <a:latin typeface="Cambria Math" panose="02040503050406030204" pitchFamily="18" charset="0"/>
                        <a:cs typeface="Times New Roman" panose="02020603050405020304" pitchFamily="18" charset="0"/>
                      </a:rPr>
                      <m:t> ) </m:t>
                    </m:r>
                  </m:oMath>
                </a14:m>
                <a:r>
                  <a:rPr lang="en-US" altLang="zh-CN" dirty="0">
                    <a:latin typeface="Times New Roman" panose="02020603050405020304" pitchFamily="18" charset="0"/>
                    <a:cs typeface="Times New Roman" panose="02020603050405020304" pitchFamily="18" charset="0"/>
                  </a:rPr>
                  <a:t>are DRS but their intersection is no longer a DRS. However, the MASES still exists. It is any one-dimensional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𝐵</m:t>
                        </m:r>
                      </m:e>
                      <m:sup>
                        <m:r>
                          <a:rPr lang="en-US" altLang="zh-CN" i="1" dirty="0">
                            <a:latin typeface="Cambria Math" panose="02040503050406030204" pitchFamily="18" charset="0"/>
                            <a:cs typeface="Times New Roman" panose="02020603050405020304" pitchFamily="18" charset="0"/>
                          </a:rPr>
                          <m:t>𝑇</m:t>
                        </m:r>
                      </m:sup>
                    </m:sSup>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 </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1</m:t>
                        </m:r>
                      </m:sub>
                    </m:sSub>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𝑏</m:t>
                        </m:r>
                      </m:e>
                      <m:sub>
                        <m:r>
                          <a:rPr lang="en-US" altLang="zh-CN" b="0" i="1" dirty="0" smtClean="0">
                            <a:latin typeface="Cambria Math" panose="02040503050406030204" pitchFamily="18" charset="0"/>
                            <a:cs typeface="Times New Roman" panose="02020603050405020304" pitchFamily="18" charset="0"/>
                          </a:rPr>
                          <m:t>2</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b="0" i="1" dirty="0" smtClean="0">
                            <a:latin typeface="Cambria Math" panose="02040503050406030204" pitchFamily="18" charset="0"/>
                            <a:cs typeface="Times New Roman" panose="02020603050405020304" pitchFamily="18" charset="0"/>
                          </a:rPr>
                          <m:t>2</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1</m:t>
                        </m:r>
                      </m:sub>
                    </m:sSub>
                    <m:r>
                      <a:rPr lang="en-US" altLang="zh-CN"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𝑏</m:t>
                        </m:r>
                      </m:e>
                      <m:sub>
                        <m:r>
                          <a:rPr lang="en-US" altLang="zh-CN" b="0" i="1" dirty="0" smtClean="0">
                            <a:latin typeface="Cambria Math" panose="02040503050406030204" pitchFamily="18" charset="0"/>
                            <a:cs typeface="Times New Roman" panose="02020603050405020304" pitchFamily="18" charset="0"/>
                          </a:rPr>
                          <m:t>2</m:t>
                        </m:r>
                      </m:sub>
                    </m:sSub>
                    <m:r>
                      <a:rPr lang="en-US" altLang="zh-CN" i="1" dirty="0" smtClean="0">
                        <a:latin typeface="Cambria Math" panose="02040503050406030204" pitchFamily="18" charset="0"/>
                        <a:cs typeface="Times New Roman" panose="02020603050405020304" pitchFamily="18" charset="0"/>
                      </a:rPr>
                      <m:t>≥ 0</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1</m:t>
                        </m:r>
                      </m:sub>
                    </m:sSub>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2</m:t>
                        </m:r>
                      </m:sub>
                    </m:sSub>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 0</m:t>
                    </m:r>
                  </m:oMath>
                </a14:m>
                <a:r>
                  <a:rPr lang="en-US" altLang="zh-CN" dirty="0">
                    <a:latin typeface="Times New Roman" panose="02020603050405020304" pitchFamily="18" charset="0"/>
                    <a:cs typeface="Times New Roman" panose="02020603050405020304" pitchFamily="18" charset="0"/>
                  </a:rPr>
                  <a:t>, keeps the perfect separation. The non-uniqueness of MASES is not an issue in practice, because the dimension of MASES is always well-defined. Therefore, all these MASES become equivalent in terms of separating classes and the estimation procedure is guarantee to converge to one of the MASES by Theorem 4.</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4F5257B-008E-4DD4-8500-BA046ADE4E66}"/>
                  </a:ext>
                </a:extLst>
              </p:cNvPr>
              <p:cNvSpPr>
                <a:spLocks noGrp="1" noRot="1" noChangeAspect="1" noMove="1" noResize="1" noEditPoints="1" noAdjustHandles="1" noChangeArrowheads="1" noChangeShapeType="1" noTextEdit="1"/>
              </p:cNvSpPr>
              <p:nvPr>
                <p:ph sz="half" idx="1"/>
              </p:nvPr>
            </p:nvSpPr>
            <p:spPr>
              <a:xfrm>
                <a:off x="646111" y="1305017"/>
                <a:ext cx="5301927" cy="4951321"/>
              </a:xfrm>
              <a:blipFill>
                <a:blip r:embed="rId2"/>
                <a:stretch>
                  <a:fillRect l="-1034" t="-616" r="-1379"/>
                </a:stretch>
              </a:blipFill>
            </p:spPr>
            <p:txBody>
              <a:bodyPr/>
              <a:lstStyle/>
              <a:p>
                <a:r>
                  <a:rPr lang="zh-CN" altLang="en-US">
                    <a:noFill/>
                  </a:rPr>
                  <a:t> </a:t>
                </a:r>
              </a:p>
            </p:txBody>
          </p:sp>
        </mc:Fallback>
      </mc:AlternateContent>
      <p:pic>
        <p:nvPicPr>
          <p:cNvPr id="5" name="Content Placeholder 4">
            <a:extLst>
              <a:ext uri="{FF2B5EF4-FFF2-40B4-BE49-F238E27FC236}">
                <a16:creationId xmlns:a16="http://schemas.microsoft.com/office/drawing/2014/main" id="{2A66BB95-4D31-4E49-971A-1D8DA098E410}"/>
              </a:ext>
            </a:extLst>
          </p:cNvPr>
          <p:cNvPicPr>
            <a:picLocks noGrp="1" noChangeAspect="1"/>
          </p:cNvPicPr>
          <p:nvPr>
            <p:ph sz="half" idx="2"/>
          </p:nvPr>
        </p:nvPicPr>
        <p:blipFill>
          <a:blip r:embed="rId3"/>
          <a:stretch>
            <a:fillRect/>
          </a:stretch>
        </p:blipFill>
        <p:spPr>
          <a:xfrm>
            <a:off x="6358730" y="1305018"/>
            <a:ext cx="4330445" cy="4414648"/>
          </a:xfrm>
          <a:prstGeom prst="rect">
            <a:avLst/>
          </a:prstGeom>
        </p:spPr>
      </p:pic>
    </p:spTree>
    <p:extLst>
      <p:ext uri="{BB962C8B-B14F-4D97-AF65-F5344CB8AC3E}">
        <p14:creationId xmlns:p14="http://schemas.microsoft.com/office/powerpoint/2010/main" val="565172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49B4-2D2E-4BB5-894A-29BD13BA3AD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Example 2</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48CD7-A24D-4E87-9E5D-48B27655D6BF}"/>
                  </a:ext>
                </a:extLst>
              </p:cNvPr>
              <p:cNvSpPr>
                <a:spLocks noGrp="1"/>
              </p:cNvSpPr>
              <p:nvPr>
                <p:ph sz="half" idx="1"/>
              </p:nvPr>
            </p:nvSpPr>
            <p:spPr>
              <a:xfrm>
                <a:off x="947688" y="1589103"/>
                <a:ext cx="4853540" cy="466723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In Example 2,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b="0" i="1" dirty="0"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are independent standard normal random variable, 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is a Bernoulli random variable with </a:t>
                </a:r>
                <a14:m>
                  <m:oMath xmlns:m="http://schemas.openxmlformats.org/officeDocument/2006/math">
                    <m:r>
                      <m:rPr>
                        <m:sty m:val="p"/>
                      </m:rPr>
                      <a:rPr lang="en-US" altLang="zh-CN" i="1" dirty="0" smtClean="0">
                        <a:latin typeface="Cambria Math" panose="02040503050406030204" pitchFamily="18" charset="0"/>
                        <a:cs typeface="Times New Roman" panose="02020603050405020304" pitchFamily="18" charset="0"/>
                      </a:rPr>
                      <m:t>Pr</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𝑌</m:t>
                    </m:r>
                    <m:r>
                      <a:rPr lang="en-US" altLang="zh-CN" i="1" dirty="0">
                        <a:latin typeface="Cambria Math" panose="02040503050406030204" pitchFamily="18" charset="0"/>
                        <a:cs typeface="Times New Roman" panose="02020603050405020304" pitchFamily="18" charset="0"/>
                      </a:rPr>
                      <m:t>=1|</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&gt; 0) = 1 </m:t>
                    </m:r>
                  </m:oMath>
                </a14:m>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r>
                      <m:rPr>
                        <m:sty m:val="p"/>
                      </m:rPr>
                      <a:rPr lang="en-US" altLang="zh-CN" i="1" dirty="0">
                        <a:latin typeface="Cambria Math" panose="02040503050406030204" pitchFamily="18" charset="0"/>
                        <a:cs typeface="Times New Roman" panose="02020603050405020304" pitchFamily="18" charset="0"/>
                      </a:rPr>
                      <m:t>Pr</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𝑌</m:t>
                    </m:r>
                    <m:r>
                      <a:rPr lang="en-US" altLang="zh-CN" i="1" dirty="0">
                        <a:latin typeface="Cambria Math" panose="02040503050406030204" pitchFamily="18" charset="0"/>
                        <a:cs typeface="Times New Roman" panose="02020603050405020304" pitchFamily="18" charset="0"/>
                      </a:rPr>
                      <m:t>=1|</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b="0" i="1" dirty="0" smtClean="0">
                        <a:latin typeface="Cambria Math" panose="02040503050406030204" pitchFamily="18" charset="0"/>
                        <a:cs typeface="Times New Roman" panose="02020603050405020304" pitchFamily="18" charset="0"/>
                      </a:rPr>
                      <m:t>&lt;</m:t>
                    </m:r>
                    <m:r>
                      <a:rPr lang="en-US" altLang="zh-CN" i="1" dirty="0">
                        <a:latin typeface="Cambria Math" panose="02040503050406030204" pitchFamily="18" charset="0"/>
                        <a:cs typeface="Times New Roman" panose="02020603050405020304" pitchFamily="18" charset="0"/>
                      </a:rPr>
                      <m:t> 0) =</m:t>
                    </m:r>
                    <m:r>
                      <a:rPr lang="en-US" altLang="zh-CN" b="0" i="1" dirty="0" smtClean="0">
                        <a:latin typeface="Cambria Math" panose="02040503050406030204" pitchFamily="18" charset="0"/>
                        <a:cs typeface="Times New Roman" panose="02020603050405020304" pitchFamily="18" charset="0"/>
                      </a:rPr>
                      <m:t>0.6</m:t>
                    </m:r>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Clearly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oMath>
                </a14:m>
                <a:r>
                  <a:rPr lang="en-US" altLang="zh-CN" dirty="0">
                    <a:latin typeface="Times New Roman" panose="02020603050405020304" pitchFamily="18" charset="0"/>
                    <a:cs typeface="Times New Roman" panose="02020603050405020304" pitchFamily="18" charset="0"/>
                  </a:rPr>
                  <a:t> only depends on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 but the Bayes’ rule is to always classify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1</m:t>
                    </m:r>
                  </m:oMath>
                </a14:m>
                <a:r>
                  <a:rPr lang="en-US" altLang="zh-CN" dirty="0">
                    <a:latin typeface="Times New Roman" panose="02020603050405020304" pitchFamily="18" charset="0"/>
                    <a:cs typeface="Times New Roman" panose="02020603050405020304" pitchFamily="18" charset="0"/>
                  </a:rPr>
                  <a:t>, regardless of the predictor information. This means that the CDS is the null space</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while the CS and MASES is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𝑠𝑝𝑎𝑛</m:t>
                    </m:r>
                    <m:r>
                      <a:rPr lang="en-US" altLang="zh-CN" i="1" dirty="0">
                        <a:latin typeface="Cambria Math" panose="02040503050406030204" pitchFamily="18" charset="0"/>
                        <a:cs typeface="Times New Roman" panose="02020603050405020304" pitchFamily="18" charset="0"/>
                      </a:rPr>
                      <m:t>((</m:t>
                    </m:r>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1,0)</m:t>
                        </m:r>
                      </m:e>
                      <m:sup>
                        <m:r>
                          <a:rPr lang="en-US" altLang="zh-CN" i="1" dirty="0">
                            <a:latin typeface="Cambria Math" panose="02040503050406030204" pitchFamily="18" charset="0"/>
                            <a:cs typeface="Times New Roman" panose="02020603050405020304" pitchFamily="18" charset="0"/>
                          </a:rPr>
                          <m:t>𝑇</m:t>
                        </m:r>
                      </m:sup>
                    </m:sSup>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 which contains useful information in the discriminant analysis beyond Bayes’ rule. From Figure 1, we see that the solid dots all reside in the half plane of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𝑋</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&lt; 0</m:t>
                    </m:r>
                  </m:oMath>
                </a14:m>
                <a:r>
                  <a:rPr lang="en-US" altLang="zh-CN" dirty="0">
                    <a:latin typeface="Times New Roman" panose="02020603050405020304" pitchFamily="18" charset="0"/>
                    <a:cs typeface="Times New Roman" panose="02020603050405020304" pitchFamily="18" charset="0"/>
                  </a:rPr>
                  <a:t>. This example shows that the CDS may miss some information of the conditional distributions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 </m:t>
                    </m:r>
                    <m:r>
                      <a:rPr lang="en-US" altLang="zh-CN" i="1" dirty="0" smtClean="0">
                        <a:latin typeface="Cambria Math" panose="02040503050406030204" pitchFamily="18" charset="0"/>
                        <a:cs typeface="Times New Roman" panose="02020603050405020304" pitchFamily="18" charset="0"/>
                      </a:rPr>
                      <m:t>𝑌</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m:t>
                    </m:r>
                    <m:r>
                      <a:rPr lang="en-US" altLang="zh-CN" i="1" dirty="0" smtClean="0">
                        <a:latin typeface="Cambria Math" panose="02040503050406030204" pitchFamily="18" charset="0"/>
                        <a:cs typeface="Times New Roman" panose="02020603050405020304" pitchFamily="18" charset="0"/>
                      </a:rPr>
                      <m:t>𝑋</m:t>
                    </m:r>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A348CD7-A24D-4E87-9E5D-48B27655D6BF}"/>
                  </a:ext>
                </a:extLst>
              </p:cNvPr>
              <p:cNvSpPr>
                <a:spLocks noGrp="1" noRot="1" noChangeAspect="1" noMove="1" noResize="1" noEditPoints="1" noAdjustHandles="1" noChangeArrowheads="1" noChangeShapeType="1" noTextEdit="1"/>
              </p:cNvSpPr>
              <p:nvPr>
                <p:ph sz="half" idx="1"/>
              </p:nvPr>
            </p:nvSpPr>
            <p:spPr>
              <a:xfrm>
                <a:off x="947688" y="1589103"/>
                <a:ext cx="4853540" cy="4667235"/>
              </a:xfrm>
              <a:blipFill>
                <a:blip r:embed="rId2"/>
                <a:stretch>
                  <a:fillRect l="-1004" t="-784" r="-1757"/>
                </a:stretch>
              </a:blipFill>
            </p:spPr>
            <p:txBody>
              <a:bodyPr/>
              <a:lstStyle/>
              <a:p>
                <a:r>
                  <a:rPr lang="zh-CN" altLang="en-US">
                    <a:noFill/>
                  </a:rPr>
                  <a:t> </a:t>
                </a:r>
              </a:p>
            </p:txBody>
          </p:sp>
        </mc:Fallback>
      </mc:AlternateContent>
      <p:pic>
        <p:nvPicPr>
          <p:cNvPr id="5" name="Content Placeholder 4">
            <a:extLst>
              <a:ext uri="{FF2B5EF4-FFF2-40B4-BE49-F238E27FC236}">
                <a16:creationId xmlns:a16="http://schemas.microsoft.com/office/drawing/2014/main" id="{25F71EDF-7D37-475F-9E98-6C92035AF5E2}"/>
              </a:ext>
            </a:extLst>
          </p:cNvPr>
          <p:cNvPicPr>
            <a:picLocks noGrp="1" noChangeAspect="1"/>
          </p:cNvPicPr>
          <p:nvPr>
            <p:ph sz="half" idx="2"/>
          </p:nvPr>
        </p:nvPicPr>
        <p:blipFill>
          <a:blip r:embed="rId3"/>
          <a:stretch>
            <a:fillRect/>
          </a:stretch>
        </p:blipFill>
        <p:spPr>
          <a:xfrm>
            <a:off x="6390773" y="1589103"/>
            <a:ext cx="4059512" cy="4313232"/>
          </a:xfrm>
          <a:prstGeom prst="rect">
            <a:avLst/>
          </a:prstGeom>
        </p:spPr>
      </p:pic>
    </p:spTree>
    <p:extLst>
      <p:ext uri="{BB962C8B-B14F-4D97-AF65-F5344CB8AC3E}">
        <p14:creationId xmlns:p14="http://schemas.microsoft.com/office/powerpoint/2010/main" val="3287807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D61A-A640-4404-9B07-B0797530B5BE}"/>
              </a:ext>
            </a:extLst>
          </p:cNvPr>
          <p:cNvSpPr>
            <a:spLocks noGrp="1"/>
          </p:cNvSpPr>
          <p:nvPr>
            <p:ph type="title"/>
          </p:nvPr>
        </p:nvSpPr>
        <p:spPr>
          <a:xfrm>
            <a:off x="646111" y="452718"/>
            <a:ext cx="9404723" cy="825666"/>
          </a:xfrm>
        </p:spPr>
        <p:txBody>
          <a:bodyPr/>
          <a:lstStyle/>
          <a:p>
            <a:r>
              <a:rPr lang="en-US" altLang="zh-CN" dirty="0">
                <a:latin typeface="Times New Roman" panose="02020603050405020304" pitchFamily="18" charset="0"/>
                <a:cs typeface="Times New Roman" panose="02020603050405020304" pitchFamily="18" charset="0"/>
              </a:rPr>
              <a:t>Connection</a:t>
            </a:r>
            <a:r>
              <a:rPr lang="en-US" altLang="zh-CN" dirty="0"/>
              <a:t> </a:t>
            </a:r>
            <a:r>
              <a:rPr lang="en-US" altLang="zh-CN" dirty="0">
                <a:latin typeface="Times New Roman" panose="02020603050405020304" pitchFamily="18" charset="0"/>
                <a:cs typeface="Times New Roman" panose="02020603050405020304" pitchFamily="18" charset="0"/>
              </a:rPr>
              <a:t>with other methods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818C4-E559-496E-84C4-4CDBE80CADAF}"/>
                  </a:ext>
                </a:extLst>
              </p:cNvPr>
              <p:cNvSpPr>
                <a:spLocks noGrp="1"/>
              </p:cNvSpPr>
              <p:nvPr>
                <p:ph idx="1"/>
              </p:nvPr>
            </p:nvSpPr>
            <p:spPr>
              <a:xfrm>
                <a:off x="645130" y="1278384"/>
                <a:ext cx="9404723" cy="4970015"/>
              </a:xfrm>
            </p:spPr>
            <p:txBody>
              <a:bodyPr/>
              <a:lstStyle/>
              <a:p>
                <a:r>
                  <a:rPr lang="en-US" altLang="zh-CN" dirty="0">
                    <a:latin typeface="Times New Roman" panose="02020603050405020304" pitchFamily="18" charset="0"/>
                    <a:cs typeface="Times New Roman" panose="02020603050405020304" pitchFamily="18" charset="0"/>
                  </a:rPr>
                  <a:t>1. Under</a:t>
                </a:r>
                <a:r>
                  <a:rPr lang="en-US" altLang="zh-CN" dirty="0"/>
                  <a:t> </a:t>
                </a:r>
                <a:r>
                  <a:rPr lang="en-US" altLang="zh-CN" dirty="0">
                    <a:latin typeface="Times New Roman" panose="02020603050405020304" pitchFamily="18" charset="0"/>
                    <a:cs typeface="Times New Roman" panose="02020603050405020304" pitchFamily="18" charset="0"/>
                  </a:rPr>
                  <a:t>Linear discriminant analysis model </a:t>
                </a:r>
                <a14:m>
                  <m:oMath xmlns:m="http://schemas.openxmlformats.org/officeDocument/2006/math">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b="1"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𝑦</m:t>
                            </m:r>
                          </m:sub>
                        </m:sSub>
                        <m:r>
                          <a:rPr lang="en-US" altLang="zh-CN" i="1">
                            <a:latin typeface="Cambria Math" panose="02040503050406030204" pitchFamily="18" charset="0"/>
                          </a:rPr>
                          <m:t>,</m:t>
                        </m:r>
                        <m:r>
                          <m:rPr>
                            <m:sty m:val="p"/>
                          </m:rPr>
                          <a:rPr lang="zh-CN" altLang="en-US" dirty="0">
                            <a:latin typeface="Cambria Math" panose="02040503050406030204" pitchFamily="18" charset="0"/>
                            <a:ea typeface="Cambria Math" panose="02040503050406030204" pitchFamily="18" charset="0"/>
                          </a:rPr>
                          <m:t>Σ</m:t>
                        </m:r>
                      </m:e>
                    </m:d>
                    <m:r>
                      <a:rPr lang="en-US" altLang="zh-CN" b="0" i="0"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y</m:t>
                    </m:r>
                    <m:r>
                      <a:rPr lang="en-US" altLang="zh-CN" b="0" i="0" smtClean="0">
                        <a:latin typeface="Cambria Math" panose="02040503050406030204" pitchFamily="18" charset="0"/>
                        <a:ea typeface="Cambria Math" panose="02040503050406030204" pitchFamily="18" charset="0"/>
                      </a:rPr>
                      <m:t>=1,2,…,</m:t>
                    </m:r>
                    <m:r>
                      <m:rPr>
                        <m:sty m:val="p"/>
                      </m:rPr>
                      <a:rPr lang="en-US" altLang="zh-CN" b="0" i="0" smtClean="0">
                        <a:latin typeface="Cambria Math" panose="02040503050406030204" pitchFamily="18" charset="0"/>
                        <a:ea typeface="Cambria Math" panose="02040503050406030204" pitchFamily="18" charset="0"/>
                      </a:rPr>
                      <m:t>C</m:t>
                    </m:r>
                  </m:oMath>
                </a14:m>
                <a:r>
                  <a:rPr lang="en-US" altLang="zh-CN" dirty="0">
                    <a:latin typeface="Times New Roman" panose="02020603050405020304" pitchFamily="18" charset="0"/>
                    <a:cs typeface="Times New Roman" panose="02020603050405020304" pitchFamily="18" charset="0"/>
                  </a:rPr>
                  <a:t>, all the following subspace are equal to the MASES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ℋ</m:t>
                        </m:r>
                      </m:e>
                      <m:sub>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𝑿</m:t>
                        </m:r>
                      </m:sub>
                    </m:sSub>
                  </m:oMath>
                </a14:m>
                <a:r>
                  <a:rPr lang="en-US" altLang="zh-CN" dirty="0">
                    <a:latin typeface="Times New Roman" panose="02020603050405020304" pitchFamily="18" charset="0"/>
                    <a:cs typeface="Times New Roman" panose="02020603050405020304" pitchFamily="18" charset="0"/>
                  </a:rPr>
                  <a:t>, which has dimension </a:t>
                </a:r>
                <a14:m>
                  <m:oMath xmlns:m="http://schemas.openxmlformats.org/officeDocument/2006/math">
                    <m:r>
                      <a:rPr lang="en-US" altLang="zh-CN" dirty="0">
                        <a:latin typeface="Cambria Math" panose="02040503050406030204" pitchFamily="18" charset="0"/>
                        <a:cs typeface="Times New Roman" panose="02020603050405020304" pitchFamily="18" charset="0"/>
                      </a:rPr>
                      <m:t>𝑑</m:t>
                    </m:r>
                    <m:r>
                      <a:rPr lang="en-US" altLang="zh-CN" dirty="0">
                        <a:latin typeface="Cambria Math" panose="02040503050406030204" pitchFamily="18" charset="0"/>
                        <a:cs typeface="Times New Roman" panose="02020603050405020304" pitchFamily="18" charset="0"/>
                      </a:rPr>
                      <m:t>≤</m:t>
                    </m:r>
                    <m:r>
                      <m:rPr>
                        <m:sty m:val="p"/>
                      </m:rPr>
                      <a:rPr lang="en-US" altLang="zh-CN" dirty="0">
                        <a:latin typeface="Cambria Math" panose="02040503050406030204" pitchFamily="18" charset="0"/>
                        <a:cs typeface="Times New Roman" panose="02020603050405020304" pitchFamily="18" charset="0"/>
                      </a:rPr>
                      <m:t>min</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𝐶</m:t>
                    </m:r>
                    <m:r>
                      <a:rPr lang="en-US" altLang="zh-CN" dirty="0">
                        <a:latin typeface="Cambria Math" panose="02040503050406030204" pitchFamily="18" charset="0"/>
                        <a:cs typeface="Times New Roman" panose="02020603050405020304" pitchFamily="18" charset="0"/>
                      </a:rPr>
                      <m:t>−1,</m:t>
                    </m:r>
                    <m:r>
                      <a:rPr lang="en-US" altLang="zh-CN" dirty="0">
                        <a:latin typeface="Cambria Math" panose="02040503050406030204" pitchFamily="18" charset="0"/>
                        <a:cs typeface="Times New Roman" panose="02020603050405020304" pitchFamily="18" charset="0"/>
                      </a:rPr>
                      <m:t>𝑝</m:t>
                    </m:r>
                    <m:r>
                      <a:rPr lang="en-US" altLang="zh-CN"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zh-CN" altLang="en-US" dirty="0">
                            <a:latin typeface="Cambria Math" panose="02040503050406030204" pitchFamily="18" charset="0"/>
                            <a:cs typeface="Times New Roman" panose="02020603050405020304" pitchFamily="18" charset="0"/>
                          </a:rPr>
                          <m:t>𝒮</m:t>
                        </m:r>
                      </m:e>
                      <m:sub>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𝑿</m:t>
                        </m:r>
                      </m:sub>
                    </m:sSub>
                  </m:oMath>
                </a14:m>
                <a:r>
                  <a:rPr lang="en-US" altLang="zh-CN" dirty="0"/>
                  <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𝐿𝐷𝐴</m:t>
                        </m:r>
                      </m:sub>
                    </m:sSub>
                    <m:r>
                      <a:rPr lang="en-US" altLang="zh-CN" b="1" i="1" dirty="0">
                        <a:latin typeface="Cambria Math" panose="02040503050406030204" pitchFamily="18" charset="0"/>
                        <a:ea typeface="Cambria Math" panose="02040503050406030204" pitchFamily="18" charset="0"/>
                      </a:rPr>
                      <m:t>=</m:t>
                    </m:r>
                    <m:sSup>
                      <m:sSupPr>
                        <m:ctrlPr>
                          <a:rPr lang="en-US" altLang="zh-CN" i="1" dirty="0" smtClean="0">
                            <a:latin typeface="Cambria Math" panose="02040503050406030204" pitchFamily="18" charset="0"/>
                            <a:ea typeface="Cambria Math" panose="02040503050406030204" pitchFamily="18" charset="0"/>
                          </a:rPr>
                        </m:ctrlPr>
                      </m:sSupPr>
                      <m:e>
                        <m:r>
                          <m:rPr>
                            <m:sty m:val="p"/>
                          </m:rPr>
                          <a:rPr lang="zh-CN" altLang="en-US" dirty="0">
                            <a:latin typeface="Cambria Math" panose="02040503050406030204" pitchFamily="18" charset="0"/>
                            <a:ea typeface="Cambria Math" panose="02040503050406030204" pitchFamily="18" charset="0"/>
                          </a:rPr>
                          <m:t>Σ</m:t>
                        </m:r>
                      </m:e>
                      <m:sup>
                        <m:r>
                          <a:rPr lang="en-US" altLang="zh-CN" b="0" i="1" dirty="0" smtClean="0">
                            <a:latin typeface="Cambria Math" panose="02040503050406030204" pitchFamily="18" charset="0"/>
                            <a:ea typeface="Cambria Math" panose="02040503050406030204" pitchFamily="18" charset="0"/>
                          </a:rPr>
                          <m:t>−1</m:t>
                        </m:r>
                      </m:sup>
                    </m:sSup>
                    <m:r>
                      <a:rPr lang="en-US" altLang="zh-CN" i="1" dirty="0">
                        <a:latin typeface="Cambria Math" panose="02040503050406030204" pitchFamily="18" charset="0"/>
                        <a:ea typeface="Cambria Math" panose="02040503050406030204" pitchFamily="18" charset="0"/>
                      </a:rPr>
                      <m:t>𝑠𝑝𝑎𝑛</m:t>
                    </m:r>
                    <m:d>
                      <m:dPr>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i="1" dirty="0">
                                <a:latin typeface="Cambria Math" panose="02040503050406030204" pitchFamily="18" charset="0"/>
                                <a:ea typeface="Cambria Math" panose="02040503050406030204" pitchFamily="18" charset="0"/>
                              </a:rPr>
                              <m:t>𝑏</m:t>
                            </m:r>
                          </m:sub>
                        </m:sSub>
                      </m:e>
                    </m:d>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𝑆𝐼𝑅</m:t>
                        </m:r>
                      </m:sub>
                    </m:sSub>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ea typeface="Cambria Math" panose="02040503050406030204" pitchFamily="18" charset="0"/>
                          </a:rPr>
                        </m:ctrlPr>
                      </m:sSupPr>
                      <m:e>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b="1" i="1" dirty="0">
                                <a:latin typeface="Cambria Math" panose="02040503050406030204" pitchFamily="18" charset="0"/>
                                <a:ea typeface="Cambria Math" panose="02040503050406030204" pitchFamily="18" charset="0"/>
                              </a:rPr>
                              <m:t>𝑿</m:t>
                            </m:r>
                          </m:sub>
                        </m:sSub>
                      </m:e>
                      <m:sup>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𝟏</m:t>
                        </m:r>
                      </m:sup>
                    </m:sSup>
                    <m:r>
                      <a:rPr lang="en-US" altLang="zh-CN" i="1" dirty="0">
                        <a:latin typeface="Cambria Math" panose="02040503050406030204" pitchFamily="18" charset="0"/>
                        <a:ea typeface="Cambria Math" panose="02040503050406030204" pitchFamily="18" charset="0"/>
                      </a:rPr>
                      <m:t>𝑠𝑝𝑎𝑛</m:t>
                    </m:r>
                    <m:d>
                      <m:dPr>
                        <m:ctrlPr>
                          <a:rPr lang="en-US" altLang="zh-CN" b="1"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i="1" dirty="0">
                                <a:latin typeface="Cambria Math" panose="02040503050406030204" pitchFamily="18" charset="0"/>
                                <a:ea typeface="Cambria Math" panose="02040503050406030204" pitchFamily="18" charset="0"/>
                              </a:rPr>
                              <m:t>𝑏</m:t>
                            </m:r>
                          </m:sub>
                        </m:sSub>
                      </m:e>
                    </m:d>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𝑆𝐴𝑉𝐸</m:t>
                        </m:r>
                      </m:sub>
                    </m:sSub>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ea typeface="Cambria Math" panose="02040503050406030204" pitchFamily="18" charset="0"/>
                          </a:rPr>
                        </m:ctrlPr>
                      </m:sSupPr>
                      <m:e>
                        <m:sSub>
                          <m:sSubPr>
                            <m:ctrlPr>
                              <a:rPr lang="en-US" altLang="zh-CN" i="1" dirty="0">
                                <a:latin typeface="Cambria Math" panose="02040503050406030204" pitchFamily="18" charset="0"/>
                                <a:ea typeface="Cambria Math" panose="02040503050406030204" pitchFamily="18" charset="0"/>
                              </a:rPr>
                            </m:ctrlPr>
                          </m:sSubPr>
                          <m:e>
                            <m:r>
                              <a:rPr lang="zh-CN" altLang="en-US" b="0" i="1" dirty="0">
                                <a:latin typeface="Cambria Math" panose="02040503050406030204" pitchFamily="18" charset="0"/>
                                <a:ea typeface="Cambria Math" panose="02040503050406030204" pitchFamily="18" charset="0"/>
                              </a:rPr>
                              <m:t>𝛴</m:t>
                            </m:r>
                          </m:e>
                          <m:sub>
                            <m:r>
                              <a:rPr lang="en-US" altLang="zh-CN" b="0" i="1" dirty="0">
                                <a:latin typeface="Cambria Math" panose="02040503050406030204" pitchFamily="18" charset="0"/>
                                <a:ea typeface="Cambria Math" panose="02040503050406030204" pitchFamily="18" charset="0"/>
                              </a:rPr>
                              <m:t>𝑋</m:t>
                            </m:r>
                          </m:sub>
                        </m:sSub>
                      </m:e>
                      <m:sup>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𝟏</m:t>
                        </m:r>
                      </m:sup>
                    </m:sSup>
                    <m:r>
                      <a:rPr lang="en-US" altLang="zh-CN" i="1" dirty="0">
                        <a:latin typeface="Cambria Math" panose="02040503050406030204" pitchFamily="18" charset="0"/>
                        <a:ea typeface="Cambria Math" panose="02040503050406030204" pitchFamily="18" charset="0"/>
                      </a:rPr>
                      <m:t>𝑠𝑝𝑎𝑛</m:t>
                    </m:r>
                    <m:d>
                      <m:dPr>
                        <m:ctrlPr>
                          <a:rPr lang="en-US" altLang="zh-CN" b="1"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b="1" i="1" dirty="0">
                                <a:latin typeface="Cambria Math" panose="02040503050406030204" pitchFamily="18" charset="0"/>
                                <a:ea typeface="Cambria Math" panose="02040503050406030204" pitchFamily="18" charset="0"/>
                              </a:rPr>
                              <m:t>𝑿</m:t>
                            </m:r>
                          </m:sub>
                        </m:sSub>
                        <m:r>
                          <a:rPr lang="en-US" altLang="zh-CN" b="1" i="1" dirty="0">
                            <a:latin typeface="Cambria Math" panose="02040503050406030204" pitchFamily="18" charset="0"/>
                            <a:ea typeface="Cambria Math" panose="02040503050406030204" pitchFamily="18" charset="0"/>
                          </a:rPr>
                          <m:t>−</m:t>
                        </m:r>
                        <m:r>
                          <m:rPr>
                            <m:sty m:val="p"/>
                          </m:rPr>
                          <a:rPr lang="zh-CN" altLang="en-US" dirty="0">
                            <a:latin typeface="Cambria Math" panose="02040503050406030204" pitchFamily="18" charset="0"/>
                            <a:ea typeface="Cambria Math" panose="02040503050406030204" pitchFamily="18" charset="0"/>
                          </a:rPr>
                          <m:t>Σ</m:t>
                        </m:r>
                      </m:e>
                    </m:d>
                    <m:r>
                      <a:rPr lang="en-US" altLang="zh-CN" dirty="0">
                        <a:latin typeface="Cambria Math" panose="02040503050406030204" pitchFamily="18" charset="0"/>
                        <a:ea typeface="Cambria Math" panose="02040503050406030204" pitchFamily="18" charset="0"/>
                      </a:rPr>
                      <m:t>,</m:t>
                    </m:r>
                  </m:oMath>
                </a14:m>
                <a:r>
                  <a:rPr lang="en-US" altLang="zh-CN" dirty="0"/>
                  <a:t> </a:t>
                </a:r>
                <a:r>
                  <a:rPr lang="en-US" altLang="zh-CN" dirty="0">
                    <a:latin typeface="Times New Roman" panose="02020603050405020304" pitchFamily="18" charset="0"/>
                    <a:cs typeface="Times New Roman" panose="02020603050405020304" pitchFamily="18" charset="0"/>
                  </a:rPr>
                  <a:t>Where</a:t>
                </a:r>
                <a:r>
                  <a:rPr lang="en-US" altLang="zh-CN" dirty="0"/>
                  <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i="1" dirty="0">
                            <a:latin typeface="Cambria Math" panose="02040503050406030204" pitchFamily="18" charset="0"/>
                            <a:ea typeface="Cambria Math" panose="02040503050406030204" pitchFamily="18" charset="0"/>
                          </a:rPr>
                          <m:t>𝑏</m:t>
                        </m:r>
                      </m:sub>
                    </m:sSub>
                    <m:r>
                      <a:rPr lang="en-US" altLang="zh-CN" i="1" dirty="0">
                        <a:latin typeface="Cambria Math" panose="02040503050406030204" pitchFamily="18" charset="0"/>
                        <a:ea typeface="Cambria Math" panose="02040503050406030204" pitchFamily="18" charset="0"/>
                      </a:rPr>
                      <m:t>=</m:t>
                    </m:r>
                    <m:nary>
                      <m:naryPr>
                        <m:chr m:val="∑"/>
                        <m:ctrlPr>
                          <a:rPr lang="en-US" altLang="zh-CN" i="1" dirty="0">
                            <a:latin typeface="Cambria Math" panose="02040503050406030204" pitchFamily="18" charset="0"/>
                            <a:ea typeface="Cambria Math" panose="02040503050406030204" pitchFamily="18" charset="0"/>
                          </a:rPr>
                        </m:ctrlPr>
                      </m:naryPr>
                      <m:sub>
                        <m:r>
                          <m:rPr>
                            <m:brk m:alnAt="23"/>
                          </m:rPr>
                          <a:rPr lang="en-US" altLang="zh-CN" i="1" dirty="0">
                            <a:latin typeface="Cambria Math" panose="02040503050406030204" pitchFamily="18" charset="0"/>
                            <a:ea typeface="Cambria Math" panose="02040503050406030204" pitchFamily="18" charset="0"/>
                          </a:rPr>
                          <m:t>𝑦</m:t>
                        </m:r>
                        <m:r>
                          <a:rPr lang="en-US" altLang="zh-CN" i="1" dirty="0">
                            <a:latin typeface="Cambria Math" panose="02040503050406030204" pitchFamily="18" charset="0"/>
                            <a:ea typeface="Cambria Math" panose="02040503050406030204" pitchFamily="18" charset="0"/>
                          </a:rPr>
                          <m:t>=1</m:t>
                        </m:r>
                      </m:sub>
                      <m:sup>
                        <m:r>
                          <a:rPr lang="en-US" altLang="zh-CN" i="1" dirty="0">
                            <a:latin typeface="Cambria Math" panose="02040503050406030204" pitchFamily="18" charset="0"/>
                            <a:ea typeface="Cambria Math" panose="02040503050406030204" pitchFamily="18" charset="0"/>
                          </a:rPr>
                          <m:t>𝐶</m:t>
                        </m:r>
                      </m:sup>
                      <m:e>
                        <m:d>
                          <m:dPr>
                            <m:ctrlPr>
                              <a:rPr lang="en-US" altLang="zh-CN" i="1" dirty="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𝑦</m:t>
                                </m:r>
                              </m:sub>
                            </m:sSub>
                            <m:r>
                              <a:rPr lang="en-US" altLang="zh-CN" i="1">
                                <a:latin typeface="Cambria Math" panose="02040503050406030204" pitchFamily="18" charset="0"/>
                              </a:rPr>
                              <m:t>−</m:t>
                            </m:r>
                            <m:r>
                              <a:rPr lang="en-US" altLang="zh-CN" b="1" i="1">
                                <a:latin typeface="Cambria Math" panose="02040503050406030204" pitchFamily="18" charset="0"/>
                              </a:rPr>
                              <m:t>𝑬𝑿</m:t>
                            </m:r>
                          </m:e>
                        </m:d>
                        <m:sSup>
                          <m:sSupPr>
                            <m:ctrlPr>
                              <a:rPr lang="en-US" altLang="zh-CN" i="1" dirty="0">
                                <a:latin typeface="Cambria Math" panose="02040503050406030204" pitchFamily="18" charset="0"/>
                                <a:ea typeface="Cambria Math" panose="02040503050406030204" pitchFamily="18" charset="0"/>
                              </a:rPr>
                            </m:ctrlPr>
                          </m:sSupPr>
                          <m:e>
                            <m:d>
                              <m:dPr>
                                <m:ctrlPr>
                                  <a:rPr lang="en-US" altLang="zh-CN" i="1" dirty="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𝑦</m:t>
                                    </m:r>
                                  </m:sub>
                                </m:sSub>
                                <m:r>
                                  <a:rPr lang="en-US" altLang="zh-CN" i="1">
                                    <a:latin typeface="Cambria Math" panose="02040503050406030204" pitchFamily="18" charset="0"/>
                                  </a:rPr>
                                  <m:t>−</m:t>
                                </m:r>
                                <m:r>
                                  <a:rPr lang="en-US" altLang="zh-CN" b="1" i="1">
                                    <a:latin typeface="Cambria Math" panose="02040503050406030204" pitchFamily="18" charset="0"/>
                                  </a:rPr>
                                  <m:t>𝑬𝑿</m:t>
                                </m:r>
                              </m:e>
                            </m:d>
                          </m:e>
                          <m:sup>
                            <m:r>
                              <a:rPr lang="en-US" altLang="zh-CN" i="1" dirty="0">
                                <a:latin typeface="Cambria Math" panose="02040503050406030204" pitchFamily="18" charset="0"/>
                                <a:ea typeface="Cambria Math" panose="02040503050406030204" pitchFamily="18" charset="0"/>
                              </a:rPr>
                              <m:t>𝑇</m:t>
                            </m:r>
                          </m:sup>
                        </m:sSup>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𝐶</m:t>
                        </m:r>
                      </m:e>
                    </m:nary>
                  </m:oMath>
                </a14:m>
                <a:r>
                  <a:rPr lang="en-US" altLang="zh-CN" dirty="0"/>
                  <a:t>.</a:t>
                </a:r>
              </a:p>
              <a:p>
                <a:r>
                  <a:rPr lang="en-US" altLang="zh-CN" dirty="0">
                    <a:latin typeface="Times New Roman" panose="02020603050405020304" pitchFamily="18" charset="0"/>
                    <a:cs typeface="Times New Roman" panose="02020603050405020304" pitchFamily="18" charset="0"/>
                  </a:rPr>
                  <a:t>2. Under Quadratic discriminant analysis model </a:t>
                </a:r>
                <a14:m>
                  <m:oMath xmlns:m="http://schemas.openxmlformats.org/officeDocument/2006/math">
                    <m:r>
                      <a:rPr lang="en-US" altLang="zh-CN" b="1" i="1">
                        <a:latin typeface="Cambria Math" panose="02040503050406030204" pitchFamily="18" charset="0"/>
                      </a:rPr>
                      <m:t>𝑿</m:t>
                    </m:r>
                    <m:r>
                      <a:rPr lang="en-US" altLang="zh-CN" b="1"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b="1"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𝑦</m:t>
                            </m:r>
                          </m:sub>
                        </m:sSub>
                        <m:r>
                          <a:rPr lang="en-US" altLang="zh-CN" i="1">
                            <a:latin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b="1" i="1" dirty="0">
                                <a:latin typeface="Cambria Math" panose="02040503050406030204" pitchFamily="18" charset="0"/>
                                <a:ea typeface="Cambria Math" panose="02040503050406030204" pitchFamily="18" charset="0"/>
                              </a:rPr>
                              <m:t>𝒚</m:t>
                            </m:r>
                          </m:sub>
                        </m:sSub>
                      </m:e>
                    </m:d>
                    <m:r>
                      <a:rPr lang="en-US" altLang="zh-CN">
                        <a:latin typeface="Cambria Math" panose="02040503050406030204" pitchFamily="18" charset="0"/>
                        <a:ea typeface="Cambria Math" panose="02040503050406030204" pitchFamily="18" charset="0"/>
                      </a:rPr>
                      <m:t>, </m:t>
                    </m:r>
                    <m:r>
                      <m:rPr>
                        <m:sty m:val="p"/>
                      </m:rPr>
                      <a:rPr lang="en-US" altLang="zh-CN">
                        <a:latin typeface="Cambria Math" panose="02040503050406030204" pitchFamily="18" charset="0"/>
                        <a:ea typeface="Cambria Math" panose="02040503050406030204" pitchFamily="18" charset="0"/>
                      </a:rPr>
                      <m:t>y</m:t>
                    </m:r>
                    <m:r>
                      <a:rPr lang="en-US" altLang="zh-CN">
                        <a:latin typeface="Cambria Math" panose="02040503050406030204" pitchFamily="18" charset="0"/>
                        <a:ea typeface="Cambria Math" panose="02040503050406030204" pitchFamily="18" charset="0"/>
                      </a:rPr>
                      <m:t>=1,2,…,</m:t>
                    </m:r>
                    <m:r>
                      <m:rPr>
                        <m:sty m:val="p"/>
                      </m:rPr>
                      <a:rPr lang="en-US" altLang="zh-CN">
                        <a:latin typeface="Cambria Math" panose="02040503050406030204" pitchFamily="18" charset="0"/>
                        <a:ea typeface="Cambria Math" panose="02040503050406030204" pitchFamily="18" charset="0"/>
                      </a:rPr>
                      <m:t>C</m:t>
                    </m:r>
                    <m:r>
                      <a:rPr lang="en-US" altLang="zh-CN" b="0" i="1" smtClean="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then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𝐿𝐷𝐴</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𝑆𝐼𝑅</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ℋ</m:t>
                        </m:r>
                      </m:e>
                      <m:sub>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𝑿</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zh-CN" altLang="en-US" dirty="0">
                            <a:latin typeface="Cambria Math" panose="02040503050406030204" pitchFamily="18" charset="0"/>
                            <a:cs typeface="Times New Roman" panose="02020603050405020304" pitchFamily="18" charset="0"/>
                          </a:rPr>
                          <m:t>𝒮</m:t>
                        </m:r>
                      </m:e>
                      <m:sub>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𝑿</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𝑆𝐴𝑉𝐸</m:t>
                        </m:r>
                      </m:sub>
                    </m:sSub>
                    <m:r>
                      <a:rPr lang="en-US" altLang="zh-CN" i="1" dirty="0">
                        <a:latin typeface="Cambria Math" panose="02040503050406030204" pitchFamily="18" charset="0"/>
                        <a:ea typeface="Cambria Math" panose="02040503050406030204" pitchFamily="18" charset="0"/>
                      </a:rPr>
                      <m:t>=</m:t>
                    </m:r>
                  </m:oMath>
                </a14:m>
                <a:r>
                  <a:rPr lang="en-US" altLang="zh-CN" b="1" dirty="0">
                    <a:ea typeface="Cambria Math" panose="02040503050406030204" pitchFamily="18" charset="0"/>
                  </a:rPr>
                  <a:t> </a:t>
                </a:r>
                <a14:m>
                  <m:oMath xmlns:m="http://schemas.openxmlformats.org/officeDocument/2006/math">
                    <m:sSup>
                      <m:sSupPr>
                        <m:ctrlPr>
                          <a:rPr lang="en-US" altLang="zh-CN" b="1" i="1" dirty="0">
                            <a:latin typeface="Cambria Math" panose="02040503050406030204" pitchFamily="18" charset="0"/>
                            <a:ea typeface="Cambria Math" panose="02040503050406030204" pitchFamily="18" charset="0"/>
                          </a:rPr>
                        </m:ctrlPr>
                      </m:sSupPr>
                      <m:e>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b="1" i="1" dirty="0">
                                <a:latin typeface="Cambria Math" panose="02040503050406030204" pitchFamily="18" charset="0"/>
                                <a:ea typeface="Cambria Math" panose="02040503050406030204" pitchFamily="18" charset="0"/>
                              </a:rPr>
                              <m:t>𝑿</m:t>
                            </m:r>
                          </m:sub>
                        </m:sSub>
                      </m:e>
                      <m:sup>
                        <m:r>
                          <a:rPr lang="en-US" altLang="zh-CN" b="1" i="1" dirty="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Cambria Math" panose="02040503050406030204" pitchFamily="18" charset="0"/>
                          </a:rPr>
                          <m:t>𝟏</m:t>
                        </m:r>
                      </m:sup>
                    </m:sSup>
                    <m:r>
                      <a:rPr lang="en-US" altLang="zh-CN" i="1" dirty="0">
                        <a:latin typeface="Cambria Math" panose="02040503050406030204" pitchFamily="18" charset="0"/>
                        <a:ea typeface="Cambria Math" panose="02040503050406030204" pitchFamily="18" charset="0"/>
                      </a:rPr>
                      <m:t>𝑠𝑝𝑎𝑛</m:t>
                    </m:r>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i="1" dirty="0">
                            <a:latin typeface="Cambria Math" panose="02040503050406030204" pitchFamily="18" charset="0"/>
                            <a:ea typeface="Cambria Math" panose="02040503050406030204" pitchFamily="18" charset="0"/>
                          </a:rPr>
                          <m:t>1</m:t>
                        </m:r>
                      </m:sub>
                    </m:sSub>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𝛴</m:t>
                        </m:r>
                      </m:e>
                      <m:sub>
                        <m:r>
                          <a:rPr lang="en-US" altLang="zh-CN" i="1" dirty="0">
                            <a:latin typeface="Cambria Math" panose="02040503050406030204" pitchFamily="18" charset="0"/>
                            <a:ea typeface="Cambria Math" panose="02040503050406030204" pitchFamily="18" charset="0"/>
                          </a:rPr>
                          <m:t>𝑋</m:t>
                        </m:r>
                      </m:sub>
                    </m:sSub>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𝛴</m:t>
                        </m:r>
                      </m:e>
                      <m:sub>
                        <m:r>
                          <a:rPr lang="en-US" altLang="zh-CN" i="1" dirty="0">
                            <a:latin typeface="Cambria Math" panose="02040503050406030204" pitchFamily="18" charset="0"/>
                            <a:ea typeface="Cambria Math" panose="02040503050406030204" pitchFamily="18" charset="0"/>
                          </a:rPr>
                          <m:t>2</m:t>
                        </m:r>
                      </m:sub>
                    </m:sSub>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𝛴</m:t>
                        </m:r>
                      </m:e>
                      <m:sub>
                        <m:r>
                          <a:rPr lang="en-US" altLang="zh-CN" i="1" dirty="0">
                            <a:latin typeface="Cambria Math" panose="02040503050406030204" pitchFamily="18" charset="0"/>
                            <a:ea typeface="Cambria Math" panose="02040503050406030204" pitchFamily="18" charset="0"/>
                          </a:rPr>
                          <m:t>𝑋</m:t>
                        </m:r>
                      </m:sub>
                    </m:sSub>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m:rPr>
                            <m:sty m:val="p"/>
                          </m:rPr>
                          <a:rPr lang="zh-CN" altLang="en-US" dirty="0">
                            <a:latin typeface="Cambria Math" panose="02040503050406030204" pitchFamily="18" charset="0"/>
                            <a:ea typeface="Cambria Math" panose="02040503050406030204" pitchFamily="18" charset="0"/>
                          </a:rPr>
                          <m:t>Σ</m:t>
                        </m:r>
                      </m:e>
                      <m:sub>
                        <m:r>
                          <a:rPr lang="en-US" altLang="zh-CN" b="1" i="1" dirty="0">
                            <a:latin typeface="Cambria Math" panose="02040503050406030204" pitchFamily="18" charset="0"/>
                            <a:ea typeface="Cambria Math" panose="02040503050406030204" pitchFamily="18" charset="0"/>
                          </a:rPr>
                          <m:t>𝑪</m:t>
                        </m:r>
                      </m:sub>
                    </m:sSub>
                    <m:r>
                      <a:rPr lang="en-US" altLang="zh-CN" b="1"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𝛴</m:t>
                        </m:r>
                      </m:e>
                      <m:sub>
                        <m:r>
                          <a:rPr lang="en-US" altLang="zh-CN" i="1" dirty="0">
                            <a:latin typeface="Cambria Math" panose="02040503050406030204" pitchFamily="18" charset="0"/>
                            <a:ea typeface="Cambria Math" panose="02040503050406030204" pitchFamily="18" charset="0"/>
                          </a:rPr>
                          <m:t>𝑋</m:t>
                        </m:r>
                      </m:sub>
                    </m:sSub>
                    <m:r>
                      <a:rPr lang="en-US" altLang="zh-CN" b="1" i="1" dirty="0">
                        <a:latin typeface="Cambria Math" panose="02040503050406030204" pitchFamily="18" charset="0"/>
                        <a:ea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Under Multinomial Index model </a:t>
                </a:r>
                <a14:m>
                  <m:oMath xmlns:m="http://schemas.openxmlformats.org/officeDocument/2006/math">
                    <m:r>
                      <m:rPr>
                        <m:sty m:val="p"/>
                      </m:rPr>
                      <a:rPr lang="fr-FR" altLang="zh-CN" i="1" dirty="0" smtClean="0">
                        <a:latin typeface="Cambria Math" panose="02040503050406030204" pitchFamily="18" charset="0"/>
                        <a:cs typeface="Times New Roman" panose="02020603050405020304" pitchFamily="18" charset="0"/>
                      </a:rPr>
                      <m:t>Pr</m:t>
                    </m:r>
                    <m:r>
                      <a:rPr lang="fr-FR" altLang="zh-CN" i="1" dirty="0" smtClean="0">
                        <a:latin typeface="Cambria Math" panose="02040503050406030204" pitchFamily="18" charset="0"/>
                        <a:cs typeface="Times New Roman" panose="02020603050405020304" pitchFamily="18" charset="0"/>
                      </a:rPr>
                      <m:t>⁡(</m:t>
                    </m:r>
                    <m:r>
                      <a:rPr lang="fr-FR" altLang="zh-CN" i="1" dirty="0" smtClean="0">
                        <a:latin typeface="Cambria Math" panose="02040503050406030204" pitchFamily="18" charset="0"/>
                        <a:cs typeface="Times New Roman" panose="02020603050405020304" pitchFamily="18" charset="0"/>
                      </a:rPr>
                      <m:t>𝑌</m:t>
                    </m:r>
                    <m:r>
                      <a:rPr lang="fr-FR" altLang="zh-CN" i="1" dirty="0" smtClean="0">
                        <a:latin typeface="Cambria Math" panose="02040503050406030204" pitchFamily="18" charset="0"/>
                        <a:cs typeface="Times New Roman" panose="02020603050405020304" pitchFamily="18" charset="0"/>
                      </a:rPr>
                      <m:t>=</m:t>
                    </m:r>
                    <m:r>
                      <a:rPr lang="fr-FR" altLang="zh-CN" i="1" dirty="0" smtClean="0">
                        <a:latin typeface="Cambria Math" panose="02040503050406030204" pitchFamily="18" charset="0"/>
                        <a:cs typeface="Times New Roman" panose="02020603050405020304" pitchFamily="18" charset="0"/>
                      </a:rPr>
                      <m:t>𝑗</m:t>
                    </m:r>
                    <m:r>
                      <a:rPr lang="fr-FR" altLang="zh-CN" i="1" dirty="0" smtClean="0">
                        <a:latin typeface="Cambria Math" panose="02040503050406030204" pitchFamily="18" charset="0"/>
                        <a:cs typeface="Times New Roman" panose="02020603050405020304" pitchFamily="18" charset="0"/>
                      </a:rPr>
                      <m:t> | </m:t>
                    </m:r>
                    <m:r>
                      <a:rPr lang="fr-FR" altLang="zh-CN" b="1" i="1" dirty="0" smtClean="0">
                        <a:latin typeface="Cambria Math" panose="02040503050406030204" pitchFamily="18" charset="0"/>
                        <a:cs typeface="Times New Roman" panose="02020603050405020304" pitchFamily="18" charset="0"/>
                      </a:rPr>
                      <m:t>𝑿</m:t>
                    </m:r>
                    <m:r>
                      <a:rPr lang="fr-FR" altLang="zh-CN" i="1" dirty="0" smtClean="0">
                        <a:latin typeface="Cambria Math" panose="02040503050406030204" pitchFamily="18" charset="0"/>
                        <a:cs typeface="Times New Roman" panose="02020603050405020304" pitchFamily="18" charset="0"/>
                      </a:rPr>
                      <m:t>) = </m:t>
                    </m:r>
                    <m:r>
                      <m:rPr>
                        <m:sty m:val="p"/>
                      </m:rPr>
                      <a:rPr lang="fr-FR" altLang="zh-CN" i="1" dirty="0" smtClean="0">
                        <a:latin typeface="Cambria Math" panose="02040503050406030204" pitchFamily="18" charset="0"/>
                        <a:cs typeface="Times New Roman" panose="02020603050405020304" pitchFamily="18" charset="0"/>
                      </a:rPr>
                      <m:t>Pr</m:t>
                    </m:r>
                    <m:r>
                      <a:rPr lang="fr-FR" altLang="zh-CN" i="1" dirty="0" smtClean="0">
                        <a:latin typeface="Cambria Math" panose="02040503050406030204" pitchFamily="18" charset="0"/>
                        <a:cs typeface="Times New Roman" panose="02020603050405020304" pitchFamily="18" charset="0"/>
                      </a:rPr>
                      <m:t>⁡(</m:t>
                    </m:r>
                    <m:r>
                      <a:rPr lang="fr-FR" altLang="zh-CN" i="1" dirty="0" smtClean="0">
                        <a:latin typeface="Cambria Math" panose="02040503050406030204" pitchFamily="18" charset="0"/>
                        <a:cs typeface="Times New Roman" panose="02020603050405020304" pitchFamily="18" charset="0"/>
                      </a:rPr>
                      <m:t>𝑌</m:t>
                    </m:r>
                    <m:r>
                      <a:rPr lang="en-US" altLang="zh-CN" b="0" i="1" dirty="0" smtClean="0">
                        <a:latin typeface="Cambria Math" panose="02040503050406030204" pitchFamily="18" charset="0"/>
                        <a:cs typeface="Times New Roman" panose="02020603050405020304" pitchFamily="18" charset="0"/>
                      </a:rPr>
                      <m:t>=</m:t>
                    </m:r>
                    <m:r>
                      <a:rPr lang="fr-FR" altLang="zh-CN" i="1" dirty="0" smtClean="0">
                        <a:latin typeface="Cambria Math" panose="02040503050406030204" pitchFamily="18" charset="0"/>
                        <a:cs typeface="Times New Roman" panose="02020603050405020304" pitchFamily="18" charset="0"/>
                      </a:rPr>
                      <m:t>𝑗</m:t>
                    </m:r>
                    <m:r>
                      <a:rPr lang="fr-FR" altLang="zh-CN" i="1" dirty="0" smtClean="0">
                        <a:latin typeface="Cambria Math" panose="02040503050406030204" pitchFamily="18" charset="0"/>
                        <a:cs typeface="Times New Roman" panose="02020603050405020304" pitchFamily="18" charset="0"/>
                      </a:rPr>
                      <m:t> |</m:t>
                    </m:r>
                    <m:sSup>
                      <m:sSupPr>
                        <m:ctrlPr>
                          <a:rPr lang="fr-FR" altLang="zh-CN" i="1" dirty="0">
                            <a:latin typeface="Cambria Math" panose="02040503050406030204" pitchFamily="18" charset="0"/>
                            <a:cs typeface="Times New Roman" panose="02020603050405020304" pitchFamily="18" charset="0"/>
                          </a:rPr>
                        </m:ctrlPr>
                      </m:sSupPr>
                      <m:e>
                        <m:r>
                          <a:rPr lang="fr-FR" altLang="zh-CN" i="1" dirty="0">
                            <a:latin typeface="Cambria Math" panose="02040503050406030204" pitchFamily="18" charset="0"/>
                            <a:cs typeface="Times New Roman" panose="02020603050405020304" pitchFamily="18" charset="0"/>
                          </a:rPr>
                          <m:t>𝛽</m:t>
                        </m:r>
                      </m:e>
                      <m:sup>
                        <m:r>
                          <a:rPr lang="fr-FR" altLang="zh-CN" i="1" dirty="0">
                            <a:latin typeface="Cambria Math" panose="02040503050406030204" pitchFamily="18" charset="0"/>
                            <a:cs typeface="Times New Roman" panose="02020603050405020304" pitchFamily="18" charset="0"/>
                          </a:rPr>
                          <m:t>𝑇</m:t>
                        </m:r>
                      </m:sup>
                    </m:sSup>
                    <m:r>
                      <a:rPr lang="fr-FR" altLang="zh-CN" b="1" i="1" dirty="0">
                        <a:latin typeface="Cambria Math" panose="02040503050406030204" pitchFamily="18" charset="0"/>
                        <a:cs typeface="Times New Roman" panose="02020603050405020304" pitchFamily="18" charset="0"/>
                      </a:rPr>
                      <m:t>𝑿</m:t>
                    </m:r>
                    <m:r>
                      <a:rPr lang="fr-FR" altLang="zh-CN" i="1" dirty="0" smtClean="0">
                        <a:latin typeface="Cambria Math" panose="02040503050406030204" pitchFamily="18" charset="0"/>
                        <a:cs typeface="Times New Roman" panose="02020603050405020304" pitchFamily="18" charset="0"/>
                      </a:rPr>
                      <m:t>) = </m:t>
                    </m:r>
                    <m:sSub>
                      <m:sSubPr>
                        <m:ctrlPr>
                          <a:rPr lang="fr-FR" altLang="zh-CN" i="1" dirty="0" smtClean="0">
                            <a:latin typeface="Cambria Math" panose="02040503050406030204" pitchFamily="18" charset="0"/>
                            <a:cs typeface="Times New Roman" panose="02020603050405020304" pitchFamily="18" charset="0"/>
                          </a:rPr>
                        </m:ctrlPr>
                      </m:sSubPr>
                      <m:e>
                        <m:r>
                          <a:rPr lang="fr-FR" altLang="zh-CN" i="1" dirty="0">
                            <a:latin typeface="Cambria Math" panose="02040503050406030204" pitchFamily="18" charset="0"/>
                            <a:cs typeface="Times New Roman" panose="02020603050405020304" pitchFamily="18" charset="0"/>
                          </a:rPr>
                          <m:t>𝑓</m:t>
                        </m:r>
                      </m:e>
                      <m:sub>
                        <m:r>
                          <a:rPr lang="fr-FR" altLang="zh-CN" i="1" dirty="0">
                            <a:latin typeface="Cambria Math" panose="02040503050406030204" pitchFamily="18" charset="0"/>
                            <a:cs typeface="Times New Roman" panose="02020603050405020304" pitchFamily="18" charset="0"/>
                          </a:rPr>
                          <m:t>𝑗</m:t>
                        </m:r>
                      </m:sub>
                    </m:sSub>
                    <m:r>
                      <a:rPr lang="fr-FR" altLang="zh-CN" i="1" dirty="0" smtClean="0">
                        <a:latin typeface="Cambria Math" panose="02040503050406030204" pitchFamily="18" charset="0"/>
                        <a:cs typeface="Times New Roman" panose="02020603050405020304" pitchFamily="18" charset="0"/>
                      </a:rPr>
                      <m:t>(</m:t>
                    </m:r>
                    <m:sSup>
                      <m:sSupPr>
                        <m:ctrlPr>
                          <a:rPr lang="fr-FR" altLang="zh-CN" i="1" dirty="0" smtClean="0">
                            <a:latin typeface="Cambria Math" panose="02040503050406030204" pitchFamily="18" charset="0"/>
                            <a:cs typeface="Times New Roman" panose="02020603050405020304" pitchFamily="18" charset="0"/>
                          </a:rPr>
                        </m:ctrlPr>
                      </m:sSupPr>
                      <m:e>
                        <m:r>
                          <a:rPr lang="fr-FR" altLang="zh-CN" i="1" dirty="0">
                            <a:latin typeface="Cambria Math" panose="02040503050406030204" pitchFamily="18" charset="0"/>
                            <a:cs typeface="Times New Roman" panose="02020603050405020304" pitchFamily="18" charset="0"/>
                          </a:rPr>
                          <m:t>𝛽</m:t>
                        </m:r>
                      </m:e>
                      <m:sup>
                        <m:r>
                          <a:rPr lang="fr-FR" altLang="zh-CN" i="1" dirty="0">
                            <a:latin typeface="Cambria Math" panose="02040503050406030204" pitchFamily="18" charset="0"/>
                            <a:cs typeface="Times New Roman" panose="02020603050405020304" pitchFamily="18" charset="0"/>
                          </a:rPr>
                          <m:t>𝑇</m:t>
                        </m:r>
                      </m:sup>
                    </m:sSup>
                    <m:r>
                      <a:rPr lang="fr-FR" altLang="zh-CN" b="1" i="1" dirty="0" smtClean="0">
                        <a:latin typeface="Cambria Math" panose="02040503050406030204" pitchFamily="18" charset="0"/>
                        <a:cs typeface="Times New Roman" panose="02020603050405020304" pitchFamily="18" charset="0"/>
                      </a:rPr>
                      <m:t>𝑿</m:t>
                    </m:r>
                    <m:r>
                      <a:rPr lang="fr-FR" altLang="zh-CN" i="1" dirty="0" smtClean="0">
                        <a:latin typeface="Cambria Math" panose="02040503050406030204" pitchFamily="18" charset="0"/>
                        <a:cs typeface="Times New Roman" panose="02020603050405020304" pitchFamily="18" charset="0"/>
                      </a:rPr>
                      <m:t>,</m:t>
                    </m:r>
                    <m:sSub>
                      <m:sSubPr>
                        <m:ctrlPr>
                          <a:rPr lang="en-US" altLang="zh-CN" i="1" dirty="0" smtClean="0">
                            <a:latin typeface="Cambria Math" panose="02040503050406030204" pitchFamily="18" charset="0"/>
                            <a:cs typeface="Times New Roman" panose="02020603050405020304" pitchFamily="18" charset="0"/>
                          </a:rPr>
                        </m:ctrlPr>
                      </m:sSubPr>
                      <m:e>
                        <m:r>
                          <a:rPr lang="zh-CN" altLang="fr-FR" i="1" dirty="0">
                            <a:latin typeface="Cambria Math" panose="02040503050406030204" pitchFamily="18" charset="0"/>
                            <a:cs typeface="Times New Roman" panose="02020603050405020304" pitchFamily="18" charset="0"/>
                          </a:rPr>
                          <m:t>𝜖</m:t>
                        </m:r>
                      </m:e>
                      <m:sub>
                        <m:r>
                          <a:rPr lang="fr-FR" altLang="zh-CN" i="1" dirty="0">
                            <a:latin typeface="Cambria Math" panose="02040503050406030204" pitchFamily="18" charset="0"/>
                            <a:cs typeface="Times New Roman" panose="02020603050405020304" pitchFamily="18" charset="0"/>
                          </a:rPr>
                          <m:t>𝑗</m:t>
                        </m:r>
                      </m:sub>
                    </m:sSub>
                    <m:r>
                      <a:rPr lang="fr-FR" altLang="zh-CN" i="1" dirty="0" smtClean="0">
                        <a:latin typeface="Cambria Math" panose="02040503050406030204" pitchFamily="18" charset="0"/>
                        <a:cs typeface="Times New Roman" panose="02020603050405020304" pitchFamily="18" charset="0"/>
                      </a:rPr>
                      <m:t> ), </m:t>
                    </m:r>
                    <m:r>
                      <a:rPr lang="fr-FR" altLang="zh-CN" i="1" dirty="0" smtClean="0">
                        <a:latin typeface="Cambria Math" panose="02040503050406030204" pitchFamily="18" charset="0"/>
                        <a:cs typeface="Times New Roman" panose="02020603050405020304" pitchFamily="18" charset="0"/>
                      </a:rPr>
                      <m:t>𝑗</m:t>
                    </m:r>
                    <m:r>
                      <a:rPr lang="fr-FR" altLang="zh-CN" i="1" dirty="0" smtClean="0">
                        <a:latin typeface="Cambria Math" panose="02040503050406030204" pitchFamily="18" charset="0"/>
                        <a:cs typeface="Times New Roman" panose="02020603050405020304" pitchFamily="18" charset="0"/>
                      </a:rPr>
                      <m:t> = 1,…,</m:t>
                    </m:r>
                    <m:r>
                      <a:rPr lang="fr-FR" altLang="zh-CN" i="1" dirty="0" smtClean="0">
                        <a:latin typeface="Cambria Math" panose="02040503050406030204" pitchFamily="18" charset="0"/>
                        <a:cs typeface="Times New Roman" panose="02020603050405020304" pitchFamily="18" charset="0"/>
                      </a:rPr>
                      <m:t>𝐶</m:t>
                    </m:r>
                  </m:oMath>
                </a14:m>
                <a:r>
                  <a:rPr lang="en-US" altLang="zh-CN"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fr-FR" altLang="zh-CN" i="1" dirty="0">
                            <a:latin typeface="Cambria Math" panose="02040503050406030204" pitchFamily="18" charset="0"/>
                            <a:cs typeface="Times New Roman" panose="02020603050405020304" pitchFamily="18" charset="0"/>
                          </a:rPr>
                        </m:ctrlPr>
                      </m:sSubPr>
                      <m:e>
                        <m:r>
                          <a:rPr lang="fr-FR" altLang="zh-CN" i="1" dirty="0">
                            <a:latin typeface="Cambria Math" panose="02040503050406030204" pitchFamily="18" charset="0"/>
                            <a:cs typeface="Times New Roman" panose="02020603050405020304" pitchFamily="18" charset="0"/>
                          </a:rPr>
                          <m:t>𝑓</m:t>
                        </m:r>
                      </m:e>
                      <m:sub>
                        <m:r>
                          <a:rPr lang="fr-FR" altLang="zh-CN" i="1" dirty="0">
                            <a:latin typeface="Cambria Math" panose="02040503050406030204" pitchFamily="18" charset="0"/>
                            <a:cs typeface="Times New Roman" panose="02020603050405020304" pitchFamily="18" charset="0"/>
                          </a:rPr>
                          <m:t>𝑗</m:t>
                        </m:r>
                      </m:sub>
                    </m:sSub>
                  </m:oMath>
                </a14:m>
                <a:r>
                  <a:rPr lang="en-US" altLang="zh-CN" dirty="0">
                    <a:latin typeface="Times New Roman" panose="02020603050405020304" pitchFamily="18" charset="0"/>
                    <a:cs typeface="Times New Roman" panose="02020603050405020304" pitchFamily="18" charset="0"/>
                  </a:rPr>
                  <a:t> are functions with positive values and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zh-CN" altLang="fr-FR" i="1" dirty="0">
                            <a:latin typeface="Cambria Math" panose="02040503050406030204" pitchFamily="18" charset="0"/>
                            <a:cs typeface="Times New Roman" panose="02020603050405020304" pitchFamily="18" charset="0"/>
                          </a:rPr>
                          <m:t>𝜖</m:t>
                        </m:r>
                      </m:e>
                      <m:sub>
                        <m:r>
                          <a:rPr lang="fr-FR" altLang="zh-CN" i="1" dirty="0">
                            <a:latin typeface="Cambria Math" panose="02040503050406030204" pitchFamily="18" charset="0"/>
                            <a:cs typeface="Times New Roman" panose="02020603050405020304" pitchFamily="18" charset="0"/>
                          </a:rPr>
                          <m:t>𝑗</m:t>
                        </m:r>
                      </m:sub>
                    </m:sSub>
                  </m:oMath>
                </a14:m>
                <a:r>
                  <a:rPr lang="en-US" altLang="zh-CN" dirty="0">
                    <a:latin typeface="Times New Roman" panose="02020603050405020304" pitchFamily="18" charset="0"/>
                    <a:cs typeface="Times New Roman" panose="02020603050405020304" pitchFamily="18" charset="0"/>
                  </a:rPr>
                  <a:t> potential random disturbance that are independent of </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𝑿</m:t>
                    </m:r>
                  </m:oMath>
                </a14:m>
                <a:r>
                  <a:rPr lang="en-US" altLang="zh-CN" dirty="0">
                    <a:latin typeface="Times New Roman" panose="02020603050405020304" pitchFamily="18" charset="0"/>
                    <a:cs typeface="Times New Roman" panose="02020603050405020304" pitchFamily="18" charset="0"/>
                  </a:rPr>
                  <a:t>, then</a:t>
                </a:r>
                <a:r>
                  <a:rPr lang="en-US" altLang="zh-CN" dirty="0">
                    <a:ea typeface="Cambria Math" panose="02040503050406030204" pitchFamily="18" charset="0"/>
                  </a:rPr>
                  <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𝑆𝐼𝑅</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𝒮</m:t>
                        </m:r>
                      </m:e>
                      <m:sub>
                        <m:r>
                          <a:rPr lang="en-US" altLang="zh-CN" i="1" dirty="0">
                            <a:latin typeface="Cambria Math" panose="02040503050406030204" pitchFamily="18" charset="0"/>
                            <a:ea typeface="Cambria Math" panose="02040503050406030204" pitchFamily="18" charset="0"/>
                          </a:rPr>
                          <m:t>𝑆𝐴𝑉𝐸</m:t>
                        </m:r>
                      </m:sub>
                    </m:sSub>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𝑠𝑝𝑎𝑛</m:t>
                    </m:r>
                    <m:d>
                      <m:dPr>
                        <m:ctrlPr>
                          <a:rPr lang="en-US" altLang="zh-CN" b="0" i="1" dirty="0" smtClean="0">
                            <a:latin typeface="Cambria Math" panose="02040503050406030204" pitchFamily="18" charset="0"/>
                            <a:ea typeface="Cambria Math" panose="02040503050406030204" pitchFamily="18" charset="0"/>
                          </a:rPr>
                        </m:ctrlPr>
                      </m:dPr>
                      <m:e>
                        <m:r>
                          <a:rPr lang="zh-CN" altLang="en-US" b="0" i="1" dirty="0" smtClean="0">
                            <a:latin typeface="Cambria Math" panose="02040503050406030204" pitchFamily="18" charset="0"/>
                            <a:ea typeface="Cambria Math" panose="02040503050406030204" pitchFamily="18" charset="0"/>
                          </a:rPr>
                          <m:t>𝛽</m:t>
                        </m:r>
                      </m:e>
                    </m:d>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dirty="0">
                            <a:latin typeface="Cambria Math" panose="02040503050406030204" pitchFamily="18" charset="0"/>
                            <a:cs typeface="Times New Roman" panose="02020603050405020304" pitchFamily="18" charset="0"/>
                          </a:rPr>
                          <m:t>ℋ</m:t>
                        </m:r>
                      </m:e>
                      <m:sub>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𝑿</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zh-CN" altLang="en-US" dirty="0">
                            <a:latin typeface="Cambria Math" panose="02040503050406030204" pitchFamily="18" charset="0"/>
                            <a:cs typeface="Times New Roman" panose="02020603050405020304" pitchFamily="18" charset="0"/>
                          </a:rPr>
                          <m:t>𝒮</m:t>
                        </m:r>
                      </m:e>
                      <m:sub>
                        <m:r>
                          <a:rPr lang="en-US" altLang="zh-CN" dirty="0">
                            <a:latin typeface="Cambria Math" panose="02040503050406030204" pitchFamily="18" charset="0"/>
                            <a:cs typeface="Times New Roman" panose="02020603050405020304" pitchFamily="18" charset="0"/>
                          </a:rPr>
                          <m:t>𝑌</m:t>
                        </m:r>
                        <m:r>
                          <a:rPr lang="en-US" altLang="zh-CN" dirty="0">
                            <a:latin typeface="Cambria Math" panose="02040503050406030204" pitchFamily="18" charset="0"/>
                            <a:cs typeface="Times New Roman" panose="02020603050405020304" pitchFamily="18" charset="0"/>
                          </a:rPr>
                          <m:t>|</m:t>
                        </m:r>
                        <m:r>
                          <a:rPr lang="en-US" altLang="zh-CN" dirty="0">
                            <a:latin typeface="Cambria Math" panose="02040503050406030204" pitchFamily="18" charset="0"/>
                            <a:cs typeface="Times New Roman" panose="02020603050405020304" pitchFamily="18" charset="0"/>
                          </a:rPr>
                          <m:t>𝑿</m:t>
                        </m:r>
                      </m:sub>
                    </m:sSub>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D5818C4-E559-496E-84C4-4CDBE80CADAF}"/>
                  </a:ext>
                </a:extLst>
              </p:cNvPr>
              <p:cNvSpPr>
                <a:spLocks noGrp="1" noRot="1" noChangeAspect="1" noMove="1" noResize="1" noEditPoints="1" noAdjustHandles="1" noChangeArrowheads="1" noChangeShapeType="1" noTextEdit="1"/>
              </p:cNvSpPr>
              <p:nvPr>
                <p:ph idx="1"/>
              </p:nvPr>
            </p:nvSpPr>
            <p:spPr>
              <a:xfrm>
                <a:off x="645130" y="1278384"/>
                <a:ext cx="9404723" cy="4970015"/>
              </a:xfrm>
              <a:blipFill>
                <a:blip r:embed="rId2"/>
                <a:stretch>
                  <a:fillRect l="-324" t="-368" r="-4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791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CC3FB27-8F29-4B5B-A912-32B8625FD80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Estimation and consistency</a:t>
                </a:r>
                <a:br>
                  <a:rPr lang="en-US" altLang="zh-CN" dirty="0"/>
                </a:br>
                <a:r>
                  <a:rPr lang="en-US" altLang="zh-CN" sz="2000" dirty="0">
                    <a:latin typeface="Times New Roman" panose="02020603050405020304" pitchFamily="18" charset="0"/>
                    <a:cs typeface="Times New Roman" panose="02020603050405020304" pitchFamily="18" charset="0"/>
                  </a:rPr>
                  <a:t>Now we get the estimation method in</a:t>
                </a:r>
                <a:r>
                  <a:rPr lang="en-US" altLang="zh-CN" sz="2000" dirty="0"/>
                  <a:t> </a:t>
                </a:r>
                <a14:m>
                  <m:oMath xmlns:m="http://schemas.openxmlformats.org/officeDocument/2006/math">
                    <m:r>
                      <a:rPr lang="en-US" altLang="zh-CN" sz="2000" i="1" dirty="0" smtClean="0">
                        <a:latin typeface="Cambria Math" panose="02040503050406030204" pitchFamily="18" charset="0"/>
                      </a:rPr>
                      <m:t>𝐶</m:t>
                    </m:r>
                    <m:r>
                      <a:rPr lang="en-US" altLang="zh-CN" sz="2000" i="1" dirty="0" smtClean="0">
                        <a:latin typeface="Cambria Math" panose="02040503050406030204" pitchFamily="18" charset="0"/>
                      </a:rPr>
                      <m:t> =2</m:t>
                    </m:r>
                  </m:oMath>
                </a14:m>
                <a:r>
                  <a:rPr lang="en-US" altLang="zh-CN" sz="2000" dirty="0"/>
                  <a:t>.</a:t>
                </a:r>
                <a:endParaRPr lang="zh-CN" altLang="en-US" dirty="0"/>
              </a:p>
            </p:txBody>
          </p:sp>
        </mc:Choice>
        <mc:Fallback xmlns="">
          <p:sp>
            <p:nvSpPr>
              <p:cNvPr id="2" name="Title 1">
                <a:extLst>
                  <a:ext uri="{FF2B5EF4-FFF2-40B4-BE49-F238E27FC236}">
                    <a16:creationId xmlns:a16="http://schemas.microsoft.com/office/drawing/2014/main" id="{ACC3FB27-8F29-4B5B-A912-32B8625FD80C}"/>
                  </a:ext>
                </a:extLst>
              </p:cNvPr>
              <p:cNvSpPr>
                <a:spLocks noGrp="1" noRot="1" noChangeAspect="1" noMove="1" noResize="1" noEditPoints="1" noAdjustHandles="1" noChangeArrowheads="1" noChangeShapeType="1" noTextEdit="1"/>
              </p:cNvSpPr>
              <p:nvPr>
                <p:ph type="title"/>
              </p:nvPr>
            </p:nvSpPr>
            <p:spPr>
              <a:blipFill>
                <a:blip r:embed="rId2"/>
                <a:stretch>
                  <a:fillRect l="-2528" t="-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9B56CD-94BA-49ED-B549-84BA3713B46B}"/>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𝑝𝑜𝑝</m:t>
                        </m:r>
                      </m:sub>
                    </m:sSub>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𝑩</m:t>
                        </m:r>
                      </m:e>
                    </m:d>
                    <m:r>
                      <a:rPr lang="en-US" altLang="zh-CN" b="0" i="1" smtClean="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ℋ</m:t>
                    </m:r>
                    <m:d>
                      <m:dPr>
                        <m:ctrlPr>
                          <a:rPr lang="en-US" altLang="zh-CN" i="1" dirty="0">
                            <a:latin typeface="Cambria Math" panose="02040503050406030204" pitchFamily="18" charset="0"/>
                            <a:ea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𝑩</m:t>
                            </m:r>
                          </m:e>
                          <m:sup>
                            <m:r>
                              <a:rPr lang="en-US" altLang="zh-CN" i="1" dirty="0">
                                <a:latin typeface="Cambria Math" panose="02040503050406030204" pitchFamily="18" charset="0"/>
                              </a:rPr>
                              <m:t>𝑇</m:t>
                            </m:r>
                          </m:sup>
                        </m:sSup>
                        <m:r>
                          <a:rPr lang="en-US" altLang="zh-CN" b="1" i="1" dirty="0">
                            <a:latin typeface="Cambria Math" panose="02040503050406030204" pitchFamily="18" charset="0"/>
                          </a:rPr>
                          <m:t>𝑿</m:t>
                        </m:r>
                      </m:e>
                    </m:d>
                    <m:r>
                      <a:rPr lang="en-US" altLang="zh-CN" i="1" dirty="0">
                        <a:latin typeface="Cambria Math" panose="02040503050406030204" pitchFamily="18" charset="0"/>
                      </a:rPr>
                      <m:t>=</m:t>
                    </m:r>
                    <m:nary>
                      <m:naryPr>
                        <m:limLoc m:val="undOvr"/>
                        <m:subHide m:val="on"/>
                        <m:supHide m:val="on"/>
                        <m:ctrlPr>
                          <a:rPr lang="en-US" altLang="zh-CN" i="1" dirty="0" smtClean="0">
                            <a:latin typeface="Cambria Math" panose="02040503050406030204" pitchFamily="18" charset="0"/>
                          </a:rPr>
                        </m:ctrlPr>
                      </m:naryPr>
                      <m:sub/>
                      <m:sup/>
                      <m:e>
                        <m:rad>
                          <m:radPr>
                            <m:degHide m:val="on"/>
                            <m:ctrlPr>
                              <a:rPr lang="en-US" altLang="zh-CN" i="1" dirty="0" smtClean="0">
                                <a:latin typeface="Cambria Math" panose="02040503050406030204" pitchFamily="18" charset="0"/>
                              </a:rPr>
                            </m:ctrlPr>
                          </m:radPr>
                          <m:deg/>
                          <m:e>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𝒙</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𝒙</m:t>
                                </m:r>
                              </m:e>
                            </m:d>
                          </m:e>
                        </m:rad>
                      </m:e>
                    </m:nary>
                    <m:r>
                      <a:rPr lang="en-US" altLang="zh-CN" i="1" dirty="0" smtClean="0">
                        <a:latin typeface="Cambria Math" panose="02040503050406030204" pitchFamily="18" charset="0"/>
                      </a:rPr>
                      <m:t>ⅆ</m:t>
                    </m:r>
                    <m:r>
                      <a:rPr lang="en-US" altLang="zh-CN"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1" i="1" dirty="0" smtClean="0">
                        <a:latin typeface="Cambria Math" panose="02040503050406030204" pitchFamily="18" charset="0"/>
                      </a:rPr>
                      <m:t>𝑬</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a:latin typeface="Cambria Math" panose="02040503050406030204" pitchFamily="18" charset="0"/>
                                  </a:rPr>
                                  <m:t>𝑿</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a:latin typeface="Cambria Math" panose="02040503050406030204" pitchFamily="18" charset="0"/>
                                  </a:rPr>
                                  <m:t>𝑿</m:t>
                                </m:r>
                              </m:e>
                            </m:d>
                          </m:e>
                        </m:rad>
                      </m:num>
                      <m:den>
                        <m:r>
                          <a:rPr lang="en-US" altLang="zh-CN" b="0" i="1" dirty="0" smtClean="0">
                            <a:latin typeface="Cambria Math" panose="02040503050406030204" pitchFamily="18" charset="0"/>
                          </a:rPr>
                          <m:t>𝑓</m:t>
                        </m:r>
                        <m:d>
                          <m:dPr>
                            <m:ctrlPr>
                              <a:rPr lang="en-US" altLang="zh-CN" i="1" smtClean="0">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smtClean="0">
                                <a:latin typeface="Cambria Math" panose="02040503050406030204" pitchFamily="18" charset="0"/>
                              </a:rPr>
                              <m:t>𝑿</m:t>
                            </m:r>
                          </m:e>
                        </m:d>
                      </m:den>
                    </m:f>
                    <m:r>
                      <a:rPr lang="en-US" altLang="zh-CN" b="0" i="1" dirty="0" smtClean="0">
                        <a:latin typeface="Cambria Math" panose="02040503050406030204" pitchFamily="18" charset="0"/>
                      </a:rPr>
                      <m:t>}</m:t>
                    </m:r>
                  </m:oMath>
                </a14:m>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𝐹</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𝑩</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sSub>
                                  <m:sSubPr>
                                    <m:ctrlPr>
                                      <a:rPr lang="en-US" altLang="zh-CN"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𝑿</m:t>
                                        </m:r>
                                      </m:e>
                                      <m:sub>
                                        <m:r>
                                          <a:rPr lang="en-US" altLang="zh-CN" b="1" i="1" smtClean="0">
                                            <a:latin typeface="Cambria Math" panose="02040503050406030204" pitchFamily="18" charset="0"/>
                                          </a:rPr>
                                          <m:t>𝒊</m:t>
                                        </m:r>
                                      </m:sub>
                                    </m:sSub>
                                  </m:e>
                                </m:d>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e>
                                </m:d>
                              </m:e>
                            </m:rad>
                          </m:num>
                          <m:den>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b="0" i="1" smtClean="0">
                                        <a:latin typeface="Cambria Math" panose="02040503050406030204" pitchFamily="18" charset="0"/>
                                      </a:rPr>
                                      <m:t>1</m:t>
                                    </m:r>
                                  </m:sub>
                                </m:sSub>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e>
                            </m:d>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b="0" i="1" smtClean="0">
                                        <a:latin typeface="Cambria Math" panose="02040503050406030204" pitchFamily="18" charset="0"/>
                                      </a:rPr>
                                      <m:t>2</m:t>
                                    </m:r>
                                  </m:sub>
                                </m:sSub>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e>
                            </m:d>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b="0" i="1">
                                    <a:latin typeface="Cambria Math" panose="02040503050406030204" pitchFamily="18" charset="0"/>
                                  </a:rPr>
                                  <m:t>𝛿</m:t>
                                </m:r>
                              </m:e>
                              <m:sub>
                                <m:r>
                                  <a:rPr lang="en-US" altLang="zh-CN" b="0" i="1" smtClean="0">
                                    <a:latin typeface="Cambria Math" panose="02040503050406030204" pitchFamily="18" charset="0"/>
                                  </a:rPr>
                                  <m:t>𝑛</m:t>
                                </m:r>
                              </m:sub>
                            </m:sSub>
                          </m:den>
                        </m:f>
                      </m:e>
                    </m:nary>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1" i="1" smtClean="0">
                            <a:latin typeface="Cambria Math" panose="02040503050406030204" pitchFamily="18" charset="0"/>
                          </a:rPr>
                          <m:t>𝑩</m:t>
                        </m:r>
                        <m:r>
                          <a:rPr lang="en-US" altLang="zh-CN" b="0" i="1" smtClean="0">
                            <a:latin typeface="Cambria Math" panose="02040503050406030204" pitchFamily="18" charset="0"/>
                          </a:rPr>
                          <m:t>)</m:t>
                        </m:r>
                      </m:e>
                    </m:nary>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𝑘</m:t>
                            </m:r>
                          </m:sub>
                        </m:sSub>
                      </m:num>
                      <m:den>
                        <m:r>
                          <a:rPr lang="en-US" altLang="zh-CN" b="0" i="1" smtClean="0">
                            <a:latin typeface="Cambria Math" panose="02040503050406030204" pitchFamily="18" charset="0"/>
                          </a:rPr>
                          <m:t>𝑛</m:t>
                        </m:r>
                      </m:den>
                    </m:f>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𝑘</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e>
                    </m:d>
                    <m:r>
                      <a:rPr lang="en-US" altLang="zh-CN" b="0" i="1" smtClean="0">
                        <a:latin typeface="Cambria Math" panose="02040503050406030204" pitchFamily="18" charset="0"/>
                      </a:rPr>
                      <m:t>=</m:t>
                    </m:r>
                    <m:f>
                      <m:fPr>
                        <m:ctrlPr>
                          <a:rPr lang="en-US" altLang="zh-CN" b="1"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(2</m:t>
                            </m:r>
                            <m:r>
                              <a:rPr lang="zh-CN" altLang="en-US" i="1">
                                <a:latin typeface="Cambria Math" panose="02040503050406030204" pitchFamily="18" charset="0"/>
                              </a:rPr>
                              <m:t>𝜋</m:t>
                            </m:r>
                            <m:r>
                              <a:rPr lang="en-US" altLang="zh-CN" i="1">
                                <a:latin typeface="Cambria Math" panose="02040503050406030204" pitchFamily="18" charset="0"/>
                              </a:rPr>
                              <m:t>)</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2</m:t>
                                </m:r>
                              </m:den>
                            </m:f>
                          </m:sup>
                        </m:sSup>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𝒉</m:t>
                            </m:r>
                          </m:e>
                          <m:sub>
                            <m:r>
                              <a:rPr lang="en-US" altLang="zh-CN" b="1" i="1" smtClean="0">
                                <a:latin typeface="Cambria Math" panose="02040503050406030204" pitchFamily="18" charset="0"/>
                              </a:rPr>
                              <m:t>𝒏</m:t>
                            </m:r>
                          </m:sub>
                          <m:sup>
                            <m:r>
                              <a:rPr lang="en-US" altLang="zh-CN" b="1" i="1" smtClean="0">
                                <a:latin typeface="Cambria Math" panose="02040503050406030204" pitchFamily="18" charset="0"/>
                              </a:rPr>
                              <m:t>𝒅</m:t>
                            </m:r>
                          </m:sup>
                        </m:sSubSup>
                      </m:den>
                    </m:f>
                    <m:nary>
                      <m:naryPr>
                        <m:chr m:val="∑"/>
                        <m:supHide m:val="on"/>
                        <m:ctrlPr>
                          <a:rPr lang="en-US" altLang="zh-CN" b="1" i="1" smtClean="0">
                            <a:latin typeface="Cambria Math" panose="02040503050406030204" pitchFamily="18" charset="0"/>
                          </a:rPr>
                        </m:ctrlPr>
                      </m:naryPr>
                      <m: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𝒋</m:t>
                            </m:r>
                          </m:sub>
                        </m:sSub>
                        <m:r>
                          <m:rPr>
                            <m:brk m:alnAt="7"/>
                          </m:rP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𝒌</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𝒊</m:t>
                        </m:r>
                      </m:sub>
                      <m:sup/>
                      <m:e>
                        <m:r>
                          <a:rPr lang="en-US" altLang="zh-CN" b="0" i="1" smtClean="0">
                            <a:latin typeface="Cambria Math" panose="02040503050406030204" pitchFamily="18" charset="0"/>
                          </a:rPr>
                          <m:t>𝑒𝑥𝑝</m:t>
                        </m:r>
                      </m:e>
                    </m:nary>
                    <m:r>
                      <a:rPr lang="en-US" altLang="zh-CN" b="1" i="0" smtClean="0">
                        <a:latin typeface="Cambria Math" panose="02040503050406030204" pitchFamily="18" charset="0"/>
                      </a:rPr>
                      <m:t>{−</m:t>
                    </m:r>
                    <m:f>
                      <m:fPr>
                        <m:ctrlPr>
                          <a:rPr lang="en-US" altLang="zh-CN" b="1" i="1" smtClean="0">
                            <a:latin typeface="Cambria Math" panose="02040503050406030204" pitchFamily="18" charset="0"/>
                          </a:rPr>
                        </m:ctrlPr>
                      </m:fPr>
                      <m:num>
                        <m:sSubSup>
                          <m:sSubSupPr>
                            <m:ctrlPr>
                              <a:rPr lang="en-US" altLang="zh-CN" b="1" i="1" smtClean="0">
                                <a:latin typeface="Cambria Math" panose="02040503050406030204" pitchFamily="18" charset="0"/>
                              </a:rPr>
                            </m:ctrlPr>
                          </m:sSubSupPr>
                          <m:e>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b="0" i="1">
                                <a:latin typeface="Cambria Math" panose="02040503050406030204" pitchFamily="18" charset="0"/>
                              </a:rPr>
                              <m:t>h</m:t>
                            </m:r>
                          </m:e>
                          <m:sub>
                            <m:r>
                              <a:rPr lang="en-US" altLang="zh-CN" b="0" i="1">
                                <a:latin typeface="Cambria Math" panose="02040503050406030204" pitchFamily="18" charset="0"/>
                              </a:rPr>
                              <m:t>𝑛</m:t>
                            </m:r>
                          </m:sub>
                          <m:sup>
                            <m:r>
                              <a:rPr lang="en-US" altLang="zh-CN" b="0" i="1" smtClean="0">
                                <a:latin typeface="Cambria Math" panose="02040503050406030204" pitchFamily="18" charset="0"/>
                              </a:rPr>
                              <m:t>2</m:t>
                            </m:r>
                            <m:r>
                              <a:rPr lang="en-US" altLang="zh-CN" b="0" i="1">
                                <a:latin typeface="Cambria Math" panose="02040503050406030204" pitchFamily="18" charset="0"/>
                              </a:rPr>
                              <m:t>𝑑</m:t>
                            </m:r>
                          </m:sup>
                        </m:sSubSup>
                      </m:den>
                    </m:f>
                    <m:r>
                      <a:rPr lang="en-US" altLang="zh-CN" b="1" i="0" smtClean="0">
                        <a:latin typeface="Cambria Math" panose="02040503050406030204" pitchFamily="18" charset="0"/>
                      </a:rPr>
                      <m:t>}</m:t>
                    </m:r>
                  </m:oMath>
                </a14:m>
                <a:endParaRPr lang="en-US" altLang="zh-CN" b="1" dirty="0"/>
              </a:p>
              <a:p>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1.06</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rPr>
                        </m:ctrlPr>
                      </m:accPr>
                      <m:e>
                        <m:r>
                          <a:rPr lang="zh-CN" altLang="en-US" b="0" i="1" smtClean="0">
                            <a:latin typeface="Cambria Math" panose="02040503050406030204" pitchFamily="18" charset="0"/>
                          </a:rPr>
                          <m:t>𝜎</m:t>
                        </m:r>
                      </m:e>
                    </m:acc>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𝑛</m:t>
                        </m:r>
                      </m:e>
                      <m:sup>
                        <m:r>
                          <a:rPr lang="en-US" altLang="zh-CN" b="0" i="1" smtClean="0">
                            <a:latin typeface="Cambria Math" panose="02040503050406030204" pitchFamily="18" charset="0"/>
                            <a:ea typeface="Cambria Math" panose="02040503050406030204" pitchFamily="18" charset="0"/>
                          </a:rPr>
                          <m:t>−0.2</m:t>
                        </m:r>
                      </m:sup>
                    </m:sSup>
                  </m:oMath>
                </a14:m>
                <a:endParaRPr lang="zh-CN" altLang="en-US" dirty="0"/>
              </a:p>
            </p:txBody>
          </p:sp>
        </mc:Choice>
        <mc:Fallback xmlns="">
          <p:sp>
            <p:nvSpPr>
              <p:cNvPr id="3" name="Content Placeholder 2">
                <a:extLst>
                  <a:ext uri="{FF2B5EF4-FFF2-40B4-BE49-F238E27FC236}">
                    <a16:creationId xmlns:a16="http://schemas.microsoft.com/office/drawing/2014/main" id="{5A9B56CD-94BA-49ED-B549-84BA3713B46B}"/>
                  </a:ext>
                </a:extLst>
              </p:cNvPr>
              <p:cNvSpPr>
                <a:spLocks noGrp="1" noRot="1" noChangeAspect="1" noMove="1" noResize="1" noEditPoints="1" noAdjustHandles="1" noChangeArrowheads="1" noChangeShapeType="1" noTextEdit="1"/>
              </p:cNvSpPr>
              <p:nvPr>
                <p:ph idx="1"/>
              </p:nvPr>
            </p:nvSpPr>
            <p:spPr>
              <a:blipFill>
                <a:blip r:embed="rId3"/>
                <a:stretch>
                  <a:fillRect l="-3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6972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CF2F668-C2C1-4FB7-9AD2-296B382E940A}"/>
                  </a:ext>
                </a:extLst>
              </p:cNvPr>
              <p:cNvSpPr>
                <a:spLocks noGrp="1"/>
              </p:cNvSpPr>
              <p:nvPr>
                <p:ph type="title"/>
              </p:nvPr>
            </p:nvSpPr>
            <p:spPr>
              <a:xfrm>
                <a:off x="646111" y="452718"/>
                <a:ext cx="9404723" cy="683624"/>
              </a:xfrm>
            </p:spPr>
            <p:txBody>
              <a:bodyPr/>
              <a:lstStyle/>
              <a:p>
                <a:r>
                  <a:rPr lang="en-US" altLang="zh-CN" sz="2000" dirty="0">
                    <a:latin typeface="Times New Roman" panose="02020603050405020304" pitchFamily="18" charset="0"/>
                    <a:cs typeface="Times New Roman" panose="02020603050405020304" pitchFamily="18" charset="0"/>
                  </a:rPr>
                  <a:t>Next, we calculate the derivative of </a:t>
                </a:r>
                <a14:m>
                  <m:oMath xmlns:m="http://schemas.openxmlformats.org/officeDocument/2006/math">
                    <m:r>
                      <a:rPr lang="en-US" altLang="zh-CN" sz="2000" i="1">
                        <a:latin typeface="Cambria Math" panose="02040503050406030204" pitchFamily="18" charset="0"/>
                      </a:rPr>
                      <m:t>𝐹</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𝑩</m:t>
                        </m:r>
                      </m:e>
                    </m:d>
                  </m:oMath>
                </a14:m>
                <a:r>
                  <a:rPr lang="en-US" altLang="zh-CN" sz="2000" dirty="0">
                    <a:latin typeface="Times New Roman" panose="02020603050405020304" pitchFamily="18" charset="0"/>
                    <a:cs typeface="Times New Roman" panose="02020603050405020304" pitchFamily="18" charset="0"/>
                  </a:rPr>
                  <a:t>, which will be used in the following Grassmann manifold optimization.</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3CF2F668-C2C1-4FB7-9AD2-296B382E940A}"/>
                  </a:ext>
                </a:extLst>
              </p:cNvPr>
              <p:cNvSpPr>
                <a:spLocks noGrp="1" noRot="1" noChangeAspect="1" noMove="1" noResize="1" noEditPoints="1" noAdjustHandles="1" noChangeArrowheads="1" noChangeShapeType="1" noTextEdit="1"/>
              </p:cNvSpPr>
              <p:nvPr>
                <p:ph type="title"/>
              </p:nvPr>
            </p:nvSpPr>
            <p:spPr>
              <a:xfrm>
                <a:off x="646111" y="452718"/>
                <a:ext cx="9404723" cy="683624"/>
              </a:xfrm>
              <a:blipFill>
                <a:blip r:embed="rId2"/>
                <a:stretch>
                  <a:fillRect l="-713" t="-4464" r="-583"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76FDE6-0ECE-4F92-9922-03CF3636C25D}"/>
                  </a:ext>
                </a:extLst>
              </p:cNvPr>
              <p:cNvSpPr>
                <a:spLocks noGrp="1"/>
              </p:cNvSpPr>
              <p:nvPr>
                <p:ph idx="1"/>
              </p:nvPr>
            </p:nvSpPr>
            <p:spPr>
              <a:xfrm>
                <a:off x="645130" y="1136342"/>
                <a:ext cx="9404723" cy="5112057"/>
              </a:xfrm>
            </p:spPr>
            <p:txBody>
              <a:bodyPr>
                <a:normAutofit/>
              </a:bodyPr>
              <a:lstStyle/>
              <a:p>
                <a:pPr marL="0" indent="0">
                  <a:buNone/>
                </a:pP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𝑑𝐹</m:t>
                          </m:r>
                          <m:d>
                            <m:dPr>
                              <m:ctrlPr>
                                <a:rPr lang="en-US" altLang="zh-CN" b="1" i="1">
                                  <a:latin typeface="Cambria Math" panose="02040503050406030204" pitchFamily="18" charset="0"/>
                                </a:rPr>
                              </m:ctrlPr>
                            </m:dPr>
                            <m:e>
                              <m:r>
                                <a:rPr lang="en-US" altLang="zh-CN" b="1" i="1">
                                  <a:latin typeface="Cambria Math" panose="02040503050406030204" pitchFamily="18" charset="0"/>
                                </a:rPr>
                                <m:t>𝑩</m:t>
                              </m:r>
                            </m:e>
                          </m:d>
                        </m:num>
                        <m:den>
                          <m:r>
                            <a:rPr lang="en-US" altLang="zh-CN" b="0" i="1">
                              <a:latin typeface="Cambria Math" panose="02040503050406030204" pitchFamily="18" charset="0"/>
                            </a:rPr>
                            <m:t>𝑑</m:t>
                          </m:r>
                          <m:r>
                            <a:rPr lang="en-US" altLang="zh-CN" b="1" i="1" smtClean="0">
                              <a:latin typeface="Cambria Math" panose="02040503050406030204" pitchFamily="18" charset="0"/>
                            </a:rPr>
                            <m:t>𝑩</m:t>
                          </m:r>
                        </m:den>
                      </m:f>
                      <m:r>
                        <a:rPr lang="en-US" altLang="zh-CN" b="0" i="1" smtClean="0">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en-US" altLang="zh-CN" i="1">
                                  <a:latin typeface="Cambria Math" panose="02040503050406030204" pitchFamily="18" charset="0"/>
                                </a:rPr>
                              </m:ctrlPr>
                            </m:fPr>
                            <m:num>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d>
                                <m:dPr>
                                  <m:ctrlPr>
                                    <a:rPr lang="en-US" altLang="zh-CN" b="1" i="1">
                                      <a:latin typeface="Cambria Math" panose="02040503050406030204" pitchFamily="18" charset="0"/>
                                    </a:rPr>
                                  </m:ctrlPr>
                                </m:dPr>
                                <m:e>
                                  <m:r>
                                    <a:rPr lang="en-US" altLang="zh-CN" b="1" i="1">
                                      <a:latin typeface="Cambria Math" panose="02040503050406030204" pitchFamily="18" charset="0"/>
                                    </a:rPr>
                                    <m:t>𝑩</m:t>
                                  </m:r>
                                </m:e>
                              </m:d>
                            </m:num>
                            <m:den>
                              <m:r>
                                <a:rPr lang="en-US" altLang="zh-CN" i="1">
                                  <a:latin typeface="Cambria Math" panose="02040503050406030204" pitchFamily="18" charset="0"/>
                                </a:rPr>
                                <m:t>𝑑</m:t>
                              </m:r>
                              <m:r>
                                <a:rPr lang="en-US" altLang="zh-CN" b="1" i="1">
                                  <a:latin typeface="Cambria Math" panose="02040503050406030204" pitchFamily="18" charset="0"/>
                                </a:rPr>
                                <m:t>𝑩</m:t>
                              </m:r>
                            </m:den>
                          </m:f>
                        </m:e>
                      </m:nary>
                      <m:r>
                        <a:rPr lang="en-US" altLang="zh-CN" i="1">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limLoc m:val="subSup"/>
                              <m:ctrlPr>
                                <a:rPr lang="en-US" altLang="zh-CN" i="1">
                                  <a:latin typeface="Cambria Math" panose="02040503050406030204" pitchFamily="18" charset="0"/>
                                </a:rPr>
                              </m:ctrlPr>
                            </m:naryPr>
                            <m:sub>
                              <m:r>
                                <m:rPr>
                                  <m:brk m:alnAt="1"/>
                                </m:rPr>
                                <a:rPr lang="en-US" altLang="zh-CN" b="0" i="1" smtClean="0">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i="1">
                                      <a:latin typeface="Cambria Math" panose="02040503050406030204" pitchFamily="18" charset="0"/>
                                    </a:rPr>
                                    <m:t>𝑖</m:t>
                                  </m:r>
                                  <m:r>
                                    <a:rPr lang="en-US" altLang="zh-CN" b="0" i="1" smtClean="0">
                                      <a:latin typeface="Cambria Math" panose="02040503050406030204" pitchFamily="18" charset="0"/>
                                    </a:rPr>
                                    <m:t>𝑗</m:t>
                                  </m:r>
                                </m:sub>
                              </m:sSub>
                            </m:e>
                          </m:nary>
                        </m:e>
                      </m:nary>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m:t>
                              </m:r>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e>
                        <m:sup>
                          <m:r>
                            <a:rPr lang="en-US" altLang="zh-CN" b="1" i="1">
                              <a:latin typeface="Cambria Math" panose="02040503050406030204" pitchFamily="18" charset="0"/>
                            </a:rPr>
                            <m:t>𝑻</m:t>
                          </m:r>
                        </m:sup>
                      </m:sSup>
                      <m:r>
                        <a:rPr lang="en-US" altLang="zh-CN" b="1" i="1">
                          <a:latin typeface="Cambria Math" panose="02040503050406030204" pitchFamily="18" charset="0"/>
                        </a:rPr>
                        <m:t>𝑩</m:t>
                      </m:r>
                    </m:oMath>
                  </m:oMathPara>
                </a14:m>
                <a:endParaRPr lang="en-US" altLang="zh-CN" dirty="0"/>
              </a:p>
              <a:p>
                <a:pPr marL="0" indent="0">
                  <a:buNone/>
                </a:pPr>
                <a:r>
                  <a:rPr lang="en-US" altLang="zh-CN" i="1" dirty="0">
                    <a:latin typeface="Cambria Math" panose="02040503050406030204" pitchFamily="18" charset="0"/>
                  </a:rPr>
                  <a:t>Where</a:t>
                </a:r>
                <a14:m>
                  <m:oMath xmlns:m="http://schemas.openxmlformats.org/officeDocument/2006/math">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𝑗</m:t>
                                </m:r>
                              </m:sub>
                            </m:sSub>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𝑛</m:t>
                            </m:r>
                          </m:sub>
                          <m:sup>
                            <m:r>
                              <a:rPr lang="en-US" altLang="zh-CN" b="0" i="1" smtClean="0">
                                <a:latin typeface="Cambria Math" panose="02040503050406030204" pitchFamily="18" charset="0"/>
                              </a:rPr>
                              <m:t>−</m:t>
                            </m:r>
                            <m:r>
                              <a:rPr lang="en-US" altLang="zh-CN" i="1">
                                <a:latin typeface="Cambria Math" panose="02040503050406030204" pitchFamily="18" charset="0"/>
                              </a:rPr>
                              <m:t>2</m:t>
                            </m:r>
                            <m:r>
                              <a:rPr lang="en-US" altLang="zh-CN" i="1">
                                <a:latin typeface="Cambria Math" panose="02040503050406030204" pitchFamily="18" charset="0"/>
                              </a:rPr>
                              <m:t>𝑑</m:t>
                            </m:r>
                          </m:sup>
                        </m:sSubSup>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i="1">
                                <a:latin typeface="Cambria Math" panose="02040503050406030204" pitchFamily="18" charset="0"/>
                              </a:rPr>
                              <m:t>𝑖𝑗</m:t>
                            </m:r>
                          </m:sub>
                        </m:sSub>
                      </m:num>
                      <m:den>
                        <m:nary>
                          <m:naryPr>
                            <m:chr m:val="∑"/>
                            <m:supHide m:val="on"/>
                            <m:ctrlPr>
                              <a:rPr lang="en-US" altLang="zh-CN" b="0" i="1" smtClean="0">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𝑗</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i="1">
                                    <a:latin typeface="Cambria Math" panose="02040503050406030204" pitchFamily="18" charset="0"/>
                                  </a:rPr>
                                  <m:t>𝑖</m:t>
                                </m:r>
                                <m:r>
                                  <a:rPr lang="en-US" altLang="zh-CN" b="0" i="1" smtClean="0">
                                    <a:latin typeface="Cambria Math" panose="02040503050406030204" pitchFamily="18" charset="0"/>
                                  </a:rPr>
                                  <m:t>𝑚</m:t>
                                </m:r>
                              </m:sub>
                            </m:sSub>
                          </m:e>
                        </m:nary>
                      </m:den>
                    </m:f>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r>
                      <a:rPr lang="en-US" altLang="zh-CN" b="0" i="1" smtClean="0">
                        <a:latin typeface="Cambria Math" panose="02040503050406030204" pitchFamily="18" charset="0"/>
                      </a:rPr>
                      <m:t>𝑒𝑥𝑝</m:t>
                    </m:r>
                    <m:r>
                      <a:rPr lang="en-US" altLang="zh-CN" b="1" i="1" smtClean="0">
                        <a:latin typeface="Cambria Math" panose="02040503050406030204" pitchFamily="18" charset="0"/>
                      </a:rPr>
                      <m:t> </m:t>
                    </m:r>
                    <m:r>
                      <a:rPr lang="en-US" altLang="zh-CN" b="1">
                        <a:latin typeface="Cambria Math" panose="02040503050406030204" pitchFamily="18" charset="0"/>
                      </a:rPr>
                      <m:t>{−</m:t>
                    </m:r>
                    <m:f>
                      <m:fPr>
                        <m:ctrlPr>
                          <a:rPr lang="en-US" altLang="zh-CN" b="1" i="1">
                            <a:latin typeface="Cambria Math" panose="02040503050406030204" pitchFamily="18" charset="0"/>
                          </a:rPr>
                        </m:ctrlPr>
                      </m:fPr>
                      <m:num>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𝑩</m:t>
                                </m:r>
                              </m:e>
                              <m:sup>
                                <m:r>
                                  <a:rPr lang="en-US" altLang="zh-CN" b="1" i="1">
                                    <a:latin typeface="Cambria Math" panose="02040503050406030204" pitchFamily="18" charset="0"/>
                                  </a:rPr>
                                  <m:t>𝑻</m:t>
                                </m:r>
                              </m:sup>
                            </m:sSup>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𝑛</m:t>
                            </m:r>
                          </m:sub>
                          <m:sup>
                            <m:r>
                              <a:rPr lang="en-US" altLang="zh-CN" i="1">
                                <a:latin typeface="Cambria Math" panose="02040503050406030204" pitchFamily="18" charset="0"/>
                              </a:rPr>
                              <m:t>2</m:t>
                            </m:r>
                            <m:r>
                              <a:rPr lang="en-US" altLang="zh-CN" i="1">
                                <a:latin typeface="Cambria Math" panose="02040503050406030204" pitchFamily="18" charset="0"/>
                              </a:rPr>
                              <m:t>𝑑</m:t>
                            </m:r>
                          </m:sup>
                        </m:sSubSup>
                      </m:den>
                    </m:f>
                    <m:r>
                      <a:rPr lang="en-US" altLang="zh-CN" b="1">
                        <a:latin typeface="Cambria Math" panose="02040503050406030204" pitchFamily="18" charset="0"/>
                      </a:rPr>
                      <m:t>}</m:t>
                    </m:r>
                  </m:oMath>
                </a14:m>
                <a:endParaRPr lang="en-US" altLang="zh-CN" b="0" dirty="0"/>
              </a:p>
              <a:p>
                <a:pPr marL="0" indent="0">
                  <a:buNone/>
                </a:pPr>
                <a:endParaRPr lang="zh-CN" altLang="en-US" dirty="0"/>
              </a:p>
            </p:txBody>
          </p:sp>
        </mc:Choice>
        <mc:Fallback xmlns="">
          <p:sp>
            <p:nvSpPr>
              <p:cNvPr id="3" name="Content Placeholder 2">
                <a:extLst>
                  <a:ext uri="{FF2B5EF4-FFF2-40B4-BE49-F238E27FC236}">
                    <a16:creationId xmlns:a16="http://schemas.microsoft.com/office/drawing/2014/main" id="{1F76FDE6-0ECE-4F92-9922-03CF3636C25D}"/>
                  </a:ext>
                </a:extLst>
              </p:cNvPr>
              <p:cNvSpPr>
                <a:spLocks noGrp="1" noRot="1" noChangeAspect="1" noMove="1" noResize="1" noEditPoints="1" noAdjustHandles="1" noChangeArrowheads="1" noChangeShapeType="1" noTextEdit="1"/>
              </p:cNvSpPr>
              <p:nvPr>
                <p:ph idx="1"/>
              </p:nvPr>
            </p:nvSpPr>
            <p:spPr>
              <a:xfrm>
                <a:off x="645130" y="1136342"/>
                <a:ext cx="9404723" cy="5112057"/>
              </a:xfrm>
              <a:blipFill>
                <a:blip r:embed="rId3"/>
                <a:stretch>
                  <a:fillRect l="-7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4780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0E2D-DCBC-477C-A5FA-8B87E95682F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Stiefel and Grassmann manifolds optimization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BA5D4-64C3-4409-8A78-91D1408D3D30}"/>
                  </a:ext>
                </a:extLst>
              </p:cNvPr>
              <p:cNvSpPr>
                <a:spLocks noGrp="1"/>
              </p:cNvSpPr>
              <p:nvPr>
                <p:ph idx="1"/>
              </p:nvPr>
            </p:nvSpPr>
            <p:spPr>
              <a:xfrm>
                <a:off x="645132" y="1935332"/>
                <a:ext cx="9404722" cy="4313067"/>
              </a:xfrm>
            </p:spPr>
            <p:txBody>
              <a:bodyPr>
                <a:noAutofit/>
              </a:bodyPr>
              <a:lstStyle/>
              <a:p>
                <a:pPr marL="0" indent="0">
                  <a:buNone/>
                </a:pPr>
                <a:r>
                  <a:rPr lang="en-US" altLang="zh-CN" sz="2200" dirty="0">
                    <a:latin typeface="Times New Roman" panose="02020603050405020304" pitchFamily="18" charset="0"/>
                    <a:cs typeface="Times New Roman" panose="02020603050405020304" pitchFamily="18" charset="0"/>
                  </a:rPr>
                  <a:t>“Minimization with orthogonality constraints (e.g., </a:t>
                </a:r>
                <a14:m>
                  <m:oMath xmlns:m="http://schemas.openxmlformats.org/officeDocument/2006/math">
                    <m:sSup>
                      <m:sSupPr>
                        <m:ctrlPr>
                          <a:rPr lang="en-US" altLang="zh-CN" sz="2200" i="1" dirty="0">
                            <a:latin typeface="Cambria Math" panose="02040503050406030204" pitchFamily="18" charset="0"/>
                            <a:cs typeface="Times New Roman" panose="02020603050405020304" pitchFamily="18" charset="0"/>
                          </a:rPr>
                        </m:ctrlPr>
                      </m:sSupPr>
                      <m:e>
                        <m:r>
                          <a:rPr lang="en-US" altLang="zh-CN" sz="2200" dirty="0">
                            <a:latin typeface="Cambria Math" panose="02040503050406030204" pitchFamily="18" charset="0"/>
                            <a:cs typeface="Times New Roman" panose="02020603050405020304" pitchFamily="18" charset="0"/>
                          </a:rPr>
                          <m:t>𝑋</m:t>
                        </m:r>
                      </m:e>
                      <m:sup>
                        <m:r>
                          <a:rPr lang="en-US" altLang="zh-CN" sz="2200" dirty="0">
                            <a:latin typeface="Cambria Math" panose="02040503050406030204" pitchFamily="18" charset="0"/>
                            <a:cs typeface="Times New Roman" panose="02020603050405020304" pitchFamily="18" charset="0"/>
                          </a:rPr>
                          <m:t>𝑇</m:t>
                        </m:r>
                      </m:sup>
                    </m:sSup>
                    <m:r>
                      <a:rPr lang="en-US" altLang="zh-CN" sz="2200" dirty="0">
                        <a:latin typeface="Cambria Math" panose="02040503050406030204" pitchFamily="18" charset="0"/>
                        <a:cs typeface="Times New Roman" panose="02020603050405020304" pitchFamily="18" charset="0"/>
                      </a:rPr>
                      <m:t>𝑋</m:t>
                    </m:r>
                    <m:r>
                      <a:rPr lang="en-US" altLang="zh-CN" sz="2200" dirty="0">
                        <a:latin typeface="Cambria Math" panose="02040503050406030204" pitchFamily="18" charset="0"/>
                        <a:cs typeface="Times New Roman" panose="02020603050405020304" pitchFamily="18" charset="0"/>
                      </a:rPr>
                      <m:t> = </m:t>
                    </m:r>
                    <m:r>
                      <a:rPr lang="en-US" altLang="zh-CN" sz="2200" dirty="0">
                        <a:latin typeface="Cambria Math" panose="02040503050406030204" pitchFamily="18" charset="0"/>
                        <a:cs typeface="Times New Roman" panose="02020603050405020304" pitchFamily="18" charset="0"/>
                      </a:rPr>
                      <m:t>𝐼</m:t>
                    </m:r>
                  </m:oMath>
                </a14:m>
                <a:r>
                  <a:rPr lang="en-US" altLang="zh-CN" sz="2200" dirty="0">
                    <a:latin typeface="Times New Roman" panose="02020603050405020304" pitchFamily="18" charset="0"/>
                    <a:cs typeface="Times New Roman" panose="02020603050405020304" pitchFamily="18" charset="0"/>
                  </a:rPr>
                  <a:t>) and/or spherical constraints (e.g.,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dirty="0">
                            <a:latin typeface="Cambria Math" panose="02040503050406030204" pitchFamily="18" charset="0"/>
                            <a:cs typeface="Times New Roman" panose="02020603050405020304" pitchFamily="18" charset="0"/>
                          </a:rPr>
                          <m:t>||</m:t>
                        </m:r>
                        <m:r>
                          <a:rPr lang="en-US" altLang="zh-CN" sz="2200" dirty="0">
                            <a:latin typeface="Cambria Math" panose="02040503050406030204" pitchFamily="18" charset="0"/>
                            <a:cs typeface="Times New Roman" panose="02020603050405020304" pitchFamily="18" charset="0"/>
                          </a:rPr>
                          <m:t>𝑥</m:t>
                        </m:r>
                        <m:r>
                          <a:rPr lang="en-US" altLang="zh-CN" sz="2200" dirty="0">
                            <a:latin typeface="Cambria Math" panose="02040503050406030204" pitchFamily="18" charset="0"/>
                            <a:cs typeface="Times New Roman" panose="02020603050405020304" pitchFamily="18" charset="0"/>
                          </a:rPr>
                          <m:t>||</m:t>
                        </m:r>
                      </m:e>
                      <m:sub>
                        <m:r>
                          <a:rPr lang="en-US" altLang="zh-CN" sz="2200" dirty="0">
                            <a:latin typeface="Cambria Math" panose="02040503050406030204" pitchFamily="18" charset="0"/>
                            <a:cs typeface="Times New Roman" panose="02020603050405020304" pitchFamily="18" charset="0"/>
                          </a:rPr>
                          <m:t>2</m:t>
                        </m:r>
                      </m:sub>
                    </m:sSub>
                    <m:r>
                      <a:rPr lang="en-US" altLang="zh-CN" sz="2200" dirty="0">
                        <a:latin typeface="Cambria Math" panose="02040503050406030204" pitchFamily="18" charset="0"/>
                        <a:cs typeface="Times New Roman" panose="02020603050405020304" pitchFamily="18" charset="0"/>
                      </a:rPr>
                      <m:t> = 1</m:t>
                    </m:r>
                  </m:oMath>
                </a14:m>
                <a:r>
                  <a:rPr lang="en-US" altLang="zh-CN" sz="2200" dirty="0">
                    <a:latin typeface="Times New Roman" panose="02020603050405020304" pitchFamily="18" charset="0"/>
                    <a:cs typeface="Times New Roman" panose="02020603050405020304" pitchFamily="18" charset="0"/>
                  </a:rPr>
                  <a:t>) has wide applications. These problems are difficult because the constraints are not only non-convex but numerically expensive to preserve during iterations.” (Zaiwen Wen, 2012)</a:t>
                </a:r>
              </a:p>
              <a:p>
                <a:pPr marL="0" indent="0">
                  <a:buNone/>
                </a:pPr>
                <a:r>
                  <a:rPr lang="en-US" altLang="zh-CN" sz="2200" dirty="0">
                    <a:latin typeface="Times New Roman" panose="02020603050405020304" pitchFamily="18" charset="0"/>
                    <a:cs typeface="Times New Roman" panose="02020603050405020304" pitchFamily="18" charset="0"/>
                  </a:rPr>
                  <a:t>Based on the explicit forms of </a:t>
                </a:r>
                <a14:m>
                  <m:oMath xmlns:m="http://schemas.openxmlformats.org/officeDocument/2006/math">
                    <m:r>
                      <a:rPr lang="en-US" altLang="zh-CN" sz="2200">
                        <a:latin typeface="Cambria Math" panose="02040503050406030204" pitchFamily="18" charset="0"/>
                        <a:cs typeface="Times New Roman" panose="02020603050405020304" pitchFamily="18" charset="0"/>
                      </a:rPr>
                      <m:t>𝐹</m:t>
                    </m:r>
                    <m:d>
                      <m:dPr>
                        <m:ctrlPr>
                          <a:rPr lang="en-US" altLang="zh-CN" sz="2200" i="1">
                            <a:latin typeface="Cambria Math" panose="02040503050406030204" pitchFamily="18" charset="0"/>
                            <a:cs typeface="Times New Roman" panose="02020603050405020304" pitchFamily="18" charset="0"/>
                          </a:rPr>
                        </m:ctrlPr>
                      </m:dPr>
                      <m:e>
                        <m:r>
                          <a:rPr lang="en-US" altLang="zh-CN" sz="2200">
                            <a:latin typeface="Cambria Math" panose="02040503050406030204" pitchFamily="18" charset="0"/>
                            <a:cs typeface="Times New Roman" panose="02020603050405020304" pitchFamily="18" charset="0"/>
                          </a:rPr>
                          <m:t>𝑩</m:t>
                        </m:r>
                      </m:e>
                    </m:d>
                  </m:oMath>
                </a14:m>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f>
                      <m:fPr>
                        <m:ctrlPr>
                          <a:rPr lang="en-US" altLang="zh-CN" sz="2200" i="1">
                            <a:latin typeface="Cambria Math" panose="02040503050406030204" pitchFamily="18" charset="0"/>
                            <a:cs typeface="Times New Roman" panose="02020603050405020304" pitchFamily="18" charset="0"/>
                          </a:rPr>
                        </m:ctrlPr>
                      </m:fPr>
                      <m:num>
                        <m:r>
                          <a:rPr lang="en-US" altLang="zh-CN" sz="2200">
                            <a:latin typeface="Cambria Math" panose="02040503050406030204" pitchFamily="18" charset="0"/>
                            <a:cs typeface="Times New Roman" panose="02020603050405020304" pitchFamily="18" charset="0"/>
                          </a:rPr>
                          <m:t>𝑑𝐹</m:t>
                        </m:r>
                        <m:d>
                          <m:dPr>
                            <m:ctrlPr>
                              <a:rPr lang="en-US" altLang="zh-CN" sz="2200" i="1">
                                <a:latin typeface="Cambria Math" panose="02040503050406030204" pitchFamily="18" charset="0"/>
                                <a:cs typeface="Times New Roman" panose="02020603050405020304" pitchFamily="18" charset="0"/>
                              </a:rPr>
                            </m:ctrlPr>
                          </m:dPr>
                          <m:e>
                            <m:r>
                              <a:rPr lang="en-US" altLang="zh-CN" sz="2200">
                                <a:latin typeface="Cambria Math" panose="02040503050406030204" pitchFamily="18" charset="0"/>
                                <a:cs typeface="Times New Roman" panose="02020603050405020304" pitchFamily="18" charset="0"/>
                              </a:rPr>
                              <m:t>𝑩</m:t>
                            </m:r>
                          </m:e>
                        </m:d>
                      </m:num>
                      <m:den>
                        <m:r>
                          <a:rPr lang="en-US" altLang="zh-CN" sz="2200">
                            <a:latin typeface="Cambria Math" panose="02040503050406030204" pitchFamily="18" charset="0"/>
                            <a:cs typeface="Times New Roman" panose="02020603050405020304" pitchFamily="18" charset="0"/>
                          </a:rPr>
                          <m:t>𝑑</m:t>
                        </m:r>
                        <m:r>
                          <a:rPr lang="en-US" altLang="zh-CN" sz="2200">
                            <a:latin typeface="Cambria Math" panose="02040503050406030204" pitchFamily="18" charset="0"/>
                            <a:cs typeface="Times New Roman" panose="02020603050405020304" pitchFamily="18" charset="0"/>
                          </a:rPr>
                          <m:t>𝑩</m:t>
                        </m:r>
                      </m:den>
                    </m:f>
                  </m:oMath>
                </a14:m>
                <a:r>
                  <a:rPr lang="en-US" altLang="zh-CN" sz="2200" dirty="0">
                    <a:latin typeface="Times New Roman" panose="02020603050405020304" pitchFamily="18" charset="0"/>
                    <a:cs typeface="Times New Roman" panose="02020603050405020304" pitchFamily="18" charset="0"/>
                  </a:rPr>
                  <a:t>, we may use any off-the-shelf optimization methods to obtain the MASES estimator. The authors current implementation adopts the sg_min Matlab package for Stiefel and Grassmann manifolds optimization, which preserves the orthogonality constraint </a:t>
                </a:r>
                <a14:m>
                  <m:oMath xmlns:m="http://schemas.openxmlformats.org/officeDocument/2006/math">
                    <m:sSup>
                      <m:sSupPr>
                        <m:ctrlPr>
                          <a:rPr lang="en-US" altLang="zh-CN" sz="2200" i="1" dirty="0">
                            <a:latin typeface="Cambria Math" panose="02040503050406030204" pitchFamily="18" charset="0"/>
                            <a:cs typeface="Times New Roman" panose="02020603050405020304" pitchFamily="18" charset="0"/>
                          </a:rPr>
                        </m:ctrlPr>
                      </m:sSupPr>
                      <m:e>
                        <m:r>
                          <a:rPr lang="en-US" altLang="zh-CN" sz="2200" dirty="0">
                            <a:latin typeface="Cambria Math" panose="02040503050406030204" pitchFamily="18" charset="0"/>
                            <a:cs typeface="Times New Roman" panose="02020603050405020304" pitchFamily="18" charset="0"/>
                          </a:rPr>
                          <m:t>𝑩</m:t>
                        </m:r>
                      </m:e>
                      <m:sup>
                        <m:r>
                          <a:rPr lang="en-US" altLang="zh-CN" sz="2200" dirty="0">
                            <a:latin typeface="Cambria Math" panose="02040503050406030204" pitchFamily="18" charset="0"/>
                            <a:cs typeface="Times New Roman" panose="02020603050405020304" pitchFamily="18" charset="0"/>
                          </a:rPr>
                          <m:t>𝑇</m:t>
                        </m:r>
                      </m:sup>
                    </m:sSup>
                    <m:r>
                      <a:rPr lang="en-US" altLang="zh-CN" sz="2200" dirty="0">
                        <a:latin typeface="Cambria Math" panose="02040503050406030204" pitchFamily="18" charset="0"/>
                        <a:cs typeface="Times New Roman" panose="02020603050405020304" pitchFamily="18" charset="0"/>
                      </a:rPr>
                      <m:t>𝑩</m:t>
                    </m:r>
                    <m:r>
                      <a:rPr lang="en-US" altLang="zh-CN" sz="2200" dirty="0">
                        <a:latin typeface="Cambria Math" panose="02040503050406030204" pitchFamily="18" charset="0"/>
                        <a:cs typeface="Times New Roman" panose="02020603050405020304" pitchFamily="18" charset="0"/>
                      </a:rPr>
                      <m:t> = </m:t>
                    </m:r>
                    <m:r>
                      <a:rPr lang="en-US" altLang="zh-CN" sz="2200" dirty="0">
                        <a:latin typeface="Cambria Math" panose="02040503050406030204" pitchFamily="18" charset="0"/>
                        <a:cs typeface="Times New Roman" panose="02020603050405020304" pitchFamily="18" charset="0"/>
                      </a:rPr>
                      <m:t>𝐼</m:t>
                    </m:r>
                  </m:oMath>
                </a14:m>
                <a:r>
                  <a:rPr lang="en-US" altLang="zh-CN" sz="2200" dirty="0">
                    <a:latin typeface="Times New Roman" panose="02020603050405020304" pitchFamily="18" charset="0"/>
                    <a:cs typeface="Times New Roman" panose="02020603050405020304" pitchFamily="18" charset="0"/>
                  </a:rPr>
                  <a:t> . </a:t>
                </a:r>
              </a:p>
              <a:p>
                <a:pPr marL="0" indent="0">
                  <a:buNone/>
                </a:pPr>
                <a:r>
                  <a:rPr lang="en-US" altLang="zh-CN" sz="2200" dirty="0">
                    <a:latin typeface="Times New Roman" panose="02020603050405020304" pitchFamily="18" charset="0"/>
                    <a:cs typeface="Times New Roman" panose="02020603050405020304" pitchFamily="18" charset="0"/>
                  </a:rPr>
                  <a:t>For repeated the simulation work, I use the R package “GrassmannOptim”, which could find the maximum of a function constrained on Grassmann manifold. </a:t>
                </a:r>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AFBA5D4-64C3-4409-8A78-91D1408D3D30}"/>
                  </a:ext>
                </a:extLst>
              </p:cNvPr>
              <p:cNvSpPr>
                <a:spLocks noGrp="1" noRot="1" noChangeAspect="1" noMove="1" noResize="1" noEditPoints="1" noAdjustHandles="1" noChangeArrowheads="1" noChangeShapeType="1" noTextEdit="1"/>
              </p:cNvSpPr>
              <p:nvPr>
                <p:ph idx="1"/>
              </p:nvPr>
            </p:nvSpPr>
            <p:spPr>
              <a:xfrm>
                <a:off x="645132" y="1935332"/>
                <a:ext cx="9404722" cy="4313067"/>
              </a:xfrm>
              <a:blipFill>
                <a:blip r:embed="rId2"/>
                <a:stretch>
                  <a:fillRect l="-843" t="-706" r="-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6525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75E6-A304-4202-A60E-FFCFA87D0ADF}"/>
              </a:ext>
            </a:extLst>
          </p:cNvPr>
          <p:cNvSpPr>
            <a:spLocks noGrp="1"/>
          </p:cNvSpPr>
          <p:nvPr>
            <p:ph type="title"/>
          </p:nvPr>
        </p:nvSpPr>
        <p:spPr>
          <a:xfrm>
            <a:off x="646111" y="452718"/>
            <a:ext cx="9404723" cy="745767"/>
          </a:xfrm>
        </p:spPr>
        <p:txBody>
          <a:bodyPr/>
          <a:lstStyle/>
          <a:p>
            <a:r>
              <a:rPr lang="en-US" altLang="zh-CN" dirty="0">
                <a:latin typeface="Times New Roman" panose="02020603050405020304" pitchFamily="18" charset="0"/>
                <a:cs typeface="Times New Roman" panose="02020603050405020304" pitchFamily="18" charset="0"/>
              </a:rPr>
              <a:t>Initialization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E5F4FF-ABC8-4CAE-825F-31CF20AEF0F1}"/>
                  </a:ext>
                </a:extLst>
              </p:cNvPr>
              <p:cNvSpPr>
                <a:spLocks noGrp="1"/>
              </p:cNvSpPr>
              <p:nvPr>
                <p:ph idx="1"/>
              </p:nvPr>
            </p:nvSpPr>
            <p:spPr>
              <a:xfrm>
                <a:off x="645132" y="1198486"/>
                <a:ext cx="9404722" cy="5049914"/>
              </a:xfrm>
            </p:spPr>
            <p:txBody>
              <a:bodyPr>
                <a:noAutofit/>
              </a:bodyPr>
              <a:lstStyle/>
              <a:p>
                <a:pPr marL="0" indent="0">
                  <a:buNone/>
                </a:pPr>
                <a:r>
                  <a:rPr lang="en-US" altLang="zh-CN" sz="2200" dirty="0">
                    <a:latin typeface="Times New Roman" panose="02020603050405020304" pitchFamily="18" charset="0"/>
                    <a:cs typeface="Times New Roman" panose="02020603050405020304" pitchFamily="18" charset="0"/>
                  </a:rPr>
                  <a:t>For this non-convex iterative optimization, it is crucial to obtain a good initial estimator.</a:t>
                </a:r>
              </a:p>
              <a:p>
                <a:pPr marL="0" indent="0">
                  <a:buNone/>
                </a:pPr>
                <a:r>
                  <a:rPr lang="en-US" altLang="zh-CN" sz="2200"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𝑑</m:t>
                    </m:r>
                    <m:r>
                      <a:rPr lang="en-US" altLang="zh-CN" sz="2200" dirty="0">
                        <a:latin typeface="Cambria Math" panose="02040503050406030204" pitchFamily="18" charset="0"/>
                        <a:cs typeface="Times New Roman" panose="02020603050405020304" pitchFamily="18" charset="0"/>
                      </a:rPr>
                      <m:t> = 1</m:t>
                    </m:r>
                  </m:oMath>
                </a14:m>
                <a:r>
                  <a:rPr lang="en-US" altLang="zh-CN" sz="2200" dirty="0">
                    <a:latin typeface="Times New Roman" panose="02020603050405020304" pitchFamily="18" charset="0"/>
                    <a:cs typeface="Times New Roman" panose="02020603050405020304" pitchFamily="18" charset="0"/>
                  </a:rPr>
                  <a:t>, we randomly generate 100 directions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1</m:t>
                        </m:r>
                      </m:sub>
                    </m:sSub>
                    <m:r>
                      <a:rPr lang="en-US" altLang="zh-CN" sz="220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2</m:t>
                        </m:r>
                      </m:sub>
                    </m:sSub>
                    <m:r>
                      <a:rPr lang="en-US" altLang="zh-CN" sz="220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𝟏𝟎</m:t>
                        </m:r>
                        <m:r>
                          <a:rPr lang="en-US" altLang="zh-CN" sz="2200">
                            <a:latin typeface="Cambria Math" panose="02040503050406030204" pitchFamily="18" charset="0"/>
                            <a:cs typeface="Times New Roman" panose="02020603050405020304" pitchFamily="18" charset="0"/>
                          </a:rPr>
                          <m:t>0</m:t>
                        </m:r>
                      </m:sub>
                    </m:sSub>
                    <m:r>
                      <a:rPr lang="en-US" altLang="zh-CN" sz="2200">
                        <a:latin typeface="Cambria Math" panose="02040503050406030204" pitchFamily="18" charset="0"/>
                        <a:cs typeface="Times New Roman" panose="02020603050405020304" pitchFamily="18" charset="0"/>
                      </a:rPr>
                      <m:t>∈</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𝑅</m:t>
                        </m:r>
                      </m:e>
                      <m:sup>
                        <m:r>
                          <a:rPr lang="en-US" altLang="zh-CN" sz="2200">
                            <a:latin typeface="Cambria Math" panose="02040503050406030204" pitchFamily="18" charset="0"/>
                            <a:cs typeface="Times New Roman" panose="02020603050405020304" pitchFamily="18" charset="0"/>
                          </a:rPr>
                          <m:t>𝑝</m:t>
                        </m:r>
                      </m:sup>
                    </m:sSup>
                  </m:oMath>
                </a14:m>
                <a:r>
                  <a:rPr lang="en-US" altLang="zh-CN" sz="2200" dirty="0">
                    <a:latin typeface="Times New Roman" panose="02020603050405020304" pitchFamily="18" charset="0"/>
                    <a:cs typeface="Times New Roman" panose="02020603050405020304" pitchFamily="18" charset="0"/>
                  </a:rPr>
                  <a:t>and select the one with the smallest </a:t>
                </a:r>
                <a14:m>
                  <m:oMath xmlns:m="http://schemas.openxmlformats.org/officeDocument/2006/math">
                    <m:r>
                      <a:rPr lang="en-US" altLang="zh-CN" sz="2200">
                        <a:latin typeface="Cambria Math" panose="02040503050406030204" pitchFamily="18" charset="0"/>
                        <a:cs typeface="Times New Roman" panose="02020603050405020304" pitchFamily="18" charset="0"/>
                      </a:rPr>
                      <m:t>𝐹</m:t>
                    </m:r>
                    <m:d>
                      <m:dPr>
                        <m:ctrlPr>
                          <a:rPr lang="en-US" altLang="zh-CN" sz="2200" i="1">
                            <a:latin typeface="Cambria Math" panose="02040503050406030204" pitchFamily="18" charset="0"/>
                            <a:cs typeface="Times New Roman" panose="02020603050405020304" pitchFamily="18" charset="0"/>
                          </a:rPr>
                        </m:ctrlPr>
                      </m:dPr>
                      <m:e>
                        <m:r>
                          <a:rPr lang="en-US" altLang="zh-CN" sz="2200">
                            <a:latin typeface="Cambria Math" panose="02040503050406030204" pitchFamily="18" charset="0"/>
                            <a:cs typeface="Times New Roman" panose="02020603050405020304" pitchFamily="18" charset="0"/>
                          </a:rPr>
                          <m:t>𝑩</m:t>
                        </m:r>
                      </m:e>
                    </m:d>
                  </m:oMath>
                </a14:m>
                <a:r>
                  <a:rPr lang="en-US" altLang="zh-CN" sz="2200" dirty="0">
                    <a:latin typeface="Times New Roman" panose="02020603050405020304" pitchFamily="18" charset="0"/>
                    <a:cs typeface="Times New Roman" panose="02020603050405020304" pitchFamily="18" charset="0"/>
                  </a:rPr>
                  <a:t> as the initial estimator.</a:t>
                </a:r>
              </a:p>
              <a:p>
                <a:pPr marL="0" indent="0">
                  <a:buNone/>
                </a:pPr>
                <a:r>
                  <a:rPr lang="en-US" altLang="zh-CN" sz="2200" dirty="0">
                    <a:latin typeface="Times New Roman" panose="02020603050405020304" pitchFamily="18" charset="0"/>
                    <a:cs typeface="Times New Roman" panose="02020603050405020304" pitchFamily="18" charset="0"/>
                  </a:rPr>
                  <a:t>When </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𝑑</m:t>
                    </m:r>
                    <m:r>
                      <a:rPr lang="en-US" altLang="zh-CN" sz="2200" dirty="0">
                        <a:latin typeface="Cambria Math" panose="02040503050406030204" pitchFamily="18" charset="0"/>
                        <a:cs typeface="Times New Roman" panose="02020603050405020304" pitchFamily="18" charset="0"/>
                      </a:rPr>
                      <m:t> &gt; 1</m:t>
                    </m:r>
                  </m:oMath>
                </a14:m>
                <a:r>
                  <a:rPr lang="en-US" altLang="zh-CN" sz="2200" dirty="0">
                    <a:latin typeface="Times New Roman" panose="02020603050405020304" pitchFamily="18" charset="0"/>
                    <a:cs typeface="Times New Roman" panose="02020603050405020304" pitchFamily="18" charset="0"/>
                  </a:rPr>
                  <a:t>, we could use the following sequential algorithm to obtain the initial estimator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𝑑</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1</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2</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𝑗</m:t>
                            </m:r>
                          </m:sub>
                        </m:sSub>
                      </m:e>
                    </m:acc>
                    <m:r>
                      <a:rPr lang="en-US" altLang="zh-CN" sz="2200">
                        <a:latin typeface="Cambria Math" panose="02040503050406030204" pitchFamily="18" charset="0"/>
                        <a:cs typeface="Times New Roman" panose="02020603050405020304" pitchFamily="18" charset="0"/>
                      </a:rPr>
                      <m:t>)∈</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𝑅</m:t>
                        </m:r>
                      </m:e>
                      <m:sup>
                        <m:r>
                          <a:rPr lang="en-US" altLang="zh-CN" sz="2200">
                            <a:latin typeface="Cambria Math" panose="02040503050406030204" pitchFamily="18" charset="0"/>
                            <a:cs typeface="Times New Roman" panose="02020603050405020304" pitchFamily="18" charset="0"/>
                          </a:rPr>
                          <m:t>𝑝</m:t>
                        </m:r>
                        <m:r>
                          <a:rPr lang="en-US" altLang="zh-CN" sz="2200">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𝑑</m:t>
                        </m:r>
                      </m:sup>
                    </m:sSup>
                  </m:oMath>
                </a14:m>
                <a:r>
                  <a:rPr lang="en-US" altLang="zh-CN" sz="2200" dirty="0">
                    <a:latin typeface="Times New Roman" panose="02020603050405020304" pitchFamily="18" charset="0"/>
                    <a:cs typeface="Times New Roman" panose="02020603050405020304" pitchFamily="18" charset="0"/>
                  </a:rPr>
                  <a:t>.</a:t>
                </a:r>
              </a:p>
              <a:p>
                <a:pPr marL="0" indent="0">
                  <a:buNone/>
                </a:pPr>
                <a:r>
                  <a:rPr lang="en-US" altLang="zh-CN" sz="2200" dirty="0">
                    <a:latin typeface="Times New Roman" panose="02020603050405020304" pitchFamily="18" charset="0"/>
                    <a:cs typeface="Times New Roman" panose="02020603050405020304" pitchFamily="18" charset="0"/>
                  </a:rPr>
                  <a:t>							Sequential Algorithm </a:t>
                </a:r>
              </a:p>
              <a:p>
                <a:pPr marL="0" indent="0">
                  <a:buNone/>
                </a:pPr>
                <a:r>
                  <a:rPr lang="en-US" altLang="zh-CN" sz="2200" dirty="0">
                    <a:latin typeface="Times New Roman" panose="02020603050405020304" pitchFamily="18" charset="0"/>
                    <a:cs typeface="Times New Roman" panose="02020603050405020304" pitchFamily="18" charset="0"/>
                  </a:rPr>
                  <a:t>Let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𝑗</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1</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2</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𝑗</m:t>
                            </m:r>
                          </m:sub>
                        </m:sSub>
                      </m:e>
                    </m:acc>
                    <m:r>
                      <a:rPr lang="en-US" altLang="zh-CN" sz="220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 for </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𝑗</m:t>
                    </m:r>
                    <m:r>
                      <a:rPr lang="en-US" altLang="zh-CN" sz="2200" dirty="0">
                        <a:latin typeface="Cambria Math" panose="02040503050406030204" pitchFamily="18" charset="0"/>
                        <a:cs typeface="Times New Roman" panose="02020603050405020304" pitchFamily="18" charset="0"/>
                      </a:rPr>
                      <m:t> =0,1,…,</m:t>
                    </m:r>
                    <m:r>
                      <a:rPr lang="en-US" altLang="zh-CN" sz="2200" dirty="0">
                        <a:latin typeface="Cambria Math" panose="02040503050406030204" pitchFamily="18" charset="0"/>
                        <a:cs typeface="Times New Roman" panose="02020603050405020304" pitchFamily="18" charset="0"/>
                      </a:rPr>
                      <m:t>𝑑</m:t>
                    </m:r>
                  </m:oMath>
                </a14:m>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d>
                      <m:dPr>
                        <m:ctrlPr>
                          <a:rPr lang="en-US" altLang="zh-CN" sz="2200" i="1">
                            <a:latin typeface="Cambria Math" panose="02040503050406030204" pitchFamily="18" charset="0"/>
                            <a:cs typeface="Times New Roman" panose="02020603050405020304" pitchFamily="18" charset="0"/>
                          </a:rPr>
                        </m:ctrlPr>
                      </m:dPr>
                      <m:e>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𝑗</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0</m:t>
                                </m:r>
                                <m:r>
                                  <a:rPr lang="en-US" altLang="zh-CN" sz="2200">
                                    <a:latin typeface="Cambria Math" panose="02040503050406030204" pitchFamily="18" charset="0"/>
                                    <a:cs typeface="Times New Roman" panose="02020603050405020304" pitchFamily="18" charset="0"/>
                                  </a:rPr>
                                  <m:t>𝑗</m:t>
                                </m:r>
                              </m:sub>
                            </m:sSub>
                          </m:e>
                        </m:acc>
                      </m:e>
                    </m:d>
                  </m:oMath>
                </a14:m>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be the orthogonal basis of </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𝑅</m:t>
                        </m:r>
                      </m:e>
                      <m:sup>
                        <m:r>
                          <a:rPr lang="en-US" altLang="zh-CN" sz="2200">
                            <a:latin typeface="Cambria Math" panose="02040503050406030204" pitchFamily="18" charset="0"/>
                            <a:cs typeface="Times New Roman" panose="02020603050405020304" pitchFamily="18" charset="0"/>
                          </a:rPr>
                          <m:t>𝑝</m:t>
                        </m:r>
                      </m:sup>
                    </m:sSup>
                  </m:oMath>
                </a14:m>
                <a:r>
                  <a:rPr lang="en-US" altLang="zh-CN" sz="2200" dirty="0">
                    <a:latin typeface="Times New Roman" panose="02020603050405020304" pitchFamily="18" charset="0"/>
                    <a:cs typeface="Times New Roman" panose="02020603050405020304" pitchFamily="18" charset="0"/>
                  </a:rPr>
                  <a:t>. Set initial value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0</m:t>
                            </m:r>
                          </m:sub>
                        </m:sSub>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0</m:t>
                            </m:r>
                          </m:sub>
                        </m:sSub>
                      </m:e>
                    </m:acc>
                    <m:r>
                      <a:rPr lang="en-US" altLang="zh-CN" sz="220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00</m:t>
                            </m:r>
                          </m:sub>
                        </m:sSub>
                      </m:e>
                    </m:acc>
                    <m:r>
                      <a:rPr lang="en-US" altLang="zh-CN" sz="220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𝑰</m:t>
                        </m:r>
                      </m:e>
                      <m:sub>
                        <m:r>
                          <a:rPr lang="en-US" altLang="zh-CN" sz="2200">
                            <a:latin typeface="Cambria Math" panose="02040503050406030204" pitchFamily="18" charset="0"/>
                            <a:cs typeface="Times New Roman" panose="02020603050405020304" pitchFamily="18" charset="0"/>
                          </a:rPr>
                          <m:t>𝑝</m:t>
                        </m:r>
                      </m:sub>
                    </m:sSub>
                  </m:oMath>
                </a14:m>
                <a:r>
                  <a:rPr lang="en-US" altLang="zh-CN" sz="2200" dirty="0">
                    <a:latin typeface="Times New Roman" panose="02020603050405020304" pitchFamily="18" charset="0"/>
                    <a:cs typeface="Times New Roman" panose="02020603050405020304" pitchFamily="18" charset="0"/>
                  </a:rPr>
                  <a:t>. Then do the following step for </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𝑗</m:t>
                    </m:r>
                    <m:r>
                      <a:rPr lang="en-US" altLang="zh-CN" sz="2200" dirty="0">
                        <a:latin typeface="Cambria Math" panose="02040503050406030204" pitchFamily="18" charset="0"/>
                        <a:cs typeface="Times New Roman" panose="02020603050405020304" pitchFamily="18" charset="0"/>
                      </a:rPr>
                      <m:t> =0,1,…,</m:t>
                    </m:r>
                    <m:r>
                      <a:rPr lang="en-US" altLang="zh-CN" sz="2200" dirty="0">
                        <a:latin typeface="Cambria Math" panose="02040503050406030204" pitchFamily="18" charset="0"/>
                        <a:cs typeface="Times New Roman" panose="02020603050405020304" pitchFamily="18" charset="0"/>
                      </a:rPr>
                      <m:t>𝑑</m:t>
                    </m:r>
                    <m:r>
                      <a:rPr lang="en-US" altLang="zh-CN" sz="2200" dirty="0">
                        <a:latin typeface="Cambria Math" panose="02040503050406030204" pitchFamily="18" charset="0"/>
                        <a:cs typeface="Times New Roman" panose="02020603050405020304" pitchFamily="18" charset="0"/>
                      </a:rPr>
                      <m:t>−1</m:t>
                    </m:r>
                  </m:oMath>
                </a14:m>
                <a:r>
                  <a:rPr lang="en-US" altLang="zh-CN" sz="2200" dirty="0">
                    <a:latin typeface="Times New Roman" panose="02020603050405020304" pitchFamily="18" charset="0"/>
                    <a:cs typeface="Times New Roman" panose="02020603050405020304" pitchFamily="18" charset="0"/>
                  </a:rPr>
                  <a:t>:</a:t>
                </a:r>
              </a:p>
              <a:p>
                <a:pPr marL="0" indent="0">
                  <a:buNone/>
                </a:pPr>
                <a:r>
                  <a:rPr lang="en-US" altLang="zh-CN" sz="2200" dirty="0">
                    <a:latin typeface="Times New Roman" panose="02020603050405020304" pitchFamily="18" charset="0"/>
                    <a:cs typeface="Times New Roman" panose="02020603050405020304" pitchFamily="18" charset="0"/>
                  </a:rPr>
                  <a:t>1. Minimize the sample objective function</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 </m:t>
                    </m:r>
                    <m:acc>
                      <m:accPr>
                        <m:chr m:val="̂"/>
                        <m:ctrlPr>
                          <a:rPr lang="en-US" altLang="zh-CN" sz="2200" i="1" dirty="0">
                            <a:latin typeface="Cambria Math" panose="02040503050406030204" pitchFamily="18" charset="0"/>
                            <a:cs typeface="Times New Roman" panose="02020603050405020304" pitchFamily="18" charset="0"/>
                          </a:rPr>
                        </m:ctrlPr>
                      </m:accPr>
                      <m:e>
                        <m:r>
                          <a:rPr lang="en-US" altLang="zh-CN" sz="2200" dirty="0">
                            <a:latin typeface="Cambria Math" panose="02040503050406030204" pitchFamily="18" charset="0"/>
                            <a:cs typeface="Times New Roman" panose="02020603050405020304" pitchFamily="18" charset="0"/>
                          </a:rPr>
                          <m:t>𝑏</m:t>
                        </m:r>
                      </m:e>
                    </m:acc>
                    <m:r>
                      <a:rPr lang="en-US" altLang="zh-CN" sz="2200" dirty="0">
                        <a:latin typeface="Cambria Math" panose="02040503050406030204" pitchFamily="18" charset="0"/>
                        <a:cs typeface="Times New Roman" panose="02020603050405020304" pitchFamily="18" charset="0"/>
                      </a:rPr>
                      <m:t>=</m:t>
                    </m:r>
                    <m:func>
                      <m:funcPr>
                        <m:ctrlPr>
                          <a:rPr lang="en-US" altLang="zh-CN" sz="2200" i="1" dirty="0">
                            <a:latin typeface="Cambria Math" panose="02040503050406030204" pitchFamily="18" charset="0"/>
                            <a:cs typeface="Times New Roman" panose="02020603050405020304" pitchFamily="18" charset="0"/>
                          </a:rPr>
                        </m:ctrlPr>
                      </m:funcPr>
                      <m:fName>
                        <m:limLow>
                          <m:limLowPr>
                            <m:ctrlPr>
                              <a:rPr lang="en-US" altLang="zh-CN" sz="2200" i="1" dirty="0">
                                <a:latin typeface="Cambria Math" panose="02040503050406030204" pitchFamily="18" charset="0"/>
                                <a:cs typeface="Times New Roman" panose="02020603050405020304" pitchFamily="18" charset="0"/>
                              </a:rPr>
                            </m:ctrlPr>
                          </m:limLowPr>
                          <m:e>
                            <m:r>
                              <m:rPr>
                                <m:sty m:val="p"/>
                              </m:rPr>
                              <a:rPr lang="en-US" altLang="zh-CN" sz="2200" dirty="0">
                                <a:latin typeface="Cambria Math" panose="02040503050406030204" pitchFamily="18" charset="0"/>
                                <a:cs typeface="Times New Roman" panose="02020603050405020304" pitchFamily="18" charset="0"/>
                              </a:rPr>
                              <m:t>argmin</m:t>
                            </m:r>
                          </m:e>
                          <m:lim>
                            <m:r>
                              <a:rPr lang="en-US" altLang="zh-CN" sz="2200" dirty="0">
                                <a:latin typeface="Cambria Math" panose="02040503050406030204" pitchFamily="18" charset="0"/>
                                <a:cs typeface="Times New Roman" panose="02020603050405020304" pitchFamily="18" charset="0"/>
                              </a:rPr>
                              <m:t>𝑏</m:t>
                            </m:r>
                            <m:r>
                              <a:rPr lang="en-US" altLang="zh-CN" sz="2200" dirty="0">
                                <a:latin typeface="Cambria Math" panose="02040503050406030204" pitchFamily="18" charset="0"/>
                                <a:cs typeface="Times New Roman" panose="02020603050405020304" pitchFamily="18" charset="0"/>
                              </a:rPr>
                              <m:t>∈</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𝑅</m:t>
                                </m:r>
                              </m:e>
                              <m:sup>
                                <m:r>
                                  <a:rPr lang="en-US" altLang="zh-CN" sz="2200">
                                    <a:latin typeface="Cambria Math" panose="02040503050406030204" pitchFamily="18" charset="0"/>
                                    <a:cs typeface="Times New Roman" panose="02020603050405020304" pitchFamily="18" charset="0"/>
                                  </a:rPr>
                                  <m:t>𝑝</m:t>
                                </m:r>
                              </m:sup>
                            </m:sSup>
                            <m:r>
                              <a:rPr lang="en-US" altLang="zh-CN" sz="2200">
                                <a:latin typeface="Cambria Math" panose="02040503050406030204" pitchFamily="18" charset="0"/>
                                <a:cs typeface="Times New Roman" panose="02020603050405020304" pitchFamily="18" charset="0"/>
                              </a:rPr>
                              <m:t>,</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𝑏</m:t>
                                </m:r>
                              </m:e>
                              <m:sup>
                                <m:r>
                                  <a:rPr lang="en-US" altLang="zh-CN" sz="2200">
                                    <a:latin typeface="Cambria Math" panose="02040503050406030204" pitchFamily="18" charset="0"/>
                                    <a:cs typeface="Times New Roman" panose="02020603050405020304" pitchFamily="18" charset="0"/>
                                  </a:rPr>
                                  <m:t>𝑇</m:t>
                                </m:r>
                              </m:sup>
                            </m:sSup>
                            <m:r>
                              <a:rPr lang="en-US" altLang="zh-CN" sz="2200">
                                <a:latin typeface="Cambria Math" panose="02040503050406030204" pitchFamily="18" charset="0"/>
                                <a:cs typeface="Times New Roman" panose="02020603050405020304" pitchFamily="18" charset="0"/>
                              </a:rPr>
                              <m:t>𝑏</m:t>
                            </m:r>
                            <m:r>
                              <a:rPr lang="en-US" altLang="zh-CN" sz="2200">
                                <a:latin typeface="Cambria Math" panose="02040503050406030204" pitchFamily="18" charset="0"/>
                                <a:cs typeface="Times New Roman" panose="02020603050405020304" pitchFamily="18" charset="0"/>
                              </a:rPr>
                              <m:t>=1</m:t>
                            </m:r>
                          </m:lim>
                        </m:limLow>
                      </m:fName>
                      <m:e>
                        <m:r>
                          <a:rPr lang="en-US" altLang="zh-CN" sz="2200" dirty="0">
                            <a:latin typeface="Cambria Math" panose="02040503050406030204" pitchFamily="18" charset="0"/>
                            <a:cs typeface="Times New Roman" panose="02020603050405020304" pitchFamily="18" charset="0"/>
                          </a:rPr>
                          <m:t>𝐹</m:t>
                        </m:r>
                        <m:r>
                          <a:rPr lang="en-US" altLang="zh-CN" sz="2200" dirty="0">
                            <a:latin typeface="Cambria Math" panose="02040503050406030204" pitchFamily="18" charset="0"/>
                            <a:cs typeface="Times New Roman" panose="02020603050405020304" pitchFamily="18" charset="0"/>
                          </a:rPr>
                          <m:t>( </m:t>
                        </m:r>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0</m:t>
                                </m:r>
                                <m:r>
                                  <a:rPr lang="en-US" altLang="zh-CN" sz="2200">
                                    <a:latin typeface="Cambria Math" panose="02040503050406030204" pitchFamily="18" charset="0"/>
                                    <a:cs typeface="Times New Roman" panose="02020603050405020304" pitchFamily="18" charset="0"/>
                                  </a:rPr>
                                  <m:t>𝑗</m:t>
                                </m:r>
                              </m:sub>
                            </m:sSub>
                          </m:e>
                        </m:acc>
                        <m:r>
                          <a:rPr lang="en-US" altLang="zh-CN" sz="2200" dirty="0">
                            <a:latin typeface="Cambria Math" panose="02040503050406030204" pitchFamily="18" charset="0"/>
                            <a:cs typeface="Times New Roman" panose="02020603050405020304" pitchFamily="18" charset="0"/>
                          </a:rPr>
                          <m:t>𝑏</m:t>
                        </m:r>
                        <m:r>
                          <a:rPr lang="en-US" altLang="zh-CN" sz="2200" dirty="0">
                            <a:latin typeface="Cambria Math" panose="02040503050406030204" pitchFamily="18" charset="0"/>
                            <a:cs typeface="Times New Roman" panose="02020603050405020304" pitchFamily="18" charset="0"/>
                          </a:rPr>
                          <m:t>)</m:t>
                        </m:r>
                        <m:r>
                          <m:rPr>
                            <m:nor/>
                          </m:rPr>
                          <a:rPr lang="en-US" altLang="zh-CN" sz="2200" dirty="0">
                            <a:latin typeface="Times New Roman" panose="02020603050405020304" pitchFamily="18" charset="0"/>
                            <a:cs typeface="Times New Roman" panose="02020603050405020304" pitchFamily="18" charset="0"/>
                          </a:rPr>
                          <m:t> </m:t>
                        </m:r>
                      </m:e>
                    </m:func>
                  </m:oMath>
                </a14:m>
                <a:endParaRPr lang="en-US" altLang="zh-CN" sz="2200" dirty="0">
                  <a:latin typeface="Times New Roman" panose="02020603050405020304" pitchFamily="18" charset="0"/>
                  <a:cs typeface="Times New Roman" panose="02020603050405020304" pitchFamily="18" charset="0"/>
                </a:endParaRPr>
              </a:p>
              <a:p>
                <a:pPr marL="0" indent="0">
                  <a:buNone/>
                </a:pPr>
                <a:r>
                  <a:rPr lang="en-US" altLang="zh-CN" sz="2200" dirty="0">
                    <a:latin typeface="Times New Roman" panose="02020603050405020304" pitchFamily="18" charset="0"/>
                    <a:cs typeface="Times New Roman" panose="02020603050405020304" pitchFamily="18" charset="0"/>
                  </a:rPr>
                  <a:t>2. Let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𝒃</m:t>
                            </m:r>
                          </m:e>
                          <m:sub>
                            <m:r>
                              <a:rPr lang="en-US" altLang="zh-CN" sz="2200">
                                <a:latin typeface="Cambria Math" panose="02040503050406030204" pitchFamily="18" charset="0"/>
                                <a:cs typeface="Times New Roman" panose="02020603050405020304" pitchFamily="18" charset="0"/>
                              </a:rPr>
                              <m:t>𝑗</m:t>
                            </m:r>
                          </m:sub>
                        </m:sSub>
                      </m:e>
                    </m:acc>
                    <m:r>
                      <a:rPr lang="en-US" altLang="zh-CN" sz="220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0</m:t>
                            </m:r>
                            <m:r>
                              <a:rPr lang="en-US" altLang="zh-CN" sz="2200">
                                <a:latin typeface="Cambria Math" panose="02040503050406030204" pitchFamily="18" charset="0"/>
                                <a:cs typeface="Times New Roman" panose="02020603050405020304" pitchFamily="18" charset="0"/>
                              </a:rPr>
                              <m:t>𝑗</m:t>
                            </m:r>
                          </m:sub>
                        </m:sSub>
                      </m:e>
                    </m:acc>
                    <m:acc>
                      <m:accPr>
                        <m:chr m:val="̂"/>
                        <m:ctrlPr>
                          <a:rPr lang="en-US" altLang="zh-CN" sz="2200" i="1" dirty="0">
                            <a:latin typeface="Cambria Math" panose="02040503050406030204" pitchFamily="18" charset="0"/>
                            <a:cs typeface="Times New Roman" panose="02020603050405020304" pitchFamily="18" charset="0"/>
                          </a:rPr>
                        </m:ctrlPr>
                      </m:accPr>
                      <m:e>
                        <m:r>
                          <a:rPr lang="en-US" altLang="zh-CN" sz="2200" dirty="0">
                            <a:latin typeface="Cambria Math" panose="02040503050406030204" pitchFamily="18" charset="0"/>
                            <a:cs typeface="Times New Roman" panose="02020603050405020304" pitchFamily="18" charset="0"/>
                          </a:rPr>
                          <m:t>𝑏</m:t>
                        </m:r>
                      </m:e>
                    </m:acc>
                  </m:oMath>
                </a14:m>
                <a:r>
                  <a:rPr lang="en-US" altLang="zh-CN" sz="2200" dirty="0">
                    <a:latin typeface="Times New Roman" panose="02020603050405020304" pitchFamily="18" charset="0"/>
                    <a:cs typeface="Times New Roman" panose="02020603050405020304" pitchFamily="18" charset="0"/>
                  </a:rPr>
                  <a:t> be the (j + 1)-th maximal separation direction.</a:t>
                </a:r>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BE5F4FF-ABC8-4CAE-825F-31CF20AEF0F1}"/>
                  </a:ext>
                </a:extLst>
              </p:cNvPr>
              <p:cNvSpPr>
                <a:spLocks noGrp="1" noRot="1" noChangeAspect="1" noMove="1" noResize="1" noEditPoints="1" noAdjustHandles="1" noChangeArrowheads="1" noChangeShapeType="1" noTextEdit="1"/>
              </p:cNvSpPr>
              <p:nvPr>
                <p:ph idx="1"/>
              </p:nvPr>
            </p:nvSpPr>
            <p:spPr>
              <a:xfrm>
                <a:off x="645132" y="1198486"/>
                <a:ext cx="9404722" cy="5049914"/>
              </a:xfrm>
              <a:blipFill>
                <a:blip r:embed="rId2"/>
                <a:stretch>
                  <a:fillRect l="-843" t="-845" r="-1167" b="-7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3839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EC0B-36CA-45DB-B293-EAC9DB13607F}"/>
              </a:ext>
            </a:extLst>
          </p:cNvPr>
          <p:cNvSpPr>
            <a:spLocks noGrp="1"/>
          </p:cNvSpPr>
          <p:nvPr>
            <p:ph type="title"/>
          </p:nvPr>
        </p:nvSpPr>
        <p:spPr>
          <a:xfrm>
            <a:off x="646111" y="452718"/>
            <a:ext cx="9404723" cy="754645"/>
          </a:xfrm>
        </p:spPr>
        <p:txBody>
          <a:bodyPr/>
          <a:lstStyle/>
          <a:p>
            <a:r>
              <a:rPr lang="en-US" altLang="zh-CN" dirty="0">
                <a:latin typeface="Times New Roman" panose="02020603050405020304" pitchFamily="18" charset="0"/>
                <a:cs typeface="Times New Roman" panose="02020603050405020304" pitchFamily="18" charset="0"/>
              </a:rPr>
              <a:t>Dimension selection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8D62BF-C2A6-4F8E-8AAF-A40062D20EF3}"/>
                  </a:ext>
                </a:extLst>
              </p:cNvPr>
              <p:cNvSpPr>
                <a:spLocks noGrp="1"/>
              </p:cNvSpPr>
              <p:nvPr>
                <p:ph idx="1"/>
              </p:nvPr>
            </p:nvSpPr>
            <p:spPr>
              <a:xfrm>
                <a:off x="645132" y="1207364"/>
                <a:ext cx="9404722" cy="5041036"/>
              </a:xfrm>
            </p:spPr>
            <p:txBody>
              <a:bodyPr>
                <a:noAutofit/>
              </a:bodyPr>
              <a:lstStyle/>
              <a:p>
                <a:pPr marL="0" indent="0">
                  <a:buNone/>
                </a:pPr>
                <a:r>
                  <a:rPr lang="en-US" altLang="zh-CN" sz="2400" dirty="0">
                    <a:latin typeface="Times New Roman" panose="02020603050405020304" pitchFamily="18" charset="0"/>
                    <a:cs typeface="Times New Roman" panose="02020603050405020304" pitchFamily="18" charset="0"/>
                  </a:rPr>
                  <a:t>The above sequential algorithm provides a nested solution for the MASES and hence motivates the MASES dimension selection procedure as follows.</a:t>
                </a:r>
              </a:p>
              <a:p>
                <a:pPr marL="0" indent="0">
                  <a:buNone/>
                </a:pPr>
                <a:r>
                  <a:rPr lang="en-US" altLang="zh-CN" sz="2400" dirty="0">
                    <a:latin typeface="Times New Roman" panose="02020603050405020304" pitchFamily="18" charset="0"/>
                    <a:cs typeface="Times New Roman" panose="02020603050405020304" pitchFamily="18" charset="0"/>
                  </a:rPr>
                  <a:t>For </a:t>
                </a:r>
                <a14:m>
                  <m:oMath xmlns:m="http://schemas.openxmlformats.org/officeDocument/2006/math">
                    <m:r>
                      <a:rPr lang="en-US" altLang="zh-CN" sz="2400" i="1" dirty="0" smtClean="0">
                        <a:latin typeface="Cambria Math" panose="02040503050406030204" pitchFamily="18" charset="0"/>
                      </a:rPr>
                      <m:t>𝑞</m:t>
                    </m:r>
                    <m:r>
                      <a:rPr lang="en-US" altLang="zh-CN" sz="2400" i="1" dirty="0" smtClean="0">
                        <a:latin typeface="Cambria Math" panose="02040503050406030204" pitchFamily="18" charset="0"/>
                      </a:rPr>
                      <m:t> =1,2,…,</m:t>
                    </m:r>
                    <m:r>
                      <a:rPr lang="en-US" altLang="zh-CN" sz="2400" i="1" dirty="0" smtClean="0">
                        <a:latin typeface="Cambria Math" panose="02040503050406030204" pitchFamily="18" charset="0"/>
                      </a:rPr>
                      <m:t>𝑝</m:t>
                    </m:r>
                  </m:oMath>
                </a14:m>
                <a:r>
                  <a:rPr lang="en-US" altLang="zh-CN" sz="2400" dirty="0">
                    <a:latin typeface="Times New Roman" panose="02020603050405020304" pitchFamily="18" charset="0"/>
                    <a:cs typeface="Times New Roman" panose="02020603050405020304" pitchFamily="18" charset="0"/>
                  </a:rPr>
                  <a:t>, we define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b="0" i="1" smtClean="0">
                            <a:latin typeface="Cambria Math" panose="02040503050406030204" pitchFamily="18" charset="0"/>
                          </a:rPr>
                          <m:t>𝑞</m:t>
                        </m:r>
                      </m:sub>
                    </m:sSub>
                    <m:r>
                      <a:rPr lang="en-US" altLang="zh-CN" sz="2400" b="0" i="1" smtClean="0">
                        <a:latin typeface="Cambria Math" panose="02040503050406030204" pitchFamily="18" charset="0"/>
                      </a:rPr>
                      <m:t>=</m:t>
                    </m:r>
                  </m:oMath>
                </a14:m>
                <a: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acc>
                      <m:accPr>
                        <m:chr m:val="̂"/>
                        <m:ctrlPr>
                          <a:rPr lang="en-US" altLang="zh-CN" sz="2400" i="1" dirty="0" smtClean="0">
                            <a:latin typeface="Cambria Math" panose="02040503050406030204" pitchFamily="18" charset="0"/>
                            <a:ea typeface="Cambria Math" panose="02040503050406030204" pitchFamily="18" charset="0"/>
                          </a:rPr>
                        </m:ctrlPr>
                      </m:accPr>
                      <m:e>
                        <m:r>
                          <a:rPr lang="en-US" altLang="zh-CN" sz="2400" i="1" dirty="0">
                            <a:latin typeface="Cambria Math" panose="02040503050406030204" pitchFamily="18" charset="0"/>
                            <a:ea typeface="Cambria Math" panose="02040503050406030204" pitchFamily="18" charset="0"/>
                          </a:rPr>
                          <m:t>ℋ</m:t>
                        </m:r>
                      </m:e>
                    </m:acc>
                    <m:d>
                      <m:dPr>
                        <m:ctrlPr>
                          <a:rPr lang="en-US" altLang="zh-CN" sz="2400" i="1" dirty="0">
                            <a:latin typeface="Cambria Math" panose="02040503050406030204" pitchFamily="18" charset="0"/>
                            <a:ea typeface="Cambria Math" panose="02040503050406030204" pitchFamily="18" charset="0"/>
                          </a:rPr>
                        </m:ctrlPr>
                      </m:dPr>
                      <m:e>
                        <m:sSup>
                          <m:sSupPr>
                            <m:ctrlPr>
                              <a:rPr lang="en-US" altLang="zh-CN" sz="2400" i="1" dirty="0">
                                <a:latin typeface="Cambria Math" panose="02040503050406030204" pitchFamily="18" charset="0"/>
                              </a:rPr>
                            </m:ctrlPr>
                          </m:sSupPr>
                          <m:e>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b="0" i="1" smtClean="0">
                                        <a:latin typeface="Cambria Math" panose="02040503050406030204" pitchFamily="18" charset="0"/>
                                      </a:rPr>
                                      <m:t>𝑞</m:t>
                                    </m:r>
                                  </m:sub>
                                </m:sSub>
                              </m:e>
                            </m:acc>
                          </m:e>
                          <m:sup>
                            <m:r>
                              <a:rPr lang="en-US" altLang="zh-CN" sz="2400" i="1" dirty="0">
                                <a:latin typeface="Cambria Math" panose="02040503050406030204" pitchFamily="18" charset="0"/>
                              </a:rPr>
                              <m:t>𝑇</m:t>
                            </m:r>
                          </m:sup>
                        </m:sSup>
                        <m:r>
                          <a:rPr lang="en-US" altLang="zh-CN" sz="2400" b="1" i="1" dirty="0">
                            <a:latin typeface="Cambria Math" panose="02040503050406030204" pitchFamily="18" charset="0"/>
                          </a:rPr>
                          <m:t>𝑿</m:t>
                        </m:r>
                      </m:e>
                    </m:d>
                    <m:r>
                      <a:rPr lang="en-US" altLang="zh-CN" sz="2400" b="0" i="0" dirty="0" smtClean="0">
                        <a:latin typeface="Cambria Math" panose="02040503050406030204" pitchFamily="18" charset="0"/>
                      </a:rPr>
                      <m:t>=1−</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𝑛</m:t>
                        </m:r>
                      </m:e>
                      <m:sup>
                        <m:r>
                          <a:rPr lang="en-US" altLang="zh-CN" sz="2400" i="1" dirty="0">
                            <a:latin typeface="Cambria Math" panose="02040503050406030204" pitchFamily="18" charset="0"/>
                          </a:rPr>
                          <m:t>−1</m:t>
                        </m:r>
                      </m:sup>
                    </m:sSup>
                    <m:r>
                      <m:rPr>
                        <m:sty m:val="p"/>
                      </m:rPr>
                      <a:rPr lang="en-US" altLang="zh-CN" sz="2400" b="0" i="0" dirty="0" smtClean="0">
                        <a:latin typeface="Cambria Math" panose="02040503050406030204" pitchFamily="18" charset="0"/>
                      </a:rPr>
                      <m:t>F</m:t>
                    </m:r>
                    <m:r>
                      <a:rPr lang="en-US" altLang="zh-CN" sz="2400" b="0" i="0" dirty="0" smtClean="0">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𝒃</m:t>
                            </m:r>
                          </m:e>
                          <m:sub>
                            <m:r>
                              <a:rPr lang="en-US" altLang="zh-CN" sz="2400" i="1">
                                <a:latin typeface="Cambria Math" panose="02040503050406030204" pitchFamily="18" charset="0"/>
                              </a:rPr>
                              <m:t>𝑗</m:t>
                            </m:r>
                          </m:sub>
                        </m:sSub>
                      </m:e>
                    </m:acc>
                    <m:r>
                      <a:rPr lang="en-US" altLang="zh-CN" sz="2400" b="0" i="0" dirty="0" smtClean="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Then</a:t>
                </a:r>
              </a:p>
              <a:p>
                <a:pPr marL="0" indent="0">
                  <a:buNone/>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𝑑</m:t>
                          </m:r>
                        </m:e>
                      </m:ac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argmin</m:t>
                              </m:r>
                            </m:e>
                            <m:lim>
                              <m:r>
                                <a:rPr lang="en-US" altLang="zh-CN" sz="2400" b="0" i="1" smtClean="0">
                                  <a:latin typeface="Cambria Math" panose="02040503050406030204" pitchFamily="18" charset="0"/>
                                </a:rPr>
                                <m:t>𝑞</m:t>
                              </m:r>
                            </m:lim>
                          </m:limLow>
                        </m:fName>
                        <m:e>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i="1">
                                      <a:latin typeface="Cambria Math" panose="02040503050406030204" pitchFamily="18" charset="0"/>
                                    </a:rPr>
                                    <m:t>𝑞</m:t>
                                  </m:r>
                                  <m:r>
                                    <a:rPr lang="en-US" altLang="zh-CN" sz="2400" b="0" i="1" smtClean="0">
                                      <a:latin typeface="Cambria Math" panose="02040503050406030204" pitchFamily="18" charset="0"/>
                                    </a:rPr>
                                    <m:t>+1</m:t>
                                  </m:r>
                                </m:sub>
                              </m:sSub>
                            </m:num>
                            <m:den>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i="1">
                                      <a:latin typeface="Cambria Math" panose="02040503050406030204" pitchFamily="18" charset="0"/>
                                    </a:rPr>
                                    <m:t>𝑞</m:t>
                                  </m:r>
                                </m:sub>
                              </m:sSub>
                            </m:den>
                          </m:f>
                        </m:e>
                      </m:func>
                    </m:oMath>
                  </m:oMathPara>
                </a14:m>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This is conceptually similar to the ratio-based estimators of dimension in SDR and factor analysis literature (Lam et al., 2011; Lee and Shao, 2016, e.g.)</a:t>
                </a:r>
              </a:p>
              <a:p>
                <a:pPr marL="0" indent="0">
                  <a:buNone/>
                </a:pPr>
                <a:r>
                  <a:rPr lang="en-US" altLang="zh-CN" sz="2400" dirty="0">
                    <a:latin typeface="Times New Roman" panose="02020603050405020304" pitchFamily="18" charset="0"/>
                    <a:cs typeface="Times New Roman" panose="02020603050405020304" pitchFamily="18" charset="0"/>
                  </a:rPr>
                  <a:t>Therefore, we select the MASES dimension based on the sequential directions.</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98D62BF-C2A6-4F8E-8AAF-A40062D20EF3}"/>
                  </a:ext>
                </a:extLst>
              </p:cNvPr>
              <p:cNvSpPr>
                <a:spLocks noGrp="1" noRot="1" noChangeAspect="1" noMove="1" noResize="1" noEditPoints="1" noAdjustHandles="1" noChangeArrowheads="1" noChangeShapeType="1" noTextEdit="1"/>
              </p:cNvSpPr>
              <p:nvPr>
                <p:ph idx="1"/>
              </p:nvPr>
            </p:nvSpPr>
            <p:spPr>
              <a:xfrm>
                <a:off x="645132" y="1207364"/>
                <a:ext cx="9404722" cy="5041036"/>
              </a:xfrm>
              <a:blipFill>
                <a:blip r:embed="rId2"/>
                <a:stretch>
                  <a:fillRect l="-1037" t="-967" r="-7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094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4840-14F9-4CBE-8708-85E6025C7D4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Motivation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D4D244-28BB-4F73-87B1-6A3E5C9BD28F}"/>
                  </a:ext>
                </a:extLst>
              </p:cNvPr>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Find The subspace of X separate the conditional distribution </a:t>
                </a:r>
                <a14:m>
                  <m:oMath xmlns:m="http://schemas.openxmlformats.org/officeDocument/2006/math">
                    <m:r>
                      <a:rPr lang="en-US" altLang="zh-CN" sz="2400" b="1" i="1" dirty="0" smtClean="0">
                        <a:latin typeface="Cambria Math" panose="02040503050406030204" pitchFamily="18" charset="0"/>
                      </a:rPr>
                      <m:t>𝑿</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𝑌</m:t>
                    </m:r>
                    <m:r>
                      <a:rPr lang="en-US" altLang="zh-CN" sz="2400" i="1" dirty="0" smtClean="0">
                        <a:latin typeface="Cambria Math" panose="02040503050406030204" pitchFamily="18" charset="0"/>
                      </a:rPr>
                      <m:t> = </m:t>
                    </m:r>
                    <m:r>
                      <a:rPr lang="en-US" altLang="zh-CN" sz="2400" i="1" dirty="0" err="1">
                        <a:latin typeface="Cambria Math" panose="02040503050406030204" pitchFamily="18" charset="0"/>
                      </a:rPr>
                      <m:t>𝑖</m:t>
                    </m:r>
                    <m:r>
                      <a:rPr lang="en-US" altLang="zh-CN" sz="2400" i="1" dirty="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the most.</a:t>
                </a:r>
              </a:p>
              <a:p>
                <a:pPr marL="0" indent="0">
                  <a:buNone/>
                </a:pPr>
                <a:endParaRPr lang="en-US" altLang="zh-CN" dirty="0"/>
              </a:p>
            </p:txBody>
          </p:sp>
        </mc:Choice>
        <mc:Fallback xmlns="">
          <p:sp>
            <p:nvSpPr>
              <p:cNvPr id="3" name="Content Placeholder 2">
                <a:extLst>
                  <a:ext uri="{FF2B5EF4-FFF2-40B4-BE49-F238E27FC236}">
                    <a16:creationId xmlns:a16="http://schemas.microsoft.com/office/drawing/2014/main" id="{FBD4D244-28BB-4F73-87B1-6A3E5C9BD28F}"/>
                  </a:ext>
                </a:extLst>
              </p:cNvPr>
              <p:cNvSpPr>
                <a:spLocks noGrp="1" noRot="1" noChangeAspect="1" noMove="1" noResize="1" noEditPoints="1" noAdjustHandles="1" noChangeArrowheads="1" noChangeShapeType="1" noTextEdit="1"/>
              </p:cNvSpPr>
              <p:nvPr>
                <p:ph idx="1"/>
              </p:nvPr>
            </p:nvSpPr>
            <p:spPr>
              <a:blipFill>
                <a:blip r:embed="rId2"/>
                <a:stretch>
                  <a:fillRect l="-545"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240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ACF7-5243-4339-9D7C-83948C214B86}"/>
              </a:ext>
            </a:extLst>
          </p:cNvPr>
          <p:cNvSpPr>
            <a:spLocks noGrp="1"/>
          </p:cNvSpPr>
          <p:nvPr>
            <p:ph type="title"/>
          </p:nvPr>
        </p:nvSpPr>
        <p:spPr/>
        <p:txBody>
          <a:bodyPr/>
          <a:lstStyle/>
          <a:p>
            <a:r>
              <a:rPr lang="en-US" altLang="zh-CN" dirty="0"/>
              <a:t> </a:t>
            </a:r>
            <a:r>
              <a:rPr lang="en-US" altLang="zh-CN" dirty="0">
                <a:latin typeface="Times New Roman" panose="02020603050405020304" pitchFamily="18" charset="0"/>
                <a:cs typeface="Times New Roman" panose="02020603050405020304" pitchFamily="18" charset="0"/>
              </a:rPr>
              <a:t>Consistency</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DDA28E-7A6E-447F-A24C-46AACC9C630B}"/>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(C1) There exists a constant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𝑀</m:t>
                        </m:r>
                      </m:e>
                      <m:sub>
                        <m:r>
                          <a:rPr lang="en-US" altLang="zh-CN" sz="2400" b="0" i="1" dirty="0" smtClean="0">
                            <a:latin typeface="Cambria Math" panose="02040503050406030204" pitchFamily="18" charset="0"/>
                          </a:rPr>
                          <m:t>1</m:t>
                        </m:r>
                      </m:sub>
                    </m:sSub>
                    <m:r>
                      <a:rPr lang="en-US" altLang="zh-CN" sz="2400" i="1" dirty="0" smtClean="0">
                        <a:latin typeface="Cambria Math" panose="02040503050406030204" pitchFamily="18" charset="0"/>
                      </a:rPr>
                      <m:t>&gt;0 </m:t>
                    </m:r>
                  </m:oMath>
                </a14:m>
                <a:r>
                  <a:rPr lang="en-US" altLang="zh-CN" sz="2400" dirty="0">
                    <a:latin typeface="Times New Roman" panose="02020603050405020304" pitchFamily="18" charset="0"/>
                    <a:cs typeface="Times New Roman" panose="02020603050405020304" pitchFamily="18" charset="0"/>
                  </a:rPr>
                  <a:t>such that the density function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𝐁</m:t>
                            </m:r>
                          </m:e>
                          <m:sup>
                            <m:r>
                              <a:rPr lang="en-US" altLang="zh-CN" sz="2400" b="1" i="1">
                                <a:latin typeface="Cambria Math" panose="02040503050406030204" pitchFamily="18" charset="0"/>
                              </a:rPr>
                              <m:t>𝑻</m:t>
                            </m:r>
                          </m:sup>
                        </m:sSup>
                        <m:r>
                          <a:rPr lang="en-US" altLang="zh-CN" sz="2400" b="1">
                            <a:latin typeface="Cambria Math" panose="02040503050406030204" pitchFamily="18" charset="0"/>
                          </a:rPr>
                          <m:t>𝐗</m:t>
                        </m:r>
                      </m:e>
                    </m:d>
                  </m:oMath>
                </a14:m>
                <a:r>
                  <a:rPr lang="en-US" altLang="zh-CN" sz="2400" dirty="0">
                    <a:latin typeface="Times New Roman" panose="02020603050405020304" pitchFamily="18" charset="0"/>
                    <a:cs typeface="Times New Roman" panose="02020603050405020304" pitchFamily="18" charset="0"/>
                  </a:rPr>
                  <a:t> satisfies that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m:rPr>
                                <m:sty m:val="p"/>
                              </m:rPr>
                              <a:rPr lang="en-US" altLang="zh-CN" sz="2400" i="1">
                                <a:latin typeface="Cambria Math" panose="02040503050406030204" pitchFamily="18" charset="0"/>
                                <a:ea typeface="Cambria Math" panose="02040503050406030204" pitchFamily="18" charset="0"/>
                              </a:rPr>
                              <m:t>∇</m:t>
                            </m:r>
                          </m:e>
                          <m:sup>
                            <m:r>
                              <a:rPr lang="en-US" altLang="zh-CN" sz="2400" i="1">
                                <a:latin typeface="Cambria Math" panose="02040503050406030204" pitchFamily="18" charset="0"/>
                              </a:rPr>
                              <m:t>2</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𝐁</m:t>
                                </m:r>
                              </m:e>
                              <m:sup>
                                <m:r>
                                  <a:rPr lang="en-US" altLang="zh-CN" sz="2400" b="1" i="1">
                                    <a:latin typeface="Cambria Math" panose="02040503050406030204" pitchFamily="18" charset="0"/>
                                  </a:rPr>
                                  <m:t>𝑻</m:t>
                                </m:r>
                              </m:sup>
                            </m:sSup>
                            <m:r>
                              <a:rPr lang="en-US" altLang="zh-CN" sz="2400" b="1" i="1" smtClean="0">
                                <a:latin typeface="Cambria Math" panose="02040503050406030204" pitchFamily="18" charset="0"/>
                              </a:rPr>
                              <m:t>𝒙</m:t>
                            </m:r>
                          </m:e>
                        </m:d>
                        <m:r>
                          <a:rPr lang="en-US" altLang="zh-CN" sz="2400" b="1" i="1">
                            <a:latin typeface="Cambria Math" panose="02040503050406030204" pitchFamily="18" charset="0"/>
                          </a:rPr>
                          <m:t>||</m:t>
                        </m:r>
                      </m:e>
                      <m:sub>
                        <m:r>
                          <a:rPr lang="en-US" altLang="zh-CN" sz="2400" b="0" i="1" smtClean="0">
                            <a:latin typeface="Cambria Math" panose="02040503050406030204" pitchFamily="18" charset="0"/>
                          </a:rPr>
                          <m:t>𝑜𝑝</m:t>
                        </m:r>
                      </m:sub>
                    </m:sSub>
                  </m:oMath>
                </a14:m>
                <a:r>
                  <a:rPr lang="en-US" altLang="zh-CN" sz="2400" dirty="0">
                    <a:latin typeface="Times New Roman" panose="02020603050405020304" pitchFamily="18" charset="0"/>
                    <a:cs typeface="Times New Roman" panose="02020603050405020304" pitchFamily="18" charset="0"/>
                  </a:rPr>
                  <a:t>for any </a:t>
                </a:r>
                <a14:m>
                  <m:oMath xmlns:m="http://schemas.openxmlformats.org/officeDocument/2006/math">
                    <m:r>
                      <a:rPr lang="en-US" altLang="zh-CN" sz="2400" b="1" i="1" smtClean="0">
                        <a:latin typeface="Cambria Math" panose="02040503050406030204" pitchFamily="18" charset="0"/>
                      </a:rPr>
                      <m:t>𝒙</m:t>
                    </m:r>
                  </m:oMath>
                </a14:m>
                <a:r>
                  <a:rPr lang="en-US" altLang="zh-CN" sz="2400" dirty="0">
                    <a:latin typeface="Times New Roman" panose="02020603050405020304" pitchFamily="18" charset="0"/>
                    <a:cs typeface="Times New Roman" panose="02020603050405020304" pitchFamily="18" charset="0"/>
                  </a:rPr>
                  <a:t>. The operator norm of a matrix </a:t>
                </a:r>
                <a14:m>
                  <m:oMath xmlns:m="http://schemas.openxmlformats.org/officeDocument/2006/math">
                    <m:r>
                      <a:rPr lang="en-US" altLang="zh-CN" sz="2400" b="1" i="0" dirty="0" smtClean="0">
                        <a:latin typeface="Cambria Math" panose="02040503050406030204" pitchFamily="18" charset="0"/>
                      </a:rPr>
                      <m:t>𝐌</m:t>
                    </m:r>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i="1" dirty="0">
                            <a:latin typeface="Cambria Math" panose="02040503050406030204" pitchFamily="18" charset="0"/>
                          </a:rPr>
                          <m:t>𝑅</m:t>
                        </m:r>
                      </m:e>
                      <m:sup>
                        <m:r>
                          <a:rPr lang="en-US" altLang="zh-CN" sz="2400" i="1" dirty="0">
                            <a:latin typeface="Cambria Math" panose="02040503050406030204" pitchFamily="18" charset="0"/>
                          </a:rPr>
                          <m:t>𝑝</m:t>
                        </m:r>
                        <m:r>
                          <a:rPr lang="en-US" altLang="zh-CN" sz="2400" i="1" dirty="0">
                            <a:latin typeface="Cambria Math" panose="02040503050406030204" pitchFamily="18" charset="0"/>
                          </a:rPr>
                          <m:t>×</m:t>
                        </m:r>
                        <m:r>
                          <a:rPr lang="en-US" altLang="zh-CN" sz="2400" i="1" dirty="0">
                            <a:latin typeface="Cambria Math" panose="02040503050406030204" pitchFamily="18" charset="0"/>
                          </a:rPr>
                          <m:t>𝑞</m:t>
                        </m:r>
                      </m:sup>
                    </m:sSup>
                    <m:r>
                      <a:rPr lang="en-US" altLang="zh-CN" sz="2400" i="1" dirty="0" smtClean="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is defined as </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m:t>
                        </m:r>
                        <m:r>
                          <a:rPr lang="en-US" altLang="zh-CN" sz="2400" b="1" i="1">
                            <a:latin typeface="Cambria Math" panose="02040503050406030204" pitchFamily="18" charset="0"/>
                          </a:rPr>
                          <m:t>𝐌</m:t>
                        </m:r>
                        <m:r>
                          <a:rPr lang="en-US" altLang="zh-CN" sz="2400">
                            <a:latin typeface="Cambria Math" panose="02040503050406030204" pitchFamily="18" charset="0"/>
                          </a:rPr>
                          <m:t>||</m:t>
                        </m:r>
                      </m:e>
                      <m:sub>
                        <m:r>
                          <a:rPr lang="en-US" altLang="zh-CN" sz="2400">
                            <a:latin typeface="Cambria Math" panose="02040503050406030204" pitchFamily="18" charset="0"/>
                          </a:rPr>
                          <m:t>𝑜𝑝</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inf</m:t>
                    </m:r>
                    <m:r>
                      <a:rPr lang="en-US" altLang="zh-CN" sz="2400">
                        <a:latin typeface="Cambria Math" panose="02040503050406030204" pitchFamily="18" charset="0"/>
                      </a:rPr>
                      <m:t>⁡</m:t>
                    </m:r>
                    <m:r>
                      <m:rPr>
                        <m:nor/>
                      </m:rPr>
                      <a:rPr lang="en-US" altLang="zh-CN" sz="240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c</m:t>
                    </m:r>
                    <m:r>
                      <m:rPr>
                        <m:nor/>
                      </m:rPr>
                      <a:rPr lang="en-US" altLang="zh-CN" sz="2400" dirty="0">
                        <a:latin typeface="Times New Roman" panose="02020603050405020304" pitchFamily="18" charset="0"/>
                        <a:cs typeface="Times New Roman" panose="02020603050405020304" pitchFamily="18" charset="0"/>
                      </a:rPr>
                      <m:t> ≥ 0</m:t>
                    </m:r>
                    <m:r>
                      <a:rPr lang="en-US" altLang="zh-CN" sz="2400" dirty="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m:t>
                        </m:r>
                        <m:r>
                          <a:rPr lang="en-US" altLang="zh-CN" sz="2400" b="1" i="1">
                            <a:latin typeface="Cambria Math" panose="02040503050406030204" pitchFamily="18" charset="0"/>
                          </a:rPr>
                          <m:t>𝐌</m:t>
                        </m:r>
                        <m:r>
                          <a:rPr lang="en-US" altLang="zh-CN" sz="2400" b="1" i="0" smtClean="0">
                            <a:latin typeface="Cambria Math" panose="02040503050406030204" pitchFamily="18" charset="0"/>
                          </a:rPr>
                          <m:t>𝐯</m:t>
                        </m:r>
                        <m:r>
                          <a:rPr lang="en-US" altLang="zh-CN" sz="2400">
                            <a:latin typeface="Cambria Math" panose="02040503050406030204" pitchFamily="18" charset="0"/>
                          </a:rPr>
                          <m:t>||</m:t>
                        </m:r>
                      </m:e>
                      <m:sub>
                        <m:r>
                          <a:rPr lang="en-US" altLang="zh-CN" sz="2400" b="0" i="0" smtClean="0">
                            <a:latin typeface="Cambria Math" panose="02040503050406030204" pitchFamily="18" charset="0"/>
                          </a:rPr>
                          <m:t>2</m:t>
                        </m:r>
                      </m:sub>
                    </m:sSub>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b="0" i="0" smtClean="0">
                            <a:latin typeface="Cambria Math" panose="02040503050406030204" pitchFamily="18" charset="0"/>
                          </a:rPr>
                          <m:t>c</m:t>
                        </m:r>
                        <m:r>
                          <a:rPr lang="en-US" altLang="zh-CN" sz="2400">
                            <a:latin typeface="Cambria Math" panose="02040503050406030204" pitchFamily="18" charset="0"/>
                          </a:rPr>
                          <m:t>||</m:t>
                        </m:r>
                        <m:r>
                          <a:rPr lang="en-US" altLang="zh-CN" sz="2400" b="1" i="0" smtClean="0">
                            <a:latin typeface="Cambria Math" panose="02040503050406030204" pitchFamily="18" charset="0"/>
                          </a:rPr>
                          <m:t>𝐯</m:t>
                        </m:r>
                        <m:r>
                          <a:rPr lang="en-US" altLang="zh-CN" sz="2400">
                            <a:latin typeface="Cambria Math" panose="02040503050406030204" pitchFamily="18" charset="0"/>
                          </a:rPr>
                          <m:t>||</m:t>
                        </m:r>
                      </m:e>
                      <m:sub>
                        <m:r>
                          <a:rPr lang="en-US" altLang="zh-CN" sz="2400" b="0" i="0" smtClean="0">
                            <a:latin typeface="Cambria Math" panose="02040503050406030204" pitchFamily="18" charset="0"/>
                          </a:rPr>
                          <m:t>2</m:t>
                        </m:r>
                      </m:sub>
                    </m:sSub>
                    <m:r>
                      <a:rPr lang="en-US" altLang="zh-CN" sz="2400">
                        <a:latin typeface="Cambria Math" panose="02040503050406030204" pitchFamily="18" charset="0"/>
                      </a:rPr>
                      <m:t>,</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0" i="0" dirty="0" smtClean="0">
                        <a:latin typeface="Times New Roman" panose="02020603050405020304" pitchFamily="18" charset="0"/>
                        <a:cs typeface="Times New Roman" panose="02020603050405020304" pitchFamily="18" charset="0"/>
                      </a:rPr>
                      <m:t> </m:t>
                    </m:r>
                    <m:r>
                      <m:rPr>
                        <m:nor/>
                      </m:rPr>
                      <a:rPr lang="en-US" altLang="zh-CN" sz="2400" dirty="0">
                        <a:latin typeface="Times New Roman" panose="02020603050405020304" pitchFamily="18" charset="0"/>
                        <a:cs typeface="Times New Roman" panose="02020603050405020304" pitchFamily="18" charset="0"/>
                      </a:rPr>
                      <m:t>v</m:t>
                    </m:r>
                    <m:r>
                      <m:rPr>
                        <m:nor/>
                      </m:rPr>
                      <a:rPr lang="en-US" altLang="zh-CN" sz="2400" dirty="0">
                        <a:latin typeface="Times New Roman" panose="02020603050405020304" pitchFamily="18" charset="0"/>
                        <a:cs typeface="Times New Roman" panose="02020603050405020304" pitchFamily="18" charset="0"/>
                      </a:rPr>
                      <m:t> ∈ </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𝑅</m:t>
                        </m:r>
                      </m:e>
                      <m:sup>
                        <m:r>
                          <m:rPr>
                            <m:sty m:val="p"/>
                          </m:rPr>
                          <a:rPr lang="en-US" altLang="zh-CN" sz="2400" b="0" i="0" dirty="0" smtClean="0">
                            <a:latin typeface="Cambria Math" panose="02040503050406030204" pitchFamily="18" charset="0"/>
                          </a:rPr>
                          <m:t>q</m:t>
                        </m:r>
                      </m:sup>
                    </m:sSup>
                    <m:r>
                      <a:rPr lang="en-US" altLang="zh-CN" sz="2400">
                        <a:latin typeface="Cambria Math" panose="02040503050406030204" pitchFamily="18" charset="0"/>
                      </a:rPr>
                      <m:t>}</m:t>
                    </m:r>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(C2) There exists a constant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𝑀</m:t>
                        </m:r>
                      </m:e>
                      <m:sub>
                        <m:r>
                          <a:rPr lang="en-US" altLang="zh-CN" sz="2400" b="0" i="1" dirty="0" smtClean="0">
                            <a:latin typeface="Cambria Math" panose="02040503050406030204" pitchFamily="18" charset="0"/>
                          </a:rPr>
                          <m:t>2</m:t>
                        </m:r>
                      </m:sub>
                    </m:sSub>
                    <m:r>
                      <a:rPr lang="en-US" altLang="zh-CN" sz="2400" i="1" dirty="0">
                        <a:latin typeface="Cambria Math" panose="02040503050406030204" pitchFamily="18" charset="0"/>
                      </a:rPr>
                      <m:t>&gt;0 </m:t>
                    </m:r>
                  </m:oMath>
                </a14:m>
                <a:r>
                  <a:rPr lang="en-US" altLang="zh-CN" sz="2400" dirty="0">
                    <a:latin typeface="Times New Roman" panose="02020603050405020304" pitchFamily="18" charset="0"/>
                    <a:cs typeface="Times New Roman" panose="02020603050405020304" pitchFamily="18" charset="0"/>
                  </a:rPr>
                  <a:t>such that the density function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𝐁</m:t>
                            </m:r>
                          </m:e>
                          <m:sup>
                            <m:r>
                              <a:rPr lang="en-US" altLang="zh-CN" sz="2400" b="1" i="1">
                                <a:latin typeface="Cambria Math" panose="02040503050406030204" pitchFamily="18" charset="0"/>
                              </a:rPr>
                              <m:t>𝑻</m:t>
                            </m:r>
                          </m:sup>
                        </m:sSup>
                        <m:r>
                          <a:rPr lang="en-US" altLang="zh-CN" sz="2400" b="1">
                            <a:latin typeface="Cambria Math" panose="02040503050406030204" pitchFamily="18" charset="0"/>
                          </a:rPr>
                          <m:t>𝐗</m:t>
                        </m:r>
                      </m:e>
                    </m:d>
                    <m:r>
                      <a:rPr lang="en-US" altLang="zh-CN" sz="2400" b="0" i="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𝑀</m:t>
                        </m:r>
                      </m:e>
                      <m:sub>
                        <m:r>
                          <a:rPr lang="en-US" altLang="zh-CN" sz="2400" i="1" dirty="0">
                            <a:latin typeface="Cambria Math" panose="02040503050406030204" pitchFamily="18" charset="0"/>
                          </a:rPr>
                          <m:t>2</m:t>
                        </m:r>
                      </m:sub>
                    </m:sSub>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Under the two condition we have the following two theorem.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4DDA28E-7A6E-447F-A24C-46AACC9C630B}"/>
                  </a:ext>
                </a:extLst>
              </p:cNvPr>
              <p:cNvSpPr>
                <a:spLocks noGrp="1" noRot="1" noChangeAspect="1" noMove="1" noResize="1" noEditPoints="1" noAdjustHandles="1" noChangeArrowheads="1" noChangeShapeType="1" noTextEdit="1"/>
              </p:cNvSpPr>
              <p:nvPr>
                <p:ph idx="1"/>
              </p:nvPr>
            </p:nvSpPr>
            <p:spPr>
              <a:blipFill>
                <a:blip r:embed="rId2"/>
                <a:stretch>
                  <a:fillRect l="-545" t="-1163" r="-1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7335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22DB345-4F99-4934-B32A-53C565110A5F}"/>
                  </a:ext>
                </a:extLst>
              </p:cNvPr>
              <p:cNvSpPr>
                <a:spLocks noGrp="1"/>
              </p:cNvSpPr>
              <p:nvPr>
                <p:ph type="title"/>
              </p:nvPr>
            </p:nvSpPr>
            <p:spPr/>
            <p:txBody>
              <a:bodyPr/>
              <a:lstStyle/>
              <a:p>
                <a:r>
                  <a:rPr lang="en-US" altLang="zh-CN" sz="2400" dirty="0">
                    <a:latin typeface="Times New Roman" panose="02020603050405020304" pitchFamily="18" charset="0"/>
                    <a:cs typeface="Times New Roman" panose="02020603050405020304" pitchFamily="18" charset="0"/>
                  </a:rPr>
                  <a:t>Theorem 3</a:t>
                </a:r>
                <a:br>
                  <a:rPr lang="en-US" altLang="zh-CN" sz="2000" dirty="0"/>
                </a:br>
                <a:r>
                  <a:rPr lang="en-US" altLang="zh-CN" sz="2400"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𝛿</m:t>
                        </m:r>
                      </m:e>
                      <m:sub>
                        <m:r>
                          <a:rPr lang="en-US" altLang="zh-CN" sz="2400">
                            <a:latin typeface="Cambria Math" panose="02040503050406030204" pitchFamily="18" charset="0"/>
                            <a:cs typeface="Times New Roman" panose="02020603050405020304" pitchFamily="18" charset="0"/>
                          </a:rPr>
                          <m:t>𝑛</m:t>
                        </m:r>
                      </m:sub>
                    </m:sSub>
                    <m:r>
                      <a:rPr lang="en-US" altLang="zh-CN" sz="2400">
                        <a:latin typeface="Cambria Math" panose="02040503050406030204" pitchFamily="18" charset="0"/>
                        <a:cs typeface="Times New Roman" panose="02020603050405020304" pitchFamily="18" charset="0"/>
                      </a:rPr>
                      <m:t>→0 </m:t>
                    </m:r>
                  </m:oMath>
                </a14:m>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func>
                      <m:funcPr>
                        <m:ctrlPr>
                          <a:rPr lang="en-US" altLang="zh-CN" sz="2400" i="1" dirty="0">
                            <a:latin typeface="Cambria Math" panose="02040503050406030204" pitchFamily="18" charset="0"/>
                            <a:cs typeface="Times New Roman" panose="02020603050405020304" pitchFamily="18" charset="0"/>
                          </a:rPr>
                        </m:ctrlPr>
                      </m:funcPr>
                      <m:fName>
                        <m:r>
                          <a:rPr lang="en-US" altLang="zh-CN" sz="2400" dirty="0">
                            <a:latin typeface="Cambria Math" panose="02040503050406030204" pitchFamily="18" charset="0"/>
                            <a:cs typeface="Times New Roman" panose="02020603050405020304" pitchFamily="18" charset="0"/>
                          </a:rPr>
                          <m:t>𝑚𝑎𝑥</m:t>
                        </m:r>
                      </m:fName>
                      <m:e>
                        <m:r>
                          <a:rPr lang="en-US" altLang="zh-CN" sz="2400"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h</m:t>
                            </m:r>
                          </m:e>
                          <m:sub>
                            <m:r>
                              <a:rPr lang="en-US" altLang="zh-CN" sz="2400" dirty="0">
                                <a:latin typeface="Cambria Math" panose="02040503050406030204" pitchFamily="18" charset="0"/>
                                <a:cs typeface="Times New Roman" panose="02020603050405020304" pitchFamily="18" charset="0"/>
                              </a:rPr>
                              <m:t>𝑛</m:t>
                            </m:r>
                          </m:sub>
                        </m:sSub>
                        <m:r>
                          <a:rPr lang="en-US" altLang="zh-CN"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cs typeface="Times New Roman" panose="02020603050405020304" pitchFamily="18" charset="0"/>
                                  </a:rPr>
                                  <m:t>h</m:t>
                                </m:r>
                              </m:e>
                              <m:sub>
                                <m:r>
                                  <a:rPr lang="en-US" altLang="zh-CN" sz="2400" dirty="0">
                                    <a:latin typeface="Cambria Math" panose="02040503050406030204" pitchFamily="18" charset="0"/>
                                    <a:cs typeface="Times New Roman" panose="02020603050405020304" pitchFamily="18" charset="0"/>
                                  </a:rPr>
                                  <m:t>𝑛</m:t>
                                </m:r>
                              </m:sub>
                            </m:sSub>
                          </m:e>
                          <m:sup>
                            <m:r>
                              <a:rPr lang="en-US" altLang="zh-CN" sz="2400"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dirty="0">
                                    <a:latin typeface="Cambria Math" panose="02040503050406030204" pitchFamily="18" charset="0"/>
                                    <a:cs typeface="Times New Roman" panose="02020603050405020304" pitchFamily="18" charset="0"/>
                                  </a:rPr>
                                  <m:t>𝑑</m:t>
                                </m:r>
                              </m:num>
                              <m:den>
                                <m:r>
                                  <a:rPr lang="en-US" altLang="zh-CN" sz="2400" dirty="0">
                                    <a:latin typeface="Cambria Math" panose="02040503050406030204" pitchFamily="18" charset="0"/>
                                    <a:cs typeface="Times New Roman" panose="02020603050405020304" pitchFamily="18" charset="0"/>
                                  </a:rPr>
                                  <m:t>2</m:t>
                                </m:r>
                              </m:den>
                            </m:f>
                          </m:sup>
                        </m:sSup>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𝑛</m:t>
                            </m:r>
                          </m:e>
                          <m:sup>
                            <m:r>
                              <a:rPr lang="en-US" altLang="zh-CN" sz="2400"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dirty="0">
                                    <a:latin typeface="Cambria Math" panose="02040503050406030204" pitchFamily="18" charset="0"/>
                                    <a:cs typeface="Times New Roman" panose="02020603050405020304" pitchFamily="18" charset="0"/>
                                  </a:rPr>
                                  <m:t>1</m:t>
                                </m:r>
                              </m:num>
                              <m:den>
                                <m:r>
                                  <a:rPr lang="en-US" altLang="zh-CN" sz="2400" dirty="0">
                                    <a:latin typeface="Cambria Math" panose="02040503050406030204" pitchFamily="18" charset="0"/>
                                    <a:cs typeface="Times New Roman" panose="02020603050405020304" pitchFamily="18" charset="0"/>
                                  </a:rPr>
                                  <m:t>4</m:t>
                                </m:r>
                              </m:den>
                            </m:f>
                          </m:sup>
                        </m:sSup>
                        <m:r>
                          <a:rPr lang="en-US" altLang="zh-CN" sz="2400" dirty="0">
                            <a:latin typeface="Cambria Math" panose="02040503050406030204" pitchFamily="18" charset="0"/>
                            <a:cs typeface="Times New Roman" panose="02020603050405020304" pitchFamily="18" charset="0"/>
                          </a:rPr>
                          <m:t>}</m:t>
                        </m:r>
                      </m:e>
                    </m:func>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𝑜</m:t>
                    </m:r>
                    <m:r>
                      <a:rPr lang="en-US" altLang="zh-CN" sz="2400" dirty="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a:latin typeface="Cambria Math" panose="02040503050406030204" pitchFamily="18" charset="0"/>
                            <a:cs typeface="Times New Roman" panose="02020603050405020304" pitchFamily="18" charset="0"/>
                          </a:rPr>
                          <m:t>𝛿</m:t>
                        </m:r>
                      </m:e>
                      <m:sub>
                        <m:r>
                          <a:rPr lang="en-US" altLang="zh-CN" sz="2400">
                            <a:latin typeface="Cambria Math" panose="02040503050406030204" pitchFamily="18" charset="0"/>
                            <a:cs typeface="Times New Roman" panose="02020603050405020304" pitchFamily="18" charset="0"/>
                          </a:rPr>
                          <m:t>𝑛</m:t>
                        </m:r>
                      </m:sub>
                    </m:sSub>
                  </m:oMath>
                </a14:m>
                <a:r>
                  <a:rPr lang="en-US" altLang="zh-CN" sz="2400" dirty="0">
                    <a:latin typeface="Times New Roman" panose="02020603050405020304" pitchFamily="18" charset="0"/>
                    <a:cs typeface="Times New Roman" panose="02020603050405020304" pitchFamily="18" charset="0"/>
                  </a:rPr>
                  <a:t>), then </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𝑛</m:t>
                        </m:r>
                      </m:e>
                      <m:sup>
                        <m:r>
                          <a:rPr lang="en-US" altLang="zh-CN" sz="2400" dirty="0">
                            <a:latin typeface="Cambria Math" panose="02040503050406030204" pitchFamily="18" charset="0"/>
                            <a:cs typeface="Times New Roman" panose="02020603050405020304" pitchFamily="18" charset="0"/>
                          </a:rPr>
                          <m:t>−1</m:t>
                        </m:r>
                      </m:sup>
                    </m:sSup>
                    <m:r>
                      <a:rPr lang="en-US" altLang="zh-CN" sz="2400" dirty="0">
                        <a:latin typeface="Cambria Math" panose="02040503050406030204" pitchFamily="18" charset="0"/>
                        <a:cs typeface="Times New Roman" panose="02020603050405020304" pitchFamily="18" charset="0"/>
                      </a:rPr>
                      <m:t>𝐹</m:t>
                    </m:r>
                    <m:r>
                      <a:rPr lang="en-US" altLang="zh-CN" sz="2400" dirty="0">
                        <a:latin typeface="Cambria Math" panose="02040503050406030204" pitchFamily="18" charset="0"/>
                        <a:cs typeface="Times New Roman" panose="02020603050405020304" pitchFamily="18" charset="0"/>
                      </a:rPr>
                      <m:t>(</m:t>
                    </m:r>
                    <m:r>
                      <a:rPr lang="en-US" altLang="zh-CN" sz="2400" dirty="0">
                        <a:latin typeface="Cambria Math" panose="02040503050406030204" pitchFamily="18" charset="0"/>
                        <a:cs typeface="Times New Roman" panose="02020603050405020304" pitchFamily="18" charset="0"/>
                      </a:rPr>
                      <m:t>𝑩</m:t>
                    </m:r>
                    <m:r>
                      <a:rPr lang="en-US" altLang="zh-CN" sz="2400" dirty="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defined by (4.2) converges to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𝐹</m:t>
                        </m:r>
                      </m:e>
                      <m:sub>
                        <m:r>
                          <a:rPr lang="en-US" altLang="zh-CN" sz="2400">
                            <a:latin typeface="Cambria Math" panose="02040503050406030204" pitchFamily="18" charset="0"/>
                            <a:cs typeface="Times New Roman" panose="02020603050405020304" pitchFamily="18" charset="0"/>
                          </a:rPr>
                          <m:t>𝑝𝑜𝑝</m:t>
                        </m:r>
                      </m:sub>
                    </m:sSub>
                    <m:d>
                      <m:dPr>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𝑩</m:t>
                        </m:r>
                      </m:e>
                    </m:d>
                    <m:r>
                      <a:rPr lang="en-US" altLang="zh-CN" sz="240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in (4.1) uniformly in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𝑩</m:t>
                    </m:r>
                  </m:oMath>
                </a14:m>
                <a:r>
                  <a:rPr lang="en-US" altLang="zh-CN" sz="2400" dirty="0">
                    <a:latin typeface="Times New Roman" panose="02020603050405020304" pitchFamily="18" charset="0"/>
                    <a:cs typeface="Times New Roman" panose="02020603050405020304" pitchFamily="18" charset="0"/>
                  </a:rPr>
                  <a:t> as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𝑛</m:t>
                    </m:r>
                    <m:r>
                      <a:rPr lang="en-US" altLang="zh-CN" sz="2400" dirty="0">
                        <a:latin typeface="Cambria Math" panose="02040503050406030204" pitchFamily="18" charset="0"/>
                        <a:cs typeface="Times New Roman" panose="02020603050405020304" pitchFamily="18" charset="0"/>
                      </a:rPr>
                      <m:t> → ∞</m:t>
                    </m:r>
                  </m:oMath>
                </a14:m>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522DB345-4F99-4934-B32A-53C565110A5F}"/>
                  </a:ext>
                </a:extLst>
              </p:cNvPr>
              <p:cNvSpPr>
                <a:spLocks noGrp="1" noRot="1" noChangeAspect="1" noMove="1" noResize="1" noEditPoints="1" noAdjustHandles="1" noChangeArrowheads="1" noChangeShapeType="1" noTextEdit="1"/>
              </p:cNvSpPr>
              <p:nvPr>
                <p:ph type="title"/>
              </p:nvPr>
            </p:nvSpPr>
            <p:spPr>
              <a:blipFill>
                <a:blip r:embed="rId2"/>
                <a:stretch>
                  <a:fillRect l="-1037" t="-3478" r="-389" b="-56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629C49-72A6-43FD-B465-FD6A8B7D2B39}"/>
                  </a:ext>
                </a:extLst>
              </p:cNvPr>
              <p:cNvSpPr>
                <a:spLocks noGrp="1"/>
              </p:cNvSpPr>
              <p:nvPr>
                <p:ph idx="1"/>
              </p:nvPr>
            </p:nvSpPr>
            <p:spPr>
              <a:xfrm>
                <a:off x="646110" y="2376258"/>
                <a:ext cx="9404723" cy="3447494"/>
              </a:xfrm>
            </p:spPr>
            <p:txBody>
              <a:bodyPr/>
              <a:lstStyle/>
              <a:p>
                <a:pPr marL="0" indent="0">
                  <a:buNone/>
                </a:pPr>
                <a:r>
                  <a:rPr lang="en-US" altLang="zh-CN" dirty="0">
                    <a:latin typeface="Times New Roman" panose="02020603050405020304" pitchFamily="18" charset="0"/>
                    <a:cs typeface="Times New Roman" panose="02020603050405020304" pitchFamily="18" charset="0"/>
                  </a:rPr>
                  <a:t>Outline of proof</a:t>
                </a:r>
              </a:p>
              <a:p>
                <a:pPr marL="0" indent="0">
                  <a:buNone/>
                </a:pPr>
                <a14:m>
                  <m:oMath xmlns:m="http://schemas.openxmlformats.org/officeDocument/2006/math">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𝑛</m:t>
                            </m:r>
                          </m:e>
                          <m:sup>
                            <m:r>
                              <a:rPr lang="en-US" altLang="zh-CN" dirty="0">
                                <a:latin typeface="Cambria Math" panose="02040503050406030204" pitchFamily="18" charset="0"/>
                              </a:rPr>
                              <m:t>−1</m:t>
                            </m:r>
                          </m:sup>
                        </m:sSup>
                        <m:r>
                          <a:rPr lang="en-US" altLang="zh-CN" dirty="0">
                            <a:latin typeface="Cambria Math" panose="02040503050406030204" pitchFamily="18" charset="0"/>
                          </a:rPr>
                          <m:t>𝐹</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𝑩</m:t>
                            </m:r>
                          </m:e>
                        </m:d>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𝐹</m:t>
                            </m:r>
                          </m:e>
                          <m:sub>
                            <m:r>
                              <a:rPr lang="en-US" altLang="zh-CN">
                                <a:latin typeface="Cambria Math" panose="02040503050406030204" pitchFamily="18" charset="0"/>
                              </a:rPr>
                              <m:t>𝑝𝑜𝑝</m:t>
                            </m:r>
                          </m:sub>
                        </m:sSub>
                        <m:d>
                          <m:dPr>
                            <m:ctrlPr>
                              <a:rPr lang="en-US" altLang="zh-CN" i="1">
                                <a:latin typeface="Cambria Math" panose="02040503050406030204" pitchFamily="18" charset="0"/>
                              </a:rPr>
                            </m:ctrlPr>
                          </m:dPr>
                          <m:e>
                            <m:r>
                              <a:rPr lang="en-US" altLang="zh-CN">
                                <a:latin typeface="Cambria Math" panose="02040503050406030204" pitchFamily="18" charset="0"/>
                              </a:rPr>
                              <m:t>𝑩</m:t>
                            </m:r>
                          </m:e>
                        </m:d>
                      </m:e>
                    </m:d>
                    <m:r>
                      <a:rPr lang="en-US" altLang="zh-CN">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𝑛</m:t>
                            </m:r>
                          </m:e>
                          <m:sup>
                            <m:r>
                              <a:rPr lang="en-US" altLang="zh-CN" dirty="0">
                                <a:latin typeface="Cambria Math" panose="02040503050406030204" pitchFamily="18" charset="0"/>
                              </a:rPr>
                              <m:t>−1</m:t>
                            </m:r>
                          </m:sup>
                        </m:sSup>
                        <m:r>
                          <a:rPr lang="en-US" altLang="zh-CN" dirty="0">
                            <a:latin typeface="Cambria Math" panose="02040503050406030204" pitchFamily="18" charset="0"/>
                          </a:rPr>
                          <m:t>𝐹</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𝑩</m:t>
                            </m:r>
                          </m:e>
                        </m:d>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𝑛</m:t>
                            </m:r>
                          </m:e>
                          <m:sup>
                            <m:r>
                              <a:rPr lang="en-US" altLang="zh-CN" dirty="0">
                                <a:latin typeface="Cambria Math" panose="02040503050406030204" pitchFamily="18" charset="0"/>
                              </a:rPr>
                              <m:t>−1</m:t>
                            </m:r>
                          </m:sup>
                        </m:sSup>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e>
                                </m:rad>
                              </m:num>
                              <m:den>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1</m:t>
                                    </m:r>
                                  </m:sub>
                                </m:sSub>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2</m:t>
                                    </m:r>
                                  </m:sub>
                                </m:sSub>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𝛿</m:t>
                                    </m:r>
                                  </m:e>
                                  <m:sub>
                                    <m:r>
                                      <a:rPr lang="en-US" altLang="zh-CN">
                                        <a:latin typeface="Cambria Math" panose="02040503050406030204" pitchFamily="18" charset="0"/>
                                      </a:rPr>
                                      <m:t>𝑛</m:t>
                                    </m:r>
                                  </m:sub>
                                </m:sSub>
                              </m:den>
                            </m:f>
                          </m:e>
                        </m:nary>
                      </m:e>
                    </m:d>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𝑛</m:t>
                            </m:r>
                          </m:e>
                          <m:sup>
                            <m:r>
                              <a:rPr lang="en-US" altLang="zh-CN" dirty="0">
                                <a:latin typeface="Cambria Math" panose="02040503050406030204" pitchFamily="18" charset="0"/>
                              </a:rPr>
                              <m:t>−1</m:t>
                            </m:r>
                          </m:sup>
                        </m:sSup>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e>
                                </m:rad>
                              </m:num>
                              <m:den>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1</m:t>
                                    </m:r>
                                  </m:sub>
                                </m:sSub>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2</m:t>
                                    </m:r>
                                  </m:sub>
                                </m:sSub>
                                <m:acc>
                                  <m:accPr>
                                    <m:chr m:val="̂"/>
                                    <m:ctrlPr>
                                      <a:rPr lang="en-US" altLang="zh-CN" i="1" dirty="0">
                                        <a:latin typeface="Cambria Math" panose="02040503050406030204" pitchFamily="18" charset="0"/>
                                      </a:rPr>
                                    </m:ctrlPr>
                                  </m:acc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acc>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𝛿</m:t>
                                    </m:r>
                                  </m:e>
                                  <m:sub>
                                    <m:r>
                                      <a:rPr lang="en-US" altLang="zh-CN">
                                        <a:latin typeface="Cambria Math" panose="02040503050406030204" pitchFamily="18" charset="0"/>
                                      </a:rPr>
                                      <m:t>𝑛</m:t>
                                    </m:r>
                                  </m:sub>
                                </m:sSub>
                              </m:den>
                            </m:f>
                          </m:e>
                        </m:nary>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𝑛</m:t>
                            </m:r>
                          </m:e>
                          <m:sup>
                            <m:r>
                              <a:rPr lang="en-US" altLang="zh-CN" dirty="0">
                                <a:latin typeface="Cambria Math" panose="02040503050406030204" pitchFamily="18" charset="0"/>
                              </a:rPr>
                              <m:t>−1</m:t>
                            </m:r>
                          </m:sup>
                        </m:sSup>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rad>
                              </m:num>
                              <m:den>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1</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2</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𝛿</m:t>
                                    </m:r>
                                  </m:e>
                                  <m:sub>
                                    <m:r>
                                      <a:rPr lang="en-US" altLang="zh-CN">
                                        <a:latin typeface="Cambria Math" panose="02040503050406030204" pitchFamily="18" charset="0"/>
                                      </a:rPr>
                                      <m:t>𝑛</m:t>
                                    </m:r>
                                  </m:sub>
                                </m:sSub>
                              </m:den>
                            </m:f>
                          </m:e>
                        </m:nary>
                      </m:e>
                    </m:d>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𝑛</m:t>
                            </m:r>
                          </m:e>
                          <m:sup>
                            <m:r>
                              <a:rPr lang="en-US" altLang="zh-CN" dirty="0">
                                <a:latin typeface="Cambria Math" panose="02040503050406030204" pitchFamily="18" charset="0"/>
                              </a:rPr>
                              <m:t>−1</m:t>
                            </m:r>
                          </m:sup>
                        </m:sSup>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𝑛</m:t>
                            </m:r>
                          </m:sup>
                          <m:e>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rad>
                              </m:num>
                              <m:den>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1</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2</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𝛿</m:t>
                                    </m:r>
                                  </m:e>
                                  <m:sub>
                                    <m:r>
                                      <a:rPr lang="en-US" altLang="zh-CN">
                                        <a:latin typeface="Cambria Math" panose="02040503050406030204" pitchFamily="18" charset="0"/>
                                      </a:rPr>
                                      <m:t>𝑛</m:t>
                                    </m:r>
                                  </m:sub>
                                </m:sSub>
                              </m:den>
                            </m:f>
                          </m:e>
                        </m:nary>
                        <m:r>
                          <a:rPr lang="en-US" altLang="zh-CN" dirty="0">
                            <a:latin typeface="Cambria Math" panose="02040503050406030204" pitchFamily="18" charset="0"/>
                          </a:rPr>
                          <m:t>−</m:t>
                        </m:r>
                        <m:r>
                          <a:rPr lang="en-US" altLang="zh-CN" dirty="0">
                            <a:latin typeface="Cambria Math" panose="02040503050406030204" pitchFamily="18" charset="0"/>
                          </a:rPr>
                          <m:t>𝐸</m:t>
                        </m:r>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rad>
                          </m:num>
                          <m:den>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1</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2</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𝛿</m:t>
                                </m:r>
                              </m:e>
                              <m:sub>
                                <m:r>
                                  <a:rPr lang="en-US" altLang="zh-CN">
                                    <a:latin typeface="Cambria Math" panose="02040503050406030204" pitchFamily="18" charset="0"/>
                                  </a:rPr>
                                  <m:t>𝑛</m:t>
                                </m:r>
                              </m:sub>
                            </m:sSub>
                          </m:den>
                        </m:f>
                      </m:e>
                    </m:d>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𝐸</m:t>
                        </m:r>
                        <m:f>
                          <m:fPr>
                            <m:ctrlPr>
                              <a:rPr lang="en-US" altLang="zh-CN" i="1" dirty="0">
                                <a:latin typeface="Cambria Math" panose="02040503050406030204" pitchFamily="18" charset="0"/>
                              </a:rPr>
                            </m:ctrlPr>
                          </m:fPr>
                          <m:num>
                            <m:rad>
                              <m:radPr>
                                <m:degHide m:val="on"/>
                                <m:ctrlPr>
                                  <a:rPr lang="en-US" altLang="zh-CN" i="1" dirty="0">
                                    <a:latin typeface="Cambria Math" panose="02040503050406030204" pitchFamily="18" charset="0"/>
                                  </a:rPr>
                                </m:ctrlPr>
                              </m:radPr>
                              <m:deg/>
                              <m:e>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𝑓</m:t>
                                    </m:r>
                                  </m:e>
                                  <m:sub>
                                    <m:r>
                                      <a:rPr lang="en-US" altLang="zh-CN" dirty="0">
                                        <a:latin typeface="Cambria Math" panose="02040503050406030204" pitchFamily="18" charset="0"/>
                                      </a:rPr>
                                      <m:t>2,</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e>
                            </m:rad>
                          </m:num>
                          <m:den>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1</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𝑝</m:t>
                                </m:r>
                              </m:e>
                              <m:sub>
                                <m:r>
                                  <a:rPr lang="en-US" altLang="zh-CN" dirty="0">
                                    <a:latin typeface="Cambria Math" panose="02040503050406030204" pitchFamily="18" charset="0"/>
                                  </a:rPr>
                                  <m:t>2</m:t>
                                </m:r>
                              </m:sub>
                            </m:sSub>
                            <m:sSubSup>
                              <m:sSubSupPr>
                                <m:ctrlPr>
                                  <a:rPr lang="en-US" altLang="zh-CN" i="1" dirty="0">
                                    <a:latin typeface="Cambria Math" panose="02040503050406030204" pitchFamily="18" charset="0"/>
                                  </a:rPr>
                                </m:ctrlPr>
                              </m:sSubSupPr>
                              <m:e>
                                <m:r>
                                  <a:rPr lang="en-US" altLang="zh-CN" dirty="0">
                                    <a:latin typeface="Cambria Math" panose="02040503050406030204" pitchFamily="18" charset="0"/>
                                  </a:rPr>
                                  <m:t>𝑓</m:t>
                                </m:r>
                              </m:e>
                              <m:sub>
                                <m:r>
                                  <a:rPr lang="en-US" altLang="zh-CN" dirty="0">
                                    <a:latin typeface="Cambria Math" panose="02040503050406030204" pitchFamily="18" charset="0"/>
                                  </a:rPr>
                                  <m:t>1,</m:t>
                                </m:r>
                                <m:r>
                                  <a:rPr lang="en-US" altLang="zh-CN" dirty="0">
                                    <a:latin typeface="Cambria Math" panose="02040503050406030204" pitchFamily="18" charset="0"/>
                                  </a:rPr>
                                  <m:t>𝑖</m:t>
                                </m:r>
                              </m:sub>
                              <m:sup>
                                <m:r>
                                  <a:rPr lang="en-US" altLang="zh-CN" dirty="0">
                                    <a:latin typeface="Cambria Math" panose="02040503050406030204" pitchFamily="18" charset="0"/>
                                  </a:rPr>
                                  <m:t>𝑩</m:t>
                                </m:r>
                              </m:sup>
                            </m:sSubSup>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𝛿</m:t>
                                </m:r>
                              </m:e>
                              <m:sub>
                                <m:r>
                                  <a:rPr lang="en-US" altLang="zh-CN">
                                    <a:latin typeface="Cambria Math" panose="02040503050406030204" pitchFamily="18" charset="0"/>
                                  </a:rPr>
                                  <m:t>𝑛</m:t>
                                </m:r>
                              </m:sub>
                            </m:sSub>
                          </m:den>
                        </m:f>
                        <m:r>
                          <a:rPr lang="en-US" altLang="zh-CN"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𝐹</m:t>
                            </m:r>
                          </m:e>
                          <m:sub>
                            <m:r>
                              <a:rPr lang="en-US" altLang="zh-CN">
                                <a:latin typeface="Cambria Math" panose="02040503050406030204" pitchFamily="18" charset="0"/>
                              </a:rPr>
                              <m:t>𝑝𝑜𝑝</m:t>
                            </m:r>
                          </m:sub>
                        </m:sSub>
                        <m:d>
                          <m:dPr>
                            <m:ctrlPr>
                              <a:rPr lang="en-US" altLang="zh-CN" i="1">
                                <a:latin typeface="Cambria Math" panose="02040503050406030204" pitchFamily="18" charset="0"/>
                              </a:rPr>
                            </m:ctrlPr>
                          </m:dPr>
                          <m:e>
                            <m:r>
                              <a:rPr lang="en-US" altLang="zh-CN">
                                <a:latin typeface="Cambria Math" panose="02040503050406030204" pitchFamily="18" charset="0"/>
                              </a:rPr>
                              <m:t>𝑩</m:t>
                            </m:r>
                          </m:e>
                        </m:d>
                      </m:e>
                    </m:d>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𝐿</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𝐿</m:t>
                        </m:r>
                      </m:e>
                      <m:sub>
                        <m:r>
                          <a:rPr lang="en-US" altLang="zh-CN">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𝐿</m:t>
                        </m:r>
                      </m:e>
                      <m:sub>
                        <m:r>
                          <a:rPr lang="en-US" altLang="zh-CN">
                            <a:latin typeface="Cambria Math" panose="02040503050406030204" pitchFamily="18" charset="0"/>
                          </a:rPr>
                          <m:t>3</m:t>
                        </m:r>
                      </m:sub>
                    </m:sSub>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m:t>
                        </m:r>
                        <m:r>
                          <a:rPr lang="en-US" altLang="zh-CN">
                            <a:latin typeface="Cambria Math" panose="02040503050406030204" pitchFamily="18" charset="0"/>
                          </a:rPr>
                          <m:t>𝐿</m:t>
                        </m:r>
                      </m:e>
                      <m:sub>
                        <m:r>
                          <a:rPr lang="en-US" altLang="zh-CN">
                            <a:latin typeface="Cambria Math" panose="02040503050406030204" pitchFamily="18" charset="0"/>
                          </a:rPr>
                          <m:t>4</m:t>
                        </m:r>
                      </m:sub>
                    </m:sSub>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And then show the four term converge to zero in probability uniformly in </a:t>
                </a:r>
                <a14:m>
                  <m:oMath xmlns:m="http://schemas.openxmlformats.org/officeDocument/2006/math">
                    <m:r>
                      <a:rPr lang="en-US" altLang="zh-CN">
                        <a:latin typeface="Cambria Math" panose="02040503050406030204" pitchFamily="18" charset="0"/>
                      </a:rPr>
                      <m:t>𝑩</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A629C49-72A6-43FD-B465-FD6A8B7D2B39}"/>
                  </a:ext>
                </a:extLst>
              </p:cNvPr>
              <p:cNvSpPr>
                <a:spLocks noGrp="1" noRot="1" noChangeAspect="1" noMove="1" noResize="1" noEditPoints="1" noAdjustHandles="1" noChangeArrowheads="1" noChangeShapeType="1" noTextEdit="1"/>
              </p:cNvSpPr>
              <p:nvPr>
                <p:ph idx="1"/>
              </p:nvPr>
            </p:nvSpPr>
            <p:spPr>
              <a:xfrm>
                <a:off x="646110" y="2376258"/>
                <a:ext cx="9404723" cy="3447494"/>
              </a:xfrm>
              <a:blipFill>
                <a:blip r:embed="rId3"/>
                <a:stretch>
                  <a:fillRect l="-713" t="-10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2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7D3CDA2-B3B2-4BB1-BFD8-DC1FFBEE1BD5}"/>
                  </a:ext>
                </a:extLst>
              </p:cNvPr>
              <p:cNvSpPr>
                <a:spLocks noGrp="1"/>
              </p:cNvSpPr>
              <p:nvPr>
                <p:ph type="title"/>
              </p:nvPr>
            </p:nvSpPr>
            <p:spPr>
              <a:xfrm>
                <a:off x="646111" y="452718"/>
                <a:ext cx="9404723" cy="2601200"/>
              </a:xfrm>
            </p:spPr>
            <p:txBody>
              <a:bodyPr/>
              <a:lstStyle/>
              <a:p>
                <a:r>
                  <a:rPr lang="en-US" altLang="zh-CN" sz="2000" dirty="0">
                    <a:latin typeface="Times New Roman" panose="02020603050405020304" pitchFamily="18" charset="0"/>
                    <a:cs typeface="Times New Roman" panose="02020603050405020304" pitchFamily="18" charset="0"/>
                  </a:rPr>
                  <a:t>Theorem</a:t>
                </a:r>
                <a:r>
                  <a:rPr lang="en-US" altLang="zh-CN" sz="2000" dirty="0"/>
                  <a:t> 4 </a:t>
                </a:r>
                <a:br>
                  <a:rPr lang="en-US" altLang="zh-CN" sz="2000" dirty="0"/>
                </a:br>
                <a:r>
                  <a:rPr lang="en-US" altLang="zh-CN" sz="2200" dirty="0">
                    <a:latin typeface="Times New Roman" panose="02020603050405020304" pitchFamily="18" charset="0"/>
                    <a:cs typeface="Times New Roman" panose="02020603050405020304" pitchFamily="18" charset="0"/>
                  </a:rPr>
                  <a:t>Under the same assumption as Theorem3, if the population objective function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𝐹</m:t>
                        </m:r>
                      </m:e>
                      <m:sub>
                        <m:r>
                          <a:rPr lang="en-US" altLang="zh-CN" sz="2200">
                            <a:latin typeface="Cambria Math" panose="02040503050406030204" pitchFamily="18" charset="0"/>
                            <a:cs typeface="Times New Roman" panose="02020603050405020304" pitchFamily="18" charset="0"/>
                          </a:rPr>
                          <m:t>𝑝𝑜𝑝</m:t>
                        </m:r>
                      </m:sub>
                    </m:sSub>
                    <m:d>
                      <m:dPr>
                        <m:ctrlPr>
                          <a:rPr lang="en-US" altLang="zh-CN" sz="2200" i="1">
                            <a:latin typeface="Cambria Math" panose="02040503050406030204" pitchFamily="18" charset="0"/>
                            <a:cs typeface="Times New Roman" panose="02020603050405020304" pitchFamily="18" charset="0"/>
                          </a:rPr>
                        </m:ctrlPr>
                      </m:dPr>
                      <m:e>
                        <m:r>
                          <a:rPr lang="en-US" altLang="zh-CN" sz="2200">
                            <a:latin typeface="Cambria Math" panose="02040503050406030204" pitchFamily="18" charset="0"/>
                            <a:cs typeface="Times New Roman" panose="02020603050405020304" pitchFamily="18" charset="0"/>
                          </a:rPr>
                          <m:t>𝑩</m:t>
                        </m:r>
                      </m:e>
                    </m:d>
                    <m:r>
                      <a:rPr lang="en-US" altLang="zh-CN" sz="2200">
                        <a:latin typeface="Cambria Math" panose="02040503050406030204" pitchFamily="18" charset="0"/>
                        <a:cs typeface="Times New Roman" panose="02020603050405020304" pitchFamily="18" charset="0"/>
                      </a:rPr>
                      <m:t> </m:t>
                    </m:r>
                  </m:oMath>
                </a14:m>
                <a:r>
                  <a:rPr lang="en-US" altLang="zh-CN" sz="2200" dirty="0">
                    <a:latin typeface="Times New Roman" panose="02020603050405020304" pitchFamily="18" charset="0"/>
                    <a:cs typeface="Times New Roman" panose="02020603050405020304" pitchFamily="18" charset="0"/>
                  </a:rPr>
                  <a:t>has a unique global minimum at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dirty="0">
                            <a:latin typeface="Cambria Math" panose="02040503050406030204" pitchFamily="18" charset="0"/>
                            <a:cs typeface="Times New Roman" panose="02020603050405020304" pitchFamily="18" charset="0"/>
                          </a:rPr>
                          <m:t>ℋ</m:t>
                        </m:r>
                      </m:e>
                      <m:sub>
                        <m:r>
                          <a:rPr lang="en-US" altLang="zh-CN" sz="2200" dirty="0">
                            <a:latin typeface="Cambria Math" panose="02040503050406030204" pitchFamily="18" charset="0"/>
                            <a:cs typeface="Times New Roman" panose="02020603050405020304" pitchFamily="18" charset="0"/>
                          </a:rPr>
                          <m:t>𝑌</m:t>
                        </m:r>
                        <m:r>
                          <a:rPr lang="en-US" altLang="zh-CN" sz="2200" dirty="0">
                            <a:latin typeface="Cambria Math" panose="02040503050406030204" pitchFamily="18" charset="0"/>
                            <a:cs typeface="Times New Roman" panose="02020603050405020304" pitchFamily="18" charset="0"/>
                          </a:rPr>
                          <m:t>|</m:t>
                        </m:r>
                        <m:r>
                          <a:rPr lang="en-US" altLang="zh-CN" sz="2200" dirty="0">
                            <a:latin typeface="Cambria Math" panose="02040503050406030204" pitchFamily="18" charset="0"/>
                            <a:cs typeface="Times New Roman" panose="02020603050405020304" pitchFamily="18" charset="0"/>
                          </a:rPr>
                          <m:t>𝑿</m:t>
                        </m:r>
                      </m:sub>
                    </m:sSub>
                    <m:r>
                      <a:rPr lang="en-US" altLang="zh-CN" sz="2200" dirty="0">
                        <a:latin typeface="Cambria Math" panose="02040503050406030204" pitchFamily="18" charset="0"/>
                        <a:cs typeface="Times New Roman" panose="02020603050405020304" pitchFamily="18" charset="0"/>
                      </a:rPr>
                      <m:t>=</m:t>
                    </m:r>
                    <m:r>
                      <a:rPr lang="en-US" altLang="zh-CN" sz="2200" dirty="0">
                        <a:latin typeface="Cambria Math" panose="02040503050406030204" pitchFamily="18" charset="0"/>
                        <a:cs typeface="Times New Roman" panose="02020603050405020304" pitchFamily="18" charset="0"/>
                      </a:rPr>
                      <m:t>𝑠𝑝𝑎𝑛</m:t>
                    </m:r>
                    <m:r>
                      <a:rPr lang="en-US" altLang="zh-CN" sz="2200" dirty="0">
                        <a:latin typeface="Cambria Math" panose="02040503050406030204" pitchFamily="18" charset="0"/>
                        <a:cs typeface="Times New Roman" panose="02020603050405020304" pitchFamily="18" charset="0"/>
                      </a:rPr>
                      <m:t>(</m:t>
                    </m:r>
                    <m:sSub>
                      <m:sSubPr>
                        <m:ctrlPr>
                          <a:rPr lang="en-US" altLang="zh-CN" sz="2200" i="1" dirty="0">
                            <a:latin typeface="Cambria Math" panose="02040503050406030204" pitchFamily="18" charset="0"/>
                            <a:cs typeface="Times New Roman" panose="02020603050405020304" pitchFamily="18" charset="0"/>
                          </a:rPr>
                        </m:ctrlPr>
                      </m:sSubPr>
                      <m:e>
                        <m:r>
                          <a:rPr lang="zh-CN" altLang="el-GR" sz="2200" dirty="0">
                            <a:latin typeface="Cambria Math" panose="02040503050406030204" pitchFamily="18" charset="0"/>
                            <a:cs typeface="Times New Roman" panose="02020603050405020304" pitchFamily="18" charset="0"/>
                          </a:rPr>
                          <m:t>𝛽</m:t>
                        </m:r>
                      </m:e>
                      <m:sub>
                        <m:r>
                          <a:rPr lang="en-US" altLang="zh-CN" sz="2200" dirty="0">
                            <a:latin typeface="Cambria Math" panose="02040503050406030204" pitchFamily="18" charset="0"/>
                            <a:cs typeface="Times New Roman" panose="02020603050405020304" pitchFamily="18" charset="0"/>
                          </a:rPr>
                          <m:t>𝑡</m:t>
                        </m:r>
                      </m:sub>
                    </m:sSub>
                    <m:r>
                      <a:rPr lang="en-US" altLang="zh-CN" sz="2200" dirty="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 then the sample estimator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𝑷</m:t>
                        </m:r>
                      </m:e>
                      <m:sub>
                        <m:acc>
                          <m:accPr>
                            <m:chr m:val="̂"/>
                            <m:ctrlPr>
                              <a:rPr lang="en-US" altLang="zh-CN" sz="2200" i="1">
                                <a:latin typeface="Cambria Math" panose="02040503050406030204" pitchFamily="18" charset="0"/>
                                <a:cs typeface="Times New Roman" panose="02020603050405020304" pitchFamily="18" charset="0"/>
                              </a:rPr>
                            </m:ctrlPr>
                          </m:accPr>
                          <m:e>
                            <m:r>
                              <a:rPr lang="zh-CN" altLang="en-US" sz="2200">
                                <a:latin typeface="Cambria Math" panose="02040503050406030204" pitchFamily="18" charset="0"/>
                                <a:cs typeface="Times New Roman" panose="02020603050405020304" pitchFamily="18" charset="0"/>
                              </a:rPr>
                              <m:t>𝛽</m:t>
                            </m:r>
                          </m:e>
                        </m:acc>
                      </m:sub>
                    </m:sSub>
                  </m:oMath>
                </a14:m>
                <a:r>
                  <a:rPr lang="en-US" altLang="zh-CN" sz="2200" dirty="0">
                    <a:latin typeface="Times New Roman" panose="02020603050405020304" pitchFamily="18" charset="0"/>
                    <a:cs typeface="Times New Roman" panose="02020603050405020304" pitchFamily="18" charset="0"/>
                  </a:rPr>
                  <a:t> converges in probability to the population minimizer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𝑷</m:t>
                        </m:r>
                      </m:e>
                      <m:sub>
                        <m:sSub>
                          <m:sSubPr>
                            <m:ctrlPr>
                              <a:rPr lang="en-US" altLang="zh-CN" sz="2200" i="1" dirty="0">
                                <a:latin typeface="Cambria Math" panose="02040503050406030204" pitchFamily="18" charset="0"/>
                                <a:cs typeface="Times New Roman" panose="02020603050405020304" pitchFamily="18" charset="0"/>
                              </a:rPr>
                            </m:ctrlPr>
                          </m:sSubPr>
                          <m:e>
                            <m:r>
                              <a:rPr lang="zh-CN" altLang="el-GR" sz="2200" dirty="0">
                                <a:latin typeface="Cambria Math" panose="02040503050406030204" pitchFamily="18" charset="0"/>
                                <a:cs typeface="Times New Roman" panose="02020603050405020304" pitchFamily="18" charset="0"/>
                              </a:rPr>
                              <m:t>𝛽</m:t>
                            </m:r>
                          </m:e>
                          <m:sub>
                            <m:r>
                              <a:rPr lang="en-US" altLang="zh-CN" sz="2200" dirty="0">
                                <a:latin typeface="Cambria Math" panose="02040503050406030204" pitchFamily="18" charset="0"/>
                                <a:cs typeface="Times New Roman" panose="02020603050405020304" pitchFamily="18" charset="0"/>
                              </a:rPr>
                              <m:t>𝑡</m:t>
                            </m:r>
                          </m:sub>
                        </m:sSub>
                      </m:sub>
                    </m:sSub>
                  </m:oMath>
                </a14:m>
                <a:r>
                  <a:rPr lang="en-US" altLang="zh-CN" sz="2200" dirty="0">
                    <a:latin typeface="Times New Roman" panose="02020603050405020304" pitchFamily="18" charset="0"/>
                    <a:cs typeface="Times New Roman" panose="02020603050405020304" pitchFamily="18" charset="0"/>
                  </a:rPr>
                  <a:t> as </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𝑛</m:t>
                    </m:r>
                    <m:r>
                      <a:rPr lang="en-US" altLang="zh-CN" sz="2200" dirty="0">
                        <a:latin typeface="Cambria Math" panose="02040503050406030204" pitchFamily="18" charset="0"/>
                        <a:cs typeface="Times New Roman" panose="02020603050405020304" pitchFamily="18" charset="0"/>
                      </a:rPr>
                      <m:t> → ∞</m:t>
                    </m:r>
                  </m:oMath>
                </a14:m>
                <a:r>
                  <a:rPr lang="en-US" altLang="zh-CN" sz="2200" dirty="0">
                    <a:latin typeface="Times New Roman" panose="02020603050405020304" pitchFamily="18" charset="0"/>
                    <a:cs typeface="Times New Roman" panose="02020603050405020304" pitchFamily="18" charset="0"/>
                  </a:rPr>
                  <a:t>; otherwise, for any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a:latin typeface="Cambria Math" panose="02040503050406030204" pitchFamily="18" charset="0"/>
                            <a:cs typeface="Times New Roman" panose="02020603050405020304" pitchFamily="18" charset="0"/>
                          </a:rPr>
                          <m:t>𝑩</m:t>
                        </m:r>
                      </m:e>
                    </m:acc>
                    <m:r>
                      <a:rPr lang="en-US" altLang="zh-CN" sz="2200">
                        <a:latin typeface="Cambria Math" panose="02040503050406030204" pitchFamily="18" charset="0"/>
                        <a:cs typeface="Times New Roman" panose="02020603050405020304" pitchFamily="18" charset="0"/>
                      </a:rPr>
                      <m:t>∈</m:t>
                    </m:r>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a:latin typeface="Cambria Math" panose="02040503050406030204" pitchFamily="18" charset="0"/>
                            <a:cs typeface="Times New Roman" panose="02020603050405020304" pitchFamily="18" charset="0"/>
                          </a:rPr>
                          <m:t>ℬ</m:t>
                        </m:r>
                      </m:e>
                    </m:acc>
                  </m:oMath>
                </a14:m>
                <a:r>
                  <a:rPr lang="en-US" altLang="zh-CN" sz="2200" dirty="0">
                    <a:latin typeface="Times New Roman" panose="02020603050405020304" pitchFamily="18" charset="0"/>
                    <a:cs typeface="Times New Roman" panose="02020603050405020304" pitchFamily="18" charset="0"/>
                  </a:rPr>
                  <a:t>, we have that </a:t>
                </a:r>
                <a14:m>
                  <m:oMath xmlns:m="http://schemas.openxmlformats.org/officeDocument/2006/math">
                    <m:func>
                      <m:funcPr>
                        <m:ctrlPr>
                          <a:rPr lang="en-US" altLang="zh-CN" sz="2200" i="1">
                            <a:latin typeface="Cambria Math" panose="02040503050406030204" pitchFamily="18" charset="0"/>
                            <a:cs typeface="Times New Roman" panose="02020603050405020304" pitchFamily="18" charset="0"/>
                          </a:rPr>
                        </m:ctrlPr>
                      </m:funcPr>
                      <m:fName>
                        <m:limLow>
                          <m:limLowPr>
                            <m:ctrlPr>
                              <a:rPr lang="en-US" altLang="zh-CN" sz="2200" i="1">
                                <a:latin typeface="Cambria Math" panose="02040503050406030204" pitchFamily="18" charset="0"/>
                                <a:cs typeface="Times New Roman" panose="02020603050405020304" pitchFamily="18" charset="0"/>
                              </a:rPr>
                            </m:ctrlPr>
                          </m:limLowPr>
                          <m:e>
                            <m:r>
                              <m:rPr>
                                <m:sty m:val="p"/>
                              </m:rPr>
                              <a:rPr lang="en-US" altLang="zh-CN" sz="2200">
                                <a:latin typeface="Cambria Math" panose="02040503050406030204" pitchFamily="18" charset="0"/>
                                <a:cs typeface="Times New Roman" panose="02020603050405020304" pitchFamily="18" charset="0"/>
                              </a:rPr>
                              <m:t>min</m:t>
                            </m:r>
                          </m:e>
                          <m:lim>
                            <m:r>
                              <a:rPr lang="en-US" altLang="zh-CN" sz="2200">
                                <a:latin typeface="Cambria Math" panose="02040503050406030204" pitchFamily="18" charset="0"/>
                                <a:cs typeface="Times New Roman" panose="02020603050405020304" pitchFamily="18" charset="0"/>
                              </a:rPr>
                              <m:t>𝑩</m:t>
                            </m:r>
                            <m:r>
                              <a:rPr lang="zh-CN" altLang="en-US" sz="2200">
                                <a:latin typeface="Cambria Math" panose="02040503050406030204" pitchFamily="18" charset="0"/>
                                <a:cs typeface="Times New Roman" panose="02020603050405020304" pitchFamily="18" charset="0"/>
                              </a:rPr>
                              <m:t>𝜖</m:t>
                            </m:r>
                            <m:r>
                              <a:rPr lang="en-US" altLang="zh-CN" sz="2200">
                                <a:latin typeface="Cambria Math" panose="02040503050406030204" pitchFamily="18" charset="0"/>
                                <a:cs typeface="Times New Roman" panose="02020603050405020304" pitchFamily="18" charset="0"/>
                              </a:rPr>
                              <m:t>ℬ</m:t>
                            </m:r>
                          </m:lim>
                        </m:limLow>
                      </m:fName>
                      <m:e>
                        <m:sSubSup>
                          <m:sSubSupPr>
                            <m:ctrlPr>
                              <a:rPr lang="en-US" altLang="zh-CN" sz="2200" i="1">
                                <a:latin typeface="Cambria Math" panose="02040503050406030204" pitchFamily="18" charset="0"/>
                                <a:cs typeface="Times New Roman" panose="02020603050405020304" pitchFamily="18" charset="0"/>
                              </a:rPr>
                            </m:ctrlPr>
                          </m:sSubSupPr>
                          <m:e>
                            <m:r>
                              <a:rPr lang="en-US" altLang="zh-CN" sz="220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𝑷</m:t>
                                </m:r>
                              </m:e>
                              <m:sub>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a:latin typeface="Cambria Math" panose="02040503050406030204" pitchFamily="18" charset="0"/>
                                        <a:cs typeface="Times New Roman" panose="02020603050405020304" pitchFamily="18" charset="0"/>
                                      </a:rPr>
                                      <m:t>𝑩</m:t>
                                    </m:r>
                                  </m:e>
                                </m:acc>
                              </m:sub>
                            </m:sSub>
                            <m:r>
                              <a:rPr lang="en-US" altLang="zh-CN" sz="220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𝑷</m:t>
                                </m:r>
                              </m:e>
                              <m:sub>
                                <m:r>
                                  <a:rPr lang="en-US" altLang="zh-CN" sz="2200">
                                    <a:latin typeface="Cambria Math" panose="02040503050406030204" pitchFamily="18" charset="0"/>
                                    <a:cs typeface="Times New Roman" panose="02020603050405020304" pitchFamily="18" charset="0"/>
                                  </a:rPr>
                                  <m:t>𝑩</m:t>
                                </m:r>
                              </m:sub>
                            </m:sSub>
                            <m:r>
                              <a:rPr lang="en-US" altLang="zh-CN" sz="2200">
                                <a:latin typeface="Cambria Math" panose="02040503050406030204" pitchFamily="18" charset="0"/>
                                <a:cs typeface="Times New Roman" panose="02020603050405020304" pitchFamily="18" charset="0"/>
                              </a:rPr>
                              <m:t>||</m:t>
                            </m:r>
                          </m:e>
                          <m:sub>
                            <m:r>
                              <a:rPr lang="en-US" altLang="zh-CN" sz="2200">
                                <a:latin typeface="Cambria Math" panose="02040503050406030204" pitchFamily="18" charset="0"/>
                                <a:cs typeface="Times New Roman" panose="02020603050405020304" pitchFamily="18" charset="0"/>
                              </a:rPr>
                              <m:t>𝐹</m:t>
                            </m:r>
                          </m:sub>
                          <m:sup>
                            <m:r>
                              <a:rPr lang="en-US" altLang="zh-CN" sz="2200">
                                <a:latin typeface="Cambria Math" panose="02040503050406030204" pitchFamily="18" charset="0"/>
                                <a:cs typeface="Times New Roman" panose="02020603050405020304" pitchFamily="18" charset="0"/>
                              </a:rPr>
                              <m:t>2</m:t>
                            </m:r>
                          </m:sup>
                        </m:sSubSup>
                      </m:e>
                    </m:func>
                    <m:r>
                      <a:rPr lang="en-US" altLang="zh-CN" sz="2200">
                        <a:latin typeface="Cambria Math" panose="02040503050406030204" pitchFamily="18" charset="0"/>
                        <a:cs typeface="Times New Roman" panose="02020603050405020304" pitchFamily="18" charset="0"/>
                      </a:rPr>
                      <m:t>→0</m:t>
                    </m:r>
                  </m:oMath>
                </a14:m>
                <a:r>
                  <a:rPr lang="en-US" altLang="zh-CN" sz="2200" dirty="0">
                    <a:latin typeface="Times New Roman" panose="02020603050405020304" pitchFamily="18" charset="0"/>
                    <a:cs typeface="Times New Roman" panose="02020603050405020304" pitchFamily="18" charset="0"/>
                  </a:rPr>
                  <a:t> with a probability tending to 1 as </a:t>
                </a:r>
                <a14:m>
                  <m:oMath xmlns:m="http://schemas.openxmlformats.org/officeDocument/2006/math">
                    <m:r>
                      <a:rPr lang="en-US" altLang="zh-CN" sz="2200" dirty="0">
                        <a:latin typeface="Cambria Math" panose="02040503050406030204" pitchFamily="18" charset="0"/>
                        <a:cs typeface="Times New Roman" panose="02020603050405020304" pitchFamily="18" charset="0"/>
                      </a:rPr>
                      <m:t>𝑛</m:t>
                    </m:r>
                    <m:r>
                      <a:rPr lang="en-US" altLang="zh-CN" sz="2200" dirty="0">
                        <a:latin typeface="Cambria Math" panose="02040503050406030204" pitchFamily="18" charset="0"/>
                        <a:cs typeface="Times New Roman" panose="02020603050405020304" pitchFamily="18" charset="0"/>
                      </a:rPr>
                      <m:t> → ∞</m:t>
                    </m:r>
                  </m:oMath>
                </a14:m>
                <a:r>
                  <a:rPr lang="en-US" altLang="zh-CN" sz="2200" dirty="0">
                    <a:latin typeface="Times New Roman" panose="02020603050405020304" pitchFamily="18" charset="0"/>
                    <a:cs typeface="Times New Roman" panose="02020603050405020304" pitchFamily="18" charset="0"/>
                  </a:rPr>
                  <a:t>. Where </a:t>
                </a:r>
                <a14:m>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a:latin typeface="Cambria Math" panose="02040503050406030204" pitchFamily="18" charset="0"/>
                            <a:cs typeface="Times New Roman" panose="02020603050405020304" pitchFamily="18" charset="0"/>
                          </a:rPr>
                          <m:t>ℬ</m:t>
                        </m:r>
                      </m:e>
                    </m:acc>
                    <m:r>
                      <a:rPr lang="en-US" altLang="zh-CN" sz="2200">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𝑩</m:t>
                    </m:r>
                    <m:r>
                      <a:rPr lang="en-US" altLang="zh-CN" sz="2200">
                        <a:latin typeface="Cambria Math" panose="02040503050406030204" pitchFamily="18" charset="0"/>
                        <a:cs typeface="Times New Roman" panose="02020603050405020304" pitchFamily="18" charset="0"/>
                      </a:rPr>
                      <m:t>∈</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𝑅</m:t>
                        </m:r>
                      </m:e>
                      <m:sup>
                        <m:r>
                          <a:rPr lang="en-US" altLang="zh-CN" sz="2200">
                            <a:latin typeface="Cambria Math" panose="02040503050406030204" pitchFamily="18" charset="0"/>
                            <a:cs typeface="Times New Roman" panose="02020603050405020304" pitchFamily="18" charset="0"/>
                          </a:rPr>
                          <m:t>𝑝</m:t>
                        </m:r>
                        <m:r>
                          <a:rPr lang="en-US" altLang="zh-CN" sz="2200">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𝑑</m:t>
                        </m:r>
                      </m:sup>
                    </m:sSup>
                    <m:r>
                      <a:rPr lang="en-US" altLang="zh-CN" sz="2200">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𝐹</m:t>
                    </m:r>
                    <m:d>
                      <m:dPr>
                        <m:ctrlPr>
                          <a:rPr lang="en-US" altLang="zh-CN" sz="2200" i="1">
                            <a:latin typeface="Cambria Math" panose="02040503050406030204" pitchFamily="18" charset="0"/>
                            <a:cs typeface="Times New Roman" panose="02020603050405020304" pitchFamily="18" charset="0"/>
                          </a:rPr>
                        </m:ctrlPr>
                      </m:dPr>
                      <m:e>
                        <m:r>
                          <a:rPr lang="en-US" altLang="zh-CN" sz="2200">
                            <a:latin typeface="Cambria Math" panose="02040503050406030204" pitchFamily="18" charset="0"/>
                            <a:cs typeface="Times New Roman" panose="02020603050405020304" pitchFamily="18" charset="0"/>
                          </a:rPr>
                          <m:t>𝑩</m:t>
                        </m:r>
                      </m:e>
                    </m:d>
                    <m:r>
                      <a:rPr lang="en-US" altLang="zh-CN" sz="2200">
                        <a:latin typeface="Cambria Math" panose="02040503050406030204" pitchFamily="18" charset="0"/>
                        <a:cs typeface="Times New Roman" panose="02020603050405020304" pitchFamily="18" charset="0"/>
                      </a:rPr>
                      <m:t> </m:t>
                    </m:r>
                    <m:r>
                      <a:rPr lang="en-US" altLang="zh-CN" sz="2200">
                        <a:latin typeface="Cambria Math" panose="02040503050406030204" pitchFamily="18" charset="0"/>
                        <a:cs typeface="Times New Roman" panose="02020603050405020304" pitchFamily="18" charset="0"/>
                      </a:rPr>
                      <m:t>𝒊𝒔</m:t>
                    </m:r>
                    <m:r>
                      <a:rPr lang="en-US" altLang="zh-CN" sz="2200">
                        <a:latin typeface="Cambria Math" panose="02040503050406030204" pitchFamily="18" charset="0"/>
                        <a:cs typeface="Times New Roman" panose="02020603050405020304" pitchFamily="18" charset="0"/>
                      </a:rPr>
                      <m:t> </m:t>
                    </m:r>
                    <m:r>
                      <a:rPr lang="en-US" altLang="zh-CN" sz="2200">
                        <a:latin typeface="Cambria Math" panose="02040503050406030204" pitchFamily="18" charset="0"/>
                        <a:cs typeface="Times New Roman" panose="02020603050405020304" pitchFamily="18" charset="0"/>
                      </a:rPr>
                      <m:t>𝒎𝒊𝒏𝒊𝒎𝒊𝒛𝒆𝒅</m:t>
                    </m:r>
                    <m:r>
                      <a:rPr lang="en-US" altLang="zh-CN" sz="2200">
                        <a:latin typeface="Cambria Math" panose="02040503050406030204" pitchFamily="18" charset="0"/>
                        <a:cs typeface="Times New Roman" panose="02020603050405020304" pitchFamily="18" charset="0"/>
                      </a:rPr>
                      <m:t>}</m:t>
                    </m:r>
                  </m:oMath>
                </a14:m>
                <a:r>
                  <a:rPr lang="en-US" altLang="zh-CN" sz="2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𝑩</m:t>
                        </m:r>
                      </m:e>
                      <m:sub>
                        <m:r>
                          <a:rPr lang="en-US" altLang="zh-CN" sz="2200">
                            <a:latin typeface="Cambria Math" panose="02040503050406030204" pitchFamily="18" charset="0"/>
                            <a:cs typeface="Times New Roman" panose="02020603050405020304" pitchFamily="18" charset="0"/>
                          </a:rPr>
                          <m:t>𝒕</m:t>
                        </m:r>
                      </m:sub>
                    </m:sSub>
                    <m:r>
                      <a:rPr lang="en-US" altLang="zh-CN" sz="2200">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𝑩</m:t>
                    </m:r>
                    <m:r>
                      <a:rPr lang="en-US" altLang="zh-CN" sz="2200">
                        <a:latin typeface="Cambria Math" panose="02040503050406030204" pitchFamily="18" charset="0"/>
                        <a:cs typeface="Times New Roman" panose="02020603050405020304" pitchFamily="18" charset="0"/>
                      </a:rPr>
                      <m:t>∈</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a:latin typeface="Cambria Math" panose="02040503050406030204" pitchFamily="18" charset="0"/>
                            <a:cs typeface="Times New Roman" panose="02020603050405020304" pitchFamily="18" charset="0"/>
                          </a:rPr>
                          <m:t>𝑅</m:t>
                        </m:r>
                      </m:e>
                      <m:sup>
                        <m:r>
                          <a:rPr lang="en-US" altLang="zh-CN" sz="2200">
                            <a:latin typeface="Cambria Math" panose="02040503050406030204" pitchFamily="18" charset="0"/>
                            <a:cs typeface="Times New Roman" panose="02020603050405020304" pitchFamily="18" charset="0"/>
                          </a:rPr>
                          <m:t>𝑝</m:t>
                        </m:r>
                        <m:r>
                          <a:rPr lang="en-US" altLang="zh-CN" sz="2200">
                            <a:latin typeface="Cambria Math" panose="02040503050406030204" pitchFamily="18" charset="0"/>
                            <a:cs typeface="Times New Roman" panose="02020603050405020304" pitchFamily="18" charset="0"/>
                          </a:rPr>
                          <m:t>×</m:t>
                        </m:r>
                        <m:r>
                          <a:rPr lang="en-US" altLang="zh-CN" sz="2200">
                            <a:latin typeface="Cambria Math" panose="02040503050406030204" pitchFamily="18" charset="0"/>
                            <a:cs typeface="Times New Roman" panose="02020603050405020304" pitchFamily="18" charset="0"/>
                          </a:rPr>
                          <m:t>𝑑</m:t>
                        </m:r>
                      </m:sup>
                    </m:sSup>
                    <m:r>
                      <a:rPr lang="en-US" altLang="zh-CN" sz="220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a:latin typeface="Cambria Math" panose="02040503050406030204" pitchFamily="18" charset="0"/>
                            <a:cs typeface="Times New Roman" panose="02020603050405020304" pitchFamily="18" charset="0"/>
                          </a:rPr>
                          <m:t>𝐹</m:t>
                        </m:r>
                      </m:e>
                      <m:sub>
                        <m:r>
                          <a:rPr lang="en-US" altLang="zh-CN" sz="2200">
                            <a:latin typeface="Cambria Math" panose="02040503050406030204" pitchFamily="18" charset="0"/>
                            <a:cs typeface="Times New Roman" panose="02020603050405020304" pitchFamily="18" charset="0"/>
                          </a:rPr>
                          <m:t>𝑝𝑜𝑝</m:t>
                        </m:r>
                      </m:sub>
                    </m:sSub>
                    <m:d>
                      <m:dPr>
                        <m:ctrlPr>
                          <a:rPr lang="en-US" altLang="zh-CN" sz="2200" i="1">
                            <a:latin typeface="Cambria Math" panose="02040503050406030204" pitchFamily="18" charset="0"/>
                            <a:cs typeface="Times New Roman" panose="02020603050405020304" pitchFamily="18" charset="0"/>
                          </a:rPr>
                        </m:ctrlPr>
                      </m:dPr>
                      <m:e>
                        <m:r>
                          <a:rPr lang="en-US" altLang="zh-CN" sz="2200">
                            <a:latin typeface="Cambria Math" panose="02040503050406030204" pitchFamily="18" charset="0"/>
                            <a:cs typeface="Times New Roman" panose="02020603050405020304" pitchFamily="18" charset="0"/>
                          </a:rPr>
                          <m:t>𝑩</m:t>
                        </m:r>
                      </m:e>
                    </m:d>
                    <m:r>
                      <a:rPr lang="en-US" altLang="zh-CN" sz="2200">
                        <a:latin typeface="Cambria Math" panose="02040503050406030204" pitchFamily="18" charset="0"/>
                        <a:cs typeface="Times New Roman" panose="02020603050405020304" pitchFamily="18" charset="0"/>
                      </a:rPr>
                      <m:t>𝒊𝒔</m:t>
                    </m:r>
                    <m:r>
                      <a:rPr lang="en-US" altLang="zh-CN" sz="2200">
                        <a:latin typeface="Cambria Math" panose="02040503050406030204" pitchFamily="18" charset="0"/>
                        <a:cs typeface="Times New Roman" panose="02020603050405020304" pitchFamily="18" charset="0"/>
                      </a:rPr>
                      <m:t> </m:t>
                    </m:r>
                    <m:r>
                      <a:rPr lang="en-US" altLang="zh-CN" sz="2200">
                        <a:latin typeface="Cambria Math" panose="02040503050406030204" pitchFamily="18" charset="0"/>
                        <a:cs typeface="Times New Roman" panose="02020603050405020304" pitchFamily="18" charset="0"/>
                      </a:rPr>
                      <m:t>𝒎𝒊𝒏𝒊𝒎𝒊𝒛𝒆𝒅</m:t>
                    </m:r>
                    <m:r>
                      <a:rPr lang="en-US" altLang="zh-CN" sz="2200">
                        <a:latin typeface="Cambria Math" panose="02040503050406030204" pitchFamily="18" charset="0"/>
                        <a:cs typeface="Times New Roman" panose="02020603050405020304" pitchFamily="18" charset="0"/>
                      </a:rPr>
                      <m:t>}</m:t>
                    </m:r>
                  </m:oMath>
                </a14:m>
                <a:endParaRPr lang="zh-CN" altLang="en-US" sz="22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97D3CDA2-B3B2-4BB1-BFD8-DC1FFBEE1BD5}"/>
                  </a:ext>
                </a:extLst>
              </p:cNvPr>
              <p:cNvSpPr>
                <a:spLocks noGrp="1" noRot="1" noChangeAspect="1" noMove="1" noResize="1" noEditPoints="1" noAdjustHandles="1" noChangeArrowheads="1" noChangeShapeType="1" noTextEdit="1"/>
              </p:cNvSpPr>
              <p:nvPr>
                <p:ph type="title"/>
              </p:nvPr>
            </p:nvSpPr>
            <p:spPr>
              <a:xfrm>
                <a:off x="646111" y="452718"/>
                <a:ext cx="9404723" cy="2601200"/>
              </a:xfrm>
              <a:blipFill>
                <a:blip r:embed="rId2"/>
                <a:stretch>
                  <a:fillRect l="-843" t="-1405" r="-2398" b="-4918"/>
                </a:stretch>
              </a:blipFill>
            </p:spPr>
            <p:txBody>
              <a:bodyPr/>
              <a:lstStyle/>
              <a:p>
                <a:r>
                  <a:rPr lang="zh-CN" altLang="en-US">
                    <a:noFill/>
                  </a:rPr>
                  <a:t> </a:t>
                </a:r>
              </a:p>
            </p:txBody>
          </p:sp>
        </mc:Fallback>
      </mc:AlternateContent>
      <p:sp>
        <p:nvSpPr>
          <p:cNvPr id="3" name="Content Placeholder 2">
            <a:extLst>
              <a:ext uri="{FF2B5EF4-FFF2-40B4-BE49-F238E27FC236}">
                <a16:creationId xmlns:a16="http://schemas.microsoft.com/office/drawing/2014/main" id="{066F7F4D-912C-45D5-8A18-E0FEA45EE9E9}"/>
              </a:ext>
            </a:extLst>
          </p:cNvPr>
          <p:cNvSpPr>
            <a:spLocks noGrp="1"/>
          </p:cNvSpPr>
          <p:nvPr>
            <p:ph idx="1"/>
          </p:nvPr>
        </p:nvSpPr>
        <p:spPr>
          <a:xfrm>
            <a:off x="646111" y="3429000"/>
            <a:ext cx="9404723" cy="3123459"/>
          </a:xfrm>
        </p:spPr>
        <p:txBody>
          <a:bodyPr/>
          <a:lstStyle/>
          <a:p>
            <a:pPr marL="0" indent="0">
              <a:buNone/>
            </a:pPr>
            <a:r>
              <a:rPr lang="en-US" altLang="zh-CN" dirty="0">
                <a:latin typeface="Times New Roman" panose="02020603050405020304" pitchFamily="18" charset="0"/>
                <a:cs typeface="Times New Roman" panose="02020603050405020304" pitchFamily="18" charset="0"/>
              </a:rPr>
              <a:t>Proof omitted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992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F4F6-14F2-438C-BE91-D8CD63806D9A}"/>
              </a:ext>
            </a:extLst>
          </p:cNvPr>
          <p:cNvSpPr>
            <a:spLocks noGrp="1"/>
          </p:cNvSpPr>
          <p:nvPr>
            <p:ph type="title"/>
          </p:nvPr>
        </p:nvSpPr>
        <p:spPr>
          <a:xfrm>
            <a:off x="646111" y="452718"/>
            <a:ext cx="9404723" cy="639235"/>
          </a:xfrm>
        </p:spPr>
        <p:txBody>
          <a:bodyPr/>
          <a:lstStyle/>
          <a:p>
            <a:r>
              <a:rPr lang="en-US" altLang="zh-CN" dirty="0">
                <a:latin typeface="Times New Roman" panose="02020603050405020304" pitchFamily="18" charset="0"/>
                <a:cs typeface="Times New Roman" panose="02020603050405020304" pitchFamily="18" charset="0"/>
              </a:rPr>
              <a:t>Simulation (Inverse Model)</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D239ED-E882-4DD3-AD71-CDD4092D2DEB}"/>
                  </a:ext>
                </a:extLst>
              </p:cNvPr>
              <p:cNvSpPr>
                <a:spLocks noGrp="1"/>
              </p:cNvSpPr>
              <p:nvPr>
                <p:ph idx="1"/>
              </p:nvPr>
            </p:nvSpPr>
            <p:spPr>
              <a:xfrm>
                <a:off x="645132" y="1233996"/>
                <a:ext cx="9404722" cy="5014403"/>
              </a:xfrm>
            </p:spPr>
            <p:txBody>
              <a:bodyPr>
                <a:noAutofit/>
              </a:bodyPr>
              <a:lstStyle/>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In this part, we consider a binary response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∈{1, 2}</m:t>
                    </m:r>
                  </m:oMath>
                </a14:m>
                <a:r>
                  <a:rPr lang="en-US" altLang="zh-CN" sz="2400" dirty="0">
                    <a:solidFill>
                      <a:schemeClr val="tx2"/>
                    </a:solidFill>
                    <a:latin typeface="Times New Roman" panose="02020603050405020304" pitchFamily="18" charset="0"/>
                    <a:cs typeface="Times New Roman" panose="02020603050405020304" pitchFamily="18" charset="0"/>
                  </a:rPr>
                  <a:t>, and a multivariate predictor vector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𝑅</m:t>
                        </m:r>
                      </m:e>
                      <m:sup>
                        <m:r>
                          <a:rPr lang="en-US" altLang="zh-CN" sz="2400">
                            <a:solidFill>
                              <a:schemeClr val="tx2"/>
                            </a:solidFill>
                            <a:latin typeface="Cambria Math" panose="02040503050406030204" pitchFamily="18" charset="0"/>
                            <a:cs typeface="Times New Roman" panose="02020603050405020304" pitchFamily="18" charset="0"/>
                          </a:rPr>
                          <m:t>𝑝</m:t>
                        </m:r>
                      </m:sup>
                    </m:sSup>
                  </m:oMath>
                </a14:m>
                <a:r>
                  <a:rPr lang="en-US" altLang="zh-CN" sz="2400" dirty="0">
                    <a:solidFill>
                      <a:schemeClr val="tx2"/>
                    </a:solidFill>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𝑝</m:t>
                    </m:r>
                    <m:r>
                      <a:rPr lang="en-US" altLang="zh-CN" sz="2400">
                        <a:solidFill>
                          <a:schemeClr val="tx2"/>
                        </a:solidFill>
                        <a:latin typeface="Cambria Math" panose="02040503050406030204" pitchFamily="18" charset="0"/>
                        <a:cs typeface="Times New Roman" panose="02020603050405020304" pitchFamily="18" charset="0"/>
                      </a:rPr>
                      <m:t>=15</m:t>
                    </m:r>
                  </m:oMath>
                </a14:m>
                <a:r>
                  <a:rPr lang="en-US" altLang="zh-CN" sz="2400" dirty="0">
                    <a:solidFill>
                      <a:schemeClr val="tx2"/>
                    </a:solidFill>
                    <a:latin typeface="Times New Roman" panose="02020603050405020304" pitchFamily="18" charset="0"/>
                    <a:cs typeface="Times New Roman" panose="02020603050405020304" pitchFamily="18" charset="0"/>
                  </a:rPr>
                  <a:t>. At first, for each simulation setting, a random vector</a:t>
                </a:r>
                <a14:m>
                  <m:oMath xmlns:m="http://schemas.openxmlformats.org/officeDocument/2006/math">
                    <m:r>
                      <a:rPr lang="en-US" altLang="zh-CN" sz="2400" dirty="0">
                        <a:solidFill>
                          <a:schemeClr val="tx2"/>
                        </a:solidFill>
                        <a:latin typeface="Cambria Math" panose="02040503050406030204" pitchFamily="18" charset="0"/>
                        <a:cs typeface="Times New Roman" panose="02020603050405020304" pitchFamily="18" charset="0"/>
                      </a:rPr>
                      <m:t> </m:t>
                    </m:r>
                    <m:r>
                      <a:rPr lang="zh-CN" altLang="el-GR" sz="2400" dirty="0">
                        <a:solidFill>
                          <a:schemeClr val="tx2"/>
                        </a:solidFill>
                        <a:latin typeface="Cambria Math" panose="02040503050406030204" pitchFamily="18" charset="0"/>
                        <a:cs typeface="Times New Roman" panose="02020603050405020304" pitchFamily="18" charset="0"/>
                      </a:rPr>
                      <m:t>𝛽</m:t>
                    </m:r>
                    <m:r>
                      <a:rPr lang="en-US" altLang="zh-CN" sz="2400" dirty="0">
                        <a:solidFill>
                          <a:schemeClr val="tx2"/>
                        </a:solidFill>
                        <a:latin typeface="Cambria Math" panose="02040503050406030204" pitchFamily="18" charset="0"/>
                        <a:cs typeface="Times New Roman" panose="02020603050405020304" pitchFamily="18" charset="0"/>
                      </a:rPr>
                      <m:t> </m:t>
                    </m:r>
                  </m:oMath>
                </a14:m>
                <a:r>
                  <a:rPr lang="en-US" altLang="zh-CN" sz="2400" dirty="0">
                    <a:solidFill>
                      <a:schemeClr val="tx2"/>
                    </a:solidFill>
                    <a:latin typeface="Times New Roman" panose="02020603050405020304" pitchFamily="18" charset="0"/>
                    <a:cs typeface="Times New Roman" panose="02020603050405020304" pitchFamily="18" charset="0"/>
                  </a:rPr>
                  <a:t>and its orthogonal completion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𝑩</m:t>
                        </m:r>
                      </m:e>
                      <m:sub>
                        <m:r>
                          <a:rPr lang="en-US" altLang="zh-CN" sz="2400">
                            <a:solidFill>
                              <a:schemeClr val="tx2"/>
                            </a:solidFill>
                            <a:latin typeface="Cambria Math" panose="02040503050406030204" pitchFamily="18" charset="0"/>
                            <a:cs typeface="Times New Roman" panose="02020603050405020304" pitchFamily="18" charset="0"/>
                          </a:rPr>
                          <m:t>0</m:t>
                        </m:r>
                      </m:sub>
                    </m:sSub>
                  </m:oMath>
                </a14:m>
                <a:r>
                  <a:rPr lang="en-US" altLang="zh-CN" sz="2400" dirty="0">
                    <a:solidFill>
                      <a:schemeClr val="tx2"/>
                    </a:solidFill>
                    <a:latin typeface="Times New Roman" panose="02020603050405020304" pitchFamily="18" charset="0"/>
                    <a:cs typeface="Times New Roman" panose="02020603050405020304" pitchFamily="18" charset="0"/>
                  </a:rPr>
                  <a:t> are randomly simulated such that is an orthogonal basis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m:t>
                    </m:r>
                    <m:r>
                      <a:rPr lang="zh-CN" altLang="el-GR" sz="2400" dirty="0">
                        <a:solidFill>
                          <a:schemeClr val="tx2"/>
                        </a:solidFill>
                        <a:latin typeface="Cambria Math" panose="02040503050406030204" pitchFamily="18" charset="0"/>
                        <a:cs typeface="Times New Roman" panose="02020603050405020304" pitchFamily="18" charset="0"/>
                      </a:rPr>
                      <m:t>𝛽</m:t>
                    </m:r>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𝑩</m:t>
                        </m:r>
                      </m:e>
                      <m:sub>
                        <m:r>
                          <a:rPr lang="en-US" altLang="zh-CN" sz="2400">
                            <a:solidFill>
                              <a:schemeClr val="tx2"/>
                            </a:solidFill>
                            <a:latin typeface="Cambria Math" panose="02040503050406030204" pitchFamily="18" charset="0"/>
                            <a:cs typeface="Times New Roman" panose="02020603050405020304" pitchFamily="18" charset="0"/>
                          </a:rPr>
                          <m:t>0</m:t>
                        </m:r>
                      </m:sub>
                    </m:sSub>
                    <m:r>
                      <a:rPr lang="en-US" altLang="zh-CN" sz="2400">
                        <a:solidFill>
                          <a:schemeClr val="tx2"/>
                        </a:solidFill>
                        <a:latin typeface="Cambria Math" panose="02040503050406030204" pitchFamily="18" charset="0"/>
                        <a:cs typeface="Times New Roman" panose="020206030504050203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for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𝑅</m:t>
                        </m:r>
                      </m:e>
                      <m:sup>
                        <m:r>
                          <a:rPr lang="en-US" altLang="zh-CN" sz="2400">
                            <a:solidFill>
                              <a:schemeClr val="tx2"/>
                            </a:solidFill>
                            <a:latin typeface="Cambria Math" panose="02040503050406030204" pitchFamily="18" charset="0"/>
                            <a:cs typeface="Times New Roman" panose="02020603050405020304" pitchFamily="18" charset="0"/>
                          </a:rPr>
                          <m:t>𝑝</m:t>
                        </m:r>
                      </m:sup>
                    </m:sSup>
                  </m:oMath>
                </a14:m>
                <a:r>
                  <a:rPr lang="en-US" altLang="zh-CN" sz="2400" dirty="0">
                    <a:solidFill>
                      <a:schemeClr val="tx2"/>
                    </a:solidFill>
                    <a:latin typeface="Times New Roman" panose="02020603050405020304" pitchFamily="18" charset="0"/>
                    <a:cs typeface="Times New Roman" panose="02020603050405020304" pitchFamily="18" charset="0"/>
                  </a:rPr>
                  <a:t>.</a:t>
                </a: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MDA-1:</a:t>
                </a:r>
                <a14:m>
                  <m:oMath xmlns:m="http://schemas.openxmlformats.org/officeDocument/2006/math">
                    <m:r>
                      <a:rPr lang="en-US" altLang="zh-CN" sz="2400" dirty="0">
                        <a:solidFill>
                          <a:schemeClr val="tx2"/>
                        </a:solidFill>
                        <a:latin typeface="Cambria Math" panose="02040503050406030204" pitchFamily="18" charset="0"/>
                        <a:cs typeface="Times New Roman" panose="02020603050405020304" pitchFamily="18" charset="0"/>
                      </a:rPr>
                      <m:t> </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=1)~0.5∗</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−1,10</m:t>
                        </m:r>
                      </m:e>
                    </m:d>
                    <m:r>
                      <a:rPr lang="en-US" altLang="zh-CN" sz="2400">
                        <a:solidFill>
                          <a:schemeClr val="tx2"/>
                        </a:solidFill>
                        <a:latin typeface="Cambria Math" panose="02040503050406030204" pitchFamily="18" charset="0"/>
                        <a:cs typeface="Times New Roman" panose="02020603050405020304" pitchFamily="18" charset="0"/>
                      </a:rPr>
                      <m:t>+0.5 ∗</m:t>
                    </m:r>
                    <m:r>
                      <a:rPr lang="en-US" altLang="zh-CN" sz="2400">
                        <a:solidFill>
                          <a:schemeClr val="tx2"/>
                        </a:solidFill>
                        <a:latin typeface="Cambria Math" panose="02040503050406030204" pitchFamily="18" charset="0"/>
                        <a:cs typeface="Times New Roman" panose="02020603050405020304" pitchFamily="18" charset="0"/>
                      </a:rPr>
                      <m:t>𝑁</m:t>
                    </m:r>
                    <m:r>
                      <a:rPr lang="en-US" altLang="zh-CN" sz="2400">
                        <a:solidFill>
                          <a:schemeClr val="tx2"/>
                        </a:solidFill>
                        <a:latin typeface="Cambria Math" panose="02040503050406030204" pitchFamily="18" charset="0"/>
                        <a:cs typeface="Times New Roman" panose="02020603050405020304" pitchFamily="18" charset="0"/>
                      </a:rPr>
                      <m:t>(1,0.1)</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=2)~0.5∗</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0,1</m:t>
                        </m:r>
                      </m:e>
                    </m:d>
                    <m:r>
                      <a:rPr lang="en-US" altLang="zh-CN" sz="2400">
                        <a:solidFill>
                          <a:schemeClr val="tx2"/>
                        </a:solidFill>
                        <a:latin typeface="Cambria Math" panose="02040503050406030204" pitchFamily="18" charset="0"/>
                        <a:cs typeface="Times New Roman" panose="02020603050405020304" pitchFamily="18" charset="0"/>
                      </a:rPr>
                      <m:t>+0.5 ∗</m:t>
                    </m:r>
                    <m:r>
                      <a:rPr lang="en-US" altLang="zh-CN" sz="2400">
                        <a:solidFill>
                          <a:schemeClr val="tx2"/>
                        </a:solidFill>
                        <a:latin typeface="Cambria Math" panose="02040503050406030204" pitchFamily="18" charset="0"/>
                        <a:cs typeface="Times New Roman" panose="02020603050405020304" pitchFamily="18" charset="0"/>
                      </a:rPr>
                      <m:t>𝑁</m:t>
                    </m:r>
                    <m:r>
                      <a:rPr lang="en-US" altLang="zh-CN" sz="2400">
                        <a:solidFill>
                          <a:schemeClr val="tx2"/>
                        </a:solidFill>
                        <a:latin typeface="Cambria Math" panose="02040503050406030204" pitchFamily="18" charset="0"/>
                        <a:cs typeface="Times New Roman" panose="02020603050405020304" pitchFamily="18" charset="0"/>
                      </a:rPr>
                      <m:t>(2,1)</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 </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𝑩</m:t>
                            </m:r>
                          </m:e>
                          <m:sub>
                            <m:r>
                              <a:rPr lang="en-US" altLang="zh-CN" sz="2400">
                                <a:solidFill>
                                  <a:schemeClr val="tx2"/>
                                </a:solidFill>
                                <a:latin typeface="Cambria Math" panose="02040503050406030204" pitchFamily="18" charset="0"/>
                                <a:cs typeface="Times New Roman" panose="02020603050405020304" pitchFamily="18" charset="0"/>
                              </a:rPr>
                              <m:t>0</m:t>
                            </m:r>
                          </m:sub>
                        </m:sSub>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𝟎</m:t>
                        </m:r>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𝑰</m:t>
                            </m:r>
                          </m:e>
                          <m:sub>
                            <m:r>
                              <a:rPr lang="en-US" altLang="zh-CN" sz="2400">
                                <a:solidFill>
                                  <a:schemeClr val="tx2"/>
                                </a:solidFill>
                                <a:latin typeface="Cambria Math" panose="02040503050406030204" pitchFamily="18" charset="0"/>
                                <a:cs typeface="Times New Roman" panose="02020603050405020304" pitchFamily="18" charset="0"/>
                              </a:rPr>
                              <m:t>𝑝</m:t>
                            </m:r>
                            <m:r>
                              <a:rPr lang="en-US" altLang="zh-CN" sz="2400">
                                <a:solidFill>
                                  <a:schemeClr val="tx2"/>
                                </a:solidFill>
                                <a:latin typeface="Cambria Math" panose="02040503050406030204" pitchFamily="18" charset="0"/>
                                <a:cs typeface="Times New Roman" panose="02020603050405020304" pitchFamily="18" charset="0"/>
                              </a:rPr>
                              <m:t>−1</m:t>
                            </m:r>
                          </m:sub>
                        </m:sSub>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𝑋</m:t>
                        </m:r>
                        <m:r>
                          <a:rPr lang="en-US" altLang="zh-CN" sz="2400">
                            <a:solidFill>
                              <a:schemeClr val="tx2"/>
                            </a:solidFill>
                            <a:latin typeface="Cambria Math" panose="02040503050406030204" pitchFamily="18" charset="0"/>
                            <a:cs typeface="Times New Roman" panose="02020603050405020304" pitchFamily="18" charset="0"/>
                          </a:rPr>
                          <m:t>=</m:t>
                        </m:r>
                        <m:r>
                          <a:rPr lang="zh-CN" altLang="el-GR" sz="2400" dirty="0">
                            <a:solidFill>
                              <a:schemeClr val="tx2"/>
                            </a:solidFill>
                            <a:latin typeface="Cambria Math" panose="02040503050406030204" pitchFamily="18" charset="0"/>
                            <a:cs typeface="Times New Roman" panose="02020603050405020304" pitchFamily="18" charset="0"/>
                          </a:rPr>
                          <m:t>𝛽𝛽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𝑩</m:t>
                            </m:r>
                          </m:e>
                          <m:sub>
                            <m:r>
                              <a:rPr lang="en-US" altLang="zh-CN" sz="2400">
                                <a:solidFill>
                                  <a:schemeClr val="tx2"/>
                                </a:solidFill>
                                <a:latin typeface="Cambria Math" panose="02040503050406030204" pitchFamily="18" charset="0"/>
                                <a:cs typeface="Times New Roman" panose="02020603050405020304" pitchFamily="18" charset="0"/>
                              </a:rPr>
                              <m:t>0</m:t>
                            </m:r>
                          </m:sub>
                        </m:sSub>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𝑩</m:t>
                            </m:r>
                          </m:e>
                          <m:sub>
                            <m:r>
                              <a:rPr lang="en-US" altLang="zh-CN" sz="2400">
                                <a:solidFill>
                                  <a:schemeClr val="tx2"/>
                                </a:solidFill>
                                <a:latin typeface="Cambria Math" panose="02040503050406030204" pitchFamily="18" charset="0"/>
                                <a:cs typeface="Times New Roman" panose="02020603050405020304" pitchFamily="18" charset="0"/>
                              </a:rPr>
                              <m:t>0</m:t>
                            </m:r>
                          </m:sub>
                        </m:sSub>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MDA-2: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=1)~0.5∗</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−2,0.1</m:t>
                        </m:r>
                      </m:e>
                    </m:d>
                    <m:r>
                      <a:rPr lang="en-US" altLang="zh-CN" sz="2400">
                        <a:solidFill>
                          <a:schemeClr val="tx2"/>
                        </a:solidFill>
                        <a:latin typeface="Cambria Math" panose="02040503050406030204" pitchFamily="18" charset="0"/>
                        <a:cs typeface="Times New Roman" panose="02020603050405020304" pitchFamily="18" charset="0"/>
                      </a:rPr>
                      <m:t>+0.5 ∗</m:t>
                    </m:r>
                    <m:r>
                      <a:rPr lang="en-US" altLang="zh-CN" sz="2400">
                        <a:solidFill>
                          <a:schemeClr val="tx2"/>
                        </a:solidFill>
                        <a:latin typeface="Cambria Math" panose="02040503050406030204" pitchFamily="18" charset="0"/>
                        <a:cs typeface="Times New Roman" panose="02020603050405020304" pitchFamily="18" charset="0"/>
                      </a:rPr>
                      <m:t>𝑁</m:t>
                    </m:r>
                    <m:r>
                      <a:rPr lang="en-US" altLang="zh-CN" sz="2400">
                        <a:solidFill>
                          <a:schemeClr val="tx2"/>
                        </a:solidFill>
                        <a:latin typeface="Cambria Math" panose="02040503050406030204" pitchFamily="18" charset="0"/>
                        <a:cs typeface="Times New Roman" panose="02020603050405020304" pitchFamily="18" charset="0"/>
                      </a:rPr>
                      <m:t>(2,0.1)</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=2)~0.5∗</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0,1</m:t>
                        </m:r>
                      </m:e>
                    </m:d>
                    <m:r>
                      <a:rPr lang="en-US" altLang="zh-CN" sz="2400">
                        <a:solidFill>
                          <a:schemeClr val="tx2"/>
                        </a:solidFill>
                        <a:latin typeface="Cambria Math" panose="02040503050406030204" pitchFamily="18" charset="0"/>
                        <a:cs typeface="Times New Roman" panose="02020603050405020304" pitchFamily="18" charset="0"/>
                      </a:rPr>
                      <m:t>+0.5 ∗</m:t>
                    </m:r>
                    <m:r>
                      <a:rPr lang="en-US" altLang="zh-CN" sz="2400">
                        <a:solidFill>
                          <a:schemeClr val="tx2"/>
                        </a:solidFill>
                        <a:latin typeface="Cambria Math" panose="02040503050406030204" pitchFamily="18" charset="0"/>
                        <a:cs typeface="Times New Roman" panose="02020603050405020304" pitchFamily="18" charset="0"/>
                      </a:rPr>
                      <m:t>𝑁</m:t>
                    </m:r>
                    <m:r>
                      <a:rPr lang="en-US" altLang="zh-CN" sz="2400">
                        <a:solidFill>
                          <a:schemeClr val="tx2"/>
                        </a:solidFill>
                        <a:latin typeface="Cambria Math" panose="02040503050406030204" pitchFamily="18" charset="0"/>
                        <a:cs typeface="Times New Roman" panose="02020603050405020304" pitchFamily="18" charset="0"/>
                      </a:rPr>
                      <m:t>(5,1)</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LDA-1: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=1)~</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𝟎</m:t>
                        </m:r>
                        <m:r>
                          <a:rPr lang="en-US" altLang="zh-CN" sz="2400">
                            <a:solidFill>
                              <a:schemeClr val="tx2"/>
                            </a:solidFill>
                            <a:latin typeface="Cambria Math" panose="02040503050406030204" pitchFamily="18" charset="0"/>
                            <a:cs typeface="Times New Roman" panose="02020603050405020304" pitchFamily="18" charset="0"/>
                          </a:rPr>
                          <m:t>,</m:t>
                        </m:r>
                        <m:r>
                          <a:rPr lang="el-GR" altLang="zh-CN" sz="2400">
                            <a:solidFill>
                              <a:schemeClr val="tx2"/>
                            </a:solidFill>
                            <a:latin typeface="Cambria Math" panose="02040503050406030204" pitchFamily="18" charset="0"/>
                            <a:cs typeface="Times New Roman" panose="02020603050405020304" pitchFamily="18" charset="0"/>
                          </a:rPr>
                          <m:t>𝚺</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=2)~</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l-GR" altLang="zh-CN" sz="2400">
                            <a:solidFill>
                              <a:schemeClr val="tx2"/>
                            </a:solidFill>
                            <a:latin typeface="Cambria Math" panose="02040503050406030204" pitchFamily="18" charset="0"/>
                            <a:cs typeface="Times New Roman" panose="02020603050405020304" pitchFamily="18" charset="0"/>
                          </a:rPr>
                          <m:t>𝚺</m:t>
                        </m:r>
                        <m:r>
                          <a:rPr lang="zh-CN" altLang="el-GR" sz="2400" dirty="0">
                            <a:solidFill>
                              <a:schemeClr val="tx2"/>
                            </a:solidFill>
                            <a:latin typeface="Cambria Math" panose="02040503050406030204" pitchFamily="18" charset="0"/>
                            <a:cs typeface="Times New Roman" panose="02020603050405020304" pitchFamily="18" charset="0"/>
                          </a:rPr>
                          <m:t>𝛽</m:t>
                        </m:r>
                        <m:r>
                          <a:rPr lang="en-US" altLang="zh-CN" sz="2400">
                            <a:solidFill>
                              <a:schemeClr val="tx2"/>
                            </a:solidFill>
                            <a:latin typeface="Cambria Math" panose="02040503050406030204" pitchFamily="18" charset="0"/>
                            <a:cs typeface="Times New Roman" panose="02020603050405020304" pitchFamily="18" charset="0"/>
                          </a:rPr>
                          <m:t>,</m:t>
                        </m:r>
                        <m:r>
                          <a:rPr lang="el-GR" altLang="zh-CN" sz="2400">
                            <a:solidFill>
                              <a:schemeClr val="tx2"/>
                            </a:solidFill>
                            <a:latin typeface="Cambria Math" panose="02040503050406030204" pitchFamily="18" charset="0"/>
                            <a:cs typeface="Times New Roman" panose="02020603050405020304" pitchFamily="18" charset="0"/>
                          </a:rPr>
                          <m:t>𝚺</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l-GR" altLang="zh-CN" sz="2400">
                        <a:solidFill>
                          <a:schemeClr val="tx2"/>
                        </a:solidFill>
                        <a:latin typeface="Cambria Math" panose="02040503050406030204" pitchFamily="18" charset="0"/>
                        <a:cs typeface="Times New Roman" panose="02020603050405020304" pitchFamily="18" charset="0"/>
                      </a:rPr>
                      <m:t>𝚺</m:t>
                    </m:r>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𝑰</m:t>
                        </m:r>
                      </m:e>
                      <m:sub>
                        <m:r>
                          <a:rPr lang="en-US" altLang="zh-CN" sz="2400">
                            <a:solidFill>
                              <a:schemeClr val="tx2"/>
                            </a:solidFill>
                            <a:latin typeface="Cambria Math" panose="02040503050406030204" pitchFamily="18" charset="0"/>
                            <a:cs typeface="Times New Roman" panose="02020603050405020304" pitchFamily="18" charset="0"/>
                          </a:rPr>
                          <m:t>𝑝</m:t>
                        </m:r>
                      </m:sub>
                    </m:sSub>
                    <m:r>
                      <a:rPr lang="en-US" altLang="zh-CN" sz="2400">
                        <a:solidFill>
                          <a:schemeClr val="tx2"/>
                        </a:solidFill>
                        <a:latin typeface="Cambria Math" panose="02040503050406030204" pitchFamily="18" charset="0"/>
                        <a:cs typeface="Times New Roman" panose="02020603050405020304" pitchFamily="18" charset="0"/>
                      </a:rPr>
                      <m:t> </m:t>
                    </m:r>
                    <m:r>
                      <m:rPr>
                        <m:sty m:val="p"/>
                      </m:rPr>
                      <a:rPr lang="en-US" altLang="zh-CN" sz="2400">
                        <a:solidFill>
                          <a:schemeClr val="tx2"/>
                        </a:solidFill>
                        <a:latin typeface="Cambria Math" panose="02040503050406030204" pitchFamily="18" charset="0"/>
                        <a:cs typeface="Times New Roman" panose="02020603050405020304" pitchFamily="18" charset="0"/>
                      </a:rPr>
                      <m:t>or</m:t>
                    </m:r>
                    <m:r>
                      <a:rPr lang="en-US" altLang="zh-CN" sz="2400">
                        <a:solidFill>
                          <a:schemeClr val="tx2"/>
                        </a:solidFill>
                        <a:latin typeface="Cambria Math" panose="02040503050406030204" pitchFamily="18" charset="0"/>
                        <a:cs typeface="Times New Roman" panose="02020603050405020304" pitchFamily="18" charset="0"/>
                      </a:rPr>
                      <m:t>  </m:t>
                    </m:r>
                    <m:r>
                      <m:rPr>
                        <m:sty m:val="p"/>
                      </m:rPr>
                      <a:rPr lang="en-US" altLang="zh-CN" sz="2400">
                        <a:solidFill>
                          <a:schemeClr val="tx2"/>
                        </a:solidFill>
                        <a:latin typeface="Cambria Math" panose="02040503050406030204" pitchFamily="18" charset="0"/>
                        <a:cs typeface="Times New Roman" panose="02020603050405020304" pitchFamily="18" charset="0"/>
                      </a:rPr>
                      <m:t>AR</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0.8</m:t>
                        </m:r>
                      </m:e>
                    </m:d>
                  </m:oMath>
                </a14:m>
                <a:r>
                  <a:rPr lang="en-US" altLang="zh-CN" sz="2400" dirty="0">
                    <a:solidFill>
                      <a:schemeClr val="tx2"/>
                    </a:solidFill>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m:rPr>
                            <m:sty m:val="p"/>
                          </m:rPr>
                          <a:rPr lang="en-US" altLang="zh-CN" sz="2400">
                            <a:solidFill>
                              <a:schemeClr val="tx2"/>
                            </a:solidFill>
                            <a:latin typeface="Cambria Math" panose="02040503050406030204" pitchFamily="18" charset="0"/>
                            <a:cs typeface="Times New Roman" panose="02020603050405020304" pitchFamily="18" charset="0"/>
                          </a:rPr>
                          <m:t>AR</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0.8</m:t>
                            </m:r>
                          </m:e>
                        </m:d>
                      </m:e>
                      <m:sub>
                        <m:r>
                          <a:rPr lang="en-US" altLang="zh-CN" sz="2400">
                            <a:solidFill>
                              <a:schemeClr val="tx2"/>
                            </a:solidFill>
                            <a:latin typeface="Cambria Math" panose="02040503050406030204" pitchFamily="18" charset="0"/>
                            <a:cs typeface="Times New Roman" panose="02020603050405020304" pitchFamily="18" charset="0"/>
                          </a:rPr>
                          <m:t>𝑖𝑗</m:t>
                        </m:r>
                      </m:sub>
                    </m:sSub>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0.8</m:t>
                        </m:r>
                      </m:e>
                      <m:sup>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𝑖</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𝑗</m:t>
                        </m:r>
                        <m:r>
                          <a:rPr lang="en-US" altLang="zh-CN" sz="2400">
                            <a:solidFill>
                              <a:schemeClr val="tx2"/>
                            </a:solidFill>
                            <a:latin typeface="Cambria Math" panose="02040503050406030204" pitchFamily="18" charset="0"/>
                            <a:cs typeface="Times New Roman" panose="02020603050405020304" pitchFamily="18" charset="0"/>
                          </a:rPr>
                          <m:t>|</m:t>
                        </m:r>
                      </m:sup>
                    </m:sSup>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LDA-2: the same a LDA-1, except change </a:t>
                </a:r>
                <a14:m>
                  <m:oMath xmlns:m="http://schemas.openxmlformats.org/officeDocument/2006/math">
                    <m:r>
                      <a:rPr lang="el-GR" altLang="zh-CN" sz="2400">
                        <a:solidFill>
                          <a:schemeClr val="tx2"/>
                        </a:solidFill>
                        <a:latin typeface="Cambria Math" panose="02040503050406030204" pitchFamily="18" charset="0"/>
                        <a:cs typeface="Times New Roman" panose="02020603050405020304" pitchFamily="18" charset="0"/>
                      </a:rPr>
                      <m:t>𝚺</m:t>
                    </m:r>
                  </m:oMath>
                </a14:m>
                <a:r>
                  <a:rPr lang="en-US" altLang="zh-CN" sz="2400" dirty="0">
                    <a:solidFill>
                      <a:schemeClr val="tx2"/>
                    </a:solidFill>
                    <a:latin typeface="Times New Roman" panose="02020603050405020304" pitchFamily="18" charset="0"/>
                    <a:cs typeface="Times New Roman" panose="02020603050405020304" pitchFamily="18" charset="0"/>
                  </a:rPr>
                  <a:t> to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0.1</m:t>
                    </m:r>
                    <m:r>
                      <a:rPr lang="el-GR" altLang="zh-CN" sz="2400">
                        <a:solidFill>
                          <a:schemeClr val="tx2"/>
                        </a:solidFill>
                        <a:latin typeface="Cambria Math" panose="02040503050406030204" pitchFamily="18" charset="0"/>
                        <a:cs typeface="Times New Roman" panose="02020603050405020304" pitchFamily="18" charset="0"/>
                      </a:rPr>
                      <m:t>𝚺</m:t>
                    </m:r>
                  </m:oMath>
                </a14:m>
                <a:endParaRPr lang="en-US" altLang="zh-CN" sz="24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DD239ED-E882-4DD3-AD71-CDD4092D2DEB}"/>
                  </a:ext>
                </a:extLst>
              </p:cNvPr>
              <p:cNvSpPr>
                <a:spLocks noGrp="1" noRot="1" noChangeAspect="1" noMove="1" noResize="1" noEditPoints="1" noAdjustHandles="1" noChangeArrowheads="1" noChangeShapeType="1" noTextEdit="1"/>
              </p:cNvSpPr>
              <p:nvPr>
                <p:ph idx="1"/>
              </p:nvPr>
            </p:nvSpPr>
            <p:spPr>
              <a:xfrm>
                <a:off x="645132" y="1233996"/>
                <a:ext cx="9404722" cy="5014403"/>
              </a:xfrm>
              <a:blipFill>
                <a:blip r:embed="rId2"/>
                <a:stretch>
                  <a:fillRect l="-1037" t="-972" r="-26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558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D7C1E-717A-44A2-9F6D-83F76EF101E2}"/>
              </a:ext>
            </a:extLst>
          </p:cNvPr>
          <p:cNvPicPr>
            <a:picLocks noChangeAspect="1"/>
          </p:cNvPicPr>
          <p:nvPr/>
        </p:nvPicPr>
        <p:blipFill>
          <a:blip r:embed="rId2"/>
          <a:stretch>
            <a:fillRect/>
          </a:stretch>
        </p:blipFill>
        <p:spPr>
          <a:xfrm>
            <a:off x="694549" y="474061"/>
            <a:ext cx="4260008" cy="2353115"/>
          </a:xfrm>
          <a:prstGeom prst="rect">
            <a:avLst/>
          </a:prstGeom>
        </p:spPr>
      </p:pic>
      <p:pic>
        <p:nvPicPr>
          <p:cNvPr id="6" name="Picture 5">
            <a:extLst>
              <a:ext uri="{FF2B5EF4-FFF2-40B4-BE49-F238E27FC236}">
                <a16:creationId xmlns:a16="http://schemas.microsoft.com/office/drawing/2014/main" id="{06276CBA-C491-47D2-937C-DAB9F372A462}"/>
              </a:ext>
            </a:extLst>
          </p:cNvPr>
          <p:cNvPicPr>
            <a:picLocks noChangeAspect="1"/>
          </p:cNvPicPr>
          <p:nvPr/>
        </p:nvPicPr>
        <p:blipFill>
          <a:blip r:embed="rId3"/>
          <a:stretch>
            <a:fillRect/>
          </a:stretch>
        </p:blipFill>
        <p:spPr>
          <a:xfrm>
            <a:off x="5388802" y="474061"/>
            <a:ext cx="4175076" cy="2353116"/>
          </a:xfrm>
          <a:prstGeom prst="rect">
            <a:avLst/>
          </a:prstGeom>
        </p:spPr>
      </p:pic>
      <p:pic>
        <p:nvPicPr>
          <p:cNvPr id="7" name="Picture 6">
            <a:extLst>
              <a:ext uri="{FF2B5EF4-FFF2-40B4-BE49-F238E27FC236}">
                <a16:creationId xmlns:a16="http://schemas.microsoft.com/office/drawing/2014/main" id="{A11CBA71-6E8C-40A7-86F2-9A817E33A395}"/>
              </a:ext>
            </a:extLst>
          </p:cNvPr>
          <p:cNvPicPr>
            <a:picLocks noChangeAspect="1"/>
          </p:cNvPicPr>
          <p:nvPr/>
        </p:nvPicPr>
        <p:blipFill>
          <a:blip r:embed="rId4"/>
          <a:stretch>
            <a:fillRect/>
          </a:stretch>
        </p:blipFill>
        <p:spPr>
          <a:xfrm>
            <a:off x="694550" y="3507389"/>
            <a:ext cx="4260008" cy="2501525"/>
          </a:xfrm>
          <a:prstGeom prst="rect">
            <a:avLst/>
          </a:prstGeom>
        </p:spPr>
      </p:pic>
      <p:pic>
        <p:nvPicPr>
          <p:cNvPr id="8" name="Picture 7">
            <a:extLst>
              <a:ext uri="{FF2B5EF4-FFF2-40B4-BE49-F238E27FC236}">
                <a16:creationId xmlns:a16="http://schemas.microsoft.com/office/drawing/2014/main" id="{5D51137D-4F76-4938-87F6-1A933C764F59}"/>
              </a:ext>
            </a:extLst>
          </p:cNvPr>
          <p:cNvPicPr>
            <a:picLocks noChangeAspect="1"/>
          </p:cNvPicPr>
          <p:nvPr/>
        </p:nvPicPr>
        <p:blipFill>
          <a:blip r:embed="rId5"/>
          <a:stretch>
            <a:fillRect/>
          </a:stretch>
        </p:blipFill>
        <p:spPr>
          <a:xfrm>
            <a:off x="5388802" y="3507389"/>
            <a:ext cx="4175076" cy="2501524"/>
          </a:xfrm>
          <a:prstGeom prst="rect">
            <a:avLst/>
          </a:prstGeom>
        </p:spPr>
      </p:pic>
    </p:spTree>
    <p:extLst>
      <p:ext uri="{BB962C8B-B14F-4D97-AF65-F5344CB8AC3E}">
        <p14:creationId xmlns:p14="http://schemas.microsoft.com/office/powerpoint/2010/main" val="3445772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2FD3-57E4-4340-A639-44BFFF8FDCA7}"/>
              </a:ext>
            </a:extLst>
          </p:cNvPr>
          <p:cNvSpPr>
            <a:spLocks noGrp="1"/>
          </p:cNvSpPr>
          <p:nvPr>
            <p:ph type="title"/>
          </p:nvPr>
        </p:nvSpPr>
        <p:spPr>
          <a:xfrm>
            <a:off x="646111" y="452718"/>
            <a:ext cx="9404723" cy="834544"/>
          </a:xfrm>
        </p:spPr>
        <p:txBody>
          <a:bodyPr/>
          <a:lstStyle/>
          <a:p>
            <a:r>
              <a:rPr lang="en-US" altLang="zh-CN" dirty="0">
                <a:latin typeface="Times New Roman" panose="02020603050405020304" pitchFamily="18" charset="0"/>
                <a:cs typeface="Times New Roman" panose="02020603050405020304" pitchFamily="18" charset="0"/>
              </a:rPr>
              <a:t>Simulation (Forward Model)</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4ED21-A4D5-419A-8FDD-DB79A94C0238}"/>
                  </a:ext>
                </a:extLst>
              </p:cNvPr>
              <p:cNvSpPr>
                <a:spLocks noGrp="1"/>
              </p:cNvSpPr>
              <p:nvPr>
                <p:ph idx="1"/>
              </p:nvPr>
            </p:nvSpPr>
            <p:spPr>
              <a:xfrm>
                <a:off x="645132" y="1180730"/>
                <a:ext cx="9404722" cy="5067669"/>
              </a:xfrm>
            </p:spPr>
            <p:txBody>
              <a:bodyPr>
                <a:noAutofit/>
              </a:bodyPr>
              <a:lstStyle/>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We generate X first,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𝑝</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𝑿</m:t>
                        </m:r>
                      </m:e>
                    </m:d>
                    <m:r>
                      <a:rPr lang="en-US" altLang="zh-CN" sz="2400">
                        <a:solidFill>
                          <a:schemeClr val="tx2"/>
                        </a:solidFill>
                        <a:latin typeface="Cambria Math" panose="02040503050406030204" pitchFamily="18" charset="0"/>
                        <a:cs typeface="Times New Roman" panose="02020603050405020304" pitchFamily="18" charset="0"/>
                      </a:rPr>
                      <m:t>=</m:t>
                    </m:r>
                    <m:r>
                      <m:rPr>
                        <m:sty m:val="p"/>
                      </m:rPr>
                      <a:rPr lang="en-US" altLang="zh-CN" sz="2400">
                        <a:solidFill>
                          <a:schemeClr val="tx2"/>
                        </a:solidFill>
                        <a:latin typeface="Cambria Math" panose="02040503050406030204" pitchFamily="18" charset="0"/>
                        <a:cs typeface="Times New Roman" panose="02020603050405020304" pitchFamily="18" charset="0"/>
                      </a:rPr>
                      <m:t>Pr</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𝑌</m:t>
                    </m:r>
                    <m:r>
                      <a:rPr lang="en-US" altLang="zh-CN" sz="2400">
                        <a:solidFill>
                          <a:schemeClr val="tx2"/>
                        </a:solidFill>
                        <a:latin typeface="Cambria Math" panose="02040503050406030204" pitchFamily="18" charset="0"/>
                        <a:cs typeface="Times New Roman" panose="02020603050405020304" pitchFamily="18" charset="0"/>
                      </a:rPr>
                      <m:t>=2|</m:t>
                    </m:r>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SIM-1: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𝟎</m:t>
                        </m:r>
                        <m:r>
                          <a:rPr lang="en-US" altLang="zh-CN" sz="2400">
                            <a:solidFill>
                              <a:schemeClr val="tx2"/>
                            </a:solidFill>
                            <a:latin typeface="Cambria Math" panose="02040503050406030204" pitchFamily="18" charset="0"/>
                            <a:cs typeface="Times New Roman" panose="02020603050405020304" pitchFamily="18" charset="0"/>
                          </a:rPr>
                          <m:t>,</m:t>
                        </m:r>
                        <m:r>
                          <a:rPr lang="el-GR" altLang="zh-CN" sz="2400">
                            <a:solidFill>
                              <a:schemeClr val="tx2"/>
                            </a:solidFill>
                            <a:latin typeface="Cambria Math" panose="02040503050406030204" pitchFamily="18" charset="0"/>
                            <a:cs typeface="Times New Roman" panose="02020603050405020304" pitchFamily="18" charset="0"/>
                          </a:rPr>
                          <m:t>𝚺</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l-GR" altLang="zh-CN" sz="2400">
                        <a:solidFill>
                          <a:schemeClr val="tx2"/>
                        </a:solidFill>
                        <a:latin typeface="Cambria Math" panose="02040503050406030204" pitchFamily="18" charset="0"/>
                        <a:cs typeface="Times New Roman" panose="02020603050405020304" pitchFamily="18" charset="0"/>
                      </a:rPr>
                      <m:t>𝚺</m:t>
                    </m:r>
                    <m:r>
                      <a:rPr lang="en-US" altLang="zh-CN" sz="2400">
                        <a:solidFill>
                          <a:schemeClr val="tx2"/>
                        </a:solidFill>
                        <a:latin typeface="Cambria Math" panose="02040503050406030204" pitchFamily="18" charset="0"/>
                        <a:cs typeface="Times New Roman" panose="02020603050405020304" pitchFamily="18" charset="0"/>
                      </a:rPr>
                      <m:t>=</m:t>
                    </m:r>
                    <m:r>
                      <m:rPr>
                        <m:sty m:val="p"/>
                      </m:rPr>
                      <a:rPr lang="en-US" altLang="zh-CN" sz="2400">
                        <a:solidFill>
                          <a:schemeClr val="tx2"/>
                        </a:solidFill>
                        <a:latin typeface="Cambria Math" panose="02040503050406030204" pitchFamily="18" charset="0"/>
                        <a:cs typeface="Times New Roman" panose="02020603050405020304" pitchFamily="18" charset="0"/>
                      </a:rPr>
                      <m:t>AR</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0.8</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𝑝</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𝑿</m:t>
                        </m:r>
                      </m:e>
                    </m:d>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𝑙𝑜𝑔𝑖𝑡</m:t>
                    </m:r>
                    <m:r>
                      <a:rPr lang="en-US" altLang="zh-CN" sz="2400">
                        <a:solidFill>
                          <a:schemeClr val="tx2"/>
                        </a:solidFill>
                        <a:latin typeface="Cambria Math" panose="02040503050406030204" pitchFamily="18" charset="0"/>
                        <a:cs typeface="Times New Roman" panose="02020603050405020304" pitchFamily="18" charset="0"/>
                      </a:rPr>
                      <m:t>{</m:t>
                    </m:r>
                    <m:func>
                      <m:funcPr>
                        <m:ctrlPr>
                          <a:rPr lang="en-US" altLang="zh-CN" sz="2400" i="1">
                            <a:solidFill>
                              <a:schemeClr val="tx2"/>
                            </a:solidFill>
                            <a:latin typeface="Cambria Math" panose="02040503050406030204" pitchFamily="18" charset="0"/>
                            <a:cs typeface="Times New Roman" panose="02020603050405020304" pitchFamily="18" charset="0"/>
                          </a:rPr>
                        </m:ctrlPr>
                      </m:funcPr>
                      <m:fName>
                        <m:r>
                          <m:rPr>
                            <m:sty m:val="p"/>
                          </m:rPr>
                          <a:rPr lang="en-US" altLang="zh-CN" sz="2400">
                            <a:solidFill>
                              <a:schemeClr val="tx2"/>
                            </a:solidFill>
                            <a:latin typeface="Cambria Math" panose="02040503050406030204" pitchFamily="18" charset="0"/>
                            <a:cs typeface="Times New Roman" panose="02020603050405020304" pitchFamily="18" charset="0"/>
                          </a:rPr>
                          <m:t>sin</m:t>
                        </m:r>
                      </m:fName>
                      <m:e>
                        <m:d>
                          <m:dPr>
                            <m:ctrlPr>
                              <a:rPr lang="en-US" altLang="zh-CN" sz="2400" i="1">
                                <a:solidFill>
                                  <a:schemeClr val="tx2"/>
                                </a:solidFill>
                                <a:latin typeface="Cambria Math" panose="02040503050406030204" pitchFamily="18" charset="0"/>
                                <a:cs typeface="Times New Roman" panose="02020603050405020304" pitchFamily="18" charset="0"/>
                              </a:rPr>
                            </m:ctrlPr>
                          </m:dPr>
                          <m:e>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f>
                              <m:fPr>
                                <m:ctrlPr>
                                  <a:rPr lang="en-US" altLang="zh-CN" sz="2400" i="1">
                                    <a:solidFill>
                                      <a:schemeClr val="tx2"/>
                                    </a:solidFill>
                                    <a:latin typeface="Cambria Math" panose="02040503050406030204" pitchFamily="18" charset="0"/>
                                    <a:cs typeface="Times New Roman" panose="02020603050405020304" pitchFamily="18" charset="0"/>
                                  </a:rPr>
                                </m:ctrlPr>
                              </m:fPr>
                              <m:num>
                                <m:r>
                                  <a:rPr lang="zh-CN" altLang="en-US" sz="2400">
                                    <a:solidFill>
                                      <a:schemeClr val="tx2"/>
                                    </a:solidFill>
                                    <a:latin typeface="Cambria Math" panose="02040503050406030204" pitchFamily="18" charset="0"/>
                                    <a:cs typeface="Times New Roman" panose="02020603050405020304" pitchFamily="18" charset="0"/>
                                  </a:rPr>
                                  <m:t>𝜋</m:t>
                                </m:r>
                              </m:num>
                              <m:den>
                                <m:r>
                                  <a:rPr lang="en-US" altLang="zh-CN" sz="2400">
                                    <a:solidFill>
                                      <a:schemeClr val="tx2"/>
                                    </a:solidFill>
                                    <a:latin typeface="Cambria Math" panose="02040503050406030204" pitchFamily="18" charset="0"/>
                                    <a:cs typeface="Times New Roman" panose="02020603050405020304" pitchFamily="18" charset="0"/>
                                  </a:rPr>
                                  <m:t>4</m:t>
                                </m:r>
                              </m:den>
                            </m:f>
                          </m:e>
                        </m:d>
                      </m:e>
                    </m:func>
                    <m:r>
                      <a:rPr lang="en-US" altLang="zh-CN" sz="2400">
                        <a:solidFill>
                          <a:schemeClr val="tx2"/>
                        </a:solidFill>
                        <a:latin typeface="Cambria Math" panose="02040503050406030204" pitchFamily="18" charset="0"/>
                        <a:cs typeface="Times New Roman" panose="02020603050405020304" pitchFamily="18" charset="0"/>
                      </a:rPr>
                      <m:t>+0.1</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e>
                      <m:sup>
                        <m:r>
                          <a:rPr lang="en-US" altLang="zh-CN" sz="2400">
                            <a:solidFill>
                              <a:schemeClr val="tx2"/>
                            </a:solidFill>
                            <a:latin typeface="Cambria Math" panose="02040503050406030204" pitchFamily="18" charset="0"/>
                            <a:cs typeface="Times New Roman" panose="02020603050405020304" pitchFamily="18" charset="0"/>
                          </a:rPr>
                          <m:t>2</m:t>
                        </m:r>
                      </m:sup>
                    </m:sSup>
                    <m:r>
                      <a:rPr lang="en-US" altLang="zh-CN" sz="2400">
                        <a:solidFill>
                          <a:schemeClr val="tx2"/>
                        </a:solidFill>
                        <a:latin typeface="Cambria Math" panose="02040503050406030204" pitchFamily="18" charset="0"/>
                        <a:cs typeface="Times New Roman" panose="020206030504050203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𝑙𝑜𝑔𝑖𝑡</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𝑥</m:t>
                        </m:r>
                      </m:e>
                    </m:d>
                    <m:r>
                      <a:rPr lang="en-US" altLang="zh-CN" sz="2400">
                        <a:solidFill>
                          <a:schemeClr val="tx2"/>
                        </a:solidFill>
                        <a:latin typeface="Cambria Math" panose="02040503050406030204" pitchFamily="18" charset="0"/>
                        <a:cs typeface="Times New Roman" panose="02020603050405020304" pitchFamily="18" charset="0"/>
                      </a:rPr>
                      <m:t>=</m:t>
                    </m:r>
                    <m:f>
                      <m:fPr>
                        <m:type m:val="skw"/>
                        <m:ctrlPr>
                          <a:rPr lang="en-US" altLang="zh-CN" sz="2400" i="1">
                            <a:solidFill>
                              <a:schemeClr val="tx2"/>
                            </a:solidFill>
                            <a:latin typeface="Cambria Math" panose="02040503050406030204" pitchFamily="18" charset="0"/>
                            <a:cs typeface="Times New Roman" panose="02020603050405020304" pitchFamily="18" charset="0"/>
                          </a:rPr>
                        </m:ctrlPr>
                      </m:fPr>
                      <m:num>
                        <m:r>
                          <a:rPr lang="en-US" altLang="zh-CN" sz="2400">
                            <a:solidFill>
                              <a:schemeClr val="tx2"/>
                            </a:solidFill>
                            <a:latin typeface="Cambria Math" panose="02040503050406030204" pitchFamily="18" charset="0"/>
                            <a:cs typeface="Times New Roman" panose="02020603050405020304" pitchFamily="18" charset="0"/>
                          </a:rPr>
                          <m:t>1</m:t>
                        </m:r>
                      </m:num>
                      <m:den>
                        <m:r>
                          <a:rPr lang="en-US" altLang="zh-CN" sz="2400">
                            <a:solidFill>
                              <a:schemeClr val="tx2"/>
                            </a:solidFill>
                            <a:latin typeface="Cambria Math" panose="02040503050406030204" pitchFamily="18" charset="0"/>
                            <a:cs typeface="Times New Roman" panose="02020603050405020304" pitchFamily="18" charset="0"/>
                          </a:rPr>
                          <m:t>{1+</m:t>
                        </m:r>
                        <m:r>
                          <m:rPr>
                            <m:sty m:val="p"/>
                          </m:rPr>
                          <a:rPr lang="en-US" altLang="zh-CN" sz="2400">
                            <a:solidFill>
                              <a:schemeClr val="tx2"/>
                            </a:solidFill>
                            <a:latin typeface="Cambria Math" panose="02040503050406030204" pitchFamily="18" charset="0"/>
                            <a:cs typeface="Times New Roman" panose="02020603050405020304" pitchFamily="18" charset="0"/>
                          </a:rPr>
                          <m:t>exp</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𝑥</m:t>
                        </m:r>
                        <m:r>
                          <a:rPr lang="en-US" altLang="zh-CN" sz="2400">
                            <a:solidFill>
                              <a:schemeClr val="tx2"/>
                            </a:solidFill>
                            <a:latin typeface="Cambria Math" panose="02040503050406030204" pitchFamily="18" charset="0"/>
                            <a:cs typeface="Times New Roman" panose="02020603050405020304" pitchFamily="18" charset="0"/>
                          </a:rPr>
                          <m:t>)}</m:t>
                        </m:r>
                      </m:den>
                    </m:f>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SIM-2: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𝟎</m:t>
                        </m:r>
                        <m:r>
                          <a:rPr lang="en-US" altLang="zh-CN" sz="2400">
                            <a:solidFill>
                              <a:schemeClr val="tx2"/>
                            </a:solidFill>
                            <a:latin typeface="Cambria Math" panose="02040503050406030204" pitchFamily="18" charset="0"/>
                            <a:cs typeface="Times New Roman" panose="02020603050405020304" pitchFamily="18" charset="0"/>
                          </a:rPr>
                          <m:t>,</m:t>
                        </m:r>
                        <m:r>
                          <a:rPr lang="el-GR" altLang="zh-CN" sz="2400">
                            <a:solidFill>
                              <a:schemeClr val="tx2"/>
                            </a:solidFill>
                            <a:latin typeface="Cambria Math" panose="02040503050406030204" pitchFamily="18" charset="0"/>
                            <a:cs typeface="Times New Roman" panose="02020603050405020304" pitchFamily="18" charset="0"/>
                          </a:rPr>
                          <m:t>𝚺</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l-GR" altLang="zh-CN" sz="2400">
                        <a:solidFill>
                          <a:schemeClr val="tx2"/>
                        </a:solidFill>
                        <a:latin typeface="Cambria Math" panose="02040503050406030204" pitchFamily="18" charset="0"/>
                        <a:cs typeface="Times New Roman" panose="02020603050405020304" pitchFamily="18" charset="0"/>
                      </a:rPr>
                      <m:t>𝚺</m:t>
                    </m:r>
                    <m:r>
                      <a:rPr lang="en-US" altLang="zh-CN" sz="2400">
                        <a:solidFill>
                          <a:schemeClr val="tx2"/>
                        </a:solidFill>
                        <a:latin typeface="Cambria Math" panose="02040503050406030204" pitchFamily="18" charset="0"/>
                        <a:cs typeface="Times New Roman" panose="02020603050405020304" pitchFamily="18" charset="0"/>
                      </a:rPr>
                      <m:t>=</m:t>
                    </m:r>
                    <m:r>
                      <m:rPr>
                        <m:sty m:val="p"/>
                      </m:rPr>
                      <a:rPr lang="en-US" altLang="zh-CN" sz="2400">
                        <a:solidFill>
                          <a:schemeClr val="tx2"/>
                        </a:solidFill>
                        <a:latin typeface="Cambria Math" panose="02040503050406030204" pitchFamily="18" charset="0"/>
                        <a:cs typeface="Times New Roman" panose="02020603050405020304" pitchFamily="18" charset="0"/>
                      </a:rPr>
                      <m:t>AR</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0.8</m:t>
                        </m:r>
                      </m:e>
                    </m:d>
                  </m:oMath>
                </a14:m>
                <a:r>
                  <a:rPr lang="en-US" altLang="zh-CN" sz="2400" dirty="0">
                    <a:solidFill>
                      <a:schemeClr val="tx2"/>
                    </a:solidFill>
                    <a:latin typeface="Times New Roman" panose="02020603050405020304" pitchFamily="18" charset="0"/>
                    <a:cs typeface="Times New Roman" panose="02020603050405020304" pitchFamily="18" charset="0"/>
                  </a:rPr>
                  <a:t>, set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3</m:t>
                        </m:r>
                      </m:sub>
                    </m:sSub>
                    <m:r>
                      <a:rPr lang="en-US" altLang="zh-CN" sz="2400">
                        <a:solidFill>
                          <a:schemeClr val="tx2"/>
                        </a:solidFill>
                        <a:latin typeface="Cambria Math" panose="02040503050406030204" pitchFamily="18" charset="0"/>
                        <a:cs typeface="Times New Roman" panose="02020603050405020304" pitchFamily="18" charset="0"/>
                      </a:rPr>
                      <m:t>=</m:t>
                    </m:r>
                    <m:d>
                      <m:dPr>
                        <m:begChr m:val="|"/>
                        <m:endChr m:val="|"/>
                        <m:ctrlPr>
                          <a:rPr lang="en-US" altLang="zh-CN" sz="2400" i="1">
                            <a:solidFill>
                              <a:schemeClr val="tx2"/>
                            </a:solidFill>
                            <a:latin typeface="Cambria Math" panose="02040503050406030204" pitchFamily="18" charset="0"/>
                            <a:cs typeface="Times New Roman" panose="02020603050405020304" pitchFamily="18" charset="0"/>
                          </a:rPr>
                        </m:ctrlPr>
                      </m:d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1</m:t>
                            </m:r>
                          </m:sub>
                        </m:sSub>
                      </m:e>
                    </m:d>
                    <m:r>
                      <a:rPr lang="en-US" altLang="zh-CN" sz="2400">
                        <a:solidFill>
                          <a:schemeClr val="tx2"/>
                        </a:solidFill>
                        <a:latin typeface="Cambria Math" panose="02040503050406030204" pitchFamily="18" charset="0"/>
                        <a:cs typeface="Times New Roman" panose="02020603050405020304" pitchFamily="18" charset="0"/>
                      </a:rPr>
                      <m:t>+</m:t>
                    </m:r>
                    <m:d>
                      <m:dPr>
                        <m:begChr m:val="|"/>
                        <m:endChr m:val="|"/>
                        <m:ctrlPr>
                          <a:rPr lang="en-US" altLang="zh-CN" sz="2400" i="1">
                            <a:solidFill>
                              <a:schemeClr val="tx2"/>
                            </a:solidFill>
                            <a:latin typeface="Cambria Math" panose="02040503050406030204" pitchFamily="18" charset="0"/>
                            <a:cs typeface="Times New Roman" panose="02020603050405020304" pitchFamily="18" charset="0"/>
                          </a:rPr>
                        </m:ctrlPr>
                      </m:d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2</m:t>
                            </m:r>
                          </m:sub>
                        </m:sSub>
                      </m:e>
                    </m:d>
                    <m:r>
                      <a:rPr lang="en-US" altLang="zh-CN" sz="2400">
                        <a:solidFill>
                          <a:schemeClr val="tx2"/>
                        </a:solidFill>
                        <a:latin typeface="Cambria Math" panose="02040503050406030204" pitchFamily="18" charset="0"/>
                        <a:cs typeface="Times New Roman" panose="02020603050405020304" pitchFamily="18" charset="0"/>
                      </a:rPr>
                      <m:t>+</m:t>
                    </m:r>
                    <m:d>
                      <m:dPr>
                        <m:begChr m:val="|"/>
                        <m:endChr m:val="|"/>
                        <m:ctrlPr>
                          <a:rPr lang="en-US" altLang="zh-CN" sz="2400" i="1">
                            <a:solidFill>
                              <a:schemeClr val="tx2"/>
                            </a:solidFill>
                            <a:latin typeface="Cambria Math" panose="02040503050406030204" pitchFamily="18" charset="0"/>
                            <a:cs typeface="Times New Roman" panose="02020603050405020304" pitchFamily="18" charset="0"/>
                          </a:rPr>
                        </m:ctrlPr>
                      </m:d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1</m:t>
                            </m:r>
                          </m:sub>
                        </m:sSub>
                      </m:e>
                    </m:d>
                    <m:r>
                      <a:rPr lang="zh-CN" altLang="en-US" sz="2400">
                        <a:solidFill>
                          <a:schemeClr val="tx2"/>
                        </a:solidFill>
                        <a:latin typeface="Cambria Math" panose="02040503050406030204" pitchFamily="18" charset="0"/>
                        <a:cs typeface="Times New Roman" panose="02020603050405020304" pitchFamily="18" charset="0"/>
                      </a:rPr>
                      <m:t>𝜀</m:t>
                    </m:r>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3</m:t>
                        </m:r>
                      </m:sub>
                    </m:sSub>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d>
                          <m:dPr>
                            <m:ctrlPr>
                              <a:rPr lang="en-US" altLang="zh-CN" sz="2400" i="1">
                                <a:solidFill>
                                  <a:schemeClr val="tx2"/>
                                </a:solidFill>
                                <a:latin typeface="Cambria Math" panose="02040503050406030204" pitchFamily="18" charset="0"/>
                                <a:cs typeface="Times New Roman" panose="02020603050405020304" pitchFamily="18" charset="0"/>
                              </a:rPr>
                            </m:ctrlPr>
                          </m:d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1</m:t>
                                </m:r>
                              </m:sub>
                            </m:sSub>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2</m:t>
                                </m:r>
                              </m:sub>
                            </m:sSub>
                          </m:e>
                        </m:d>
                      </m:e>
                      <m:sup>
                        <m:r>
                          <a:rPr lang="en-US" altLang="zh-CN" sz="2400">
                            <a:solidFill>
                              <a:schemeClr val="tx2"/>
                            </a:solidFill>
                            <a:latin typeface="Cambria Math" panose="02040503050406030204" pitchFamily="18" charset="0"/>
                            <a:cs typeface="Times New Roman" panose="02020603050405020304" pitchFamily="18" charset="0"/>
                          </a:rPr>
                          <m:t>2</m:t>
                        </m:r>
                      </m:sup>
                    </m:sSup>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2</m:t>
                        </m:r>
                      </m:sub>
                    </m:sSub>
                    <m:r>
                      <a:rPr lang="zh-CN" altLang="en-US" sz="2400">
                        <a:solidFill>
                          <a:schemeClr val="tx2"/>
                        </a:solidFill>
                        <a:latin typeface="Cambria Math" panose="02040503050406030204" pitchFamily="18" charset="0"/>
                        <a:cs typeface="Times New Roman" panose="02020603050405020304" pitchFamily="18" charset="0"/>
                      </a:rPr>
                      <m:t>𝜂</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3</m:t>
                        </m:r>
                      </m:sub>
                    </m:sSub>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𝐵𝑖𝑛𝑜𝑚𝑖𝑎𝑙</m:t>
                    </m:r>
                    <m:r>
                      <a:rPr lang="en-US" altLang="zh-CN" sz="2400">
                        <a:solidFill>
                          <a:schemeClr val="tx2"/>
                        </a:solidFill>
                        <a:latin typeface="Cambria Math" panose="02040503050406030204" pitchFamily="18" charset="0"/>
                        <a:cs typeface="Times New Roman" panose="02020603050405020304" pitchFamily="18" charset="0"/>
                      </a:rPr>
                      <m:t>(5,</m:t>
                    </m:r>
                    <m:r>
                      <a:rPr lang="en-US" altLang="zh-CN" sz="2400">
                        <a:solidFill>
                          <a:schemeClr val="tx2"/>
                        </a:solidFill>
                        <a:latin typeface="Cambria Math" panose="02040503050406030204" pitchFamily="18" charset="0"/>
                        <a:cs typeface="Times New Roman" panose="02020603050405020304" pitchFamily="18" charset="0"/>
                      </a:rPr>
                      <m:t>𝑙𝑜𝑔𝑖𝑡</m:t>
                    </m:r>
                    <m:d>
                      <m:dPr>
                        <m:ctrlPr>
                          <a:rPr lang="en-US" altLang="zh-CN" sz="2400" i="1">
                            <a:solidFill>
                              <a:schemeClr val="tx2"/>
                            </a:solidFill>
                            <a:latin typeface="Cambria Math" panose="02040503050406030204" pitchFamily="18" charset="0"/>
                            <a:cs typeface="Times New Roman" panose="02020603050405020304" pitchFamily="18" charset="0"/>
                          </a:rPr>
                        </m:ctrlPr>
                      </m:dPr>
                      <m:e>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2</m:t>
                            </m:r>
                          </m:sub>
                        </m:sSub>
                      </m:e>
                    </m:d>
                    <m:r>
                      <a:rPr lang="en-US" altLang="zh-CN" sz="2400">
                        <a:solidFill>
                          <a:schemeClr val="tx2"/>
                        </a:solidFill>
                        <a:latin typeface="Cambria Math" panose="02040503050406030204" pitchFamily="18" charset="0"/>
                        <a:cs typeface="Times New Roman" panose="020206030504050203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3</m:t>
                        </m:r>
                      </m:sub>
                    </m:sSub>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𝐵𝑖𝑛𝑜𝑚𝑖𝑎𝑙</m:t>
                    </m:r>
                    <m:r>
                      <a:rPr lang="en-US" altLang="zh-CN" sz="2400">
                        <a:solidFill>
                          <a:schemeClr val="tx2"/>
                        </a:solidFill>
                        <a:latin typeface="Cambria Math" panose="02040503050406030204" pitchFamily="18" charset="0"/>
                        <a:cs typeface="Times New Roman" panose="02020603050405020304" pitchFamily="18" charset="0"/>
                      </a:rPr>
                      <m:t>(5,</m:t>
                    </m:r>
                    <m:r>
                      <m:rPr>
                        <m:sty m:val="p"/>
                      </m:rPr>
                      <a:rPr lang="el-GR" altLang="zh-CN" sz="2400">
                        <a:solidFill>
                          <a:schemeClr val="tx2"/>
                        </a:solidFill>
                        <a:latin typeface="Cambria Math" panose="02040503050406030204" pitchFamily="18" charset="0"/>
                        <a:cs typeface="Times New Roman" panose="02020603050405020304" pitchFamily="18" charset="0"/>
                      </a:rPr>
                      <m:t>Φ</m:t>
                    </m:r>
                    <m:r>
                      <a:rPr lang="en-US" altLang="zh-CN" sz="2400">
                        <a:solidFill>
                          <a:schemeClr val="tx2"/>
                        </a:solidFill>
                        <a:latin typeface="Cambria Math" panose="02040503050406030204" pitchFamily="18" charset="0"/>
                        <a:cs typeface="Times New Roman" panose="02020603050405020304" pitchFamily="18" charset="0"/>
                      </a:rPr>
                      <m:t>(</m:t>
                    </m:r>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𝑋</m:t>
                        </m:r>
                      </m:e>
                      <m:sub>
                        <m:r>
                          <a:rPr lang="en-US" altLang="zh-CN" sz="2400">
                            <a:solidFill>
                              <a:schemeClr val="tx2"/>
                            </a:solidFill>
                            <a:latin typeface="Cambria Math" panose="02040503050406030204" pitchFamily="18" charset="0"/>
                            <a:cs typeface="Times New Roman" panose="02020603050405020304" pitchFamily="18" charset="0"/>
                          </a:rPr>
                          <m:t>2</m:t>
                        </m:r>
                      </m:sub>
                    </m:sSub>
                    <m:r>
                      <a:rPr lang="en-US" altLang="zh-CN" sz="2400">
                        <a:solidFill>
                          <a:schemeClr val="tx2"/>
                        </a:solidFill>
                        <a:latin typeface="Cambria Math" panose="02040503050406030204" pitchFamily="18" charset="0"/>
                        <a:cs typeface="Times New Roman" panose="02020603050405020304" pitchFamily="18" charset="0"/>
                      </a:rPr>
                      <m:t>)),  </m:t>
                    </m:r>
                    <m:r>
                      <a:rPr lang="en-US" altLang="zh-CN" sz="2400">
                        <a:solidFill>
                          <a:schemeClr val="tx2"/>
                        </a:solidFill>
                        <a:latin typeface="Cambria Math" panose="02040503050406030204" pitchFamily="18" charset="0"/>
                        <a:cs typeface="Times New Roman" panose="02020603050405020304" pitchFamily="18" charset="0"/>
                      </a:rPr>
                      <m:t>𝑝</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𝑿</m:t>
                        </m:r>
                      </m:e>
                    </m:d>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𝑙𝑜𝑔𝑖𝑡</m:t>
                    </m:r>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en-US" altLang="zh-CN" sz="2400">
                            <a:solidFill>
                              <a:schemeClr val="tx2"/>
                            </a:solidFill>
                            <a:latin typeface="Cambria Math" panose="02040503050406030204" pitchFamily="18" charset="0"/>
                            <a:cs typeface="Times New Roman" panose="02020603050405020304" pitchFamily="18" charset="0"/>
                          </a:rPr>
                          <m:t>(</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e>
                      <m:sup>
                        <m:r>
                          <a:rPr lang="en-US" altLang="zh-CN" sz="2400">
                            <a:solidFill>
                              <a:schemeClr val="tx2"/>
                            </a:solidFill>
                            <a:latin typeface="Cambria Math" panose="02040503050406030204" pitchFamily="18" charset="0"/>
                            <a:cs typeface="Times New Roman" panose="02020603050405020304" pitchFamily="18" charset="0"/>
                          </a:rPr>
                          <m:t>3</m:t>
                        </m:r>
                      </m:sup>
                    </m:sSup>
                    <m:r>
                      <a:rPr lang="en-US" altLang="zh-CN" sz="2400">
                        <a:solidFill>
                          <a:schemeClr val="tx2"/>
                        </a:solidFill>
                        <a:latin typeface="Cambria Math" panose="02040503050406030204" pitchFamily="18" charset="0"/>
                        <a:cs typeface="Times New Roman" panose="02020603050405020304" pitchFamily="18" charset="0"/>
                      </a:rPr>
                      <m:t>}</m:t>
                    </m:r>
                  </m:oMath>
                </a14:m>
                <a:r>
                  <a:rPr lang="en-US" altLang="zh-CN" sz="2400" dirty="0">
                    <a:solidFill>
                      <a:schemeClr val="tx2"/>
                    </a:solidFill>
                    <a:latin typeface="Times New Roman" panose="02020603050405020304" pitchFamily="18" charset="0"/>
                    <a:cs typeface="Times New Roman" panose="02020603050405020304" pitchFamily="18" charset="0"/>
                  </a:rPr>
                  <a:t>. Where </a:t>
                </a:r>
                <a14:m>
                  <m:oMath xmlns:m="http://schemas.openxmlformats.org/officeDocument/2006/math">
                    <m:r>
                      <a:rPr lang="zh-CN" altLang="en-US" sz="2400">
                        <a:solidFill>
                          <a:schemeClr val="tx2"/>
                        </a:solidFill>
                        <a:latin typeface="Cambria Math" panose="02040503050406030204" pitchFamily="18" charset="0"/>
                        <a:cs typeface="Times New Roman" panose="02020603050405020304" pitchFamily="18" charset="0"/>
                      </a:rPr>
                      <m:t>𝜀</m:t>
                    </m:r>
                    <m:r>
                      <a:rPr lang="en-US" altLang="zh-CN" sz="2400">
                        <a:solidFill>
                          <a:schemeClr val="tx2"/>
                        </a:solidFill>
                        <a:latin typeface="Cambria Math" panose="02040503050406030204" pitchFamily="18" charset="0"/>
                        <a:cs typeface="Times New Roman" panose="02020603050405020304" pitchFamily="18" charset="0"/>
                      </a:rPr>
                      <m:t>,</m:t>
                    </m:r>
                    <m:r>
                      <a:rPr lang="zh-CN" altLang="en-US" sz="2400">
                        <a:solidFill>
                          <a:schemeClr val="tx2"/>
                        </a:solidFill>
                        <a:latin typeface="Cambria Math" panose="02040503050406030204" pitchFamily="18" charset="0"/>
                        <a:cs typeface="Times New Roman" panose="02020603050405020304" pitchFamily="18" charset="0"/>
                      </a:rPr>
                      <m:t>𝜂</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𝑁</m:t>
                    </m:r>
                    <m:r>
                      <a:rPr lang="en-US" altLang="zh-CN" sz="2400">
                        <a:solidFill>
                          <a:schemeClr val="tx2"/>
                        </a:solidFill>
                        <a:latin typeface="Cambria Math" panose="02040503050406030204" pitchFamily="18" charset="0"/>
                        <a:cs typeface="Times New Roman" panose="02020603050405020304" pitchFamily="18" charset="0"/>
                      </a:rPr>
                      <m:t>(0,1)</m:t>
                    </m:r>
                  </m:oMath>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LR: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𝑁</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𝟎</m:t>
                        </m:r>
                        <m:r>
                          <a:rPr lang="en-US" altLang="zh-CN" sz="2400">
                            <a:solidFill>
                              <a:schemeClr val="tx2"/>
                            </a:solidFill>
                            <a:latin typeface="Cambria Math" panose="02040503050406030204" pitchFamily="18" charset="0"/>
                            <a:cs typeface="Times New Roman" panose="02020603050405020304" pitchFamily="18" charset="0"/>
                          </a:rPr>
                          <m:t>,</m:t>
                        </m:r>
                        <m:r>
                          <a:rPr lang="el-GR" altLang="zh-CN" sz="2400">
                            <a:solidFill>
                              <a:schemeClr val="tx2"/>
                            </a:solidFill>
                            <a:latin typeface="Cambria Math" panose="02040503050406030204" pitchFamily="18" charset="0"/>
                            <a:cs typeface="Times New Roman" panose="02020603050405020304" pitchFamily="18" charset="0"/>
                          </a:rPr>
                          <m:t>𝚺</m:t>
                        </m:r>
                      </m:e>
                    </m:d>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l-GR" altLang="zh-CN" sz="2400">
                        <a:solidFill>
                          <a:schemeClr val="tx2"/>
                        </a:solidFill>
                        <a:latin typeface="Cambria Math" panose="02040503050406030204" pitchFamily="18" charset="0"/>
                        <a:cs typeface="Times New Roman" panose="02020603050405020304" pitchFamily="18" charset="0"/>
                      </a:rPr>
                      <m:t>𝚺</m:t>
                    </m:r>
                    <m:r>
                      <a:rPr lang="en-US" altLang="zh-CN" sz="2400">
                        <a:solidFill>
                          <a:schemeClr val="tx2"/>
                        </a:solidFill>
                        <a:latin typeface="Cambria Math" panose="02040503050406030204" pitchFamily="18" charset="0"/>
                        <a:cs typeface="Times New Roman" panose="02020603050405020304" pitchFamily="18" charset="0"/>
                      </a:rPr>
                      <m:t>=</m:t>
                    </m:r>
                    <m:r>
                      <m:rPr>
                        <m:sty m:val="p"/>
                      </m:rPr>
                      <a:rPr lang="en-US" altLang="zh-CN" sz="2400">
                        <a:solidFill>
                          <a:schemeClr val="tx2"/>
                        </a:solidFill>
                        <a:latin typeface="Cambria Math" panose="02040503050406030204" pitchFamily="18" charset="0"/>
                        <a:cs typeface="Times New Roman" panose="02020603050405020304" pitchFamily="18" charset="0"/>
                      </a:rPr>
                      <m:t>AR</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0.8</m:t>
                        </m:r>
                      </m:e>
                    </m:d>
                  </m:oMath>
                </a14:m>
                <a:r>
                  <a:rPr lang="zh-CN" altLang="en-US" sz="2400" dirty="0">
                    <a:solidFill>
                      <a:schemeClr val="tx2"/>
                    </a:solidFill>
                    <a:latin typeface="Times New Roman" panose="02020603050405020304" pitchFamily="18" charset="0"/>
                    <a:cs typeface="Times New Roman" panose="02020603050405020304" pitchFamily="18" charset="0"/>
                  </a:rPr>
                  <a:t> </a:t>
                </a:r>
                <a:r>
                  <a:rPr lang="en-US" altLang="zh-CN" sz="2400" dirty="0">
                    <a:solidFill>
                      <a:schemeClr val="tx2"/>
                    </a:solidFill>
                    <a:latin typeface="Times New Roman" panose="02020603050405020304" pitchFamily="18" charset="0"/>
                    <a:cs typeface="Times New Roman" panose="02020603050405020304" pitchFamily="18" charset="0"/>
                  </a:rPr>
                  <a:t>or </a:t>
                </a:r>
                <a14:m>
                  <m:oMath xmlns:m="http://schemas.openxmlformats.org/officeDocument/2006/math">
                    <m:sSub>
                      <m:sSubPr>
                        <m:ctrlPr>
                          <a:rPr lang="en-US" altLang="zh-CN" sz="2400" i="1">
                            <a:solidFill>
                              <a:schemeClr val="tx2"/>
                            </a:solidFill>
                            <a:latin typeface="Cambria Math" panose="02040503050406030204" pitchFamily="18" charset="0"/>
                            <a:cs typeface="Times New Roman" panose="02020603050405020304" pitchFamily="18" charset="0"/>
                          </a:rPr>
                        </m:ctrlPr>
                      </m:sSubPr>
                      <m:e>
                        <m:r>
                          <a:rPr lang="en-US" altLang="zh-CN" sz="2400">
                            <a:solidFill>
                              <a:schemeClr val="tx2"/>
                            </a:solidFill>
                            <a:latin typeface="Cambria Math" panose="02040503050406030204" pitchFamily="18" charset="0"/>
                            <a:cs typeface="Times New Roman" panose="02020603050405020304" pitchFamily="18" charset="0"/>
                          </a:rPr>
                          <m:t>𝑰</m:t>
                        </m:r>
                      </m:e>
                      <m:sub>
                        <m:r>
                          <a:rPr lang="en-US" altLang="zh-CN" sz="2400">
                            <a:solidFill>
                              <a:schemeClr val="tx2"/>
                            </a:solidFill>
                            <a:latin typeface="Cambria Math" panose="02040503050406030204" pitchFamily="18" charset="0"/>
                            <a:cs typeface="Times New Roman" panose="02020603050405020304" pitchFamily="18" charset="0"/>
                          </a:rPr>
                          <m:t>𝑝</m:t>
                        </m:r>
                      </m:sub>
                    </m:sSub>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cs typeface="Times New Roman" panose="02020603050405020304" pitchFamily="18" charset="0"/>
                      </a:rPr>
                      <m:t>𝑝</m:t>
                    </m:r>
                    <m:d>
                      <m:dPr>
                        <m:ctrlPr>
                          <a:rPr lang="en-US" altLang="zh-CN" sz="2400" i="1">
                            <a:solidFill>
                              <a:schemeClr val="tx2"/>
                            </a:solidFill>
                            <a:latin typeface="Cambria Math" panose="02040503050406030204" pitchFamily="18" charset="0"/>
                            <a:cs typeface="Times New Roman" panose="02020603050405020304" pitchFamily="18" charset="0"/>
                          </a:rPr>
                        </m:ctrlPr>
                      </m:dPr>
                      <m:e>
                        <m:r>
                          <a:rPr lang="en-US" altLang="zh-CN" sz="2400">
                            <a:solidFill>
                              <a:schemeClr val="tx2"/>
                            </a:solidFill>
                            <a:latin typeface="Cambria Math" panose="02040503050406030204" pitchFamily="18" charset="0"/>
                            <a:cs typeface="Times New Roman" panose="02020603050405020304" pitchFamily="18" charset="0"/>
                          </a:rPr>
                          <m:t>𝑿</m:t>
                        </m:r>
                      </m:e>
                    </m:d>
                    <m:r>
                      <a:rPr lang="en-US" altLang="zh-CN" sz="2400">
                        <a:solidFill>
                          <a:schemeClr val="tx2"/>
                        </a:solidFill>
                        <a:latin typeface="Cambria Math" panose="02040503050406030204" pitchFamily="18" charset="0"/>
                        <a:cs typeface="Times New Roman" panose="02020603050405020304" pitchFamily="18" charset="0"/>
                      </a:rPr>
                      <m:t>=</m:t>
                    </m:r>
                    <m:r>
                      <a:rPr lang="en-US" altLang="zh-CN" sz="2400">
                        <a:solidFill>
                          <a:schemeClr val="tx2"/>
                        </a:solidFill>
                        <a:latin typeface="Cambria Math" panose="02040503050406030204" pitchFamily="18" charset="0"/>
                        <a:cs typeface="Times New Roman" panose="02020603050405020304" pitchFamily="18" charset="0"/>
                      </a:rPr>
                      <m:t>𝑙𝑜𝑔𝑖𝑡</m:t>
                    </m:r>
                    <m:r>
                      <a:rPr lang="en-US" altLang="zh-CN" sz="2400">
                        <a:solidFill>
                          <a:schemeClr val="tx2"/>
                        </a:solidFill>
                        <a:latin typeface="Cambria Math" panose="02040503050406030204" pitchFamily="18" charset="0"/>
                        <a:cs typeface="Times New Roman" panose="02020603050405020304" pitchFamily="18" charset="0"/>
                      </a:rPr>
                      <m:t>{2</m:t>
                    </m:r>
                    <m:sSup>
                      <m:sSupPr>
                        <m:ctrlPr>
                          <a:rPr lang="en-US" altLang="zh-CN" sz="2400" i="1">
                            <a:solidFill>
                              <a:schemeClr val="tx2"/>
                            </a:solidFill>
                            <a:latin typeface="Cambria Math" panose="02040503050406030204" pitchFamily="18" charset="0"/>
                            <a:cs typeface="Times New Roman" panose="02020603050405020304" pitchFamily="18" charset="0"/>
                          </a:rPr>
                        </m:ctrlPr>
                      </m:sSupPr>
                      <m:e>
                        <m:r>
                          <a:rPr lang="zh-CN" altLang="el-GR" sz="2400" dirty="0">
                            <a:solidFill>
                              <a:schemeClr val="tx2"/>
                            </a:solidFill>
                            <a:latin typeface="Cambria Math" panose="02040503050406030204" pitchFamily="18" charset="0"/>
                            <a:cs typeface="Times New Roman" panose="02020603050405020304" pitchFamily="18" charset="0"/>
                          </a:rPr>
                          <m:t>𝛽</m:t>
                        </m:r>
                      </m:e>
                      <m:sup>
                        <m:r>
                          <a:rPr lang="en-US" altLang="zh-CN" sz="2400">
                            <a:solidFill>
                              <a:schemeClr val="tx2"/>
                            </a:solidFill>
                            <a:latin typeface="Cambria Math" panose="02040503050406030204" pitchFamily="18" charset="0"/>
                            <a:cs typeface="Times New Roman" panose="02020603050405020304" pitchFamily="18" charset="0"/>
                          </a:rPr>
                          <m:t>𝑇</m:t>
                        </m:r>
                      </m:sup>
                    </m:sSup>
                    <m:r>
                      <a:rPr lang="en-US" altLang="zh-CN" sz="2400">
                        <a:solidFill>
                          <a:schemeClr val="tx2"/>
                        </a:solidFill>
                        <a:latin typeface="Cambria Math" panose="02040503050406030204" pitchFamily="18" charset="0"/>
                        <a:cs typeface="Times New Roman" panose="02020603050405020304" pitchFamily="18" charset="0"/>
                      </a:rPr>
                      <m:t>𝑿</m:t>
                    </m:r>
                    <m:r>
                      <a:rPr lang="en-US" altLang="zh-CN" sz="2400">
                        <a:solidFill>
                          <a:schemeClr val="tx2"/>
                        </a:solidFill>
                        <a:latin typeface="Cambria Math" panose="02040503050406030204" pitchFamily="18" charset="0"/>
                        <a:cs typeface="Times New Roman" panose="02020603050405020304" pitchFamily="18" charset="0"/>
                      </a:rPr>
                      <m:t>}</m:t>
                    </m:r>
                  </m:oMath>
                </a14:m>
                <a:endParaRPr lang="zh-CN" altLang="en-US" sz="24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A64ED21-A4D5-419A-8FDD-DB79A94C0238}"/>
                  </a:ext>
                </a:extLst>
              </p:cNvPr>
              <p:cNvSpPr>
                <a:spLocks noGrp="1" noRot="1" noChangeAspect="1" noMove="1" noResize="1" noEditPoints="1" noAdjustHandles="1" noChangeArrowheads="1" noChangeShapeType="1" noTextEdit="1"/>
              </p:cNvSpPr>
              <p:nvPr>
                <p:ph idx="1"/>
              </p:nvPr>
            </p:nvSpPr>
            <p:spPr>
              <a:xfrm>
                <a:off x="645132" y="1180730"/>
                <a:ext cx="9404722" cy="5067669"/>
              </a:xfrm>
              <a:blipFill>
                <a:blip r:embed="rId2"/>
                <a:stretch>
                  <a:fillRect l="-1037" t="-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2721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1ACD0F-DE04-4C18-8252-ADB7EBD0BAFD}"/>
              </a:ext>
            </a:extLst>
          </p:cNvPr>
          <p:cNvPicPr>
            <a:picLocks noChangeAspect="1"/>
          </p:cNvPicPr>
          <p:nvPr/>
        </p:nvPicPr>
        <p:blipFill>
          <a:blip r:embed="rId2"/>
          <a:stretch>
            <a:fillRect/>
          </a:stretch>
        </p:blipFill>
        <p:spPr>
          <a:xfrm>
            <a:off x="3366274" y="727787"/>
            <a:ext cx="5156375" cy="2517808"/>
          </a:xfrm>
          <a:prstGeom prst="rect">
            <a:avLst/>
          </a:prstGeom>
        </p:spPr>
      </p:pic>
      <p:pic>
        <p:nvPicPr>
          <p:cNvPr id="5" name="Picture 4">
            <a:extLst>
              <a:ext uri="{FF2B5EF4-FFF2-40B4-BE49-F238E27FC236}">
                <a16:creationId xmlns:a16="http://schemas.microsoft.com/office/drawing/2014/main" id="{43C6E86C-694C-4012-92BA-AFF07872E0ED}"/>
              </a:ext>
            </a:extLst>
          </p:cNvPr>
          <p:cNvPicPr>
            <a:picLocks noChangeAspect="1"/>
          </p:cNvPicPr>
          <p:nvPr/>
        </p:nvPicPr>
        <p:blipFill>
          <a:blip r:embed="rId3"/>
          <a:stretch>
            <a:fillRect/>
          </a:stretch>
        </p:blipFill>
        <p:spPr>
          <a:xfrm>
            <a:off x="581998" y="3612405"/>
            <a:ext cx="5156376" cy="2741742"/>
          </a:xfrm>
          <a:prstGeom prst="rect">
            <a:avLst/>
          </a:prstGeom>
        </p:spPr>
      </p:pic>
      <p:pic>
        <p:nvPicPr>
          <p:cNvPr id="6" name="Picture 5">
            <a:extLst>
              <a:ext uri="{FF2B5EF4-FFF2-40B4-BE49-F238E27FC236}">
                <a16:creationId xmlns:a16="http://schemas.microsoft.com/office/drawing/2014/main" id="{68D70591-96AD-47C1-BDE8-5161818AE2B7}"/>
              </a:ext>
            </a:extLst>
          </p:cNvPr>
          <p:cNvPicPr>
            <a:picLocks noChangeAspect="1"/>
          </p:cNvPicPr>
          <p:nvPr/>
        </p:nvPicPr>
        <p:blipFill>
          <a:blip r:embed="rId4"/>
          <a:stretch>
            <a:fillRect/>
          </a:stretch>
        </p:blipFill>
        <p:spPr>
          <a:xfrm>
            <a:off x="6177728" y="3612405"/>
            <a:ext cx="5189680" cy="2762740"/>
          </a:xfrm>
          <a:prstGeom prst="rect">
            <a:avLst/>
          </a:prstGeom>
        </p:spPr>
      </p:pic>
    </p:spTree>
    <p:extLst>
      <p:ext uri="{BB962C8B-B14F-4D97-AF65-F5344CB8AC3E}">
        <p14:creationId xmlns:p14="http://schemas.microsoft.com/office/powerpoint/2010/main" val="120605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502FD7-58CD-4C8E-8A4B-15D7405C74D8}"/>
              </a:ext>
            </a:extLst>
          </p:cNvPr>
          <p:cNvSpPr>
            <a:spLocks noGrp="1"/>
          </p:cNvSpPr>
          <p:nvPr>
            <p:ph type="title"/>
          </p:nvPr>
        </p:nvSpPr>
        <p:spPr>
          <a:xfrm>
            <a:off x="646111" y="452718"/>
            <a:ext cx="9404723" cy="659576"/>
          </a:xfrm>
        </p:spPr>
        <p:txBody>
          <a:bodyPr/>
          <a:lstStyle/>
          <a:p>
            <a:r>
              <a:rPr lang="en-US" altLang="zh-CN" dirty="0">
                <a:latin typeface="Times New Roman" panose="02020603050405020304" pitchFamily="18" charset="0"/>
                <a:cs typeface="Times New Roman" panose="02020603050405020304" pitchFamily="18" charset="0"/>
              </a:rPr>
              <a:t>Simulation Outcome</a:t>
            </a:r>
            <a:endParaRPr lang="zh-CN" altLang="en-US"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040AD03-8795-41B6-9FEC-D91BD59FA6E4}"/>
              </a:ext>
            </a:extLst>
          </p:cNvPr>
          <p:cNvSpPr>
            <a:spLocks noGrp="1"/>
          </p:cNvSpPr>
          <p:nvPr>
            <p:ph sz="half" idx="2"/>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The value is the angle between the true direction which is used to generate data, and the estimated direction.</a:t>
            </a:r>
            <a:endParaRPr lang="zh-CN" altLang="en-US"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908F76B5-5FC8-476B-ADC6-CFD236CE2D6B}"/>
              </a:ext>
            </a:extLst>
          </p:cNvPr>
          <p:cNvPicPr>
            <a:picLocks noGrp="1" noChangeAspect="1"/>
          </p:cNvPicPr>
          <p:nvPr>
            <p:ph sz="half" idx="1"/>
          </p:nvPr>
        </p:nvPicPr>
        <p:blipFill>
          <a:blip r:embed="rId2"/>
          <a:stretch>
            <a:fillRect/>
          </a:stretch>
        </p:blipFill>
        <p:spPr>
          <a:xfrm>
            <a:off x="748641" y="1213333"/>
            <a:ext cx="4364833" cy="4887640"/>
          </a:xfrm>
          <a:prstGeom prst="rect">
            <a:avLst/>
          </a:prstGeom>
        </p:spPr>
      </p:pic>
    </p:spTree>
    <p:extLst>
      <p:ext uri="{BB962C8B-B14F-4D97-AF65-F5344CB8AC3E}">
        <p14:creationId xmlns:p14="http://schemas.microsoft.com/office/powerpoint/2010/main" val="269960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7542-774D-432B-BCEB-81D6823A74FE}"/>
              </a:ext>
            </a:extLst>
          </p:cNvPr>
          <p:cNvSpPr>
            <a:spLocks noGrp="1"/>
          </p:cNvSpPr>
          <p:nvPr>
            <p:ph type="title"/>
          </p:nvPr>
        </p:nvSpPr>
        <p:spPr>
          <a:xfrm>
            <a:off x="646111" y="452718"/>
            <a:ext cx="9404723" cy="807911"/>
          </a:xfrm>
        </p:spPr>
        <p:txBody>
          <a:bodyPr/>
          <a:lstStyle/>
          <a:p>
            <a:r>
              <a:rPr lang="en-US" altLang="zh-CN" dirty="0">
                <a:latin typeface="Times New Roman" panose="02020603050405020304" pitchFamily="18" charset="0"/>
                <a:cs typeface="Times New Roman" panose="02020603050405020304" pitchFamily="18" charset="0"/>
              </a:rPr>
              <a:t>Energy distance---Another method</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898DAA-5AD6-4C42-8BAD-42FCC54DF956}"/>
                  </a:ext>
                </a:extLst>
              </p:cNvPr>
              <p:cNvSpPr>
                <a:spLocks noGrp="1"/>
              </p:cNvSpPr>
              <p:nvPr>
                <p:ph idx="1"/>
              </p:nvPr>
            </p:nvSpPr>
            <p:spPr>
              <a:xfrm>
                <a:off x="645131" y="1260630"/>
                <a:ext cx="9404723" cy="4987770"/>
              </a:xfrm>
            </p:spPr>
            <p:txBody>
              <a:bodyPr/>
              <a:lstStyle/>
              <a:p>
                <a:pPr marL="0" indent="0">
                  <a:buNone/>
                </a:pPr>
                <a:r>
                  <a:rPr lang="en-US" altLang="zh-CN" dirty="0">
                    <a:latin typeface="Times New Roman" panose="02020603050405020304" pitchFamily="18" charset="0"/>
                    <a:cs typeface="Times New Roman" panose="02020603050405020304" pitchFamily="18" charset="0"/>
                  </a:rPr>
                  <a:t>What is energy distance?</a:t>
                </a:r>
              </a:p>
              <a:p>
                <a:pPr marL="0" indent="0">
                  <a:buNone/>
                </a:pPr>
                <a:r>
                  <a:rPr lang="en-US" altLang="zh-CN" dirty="0">
                    <a:latin typeface="Times New Roman" panose="02020603050405020304" pitchFamily="18" charset="0"/>
                    <a:cs typeface="Times New Roman" panose="02020603050405020304" pitchFamily="18" charset="0"/>
                  </a:rPr>
                  <a:t> It’s a statistics that could measures the distance between distributions in a similar sense.</a:t>
                </a:r>
              </a:p>
              <a:p>
                <a:pPr marL="0" indent="0">
                  <a:buNone/>
                </a:pPr>
                <a:r>
                  <a:rPr lang="en-US" altLang="zh-CN" dirty="0">
                    <a:latin typeface="Times New Roman" panose="02020603050405020304" pitchFamily="18" charset="0"/>
                    <a:cs typeface="Times New Roman" panose="02020603050405020304" pitchFamily="18" charset="0"/>
                  </a:rPr>
                  <a:t>Definition:</a:t>
                </a:r>
                <a:r>
                  <a:rPr lang="en-US" altLang="zh-CN" dirty="0"/>
                  <a:t> (</a:t>
                </a:r>
                <a:r>
                  <a:rPr lang="en-US" altLang="zh-CN" dirty="0" err="1"/>
                  <a:t>Székely</a:t>
                </a:r>
                <a:r>
                  <a:rPr lang="en-US" altLang="zh-CN" dirty="0"/>
                  <a:t> &amp; Rizzo, 2004 )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𝐴</m:t>
                    </m:r>
                    <m:r>
                      <a:rPr lang="en-US" altLang="zh-CN" i="1" dirty="0" smtClean="0">
                        <a:latin typeface="Cambria Math" panose="02040503050406030204" pitchFamily="18" charset="0"/>
                        <a:cs typeface="Times New Roman" panose="02020603050405020304" pitchFamily="18" charset="0"/>
                      </a:rPr>
                      <m:t> = {</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𝑎</m:t>
                        </m:r>
                      </m:e>
                      <m:sub>
                        <m:r>
                          <a:rPr lang="en-US" altLang="zh-CN" i="1" dirty="0">
                            <a:latin typeface="Cambria Math" panose="02040503050406030204" pitchFamily="18" charset="0"/>
                            <a:cs typeface="Times New Roman" panose="02020603050405020304" pitchFamily="18" charset="0"/>
                          </a:rPr>
                          <m:t>1</m:t>
                        </m:r>
                      </m:sub>
                    </m:sSub>
                    <m:r>
                      <a:rPr lang="en-US" altLang="zh-CN" i="1" dirty="0" smtClean="0">
                        <a:latin typeface="Cambria Math" panose="02040503050406030204" pitchFamily="18" charset="0"/>
                        <a:cs typeface="Times New Roman" panose="02020603050405020304" pitchFamily="18" charset="0"/>
                      </a:rPr>
                      <m:t>, </m:t>
                    </m:r>
                    <m:r>
                      <a:rPr lang="en-US" altLang="zh-CN" b="0"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 ,</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𝑎</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sub>
                    </m:sSub>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𝐵</m:t>
                    </m:r>
                    <m:r>
                      <a:rPr lang="en-US" altLang="zh-CN" i="1" dirty="0" smtClean="0">
                        <a:latin typeface="Cambria Math" panose="02040503050406030204" pitchFamily="18" charset="0"/>
                        <a:cs typeface="Times New Roman" panose="02020603050405020304" pitchFamily="18" charset="0"/>
                      </a:rPr>
                      <m:t> = {</m:t>
                    </m:r>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 … ,</m:t>
                    </m:r>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𝑏</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sub>
                    </m:sSub>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be disjoint nonempty subsets of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𝑅</m:t>
                        </m:r>
                      </m:e>
                      <m:sup>
                        <m:r>
                          <a:rPr lang="en-US" altLang="zh-CN" i="1" dirty="0">
                            <a:latin typeface="Cambria Math" panose="02040503050406030204" pitchFamily="18" charset="0"/>
                            <a:cs typeface="Times New Roman" panose="02020603050405020304" pitchFamily="18" charset="0"/>
                          </a:rPr>
                          <m:t>𝑑</m:t>
                        </m:r>
                      </m:sup>
                    </m:sSup>
                  </m:oMath>
                </a14:m>
                <a:r>
                  <a:rPr lang="en-US" altLang="zh-CN" dirty="0">
                    <a:latin typeface="Times New Roman" panose="02020603050405020304" pitchFamily="18" charset="0"/>
                    <a:cs typeface="Times New Roman" panose="02020603050405020304" pitchFamily="18" charset="0"/>
                  </a:rPr>
                  <a:t> . Euclidean norm is denoted by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 · ∥</m:t>
                    </m:r>
                  </m:oMath>
                </a14:m>
                <a:r>
                  <a:rPr lang="en-US" altLang="zh-CN" dirty="0">
                    <a:latin typeface="Times New Roman" panose="02020603050405020304" pitchFamily="18" charset="0"/>
                    <a:cs typeface="Times New Roman" panose="02020603050405020304" pitchFamily="18" charset="0"/>
                  </a:rPr>
                  <a:t>. Define the e-distance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𝑒</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𝐴</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𝐵</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between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𝐴</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𝐵</m:t>
                    </m:r>
                  </m:oMath>
                </a14:m>
                <a:r>
                  <a:rPr lang="en-US" altLang="zh-CN" dirty="0">
                    <a:latin typeface="Times New Roman" panose="02020603050405020304" pitchFamily="18" charset="0"/>
                    <a:cs typeface="Times New Roman" panose="02020603050405020304" pitchFamily="18" charset="0"/>
                  </a:rPr>
                  <a:t> as</a:t>
                </a:r>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𝑒</m:t>
                      </m:r>
                      <m:d>
                        <m:dPr>
                          <m:ctrlPr>
                            <a:rPr lang="en-US" altLang="zh-CN" i="1" dirty="0" smtClean="0">
                              <a:latin typeface="Cambria Math" panose="02040503050406030204" pitchFamily="18" charset="0"/>
                              <a:cs typeface="Times New Roman" panose="02020603050405020304" pitchFamily="18" charset="0"/>
                            </a:rPr>
                          </m:ctrlPr>
                        </m:dPr>
                        <m:e>
                          <m:r>
                            <a:rPr lang="en-US" altLang="zh-CN" i="1" dirty="0" smtClean="0">
                              <a:latin typeface="Cambria Math" panose="02040503050406030204" pitchFamily="18" charset="0"/>
                              <a:cs typeface="Times New Roman" panose="02020603050405020304" pitchFamily="18" charset="0"/>
                            </a:rPr>
                            <m:t>𝐴</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𝐵</m:t>
                          </m:r>
                        </m:e>
                      </m:d>
                      <m:r>
                        <a:rPr lang="en-US" altLang="zh-CN" i="1" dirty="0" smtClean="0">
                          <a:latin typeface="Cambria Math" panose="02040503050406030204" pitchFamily="18" charset="0"/>
                          <a:cs typeface="Times New Roman" panose="02020603050405020304" pitchFamily="18" charset="0"/>
                        </a:rPr>
                        <m:t>= </m:t>
                      </m:r>
                      <m:f>
                        <m:fPr>
                          <m:ctrlPr>
                            <a:rPr lang="en-US" altLang="zh-CN" i="1" dirty="0" smtClean="0">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den>
                      </m:f>
                      <m:r>
                        <a:rPr lang="en-US" altLang="zh-CN" b="0" i="1" dirty="0" smtClean="0">
                          <a:latin typeface="Cambria Math" panose="02040503050406030204" pitchFamily="18" charset="0"/>
                          <a:cs typeface="Times New Roman" panose="02020603050405020304" pitchFamily="18" charset="0"/>
                        </a:rPr>
                        <m:t>[</m:t>
                      </m:r>
                      <m:f>
                        <m:fPr>
                          <m:ctrlPr>
                            <a:rPr lang="en-US" altLang="zh-CN" b="0" i="1" dirty="0" smtClean="0">
                              <a:latin typeface="Cambria Math" panose="02040503050406030204" pitchFamily="18" charset="0"/>
                              <a:cs typeface="Times New Roman" panose="02020603050405020304" pitchFamily="18" charset="0"/>
                            </a:rPr>
                          </m:ctrlPr>
                        </m:fPr>
                        <m:num>
                          <m:r>
                            <a:rPr lang="en-US" altLang="zh-CN" b="0" i="1" dirty="0" smtClean="0">
                              <a:latin typeface="Cambria Math" panose="02040503050406030204" pitchFamily="18" charset="0"/>
                              <a:cs typeface="Times New Roman" panose="02020603050405020304" pitchFamily="18" charset="0"/>
                            </a:rPr>
                            <m:t>2</m:t>
                          </m:r>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den>
                      </m:f>
                      <m:nary>
                        <m:naryPr>
                          <m:chr m:val="∑"/>
                          <m:ctrlPr>
                            <a:rPr lang="en-US" altLang="zh-CN" i="1" dirty="0" smtClean="0">
                              <a:latin typeface="Cambria Math" panose="02040503050406030204" pitchFamily="18" charset="0"/>
                              <a:cs typeface="Times New Roman" panose="02020603050405020304" pitchFamily="18" charset="0"/>
                            </a:rPr>
                          </m:ctrlPr>
                        </m:naryPr>
                        <m:sub>
                          <m:r>
                            <m:rPr>
                              <m:brk m:alnAt="23"/>
                            </m:rPr>
                            <a:rPr lang="en-US" altLang="zh-CN" b="0" i="1" dirty="0" smtClean="0">
                              <a:latin typeface="Cambria Math" panose="02040503050406030204" pitchFamily="18" charset="0"/>
                              <a:cs typeface="Times New Roman" panose="02020603050405020304" pitchFamily="18" charset="0"/>
                            </a:rPr>
                            <m:t>𝑖</m:t>
                          </m:r>
                          <m:r>
                            <a:rPr lang="en-US" altLang="zh-CN" b="0" i="1" dirty="0" smtClean="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sup>
                        <m:e>
                          <m:nary>
                            <m:naryPr>
                              <m:chr m:val="∑"/>
                              <m:ctrlPr>
                                <a:rPr lang="en-US" altLang="zh-CN" i="1" dirty="0">
                                  <a:latin typeface="Cambria Math" panose="02040503050406030204" pitchFamily="18" charset="0"/>
                                  <a:cs typeface="Times New Roman" panose="02020603050405020304" pitchFamily="18" charset="0"/>
                                </a:rPr>
                              </m:ctrlPr>
                            </m:naryPr>
                            <m:sub>
                              <m:r>
                                <m:rPr>
                                  <m:brk m:alnAt="23"/>
                                </m:rPr>
                                <a:rPr lang="en-US" altLang="zh-CN" b="0" i="1" dirty="0" smtClean="0">
                                  <a:latin typeface="Cambria Math" panose="02040503050406030204" pitchFamily="18" charset="0"/>
                                  <a:cs typeface="Times New Roman" panose="02020603050405020304" pitchFamily="18" charset="0"/>
                                </a:rPr>
                                <m:t>𝑗</m:t>
                              </m:r>
                              <m:r>
                                <a:rPr lang="en-US" altLang="zh-CN" b="0" i="1" dirty="0" smtClean="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sup>
                            <m:e>
                              <m:r>
                                <a:rPr lang="en-US" altLang="zh-CN" i="1" dirty="0">
                                  <a:latin typeface="Cambria Math" panose="02040503050406030204" pitchFamily="18" charset="0"/>
                                  <a:cs typeface="Times New Roman" panose="02020603050405020304" pitchFamily="18" charset="0"/>
                                </a:rPr>
                                <m:t>∥</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𝑎</m:t>
                                  </m:r>
                                </m:e>
                                <m:sub>
                                  <m:r>
                                    <a:rPr lang="en-US" altLang="zh-CN" i="1" dirty="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 </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𝑗</m:t>
                                  </m:r>
                                </m:sub>
                              </m:sSub>
                              <m:r>
                                <a:rPr lang="en-US" altLang="zh-CN" i="1" dirty="0">
                                  <a:latin typeface="Cambria Math" panose="02040503050406030204" pitchFamily="18" charset="0"/>
                                  <a:cs typeface="Times New Roman" panose="02020603050405020304" pitchFamily="18" charset="0"/>
                                </a:rPr>
                                <m:t>∥</m:t>
                              </m:r>
                            </m:e>
                          </m:nary>
                        </m:e>
                      </m:nary>
                      <m:r>
                        <a:rPr lang="en-US" altLang="zh-CN" i="1" dirty="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b="0" i="1" dirty="0" smtClean="0">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den>
                      </m:f>
                      <m:nary>
                        <m:naryPr>
                          <m:chr m:val="∑"/>
                          <m:ctrlPr>
                            <a:rPr lang="en-US" altLang="zh-CN" i="1" dirty="0">
                              <a:latin typeface="Cambria Math" panose="02040503050406030204" pitchFamily="18" charset="0"/>
                              <a:cs typeface="Times New Roman" panose="02020603050405020304" pitchFamily="18" charset="0"/>
                            </a:rPr>
                          </m:ctrlPr>
                        </m:naryPr>
                        <m:sub>
                          <m:r>
                            <m:rPr>
                              <m:brk m:alnAt="23"/>
                            </m:rPr>
                            <a:rPr lang="en-US" altLang="zh-CN" i="1" dirty="0">
                              <a:latin typeface="Cambria Math" panose="02040503050406030204" pitchFamily="18" charset="0"/>
                              <a:cs typeface="Times New Roman" panose="02020603050405020304" pitchFamily="18" charset="0"/>
                            </a:rPr>
                            <m:t>𝑖</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sup>
                        <m:e>
                          <m:nary>
                            <m:naryPr>
                              <m:chr m:val="∑"/>
                              <m:ctrlPr>
                                <a:rPr lang="en-US" altLang="zh-CN" i="1" dirty="0">
                                  <a:latin typeface="Cambria Math" panose="02040503050406030204" pitchFamily="18" charset="0"/>
                                  <a:cs typeface="Times New Roman" panose="02020603050405020304" pitchFamily="18" charset="0"/>
                                </a:rPr>
                              </m:ctrlPr>
                            </m:naryPr>
                            <m:sub>
                              <m:r>
                                <m:rPr>
                                  <m:brk m:alnAt="23"/>
                                </m:rPr>
                                <a:rPr lang="en-US" altLang="zh-CN" i="1" dirty="0">
                                  <a:latin typeface="Cambria Math" panose="02040503050406030204" pitchFamily="18" charset="0"/>
                                  <a:cs typeface="Times New Roman" panose="02020603050405020304" pitchFamily="18" charset="0"/>
                                </a:rPr>
                                <m:t>𝑗</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1</m:t>
                                  </m:r>
                                </m:sub>
                              </m:sSub>
                            </m:sup>
                            <m:e>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𝑎</m:t>
                                  </m:r>
                                </m:e>
                                <m:sub>
                                  <m:r>
                                    <a:rPr lang="en-US" altLang="zh-CN" i="1" dirty="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 </m:t>
                              </m:r>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𝑎</m:t>
                                  </m:r>
                                </m:e>
                                <m:sub>
                                  <m:r>
                                    <a:rPr lang="en-US" altLang="zh-CN" i="1" dirty="0">
                                      <a:latin typeface="Cambria Math" panose="02040503050406030204" pitchFamily="18" charset="0"/>
                                      <a:cs typeface="Times New Roman" panose="02020603050405020304" pitchFamily="18" charset="0"/>
                                    </a:rPr>
                                    <m:t>𝑗</m:t>
                                  </m:r>
                                </m:sub>
                              </m:sSub>
                              <m:r>
                                <a:rPr lang="en-US" altLang="zh-CN" i="1" dirty="0">
                                  <a:latin typeface="Cambria Math" panose="02040503050406030204" pitchFamily="18" charset="0"/>
                                  <a:cs typeface="Times New Roman" panose="02020603050405020304" pitchFamily="18" charset="0"/>
                                </a:rPr>
                                <m:t>∥</m:t>
                              </m:r>
                            </m:e>
                          </m:nary>
                        </m:e>
                      </m:nary>
                    </m:oMath>
                  </m:oMathPara>
                </a14:m>
                <a:endParaRPr lang="en-US" altLang="zh-CN" i="1" dirty="0">
                  <a:latin typeface="Cambria Math" panose="02040503050406030204" pitchFamily="18" charset="0"/>
                  <a:cs typeface="Times New Roman" panose="02020603050405020304" pitchFamily="18" charset="0"/>
                </a:endParaRPr>
              </a:p>
              <a:p>
                <a:pPr marL="0" indent="0">
                  <a:buNone/>
                </a:pPr>
                <a14:m>
                  <m:oMath xmlns:m="http://schemas.openxmlformats.org/officeDocument/2006/math">
                    <m:r>
                      <a:rPr lang="en-US" altLang="zh-CN" i="1" dirty="0">
                        <a:latin typeface="Cambria Math" panose="02040503050406030204" pitchFamily="18" charset="0"/>
                        <a:cs typeface="Times New Roman" panose="02020603050405020304" pitchFamily="18" charset="0"/>
                      </a:rPr>
                      <m:t> </m:t>
                    </m:r>
                    <m:r>
                      <a:rPr lang="en-US" altLang="zh-CN" b="0" i="1" dirty="0" smtClean="0">
                        <a:latin typeface="Cambria Math" panose="02040503050406030204" pitchFamily="18" charset="0"/>
                        <a:cs typeface="Times New Roman" panose="02020603050405020304" pitchFamily="18" charset="0"/>
                      </a:rPr>
                      <m:t>                                  −</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den>
                    </m:f>
                    <m:nary>
                      <m:naryPr>
                        <m:chr m:val="∑"/>
                        <m:ctrlPr>
                          <a:rPr lang="en-US" altLang="zh-CN" i="1" dirty="0">
                            <a:latin typeface="Cambria Math" panose="02040503050406030204" pitchFamily="18" charset="0"/>
                            <a:cs typeface="Times New Roman" panose="02020603050405020304" pitchFamily="18" charset="0"/>
                          </a:rPr>
                        </m:ctrlPr>
                      </m:naryPr>
                      <m:sub>
                        <m:r>
                          <m:rPr>
                            <m:brk m:alnAt="23"/>
                          </m:rPr>
                          <a:rPr lang="en-US" altLang="zh-CN" i="1" dirty="0">
                            <a:latin typeface="Cambria Math" panose="02040503050406030204" pitchFamily="18" charset="0"/>
                            <a:cs typeface="Times New Roman" panose="02020603050405020304" pitchFamily="18" charset="0"/>
                          </a:rPr>
                          <m:t>𝑖</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sup>
                      <m:e>
                        <m:nary>
                          <m:naryPr>
                            <m:chr m:val="∑"/>
                            <m:ctrlPr>
                              <a:rPr lang="en-US" altLang="zh-CN" i="1" dirty="0">
                                <a:latin typeface="Cambria Math" panose="02040503050406030204" pitchFamily="18" charset="0"/>
                                <a:cs typeface="Times New Roman" panose="02020603050405020304" pitchFamily="18" charset="0"/>
                              </a:rPr>
                            </m:ctrlPr>
                          </m:naryPr>
                          <m:sub>
                            <m:r>
                              <m:rPr>
                                <m:brk m:alnAt="23"/>
                              </m:rPr>
                              <a:rPr lang="en-US" altLang="zh-CN" i="1" dirty="0">
                                <a:latin typeface="Cambria Math" panose="02040503050406030204" pitchFamily="18" charset="0"/>
                                <a:cs typeface="Times New Roman" panose="02020603050405020304" pitchFamily="18" charset="0"/>
                              </a:rPr>
                              <m:t>𝑗</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2</m:t>
                                </m:r>
                              </m:sub>
                            </m:sSub>
                          </m:sup>
                          <m:e>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 </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𝑏</m:t>
                                </m:r>
                              </m:e>
                              <m:sub>
                                <m:r>
                                  <a:rPr lang="en-US" altLang="zh-CN" i="1" dirty="0">
                                    <a:latin typeface="Cambria Math" panose="02040503050406030204" pitchFamily="18" charset="0"/>
                                    <a:cs typeface="Times New Roman" panose="02020603050405020304" pitchFamily="18" charset="0"/>
                                  </a:rPr>
                                  <m:t>𝑗</m:t>
                                </m:r>
                              </m:sub>
                            </m:sSub>
                            <m:r>
                              <a:rPr lang="en-US" altLang="zh-CN" i="1" dirty="0">
                                <a:latin typeface="Cambria Math" panose="02040503050406030204" pitchFamily="18" charset="0"/>
                                <a:cs typeface="Times New Roman" panose="02020603050405020304" pitchFamily="18" charset="0"/>
                              </a:rPr>
                              <m:t>∥</m:t>
                            </m:r>
                          </m:e>
                        </m:nary>
                      </m:e>
                    </m:nary>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6898DAA-5AD6-4C42-8BAD-42FCC54DF956}"/>
                  </a:ext>
                </a:extLst>
              </p:cNvPr>
              <p:cNvSpPr>
                <a:spLocks noGrp="1" noRot="1" noChangeAspect="1" noMove="1" noResize="1" noEditPoints="1" noAdjustHandles="1" noChangeArrowheads="1" noChangeShapeType="1" noTextEdit="1"/>
              </p:cNvSpPr>
              <p:nvPr>
                <p:ph idx="1"/>
              </p:nvPr>
            </p:nvSpPr>
            <p:spPr>
              <a:xfrm>
                <a:off x="645131" y="1260630"/>
                <a:ext cx="9404723" cy="4987770"/>
              </a:xfrm>
              <a:blipFill>
                <a:blip r:embed="rId2"/>
                <a:stretch>
                  <a:fillRect l="-713" t="-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2435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0B51-BF83-4CF5-8D02-7861E3EAF0A3}"/>
              </a:ext>
            </a:extLst>
          </p:cNvPr>
          <p:cNvSpPr>
            <a:spLocks noGrp="1"/>
          </p:cNvSpPr>
          <p:nvPr>
            <p:ph type="title"/>
          </p:nvPr>
        </p:nvSpPr>
        <p:spPr>
          <a:xfrm>
            <a:off x="646111" y="452718"/>
            <a:ext cx="9404723" cy="701379"/>
          </a:xfrm>
        </p:spPr>
        <p:txBody>
          <a:bodyPr/>
          <a:lstStyle/>
          <a:p>
            <a:r>
              <a:rPr lang="en-US" altLang="zh-CN" dirty="0">
                <a:latin typeface="Times New Roman" panose="02020603050405020304" pitchFamily="18" charset="0"/>
                <a:cs typeface="Times New Roman" panose="02020603050405020304" pitchFamily="18" charset="0"/>
              </a:rPr>
              <a:t>Energy distance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C4D45-DD97-4C4D-B8DA-4F25EE8970EB}"/>
                  </a:ext>
                </a:extLst>
              </p:cNvPr>
              <p:cNvSpPr>
                <a:spLocks noGrp="1"/>
              </p:cNvSpPr>
              <p:nvPr>
                <p:ph idx="1"/>
              </p:nvPr>
            </p:nvSpPr>
            <p:spPr>
              <a:xfrm>
                <a:off x="645130" y="1154098"/>
                <a:ext cx="9404723" cy="5094302"/>
              </a:xfrm>
            </p:spPr>
            <p:txBody>
              <a:bodyPr/>
              <a:lstStyle/>
              <a:p>
                <a:pPr marL="0" indent="0">
                  <a:buNone/>
                </a:pPr>
                <a:r>
                  <a:rPr lang="en-US" altLang="zh-CN" dirty="0">
                    <a:latin typeface="Times New Roman" panose="02020603050405020304" pitchFamily="18" charset="0"/>
                    <a:cs typeface="Times New Roman" panose="02020603050405020304" pitchFamily="18" charset="0"/>
                  </a:rPr>
                  <a:t>The energy distance come from the following inequality:</a:t>
                </a:r>
              </a:p>
              <a:p>
                <a:pPr marL="0" indent="0">
                  <a:buNone/>
                </a:pPr>
                <a:r>
                  <a:rPr lang="en-US" altLang="zh-CN" dirty="0">
                    <a:latin typeface="Times New Roman" panose="02020603050405020304" pitchFamily="18" charset="0"/>
                    <a:cs typeface="Times New Roman" panose="02020603050405020304" pitchFamily="18" charset="0"/>
                  </a:rPr>
                  <a:t>If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 </m:t>
                    </m:r>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m:t>
                    </m:r>
                  </m:oMath>
                </a14:m>
                <a:r>
                  <a:rPr lang="en-US" altLang="zh-CN" dirty="0">
                    <a:latin typeface="Times New Roman" panose="02020603050405020304" pitchFamily="18" charset="0"/>
                    <a:cs typeface="Times New Roman" panose="02020603050405020304" pitchFamily="18" charset="0"/>
                  </a:rPr>
                  <a:t>are independent random vectors in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𝑅</m:t>
                        </m:r>
                      </m:e>
                      <m:sup>
                        <m:r>
                          <a:rPr lang="en-US" altLang="zh-CN" i="1" dirty="0">
                            <a:latin typeface="Cambria Math" panose="02040503050406030204" pitchFamily="18" charset="0"/>
                            <a:cs typeface="Times New Roman" panose="02020603050405020304" pitchFamily="18" charset="0"/>
                          </a:rPr>
                          <m:t>𝑑</m:t>
                        </m:r>
                      </m:sup>
                    </m:sSup>
                  </m:oMath>
                </a14:m>
                <a:r>
                  <a:rPr lang="en-US" altLang="zh-CN" dirty="0">
                    <a:latin typeface="Times New Roman" panose="02020603050405020304" pitchFamily="18" charset="0"/>
                    <a:cs typeface="Times New Roman" panose="02020603050405020304" pitchFamily="18" charset="0"/>
                  </a:rPr>
                  <a:t> with finite expectations,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 </m:t>
                    </m:r>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 </m:t>
                    </m:r>
                  </m:oMath>
                </a14:m>
                <a:r>
                  <a:rPr lang="en-US" altLang="zh-CN" dirty="0">
                    <a:latin typeface="Times New Roman" panose="02020603050405020304" pitchFamily="18" charset="0"/>
                    <a:cs typeface="Times New Roman" panose="02020603050405020304" pitchFamily="18" charset="0"/>
                  </a:rPr>
                  <a:t>, then </a:t>
                </a:r>
              </a:p>
              <a:p>
                <a:pPr marL="0" indent="0">
                  <a:buNone/>
                </a:pP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2</m:t>
                    </m:r>
                    <m:r>
                      <a:rPr lang="en-US" altLang="zh-CN" b="0" i="1" dirty="0" smtClean="0">
                        <a:latin typeface="Cambria Math" panose="02040503050406030204" pitchFamily="18" charset="0"/>
                        <a:cs typeface="Times New Roman" panose="02020603050405020304" pitchFamily="18" charset="0"/>
                      </a:rPr>
                      <m:t>𝐸</m:t>
                    </m:r>
                    <m:r>
                      <a:rPr lang="en-US" altLang="zh-CN"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𝑋</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𝑌</m:t>
                    </m:r>
                    <m:r>
                      <a:rPr lang="en-US" altLang="zh-CN" i="1" dirty="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𝐸</m:t>
                    </m:r>
                    <m:r>
                      <a:rPr lang="en-US" altLang="zh-CN"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𝑋</m:t>
                    </m:r>
                    <m:r>
                      <a:rPr lang="en-US" altLang="zh-CN" i="1" dirty="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𝑋</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𝐸</m:t>
                    </m:r>
                    <m:r>
                      <a:rPr lang="en-US" altLang="zh-CN" i="1" dirty="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𝑌</m:t>
                    </m:r>
                    <m:r>
                      <a:rPr lang="en-US" altLang="zh-CN" i="1" dirty="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𝑌</m:t>
                    </m:r>
                    <m:r>
                      <a:rPr lang="en-US" altLang="zh-CN" b="0"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 ≥ 0</m:t>
                    </m:r>
                  </m:oMath>
                </a14:m>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and equality holds if and only if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𝑋</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oMath>
                </a14:m>
                <a:r>
                  <a:rPr lang="en-US" altLang="zh-CN" dirty="0">
                    <a:latin typeface="Times New Roman" panose="02020603050405020304" pitchFamily="18" charset="0"/>
                    <a:cs typeface="Times New Roman" panose="02020603050405020304" pitchFamily="18" charset="0"/>
                  </a:rPr>
                  <a:t> are identically distributed</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Because of the condition of holding equality, We could use the energy distance to find the Maximum separation subspace.</a:t>
                </a:r>
              </a:p>
            </p:txBody>
          </p:sp>
        </mc:Choice>
        <mc:Fallback xmlns="">
          <p:sp>
            <p:nvSpPr>
              <p:cNvPr id="3" name="Content Placeholder 2">
                <a:extLst>
                  <a:ext uri="{FF2B5EF4-FFF2-40B4-BE49-F238E27FC236}">
                    <a16:creationId xmlns:a16="http://schemas.microsoft.com/office/drawing/2014/main" id="{9BEC4D45-DD97-4C4D-B8DA-4F25EE8970EB}"/>
                  </a:ext>
                </a:extLst>
              </p:cNvPr>
              <p:cNvSpPr>
                <a:spLocks noGrp="1" noRot="1" noChangeAspect="1" noMove="1" noResize="1" noEditPoints="1" noAdjustHandles="1" noChangeArrowheads="1" noChangeShapeType="1" noTextEdit="1"/>
              </p:cNvSpPr>
              <p:nvPr>
                <p:ph idx="1"/>
              </p:nvPr>
            </p:nvSpPr>
            <p:spPr>
              <a:xfrm>
                <a:off x="645130" y="1154098"/>
                <a:ext cx="9404723" cy="5094302"/>
              </a:xfrm>
              <a:blipFill>
                <a:blip r:embed="rId2"/>
                <a:stretch>
                  <a:fillRect l="-713" t="-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909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6B6E-405B-41D9-B2E8-F3528518FFE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General notations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65853A-D6D1-4715-8394-3B70F2588B09}"/>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the univariate response </a:t>
                </a:r>
                <a14:m>
                  <m:oMath xmlns:m="http://schemas.openxmlformats.org/officeDocument/2006/math">
                    <m:r>
                      <m:rPr>
                        <m:sty m:val="p"/>
                      </m:rPr>
                      <a:rPr lang="en-US" altLang="zh-CN" sz="2400" dirty="0">
                        <a:latin typeface="Cambria Math" panose="02040503050406030204" pitchFamily="18" charset="0"/>
                      </a:rPr>
                      <m:t>Y</m:t>
                    </m:r>
                    <m:r>
                      <a:rPr lang="zh-CN" altLang="en-US" sz="2400" dirty="0">
                        <a:latin typeface="Cambria Math" panose="02040503050406030204" pitchFamily="18" charset="0"/>
                      </a:rPr>
                      <m:t>∈</m:t>
                    </m:r>
                    <m:r>
                      <a:rPr lang="en-US" altLang="zh-CN" sz="2400" b="0" i="0" dirty="0" smtClean="0">
                        <a:latin typeface="Cambria Math" panose="02040503050406030204" pitchFamily="18" charset="0"/>
                      </a:rPr>
                      <m:t>{</m:t>
                    </m:r>
                    <m:r>
                      <a:rPr lang="en-US" altLang="zh-CN" sz="2400">
                        <a:latin typeface="Cambria Math" panose="02040503050406030204" pitchFamily="18" charset="0"/>
                      </a:rPr>
                      <m:t>1, …, </m:t>
                    </m:r>
                    <m:r>
                      <m:rPr>
                        <m:sty m:val="p"/>
                      </m:rPr>
                      <a:rPr lang="en-US" altLang="zh-CN" sz="2400">
                        <a:latin typeface="Cambria Math" panose="02040503050406030204" pitchFamily="18" charset="0"/>
                      </a:rPr>
                      <m:t>C</m:t>
                    </m:r>
                    <m:r>
                      <a:rPr lang="en-US" altLang="zh-CN" sz="2400" b="0" i="0" dirty="0" smtClean="0">
                        <a:latin typeface="Cambria Math" panose="02040503050406030204" pitchFamily="18" charset="0"/>
                      </a:rPr>
                      <m:t>}</m:t>
                    </m:r>
                  </m:oMath>
                </a14:m>
                <a:r>
                  <a:rPr lang="en-US" altLang="zh-CN" sz="2400" dirty="0"/>
                  <a:t> </a:t>
                </a:r>
                <a:r>
                  <a:rPr lang="en-US" altLang="zh-CN" sz="2400" dirty="0">
                    <a:latin typeface="Times New Roman" panose="02020603050405020304" pitchFamily="18" charset="0"/>
                    <a:cs typeface="Times New Roman" panose="02020603050405020304" pitchFamily="18" charset="0"/>
                  </a:rPr>
                  <a:t>and the multivariate predictor </a:t>
                </a:r>
                <a14:m>
                  <m:oMath xmlns:m="http://schemas.openxmlformats.org/officeDocument/2006/math">
                    <m:r>
                      <a:rPr lang="en-US" altLang="zh-CN" sz="2400" b="1" i="1" smtClean="0">
                        <a:latin typeface="Cambria Math" panose="02040503050406030204" pitchFamily="18" charset="0"/>
                      </a:rPr>
                      <m:t>𝑿</m:t>
                    </m:r>
                    <m:r>
                      <a:rPr lang="zh-CN" altLang="en-US" sz="2400"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𝑅</m:t>
                        </m:r>
                      </m:e>
                      <m:sup>
                        <m:r>
                          <a:rPr lang="en-US" altLang="zh-CN" sz="2400" i="1" dirty="0">
                            <a:latin typeface="Cambria Math" panose="02040503050406030204" pitchFamily="18" charset="0"/>
                          </a:rPr>
                          <m:t>𝑝</m:t>
                        </m:r>
                      </m:sup>
                    </m:sSup>
                  </m:oMath>
                </a14:m>
                <a:endParaRPr lang="en-US" altLang="zh-CN" sz="2400" dirty="0"/>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b="0" i="1" smtClean="0">
                            <a:latin typeface="Cambria Math" panose="02040503050406030204" pitchFamily="18" charset="0"/>
                          </a:rPr>
                          <m:t>𝑘</m:t>
                        </m:r>
                      </m:sub>
                    </m:sSub>
                    <m:d>
                      <m:dPr>
                        <m:ctrlPr>
                          <a:rPr lang="en-US" altLang="zh-CN" sz="2400" b="0" i="1" smtClean="0">
                            <a:latin typeface="Cambria Math" panose="02040503050406030204" pitchFamily="18" charset="0"/>
                          </a:rPr>
                        </m:ctrlPr>
                      </m:dPr>
                      <m:e>
                        <m:r>
                          <a:rPr lang="en-US" altLang="zh-CN" sz="2400" b="1" i="0" smtClean="0">
                            <a:latin typeface="Cambria Math" panose="02040503050406030204" pitchFamily="18" charset="0"/>
                          </a:rPr>
                          <m:t>𝐗</m:t>
                        </m:r>
                      </m:e>
                    </m:d>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k</m:t>
                    </m:r>
                    <m:r>
                      <a:rPr lang="en-US" altLang="zh-CN" sz="2400" b="0" i="0" smtClean="0">
                        <a:latin typeface="Cambria Math" panose="02040503050406030204" pitchFamily="18" charset="0"/>
                      </a:rPr>
                      <m:t>=1, …, </m:t>
                    </m:r>
                    <m:r>
                      <m:rPr>
                        <m:sty m:val="p"/>
                      </m:rPr>
                      <a:rPr lang="en-US" altLang="zh-CN" sz="2400" b="0" i="0" smtClean="0">
                        <a:latin typeface="Cambria Math" panose="02040503050406030204" pitchFamily="18" charset="0"/>
                      </a:rPr>
                      <m:t>C</m:t>
                    </m:r>
                    <m:r>
                      <a:rPr lang="en-US" altLang="zh-CN" sz="2400" b="0" i="0" smtClean="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denotes the conditional density function of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oMath>
                </a14:m>
                <a:endParaRPr lang="en-US" altLang="zh-CN" sz="2400" dirty="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a:latin typeface="Cambria Math" panose="02040503050406030204" pitchFamily="18" charset="0"/>
                              </a:rPr>
                              <m:t>𝐁</m:t>
                            </m:r>
                          </m:e>
                          <m:sup>
                            <m:r>
                              <a:rPr lang="en-US" altLang="zh-CN" sz="2400" b="1" i="1" smtClean="0">
                                <a:latin typeface="Cambria Math" panose="02040503050406030204" pitchFamily="18" charset="0"/>
                              </a:rPr>
                              <m:t>𝑻</m:t>
                            </m:r>
                          </m:sup>
                        </m:sSup>
                        <m:r>
                          <a:rPr lang="en-US" altLang="zh-CN" sz="2400" b="1">
                            <a:latin typeface="Cambria Math" panose="02040503050406030204" pitchFamily="18" charset="0"/>
                          </a:rPr>
                          <m:t>𝐗</m:t>
                        </m:r>
                      </m:e>
                    </m:d>
                    <m:r>
                      <a:rPr lang="en-US" altLang="zh-CN" sz="2400">
                        <a:latin typeface="Cambria Math" panose="02040503050406030204" pitchFamily="18" charset="0"/>
                      </a:rPr>
                      <m:t>  </m:t>
                    </m:r>
                    <m:r>
                      <m:rPr>
                        <m:sty m:val="p"/>
                      </m:rPr>
                      <a:rPr lang="en-US" altLang="zh-CN" sz="2400">
                        <a:latin typeface="Cambria Math" panose="02040503050406030204" pitchFamily="18" charset="0"/>
                      </a:rPr>
                      <m:t>k</m:t>
                    </m:r>
                    <m:r>
                      <a:rPr lang="en-US" altLang="zh-CN" sz="2400">
                        <a:latin typeface="Cambria Math" panose="02040503050406030204" pitchFamily="18" charset="0"/>
                      </a:rPr>
                      <m:t>=1, …, </m:t>
                    </m:r>
                    <m:r>
                      <m:rPr>
                        <m:sty m:val="p"/>
                      </m:rPr>
                      <a:rPr lang="en-US" altLang="zh-CN" sz="2400">
                        <a:latin typeface="Cambria Math" panose="02040503050406030204" pitchFamily="18" charset="0"/>
                      </a:rPr>
                      <m:t>C</m:t>
                    </m:r>
                    <m:r>
                      <a:rPr lang="en-US" altLang="zh-CN" sz="240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denotes the conditional density function of </a:t>
                </a:r>
                <a14:m>
                  <m:oMath xmlns:m="http://schemas.openxmlformats.org/officeDocument/2006/math">
                    <m:sSup>
                      <m:sSupPr>
                        <m:ctrlPr>
                          <a:rPr lang="en-US" altLang="zh-CN" sz="2400" b="1" i="1">
                            <a:latin typeface="Cambria Math" panose="02040503050406030204" pitchFamily="18" charset="0"/>
                          </a:rPr>
                        </m:ctrlPr>
                      </m:sSupPr>
                      <m:e>
                        <m:r>
                          <a:rPr lang="en-US" altLang="zh-CN" sz="2400" b="1">
                            <a:latin typeface="Cambria Math" panose="02040503050406030204" pitchFamily="18" charset="0"/>
                          </a:rPr>
                          <m:t>𝐁</m:t>
                        </m:r>
                      </m:e>
                      <m:sup>
                        <m:r>
                          <a:rPr lang="en-US" altLang="zh-CN" sz="2400" b="1" i="1">
                            <a:latin typeface="Cambria Math" panose="02040503050406030204" pitchFamily="18" charset="0"/>
                          </a:rPr>
                          <m:t>𝑻</m:t>
                        </m:r>
                      </m:sup>
                    </m:sSup>
                    <m:r>
                      <a:rPr lang="en-US" altLang="zh-CN" sz="2400" b="1" i="1">
                        <a:latin typeface="Cambria Math" panose="02040503050406030204" pitchFamily="18" charset="0"/>
                      </a:rPr>
                      <m:t> </m:t>
                    </m:r>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i="1">
                        <a:latin typeface="Cambria Math" panose="02040503050406030204" pitchFamily="18" charset="0"/>
                      </a:rPr>
                      <m:t>𝑘</m:t>
                    </m:r>
                  </m:oMath>
                </a14:m>
                <a:r>
                  <a:rPr lang="en-US" altLang="zh-CN" sz="2400" dirty="0"/>
                  <a:t>, </a:t>
                </a:r>
                <a:r>
                  <a:rPr lang="en-US" altLang="zh-CN" sz="2400" dirty="0">
                    <a:latin typeface="Times New Roman" panose="02020603050405020304" pitchFamily="18" charset="0"/>
                    <a:cs typeface="Times New Roman" panose="02020603050405020304" pitchFamily="18" charset="0"/>
                  </a:rPr>
                  <a:t>where</a:t>
                </a:r>
                <a:r>
                  <a:rPr lang="en-US" altLang="zh-CN" sz="2400" dirty="0"/>
                  <a:t> </a:t>
                </a:r>
                <a14:m>
                  <m:oMath xmlns:m="http://schemas.openxmlformats.org/officeDocument/2006/math">
                    <m:r>
                      <a:rPr lang="en-US" altLang="zh-CN" sz="2400" b="1" i="1" smtClean="0">
                        <a:latin typeface="Cambria Math" panose="02040503050406030204" pitchFamily="18" charset="0"/>
                      </a:rPr>
                      <m:t>𝑩</m:t>
                    </m:r>
                    <m:r>
                      <a:rPr lang="zh-CN" altLang="en-US" sz="2400" dirty="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𝑅</m:t>
                        </m:r>
                      </m:e>
                      <m:sup>
                        <m:r>
                          <a:rPr lang="en-US" altLang="zh-CN" sz="2400" b="0" i="1" dirty="0" smtClean="0">
                            <a:latin typeface="Cambria Math" panose="02040503050406030204" pitchFamily="18" charset="0"/>
                          </a:rPr>
                          <m:t>𝑝</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𝑞</m:t>
                        </m:r>
                      </m:sup>
                    </m:sSup>
                  </m:oMath>
                </a14:m>
                <a:endParaRPr lang="en-US" altLang="zh-CN" sz="2400" dirty="0"/>
              </a:p>
              <a:p>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2400" i="1" dirty="0" smtClean="0">
                        <a:latin typeface="Cambria Math" panose="02040503050406030204" pitchFamily="18" charset="0"/>
                      </a:rPr>
                      <m:t>𝛿</m:t>
                    </m:r>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r>
                      <a:rPr lang="en-US" altLang="zh-CN" sz="2400" i="1" dirty="0" smtClean="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be a distance of the two (conditional) probability density functions</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265853A-D6D1-4715-8394-3B70F2588B09}"/>
                  </a:ext>
                </a:extLst>
              </p:cNvPr>
              <p:cNvSpPr>
                <a:spLocks noGrp="1" noRot="1" noChangeAspect="1" noMove="1" noResize="1" noEditPoints="1" noAdjustHandles="1" noChangeArrowheads="1" noChangeShapeType="1" noTextEdit="1"/>
              </p:cNvSpPr>
              <p:nvPr>
                <p:ph idx="1"/>
              </p:nvPr>
            </p:nvSpPr>
            <p:spPr>
              <a:blipFill>
                <a:blip r:embed="rId2"/>
                <a:stretch>
                  <a:fillRect l="-545"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3323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5BE3-2F9F-4CAB-BEAE-BC52DA9A6D53}"/>
              </a:ext>
            </a:extLst>
          </p:cNvPr>
          <p:cNvSpPr>
            <a:spLocks noGrp="1"/>
          </p:cNvSpPr>
          <p:nvPr>
            <p:ph type="title"/>
          </p:nvPr>
        </p:nvSpPr>
        <p:spPr>
          <a:xfrm>
            <a:off x="645130" y="452718"/>
            <a:ext cx="9404723" cy="674746"/>
          </a:xfrm>
        </p:spPr>
        <p:txBody>
          <a:bodyPr/>
          <a:lstStyle/>
          <a:p>
            <a:r>
              <a:rPr lang="en-US" altLang="zh-CN" dirty="0">
                <a:latin typeface="Times New Roman" panose="02020603050405020304" pitchFamily="18" charset="0"/>
                <a:cs typeface="Times New Roman" panose="02020603050405020304" pitchFamily="18" charset="0"/>
              </a:rPr>
              <a:t>Apply energy distance to MSAES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32EA91-8AC9-4A4A-917A-ACB027757534}"/>
                  </a:ext>
                </a:extLst>
              </p:cNvPr>
              <p:cNvSpPr>
                <a:spLocks noGrp="1"/>
              </p:cNvSpPr>
              <p:nvPr>
                <p:ph idx="1"/>
              </p:nvPr>
            </p:nvSpPr>
            <p:spPr>
              <a:xfrm>
                <a:off x="645130" y="1127464"/>
                <a:ext cx="9404723" cy="5120935"/>
              </a:xfrm>
            </p:spPr>
            <p:txBody>
              <a:bodyPr>
                <a:normAutofit fontScale="85000" lnSpcReduction="20000"/>
              </a:bodyPr>
              <a:lstStyle/>
              <a:p>
                <a:pPr marL="0" indent="0">
                  <a:buNone/>
                </a:pPr>
                <a:r>
                  <a:rPr lang="en-US" altLang="zh-CN" dirty="0">
                    <a:latin typeface="Times New Roman" panose="02020603050405020304" pitchFamily="18" charset="0"/>
                    <a:cs typeface="Times New Roman" panose="02020603050405020304" pitchFamily="18" charset="0"/>
                  </a:rPr>
                  <a:t>Initial setting,</a:t>
                </a:r>
              </a:p>
              <a:p>
                <a:pPr marL="0" indent="0">
                  <a:buNone/>
                </a:pPr>
                <a:r>
                  <a:rPr lang="en-US" altLang="zh-CN" dirty="0">
                    <a:latin typeface="Times New Roman" panose="02020603050405020304" pitchFamily="18" charset="0"/>
                    <a:cs typeface="Times New Roman" panose="02020603050405020304" pitchFamily="18" charset="0"/>
                  </a:rPr>
                  <a:t>We have sample </a:t>
                </a:r>
                <a14:m>
                  <m:oMath xmlns:m="http://schemas.openxmlformats.org/officeDocument/2006/math">
                    <m:d>
                      <m:dPr>
                        <m:begChr m:val="{"/>
                        <m:endChr m:val="}"/>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𝑌</m:t>
                            </m:r>
                          </m:e>
                          <m:sub>
                            <m:r>
                              <a:rPr lang="en-US" altLang="zh-CN" b="0" i="1" smtClean="0">
                                <a:latin typeface="Cambria Math" panose="02040503050406030204" pitchFamily="18" charset="0"/>
                                <a:cs typeface="Times New Roman" panose="02020603050405020304" pitchFamily="18" charset="0"/>
                              </a:rPr>
                              <m:t>𝑖</m:t>
                            </m:r>
                          </m:sub>
                        </m:sSub>
                      </m:e>
                    </m:d>
                    <m:r>
                      <a:rPr lang="en-US" altLang="zh-CN" b="0" i="0" smtClean="0">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𝑌</m:t>
                        </m:r>
                      </m:e>
                      <m:sub>
                        <m:r>
                          <a:rPr lang="en-US" altLang="zh-CN" i="1">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𝑋</m:t>
                        </m:r>
                      </m:e>
                      <m:sub>
                        <m:r>
                          <a:rPr lang="en-US" altLang="zh-CN" i="1">
                            <a:latin typeface="Cambria Math" panose="02040503050406030204" pitchFamily="18" charset="0"/>
                            <a:cs typeface="Times New Roman" panose="02020603050405020304" pitchFamily="18" charset="0"/>
                          </a:rPr>
                          <m:t>𝑖</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𝑃</m:t>
                        </m:r>
                      </m:sup>
                    </m:sSup>
                  </m:oMath>
                </a14:m>
                <a:r>
                  <a:rPr lang="en-US" altLang="zh-CN" dirty="0">
                    <a:latin typeface="Times New Roman" panose="02020603050405020304" pitchFamily="18" charset="0"/>
                    <a:cs typeface="Times New Roman" panose="02020603050405020304" pitchFamily="18" charset="0"/>
                  </a:rPr>
                  <a:t>, we want to find the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𝐵</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𝑃</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𝑑</m:t>
                        </m:r>
                      </m:sup>
                    </m:sSup>
                  </m:oMath>
                </a14:m>
                <a:r>
                  <a:rPr lang="en-US" altLang="zh-CN" dirty="0">
                    <a:latin typeface="Times New Roman" panose="02020603050405020304" pitchFamily="18" charset="0"/>
                    <a:cs typeface="Times New Roman" panose="02020603050405020304" pitchFamily="18" charset="0"/>
                  </a:rPr>
                  <a:t> which maximum the following objective function. Because the scale of B will influence the object function.</a:t>
                </a:r>
              </a:p>
              <a:p>
                <a:pPr marL="0" indent="0">
                  <a:buNone/>
                </a:pPr>
                <a:r>
                  <a:rPr lang="en-US" altLang="zh-CN" dirty="0">
                    <a:latin typeface="Times New Roman" panose="02020603050405020304" pitchFamily="18" charset="0"/>
                    <a:cs typeface="Times New Roman" panose="02020603050405020304" pitchFamily="18" charset="0"/>
                  </a:rPr>
                  <a:t>Objective function: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𝐹</m:t>
                      </m:r>
                      <m:d>
                        <m:dPr>
                          <m:ctrlPr>
                            <a:rPr lang="en-US" altLang="zh-CN" b="0" i="1" smtClean="0">
                              <a:latin typeface="Cambria Math" panose="02040503050406030204" pitchFamily="18" charset="0"/>
                              <a:cs typeface="Times New Roman" panose="02020603050405020304" pitchFamily="18" charset="0"/>
                            </a:rPr>
                          </m:ctrlPr>
                        </m:dPr>
                        <m:e>
                          <m:sSup>
                            <m:sSupPr>
                              <m:ctrlPr>
                                <a:rPr lang="en-US" altLang="zh-CN" b="0"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b="0" i="1" smtClean="0">
                                  <a:latin typeface="Cambria Math" panose="02040503050406030204" pitchFamily="18" charset="0"/>
                                  <a:cs typeface="Times New Roman" panose="02020603050405020304" pitchFamily="18" charset="0"/>
                                </a:rPr>
                                <m:t>𝑇</m:t>
                              </m:r>
                            </m:sup>
                          </m:sSup>
                          <m:r>
                            <a:rPr lang="en-US" altLang="zh-CN" b="1" i="1" smtClean="0">
                              <a:latin typeface="Cambria Math" panose="02040503050406030204" pitchFamily="18" charset="0"/>
                              <a:cs typeface="Times New Roman" panose="02020603050405020304" pitchFamily="18" charset="0"/>
                            </a:rPr>
                            <m:t>𝑿</m:t>
                          </m:r>
                        </m:e>
                      </m:d>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𝐶</m:t>
                          </m:r>
                        </m:sup>
                        <m:e>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𝐶</m:t>
                              </m:r>
                            </m:sup>
                            <m:e>
                              <m:r>
                                <a:rPr lang="en-US" altLang="zh-CN" i="1" dirty="0">
                                  <a:latin typeface="Cambria Math" panose="02040503050406030204" pitchFamily="18" charset="0"/>
                                  <a:cs typeface="Times New Roman" panose="02020603050405020304" pitchFamily="18" charset="0"/>
                                </a:rPr>
                                <m:t>𝑒</m:t>
                              </m:r>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b="0" i="1" dirty="0" smtClean="0">
                                          <a:latin typeface="Cambria Math" panose="02040503050406030204" pitchFamily="18" charset="0"/>
                                          <a:cs typeface="Times New Roman" panose="02020603050405020304" pitchFamily="18" charset="0"/>
                                        </a:rPr>
                                        <m:t>𝑗</m:t>
                                      </m:r>
                                    </m:sub>
                                  </m:sSub>
                                </m:e>
                              </m:d>
                            </m:e>
                          </m:nary>
                        </m:e>
                      </m:nary>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𝐴</m:t>
                        </m:r>
                      </m:e>
                      <m:sub>
                        <m:r>
                          <a:rPr lang="en-US" altLang="zh-CN" i="1" dirty="0">
                            <a:latin typeface="Cambria Math" panose="02040503050406030204" pitchFamily="18" charset="0"/>
                            <a:cs typeface="Times New Roman" panose="02020603050405020304" pitchFamily="18" charset="0"/>
                          </a:rPr>
                          <m:t>𝑖</m:t>
                        </m:r>
                      </m:sub>
                    </m:sSub>
                    <m:r>
                      <a:rPr lang="en-US" altLang="zh-CN" b="0" i="1" dirty="0" smtClean="0">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b="0"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b="0" i="1" smtClean="0">
                                <a:latin typeface="Cambria Math" panose="02040503050406030204" pitchFamily="18" charset="0"/>
                                <a:cs typeface="Times New Roman" panose="02020603050405020304" pitchFamily="18" charset="0"/>
                              </a:rPr>
                              <m:t>𝑖</m:t>
                            </m:r>
                          </m:sup>
                        </m:sSup>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 … ,</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sub>
                    </m:sSub>
                    <m:r>
                      <a:rPr lang="en-US" altLang="zh-CN" i="1"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b="0" i="1" smtClean="0">
                                <a:latin typeface="Cambria Math" panose="02040503050406030204" pitchFamily="18" charset="0"/>
                                <a:cs typeface="Times New Roman" panose="02020603050405020304" pitchFamily="18" charset="0"/>
                              </a:rPr>
                              <m:t>𝑛</m:t>
                            </m:r>
                          </m:sup>
                        </m:sSup>
                      </m:e>
                      <m:sub>
                        <m:r>
                          <a:rPr lang="en-US" altLang="zh-CN" b="0" i="1" smtClean="0">
                            <a:latin typeface="Cambria Math" panose="02040503050406030204" pitchFamily="18" charset="0"/>
                            <a:cs typeface="Times New Roman" panose="02020603050405020304" pitchFamily="18" charset="0"/>
                          </a:rPr>
                          <m:t>𝑚</m:t>
                        </m:r>
                      </m:sub>
                    </m:sSub>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means the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𝑚</m:t>
                    </m:r>
                  </m:oMath>
                </a14:m>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sample of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𝑋</m:t>
                    </m:r>
                  </m:oMath>
                </a14:m>
                <a:r>
                  <a:rPr lang="en-US" altLang="zh-CN" dirty="0">
                    <a:latin typeface="Times New Roman" panose="02020603050405020304" pitchFamily="18" charset="0"/>
                    <a:cs typeface="Times New Roman" panose="02020603050405020304" pitchFamily="18" charset="0"/>
                  </a:rPr>
                  <a:t> whose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𝑌</m:t>
                    </m:r>
                    <m:r>
                      <a:rPr lang="en-US" altLang="zh-CN" i="1" dirty="0" smtClean="0">
                        <a:latin typeface="Cambria Math" panose="02040503050406030204" pitchFamily="18" charset="0"/>
                        <a:cs typeface="Times New Roman" panose="02020603050405020304" pitchFamily="18" charset="0"/>
                      </a:rPr>
                      <m:t> =</m:t>
                    </m:r>
                    <m:r>
                      <a:rPr lang="en-US" altLang="zh-CN" b="0" i="1" dirty="0" smtClean="0">
                        <a:latin typeface="Cambria Math" panose="02040503050406030204" pitchFamily="18" charset="0"/>
                        <a:cs typeface="Times New Roman" panose="02020603050405020304" pitchFamily="18" charset="0"/>
                      </a:rPr>
                      <m:t>𝑖</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oMath>
                </a14:m>
                <a:r>
                  <a:rPr lang="en-US" altLang="zh-CN" dirty="0">
                    <a:latin typeface="Times New Roman" panose="02020603050405020304" pitchFamily="18" charset="0"/>
                    <a:cs typeface="Times New Roman" panose="02020603050405020304" pitchFamily="18" charset="0"/>
                  </a:rPr>
                  <a:t> is the number of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𝑌</m:t>
                    </m:r>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𝑖</m:t>
                    </m:r>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And the derivative: </a:t>
                </a: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𝐶</m:t>
                          </m:r>
                        </m:sup>
                        <m:e>
                          <m:nary>
                            <m:naryPr>
                              <m:chr m:val="∑"/>
                              <m:ctrlPr>
                                <a:rPr lang="en-US" altLang="zh-CN"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𝐶</m:t>
                              </m:r>
                            </m:sup>
                            <m:e>
                              <m:f>
                                <m:fPr>
                                  <m:ctrlPr>
                                    <a:rPr lang="en-US" altLang="zh-CN" i="1" dirty="0">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𝑗</m:t>
                                      </m:r>
                                    </m:sub>
                                  </m:sSub>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𝑗</m:t>
                                      </m:r>
                                    </m:sub>
                                  </m:sSub>
                                </m:den>
                              </m:f>
                              <m:r>
                                <a:rPr lang="en-US" altLang="zh-CN" i="1" dirty="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2</m:t>
                                  </m:r>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𝑗</m:t>
                                      </m:r>
                                    </m:sub>
                                  </m:sSub>
                                </m:den>
                              </m:f>
                              <m:nary>
                                <m:naryPr>
                                  <m:chr m:val="∑"/>
                                  <m:ctrlPr>
                                    <a:rPr lang="en-US" altLang="zh-CN" i="1" dirty="0">
                                      <a:latin typeface="Cambria Math" panose="02040503050406030204" pitchFamily="18" charset="0"/>
                                      <a:cs typeface="Times New Roman" panose="02020603050405020304" pitchFamily="18" charset="0"/>
                                    </a:rPr>
                                  </m:ctrlPr>
                                </m:naryPr>
                                <m:sub>
                                  <m:r>
                                    <a:rPr lang="en-US" altLang="zh-CN" b="0" i="1" dirty="0" smtClean="0">
                                      <a:latin typeface="Cambria Math" panose="02040503050406030204" pitchFamily="18" charset="0"/>
                                      <a:cs typeface="Times New Roman" panose="02020603050405020304" pitchFamily="18" charset="0"/>
                                    </a:rPr>
                                    <m:t>𝑚</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𝑖</m:t>
                                      </m:r>
                                    </m:sub>
                                  </m:sSub>
                                </m:sup>
                                <m:e>
                                  <m:nary>
                                    <m:naryPr>
                                      <m:chr m:val="∑"/>
                                      <m:ctrlPr>
                                        <a:rPr lang="en-US" altLang="zh-CN" i="1" dirty="0">
                                          <a:latin typeface="Cambria Math" panose="02040503050406030204" pitchFamily="18" charset="0"/>
                                          <a:cs typeface="Times New Roman" panose="02020603050405020304" pitchFamily="18" charset="0"/>
                                        </a:rPr>
                                      </m:ctrlPr>
                                    </m:naryPr>
                                    <m:sub>
                                      <m:r>
                                        <a:rPr lang="en-US" altLang="zh-CN" b="0" i="1" dirty="0" smtClean="0">
                                          <a:latin typeface="Cambria Math" panose="02040503050406030204" pitchFamily="18" charset="0"/>
                                          <a:cs typeface="Times New Roman" panose="02020603050405020304" pitchFamily="18" charset="0"/>
                                        </a:rPr>
                                        <m:t>𝑛</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𝑗</m:t>
                                          </m:r>
                                        </m:sub>
                                      </m:sSub>
                                    </m:sup>
                                    <m:e>
                                      <m:r>
                                        <a:rPr lang="en-US" altLang="zh-CN" i="1" dirty="0">
                                          <a:latin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cs typeface="Times New Roman" panose="02020603050405020304" pitchFamily="18" charset="0"/>
                                            </a:rPr>
                                          </m:ctrlPr>
                                        </m:sSupPr>
                                        <m:e>
                                          <m:sSup>
                                            <m:sSupPr>
                                              <m:ctrlPr>
                                                <a:rPr lang="en-US" altLang="zh-CN" i="1" smtClean="0">
                                                  <a:latin typeface="Cambria Math" panose="02040503050406030204" pitchFamily="18" charset="0"/>
                                                  <a:cs typeface="Times New Roman" panose="02020603050405020304" pitchFamily="18" charset="0"/>
                                                </a:rPr>
                                              </m:ctrlPr>
                                            </m:sSup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𝑛</m:t>
                                                  </m:r>
                                                </m:sub>
                                              </m:sSub>
                                              <m:r>
                                                <a:rPr lang="en-US" altLang="zh-CN" i="1" dirty="0">
                                                  <a:latin typeface="Cambria Math" panose="02040503050406030204" pitchFamily="18" charset="0"/>
                                                  <a:cs typeface="Times New Roman" panose="02020603050405020304" pitchFamily="18" charset="0"/>
                                                </a:rPr>
                                                <m:t>∥</m:t>
                                              </m:r>
                                            </m:e>
                                            <m:sup>
                                              <m:r>
                                                <a:rPr lang="en-US" altLang="zh-CN" b="0" i="1" smtClean="0">
                                                  <a:latin typeface="Cambria Math" panose="02040503050406030204" pitchFamily="18" charset="0"/>
                                                  <a:cs typeface="Times New Roman" panose="02020603050405020304" pitchFamily="18" charset="0"/>
                                                </a:rPr>
                                                <m:t>−1</m:t>
                                              </m:r>
                                            </m:sup>
                                          </m:sSup>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𝑛</m:t>
                                                  </m:r>
                                                </m:sub>
                                              </m:sSub>
                                            </m:e>
                                          </m:d>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𝑛</m:t>
                                                  </m:r>
                                                </m:sub>
                                              </m:sSub>
                                            </m:e>
                                          </m:d>
                                        </m:e>
                                        <m:sup>
                                          <m:r>
                                            <a:rPr lang="en-US" altLang="zh-CN" b="0" i="1" smtClean="0">
                                              <a:latin typeface="Cambria Math" panose="02040503050406030204" pitchFamily="18" charset="0"/>
                                              <a:cs typeface="Times New Roman" panose="02020603050405020304" pitchFamily="18" charset="0"/>
                                            </a:rPr>
                                            <m:t>𝑇</m:t>
                                          </m:r>
                                        </m:sup>
                                      </m:sSup>
                                      <m:r>
                                        <a:rPr lang="en-US" altLang="zh-CN" b="0" i="1" dirty="0" smtClean="0">
                                          <a:latin typeface="Cambria Math" panose="02040503050406030204" pitchFamily="18" charset="0"/>
                                          <a:cs typeface="Times New Roman" panose="02020603050405020304" pitchFamily="18" charset="0"/>
                                        </a:rPr>
                                        <m:t>𝐵</m:t>
                                      </m:r>
                                    </m:e>
                                  </m:nary>
                                </m:e>
                              </m:nary>
                              <m:r>
                                <m:rPr>
                                  <m:nor/>
                                </m:rPr>
                                <a:rPr lang="en-US" altLang="zh-CN" dirty="0">
                                  <a:latin typeface="Times New Roman" panose="02020603050405020304" pitchFamily="18" charset="0"/>
                                  <a:cs typeface="Times New Roman" panose="02020603050405020304" pitchFamily="18" charset="0"/>
                                </a:rPr>
                                <m:t>]</m:t>
                              </m:r>
                            </m:e>
                          </m:nary>
                        </m:e>
                      </m:nary>
                    </m:oMath>
                  </m:oMathPara>
                </a14:m>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den>
                      </m:f>
                      <m:nary>
                        <m:naryPr>
                          <m:chr m:val="∑"/>
                          <m:ctrlPr>
                            <a:rPr lang="en-US" altLang="zh-CN" i="1" dirty="0">
                              <a:latin typeface="Cambria Math" panose="02040503050406030204" pitchFamily="18" charset="0"/>
                              <a:cs typeface="Times New Roman" panose="02020603050405020304" pitchFamily="18" charset="0"/>
                            </a:rPr>
                          </m:ctrlPr>
                        </m:naryPr>
                        <m:sub>
                          <m:r>
                            <a:rPr lang="en-US" altLang="zh-CN" i="1" dirty="0">
                              <a:latin typeface="Cambria Math" panose="02040503050406030204" pitchFamily="18" charset="0"/>
                              <a:cs typeface="Times New Roman" panose="02020603050405020304" pitchFamily="18" charset="0"/>
                            </a:rPr>
                            <m:t>𝑚</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sup>
                        <m:e>
                          <m:nary>
                            <m:naryPr>
                              <m:chr m:val="∑"/>
                              <m:ctrlPr>
                                <a:rPr lang="en-US" altLang="zh-CN" i="1" dirty="0">
                                  <a:latin typeface="Cambria Math" panose="02040503050406030204" pitchFamily="18" charset="0"/>
                                  <a:cs typeface="Times New Roman" panose="02020603050405020304" pitchFamily="18" charset="0"/>
                                </a:rPr>
                              </m:ctrlPr>
                            </m:naryPr>
                            <m:sub>
                              <m:r>
                                <a:rPr lang="en-US" altLang="zh-CN" i="1" dirty="0">
                                  <a:latin typeface="Cambria Math" panose="02040503050406030204" pitchFamily="18" charset="0"/>
                                  <a:cs typeface="Times New Roman" panose="02020603050405020304" pitchFamily="18" charset="0"/>
                                </a:rPr>
                                <m:t>𝑛</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𝑖</m:t>
                                  </m:r>
                                </m:sub>
                              </m:sSub>
                            </m:sup>
                            <m:e>
                              <m:r>
                                <a:rPr lang="en-US" altLang="zh-CN" i="1" dirty="0">
                                  <a:latin typeface="Cambria Math" panose="02040503050406030204" pitchFamily="18" charset="0"/>
                                  <a:cs typeface="Times New Roman" panose="02020603050405020304" pitchFamily="18" charset="0"/>
                                </a:rPr>
                                <m:t>∥</m:t>
                              </m:r>
                              <m:sSup>
                                <m:sSupPr>
                                  <m:ctrlPr>
                                    <a:rPr lang="en-US" altLang="zh-CN" i="1" dirty="0">
                                      <a:latin typeface="Cambria Math" panose="02040503050406030204" pitchFamily="18" charset="0"/>
                                      <a:cs typeface="Times New Roman" panose="02020603050405020304" pitchFamily="18" charset="0"/>
                                    </a:rPr>
                                  </m:ctrlPr>
                                </m:sSup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𝑛</m:t>
                                      </m:r>
                                    </m:sub>
                                  </m:sSub>
                                  <m:r>
                                    <a:rPr lang="en-US" altLang="zh-CN" i="1" dirty="0">
                                      <a:latin typeface="Cambria Math" panose="02040503050406030204" pitchFamily="18" charset="0"/>
                                      <a:cs typeface="Times New Roman" panose="02020603050405020304" pitchFamily="18" charset="0"/>
                                    </a:rPr>
                                    <m:t>∥</m:t>
                                  </m:r>
                                </m:e>
                                <m:sup>
                                  <m:r>
                                    <a:rPr lang="en-US" altLang="zh-CN" i="1" dirty="0">
                                      <a:latin typeface="Cambria Math" panose="02040503050406030204" pitchFamily="18" charset="0"/>
                                      <a:cs typeface="Times New Roman" panose="02020603050405020304" pitchFamily="18" charset="0"/>
                                    </a:rPr>
                                    <m:t>−1</m:t>
                                  </m:r>
                                </m:sup>
                              </m:sSup>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𝑛</m:t>
                                      </m:r>
                                    </m:sub>
                                  </m:sSub>
                                </m:e>
                              </m:d>
                              <m:sSup>
                                <m:sSupPr>
                                  <m:ctrlPr>
                                    <a:rPr lang="en-US" altLang="zh-CN" i="1" dirty="0">
                                      <a:latin typeface="Cambria Math" panose="02040503050406030204" pitchFamily="18" charset="0"/>
                                      <a:cs typeface="Times New Roman" panose="02020603050405020304" pitchFamily="18" charset="0"/>
                                    </a:rPr>
                                  </m:ctrlPr>
                                </m:sSupPr>
                                <m:e>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𝑖</m:t>
                                              </m:r>
                                            </m:sup>
                                          </m:sSup>
                                        </m:e>
                                        <m:sub>
                                          <m:r>
                                            <a:rPr lang="en-US" altLang="zh-CN" i="1">
                                              <a:latin typeface="Cambria Math" panose="02040503050406030204" pitchFamily="18" charset="0"/>
                                              <a:cs typeface="Times New Roman" panose="02020603050405020304" pitchFamily="18" charset="0"/>
                                            </a:rPr>
                                            <m:t>𝑛</m:t>
                                          </m:r>
                                        </m:sub>
                                      </m:sSub>
                                    </m:e>
                                  </m:d>
                                </m:e>
                                <m:sup>
                                  <m:r>
                                    <a:rPr lang="en-US" altLang="zh-CN" i="1" dirty="0">
                                      <a:latin typeface="Cambria Math" panose="02040503050406030204" pitchFamily="18" charset="0"/>
                                      <a:cs typeface="Times New Roman" panose="02020603050405020304" pitchFamily="18" charset="0"/>
                                    </a:rPr>
                                    <m:t>𝑇</m:t>
                                  </m:r>
                                </m:sup>
                              </m:sSup>
                              <m:r>
                                <a:rPr lang="en-US" altLang="zh-CN" i="1" dirty="0">
                                  <a:latin typeface="Cambria Math" panose="02040503050406030204" pitchFamily="18" charset="0"/>
                                  <a:cs typeface="Times New Roman" panose="02020603050405020304" pitchFamily="18" charset="0"/>
                                </a:rPr>
                                <m:t>𝐵</m:t>
                              </m:r>
                            </m:e>
                          </m:nary>
                        </m:e>
                      </m:nary>
                      <m:r>
                        <a:rPr lang="en-US" altLang="zh-CN" i="1" dirty="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𝑗</m:t>
                              </m:r>
                            </m:sub>
                          </m:sSub>
                        </m:den>
                      </m:f>
                      <m:nary>
                        <m:naryPr>
                          <m:chr m:val="∑"/>
                          <m:ctrlPr>
                            <a:rPr lang="en-US" altLang="zh-CN" i="1" dirty="0">
                              <a:latin typeface="Cambria Math" panose="02040503050406030204" pitchFamily="18" charset="0"/>
                              <a:cs typeface="Times New Roman" panose="02020603050405020304" pitchFamily="18" charset="0"/>
                            </a:rPr>
                          </m:ctrlPr>
                        </m:naryPr>
                        <m:sub>
                          <m:r>
                            <a:rPr lang="en-US" altLang="zh-CN" i="1" dirty="0">
                              <a:latin typeface="Cambria Math" panose="02040503050406030204" pitchFamily="18" charset="0"/>
                              <a:cs typeface="Times New Roman" panose="02020603050405020304" pitchFamily="18" charset="0"/>
                            </a:rPr>
                            <m:t>𝑚</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𝑗</m:t>
                              </m:r>
                            </m:sub>
                          </m:sSub>
                        </m:sup>
                        <m:e>
                          <m:nary>
                            <m:naryPr>
                              <m:chr m:val="∑"/>
                              <m:ctrlPr>
                                <a:rPr lang="en-US" altLang="zh-CN" i="1" dirty="0">
                                  <a:latin typeface="Cambria Math" panose="02040503050406030204" pitchFamily="18" charset="0"/>
                                  <a:cs typeface="Times New Roman" panose="02020603050405020304" pitchFamily="18" charset="0"/>
                                </a:rPr>
                              </m:ctrlPr>
                            </m:naryPr>
                            <m:sub>
                              <m:r>
                                <a:rPr lang="en-US" altLang="zh-CN" i="1" dirty="0">
                                  <a:latin typeface="Cambria Math" panose="02040503050406030204" pitchFamily="18" charset="0"/>
                                  <a:cs typeface="Times New Roman" panose="02020603050405020304" pitchFamily="18" charset="0"/>
                                </a:rPr>
                                <m:t>𝑛</m:t>
                              </m:r>
                              <m:r>
                                <a:rPr lang="en-US" altLang="zh-CN" i="1" dirty="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𝑗</m:t>
                                  </m:r>
                                </m:sub>
                              </m:sSub>
                            </m:sup>
                            <m:e>
                              <m:r>
                                <a:rPr lang="en-US" altLang="zh-CN" i="1" dirty="0">
                                  <a:latin typeface="Cambria Math" panose="02040503050406030204" pitchFamily="18" charset="0"/>
                                  <a:cs typeface="Times New Roman" panose="02020603050405020304" pitchFamily="18" charset="0"/>
                                </a:rPr>
                                <m:t>∥</m:t>
                              </m:r>
                              <m:sSup>
                                <m:sSupPr>
                                  <m:ctrlPr>
                                    <a:rPr lang="en-US" altLang="zh-CN" i="1" dirty="0">
                                      <a:latin typeface="Cambria Math" panose="02040503050406030204" pitchFamily="18" charset="0"/>
                                      <a:cs typeface="Times New Roman" panose="02020603050405020304" pitchFamily="18" charset="0"/>
                                    </a:rPr>
                                  </m:ctrlPr>
                                </m:sSup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b="0" i="1" smtClean="0">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𝐵</m:t>
                                          </m:r>
                                        </m:e>
                                        <m:sup>
                                          <m:r>
                                            <a:rPr lang="en-US" altLang="zh-CN" i="1">
                                              <a:latin typeface="Cambria Math" panose="02040503050406030204" pitchFamily="18" charset="0"/>
                                              <a:cs typeface="Times New Roman" panose="02020603050405020304" pitchFamily="18" charset="0"/>
                                            </a:rPr>
                                            <m:t>𝑇</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b="0" i="1" smtClean="0">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𝑛</m:t>
                                      </m:r>
                                    </m:sub>
                                  </m:sSub>
                                  <m:r>
                                    <a:rPr lang="en-US" altLang="zh-CN" i="1" dirty="0">
                                      <a:latin typeface="Cambria Math" panose="02040503050406030204" pitchFamily="18" charset="0"/>
                                      <a:cs typeface="Times New Roman" panose="02020603050405020304" pitchFamily="18" charset="0"/>
                                    </a:rPr>
                                    <m:t>∥</m:t>
                                  </m:r>
                                </m:e>
                                <m:sup>
                                  <m:r>
                                    <a:rPr lang="en-US" altLang="zh-CN" i="1" dirty="0">
                                      <a:latin typeface="Cambria Math" panose="02040503050406030204" pitchFamily="18" charset="0"/>
                                      <a:cs typeface="Times New Roman" panose="02020603050405020304" pitchFamily="18" charset="0"/>
                                    </a:rPr>
                                    <m:t>−1</m:t>
                                  </m:r>
                                </m:sup>
                              </m:sSup>
                            </m:e>
                          </m:nary>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𝑛</m:t>
                                  </m:r>
                                </m:sub>
                              </m:sSub>
                            </m:e>
                          </m:d>
                          <m:sSup>
                            <m:sSupPr>
                              <m:ctrlPr>
                                <a:rPr lang="en-US" altLang="zh-CN" i="1" dirty="0">
                                  <a:latin typeface="Cambria Math" panose="02040503050406030204" pitchFamily="18" charset="0"/>
                                  <a:cs typeface="Times New Roman" panose="02020603050405020304" pitchFamily="18" charset="0"/>
                                </a:rPr>
                              </m:ctrlPr>
                            </m:sSupPr>
                            <m:e>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𝑚</m:t>
                                      </m:r>
                                    </m:sub>
                                  </m:sSub>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𝑋</m:t>
                                          </m:r>
                                        </m:e>
                                        <m:sup>
                                          <m:r>
                                            <a:rPr lang="en-US" altLang="zh-CN" i="1">
                                              <a:latin typeface="Cambria Math" panose="02040503050406030204" pitchFamily="18" charset="0"/>
                                              <a:cs typeface="Times New Roman" panose="02020603050405020304" pitchFamily="18" charset="0"/>
                                            </a:rPr>
                                            <m:t>𝑗</m:t>
                                          </m:r>
                                        </m:sup>
                                      </m:sSup>
                                    </m:e>
                                    <m:sub>
                                      <m:r>
                                        <a:rPr lang="en-US" altLang="zh-CN" i="1">
                                          <a:latin typeface="Cambria Math" panose="02040503050406030204" pitchFamily="18" charset="0"/>
                                          <a:cs typeface="Times New Roman" panose="02020603050405020304" pitchFamily="18" charset="0"/>
                                        </a:rPr>
                                        <m:t>𝑛</m:t>
                                      </m:r>
                                    </m:sub>
                                  </m:sSub>
                                </m:e>
                              </m:d>
                            </m:e>
                            <m:sup>
                              <m:r>
                                <a:rPr lang="en-US" altLang="zh-CN" i="1" dirty="0">
                                  <a:latin typeface="Cambria Math" panose="02040503050406030204" pitchFamily="18" charset="0"/>
                                  <a:cs typeface="Times New Roman" panose="02020603050405020304" pitchFamily="18" charset="0"/>
                                </a:rPr>
                                <m:t>𝑇</m:t>
                              </m:r>
                            </m:sup>
                          </m:sSup>
                          <m:r>
                            <a:rPr lang="en-US" altLang="zh-CN" i="1" dirty="0">
                              <a:latin typeface="Cambria Math" panose="02040503050406030204" pitchFamily="18" charset="0"/>
                              <a:cs typeface="Times New Roman" panose="02020603050405020304" pitchFamily="18" charset="0"/>
                            </a:rPr>
                            <m:t>𝐵</m:t>
                          </m:r>
                        </m:e>
                      </m:nary>
                      <m:r>
                        <a:rPr lang="en-US" altLang="zh-CN" b="0" i="1" dirty="0" smtClean="0">
                          <a:latin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732EA91-8AC9-4A4A-917A-ACB027757534}"/>
                  </a:ext>
                </a:extLst>
              </p:cNvPr>
              <p:cNvSpPr>
                <a:spLocks noGrp="1" noRot="1" noChangeAspect="1" noMove="1" noResize="1" noEditPoints="1" noAdjustHandles="1" noChangeArrowheads="1" noChangeShapeType="1" noTextEdit="1"/>
              </p:cNvSpPr>
              <p:nvPr>
                <p:ph idx="1"/>
              </p:nvPr>
            </p:nvSpPr>
            <p:spPr>
              <a:xfrm>
                <a:off x="645130" y="1127464"/>
                <a:ext cx="9404723" cy="5120935"/>
              </a:xfrm>
              <a:blipFill>
                <a:blip r:embed="rId2"/>
                <a:stretch>
                  <a:fillRect l="-454" t="-13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250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9F3B-CA6F-488B-8BA8-58BABB82EA59}"/>
              </a:ext>
            </a:extLst>
          </p:cNvPr>
          <p:cNvSpPr>
            <a:spLocks noGrp="1"/>
          </p:cNvSpPr>
          <p:nvPr>
            <p:ph type="title"/>
          </p:nvPr>
        </p:nvSpPr>
        <p:spPr>
          <a:xfrm>
            <a:off x="646111" y="452718"/>
            <a:ext cx="9404723" cy="745767"/>
          </a:xfrm>
        </p:spPr>
        <p:txBody>
          <a:bodyPr/>
          <a:lstStyle/>
          <a:p>
            <a:r>
              <a:rPr lang="en-US" altLang="zh-CN" dirty="0">
                <a:latin typeface="Times New Roman" panose="02020603050405020304" pitchFamily="18" charset="0"/>
                <a:cs typeface="Times New Roman" panose="02020603050405020304" pitchFamily="18" charset="0"/>
              </a:rPr>
              <a:t>Problem of applying Energy distance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6A87FF-644E-4452-B6D1-7D46D25E90EB}"/>
                  </a:ext>
                </a:extLst>
              </p:cNvPr>
              <p:cNvSpPr>
                <a:spLocks noGrp="1"/>
              </p:cNvSpPr>
              <p:nvPr>
                <p:ph idx="1"/>
              </p:nvPr>
            </p:nvSpPr>
            <p:spPr>
              <a:xfrm>
                <a:off x="645131" y="1198486"/>
                <a:ext cx="9404723" cy="5049914"/>
              </a:xfrm>
            </p:spPr>
            <p:txBody>
              <a:bodyPr>
                <a:normAutofit/>
              </a:bodyPr>
              <a:lstStyle/>
              <a:p>
                <a:r>
                  <a:rPr lang="en-US" altLang="zh-CN" dirty="0">
                    <a:latin typeface="Times New Roman" panose="02020603050405020304" pitchFamily="18" charset="0"/>
                    <a:cs typeface="Times New Roman" panose="02020603050405020304" pitchFamily="18" charset="0"/>
                  </a:rPr>
                  <a:t>The upper bound of the energy distance may not exist, the origin paper only refer the lower bound of energy distance holds when the sample comes from the same distribution. So it does not necessary means that the larger the energy distance is, the better separation for the two conditional distribution is.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same span of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𝐵</m:t>
                    </m:r>
                  </m:oMath>
                </a14:m>
                <a:r>
                  <a:rPr lang="en-US" altLang="zh-CN" dirty="0">
                    <a:latin typeface="Times New Roman" panose="02020603050405020304" pitchFamily="18" charset="0"/>
                    <a:cs typeface="Times New Roman" panose="02020603050405020304" pitchFamily="18" charset="0"/>
                  </a:rPr>
                  <a:t> may not lead to the same value of energy distance. Moreover, The scale of Matrix B could influence the value of the objective function. In my application, I constrain it into semi-orthogonal matrix, But the other matrix which don’t have the orthonormal columns may the maximizer of the objective function.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theoretical basement of applying energy distance to MASES is not sufficient. Such as weather five property needed in MASES is satisfied by the energy distance.</a:t>
                </a:r>
              </a:p>
            </p:txBody>
          </p:sp>
        </mc:Choice>
        <mc:Fallback xmlns="">
          <p:sp>
            <p:nvSpPr>
              <p:cNvPr id="3" name="Content Placeholder 2">
                <a:extLst>
                  <a:ext uri="{FF2B5EF4-FFF2-40B4-BE49-F238E27FC236}">
                    <a16:creationId xmlns:a16="http://schemas.microsoft.com/office/drawing/2014/main" id="{C06A87FF-644E-4452-B6D1-7D46D25E90EB}"/>
                  </a:ext>
                </a:extLst>
              </p:cNvPr>
              <p:cNvSpPr>
                <a:spLocks noGrp="1" noRot="1" noChangeAspect="1" noMove="1" noResize="1" noEditPoints="1" noAdjustHandles="1" noChangeArrowheads="1" noChangeShapeType="1" noTextEdit="1"/>
              </p:cNvSpPr>
              <p:nvPr>
                <p:ph idx="1"/>
              </p:nvPr>
            </p:nvSpPr>
            <p:spPr>
              <a:xfrm>
                <a:off x="645131" y="1198486"/>
                <a:ext cx="9404723" cy="5049914"/>
              </a:xfrm>
              <a:blipFill>
                <a:blip r:embed="rId2"/>
                <a:stretch>
                  <a:fillRect l="-324" t="-725" r="-16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2078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3623-81BC-424C-86C3-3DEB69D9CA96}"/>
              </a:ext>
            </a:extLst>
          </p:cNvPr>
          <p:cNvSpPr>
            <a:spLocks noGrp="1"/>
          </p:cNvSpPr>
          <p:nvPr>
            <p:ph type="title"/>
          </p:nvPr>
        </p:nvSpPr>
        <p:spPr>
          <a:xfrm>
            <a:off x="646111" y="452718"/>
            <a:ext cx="9404723" cy="790156"/>
          </a:xfrm>
        </p:spPr>
        <p:txBody>
          <a:bodyPr/>
          <a:lstStyle/>
          <a:p>
            <a:r>
              <a:rPr lang="en-US" altLang="zh-CN" dirty="0">
                <a:latin typeface="Times New Roman" panose="02020603050405020304" pitchFamily="18" charset="0"/>
                <a:cs typeface="Times New Roman" panose="02020603050405020304" pitchFamily="18" charset="0"/>
              </a:rPr>
              <a:t>Simulation (Two-dimension Model)</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D55A5F-A5BF-4BAF-B62A-87B4C45DAFAB}"/>
                  </a:ext>
                </a:extLst>
              </p:cNvPr>
              <p:cNvSpPr>
                <a:spLocks noGrp="1"/>
              </p:cNvSpPr>
              <p:nvPr>
                <p:ph idx="1"/>
              </p:nvPr>
            </p:nvSpPr>
            <p:spPr>
              <a:xfrm>
                <a:off x="710214" y="1180730"/>
                <a:ext cx="9339639" cy="5067669"/>
              </a:xfrm>
            </p:spPr>
            <p:txBody>
              <a:bodyPr>
                <a:noAutofit/>
              </a:bodyPr>
              <a:lstStyle/>
              <a:p>
                <a:pPr marL="0" indent="0">
                  <a:spcBef>
                    <a:spcPct val="0"/>
                  </a:spcBef>
                  <a:buNone/>
                </a:pPr>
                <a:r>
                  <a:rPr lang="en-US" altLang="zh-CN" sz="2200" dirty="0">
                    <a:solidFill>
                      <a:schemeClr val="tx2"/>
                    </a:solidFill>
                    <a:latin typeface="Times New Roman" panose="02020603050405020304" pitchFamily="18" charset="0"/>
                    <a:cs typeface="Times New Roman" panose="02020603050405020304" pitchFamily="18" charset="0"/>
                  </a:rPr>
                  <a:t>In this section, we consider </a:t>
                </a:r>
                <a14:m>
                  <m:oMath xmlns:m="http://schemas.openxmlformats.org/officeDocument/2006/math">
                    <m:r>
                      <a:rPr lang="zh-CN" altLang="el-GR" sz="2200" dirty="0">
                        <a:solidFill>
                          <a:schemeClr val="tx2"/>
                        </a:solidFill>
                        <a:latin typeface="Cambria Math" panose="02040503050406030204" pitchFamily="18" charset="0"/>
                        <a:cs typeface="Times New Roman" panose="02020603050405020304" pitchFamily="18" charset="0"/>
                      </a:rPr>
                      <m:t>𝛽</m:t>
                    </m:r>
                    <m:r>
                      <a:rPr lang="en-US" altLang="zh-CN" sz="2200" dirty="0">
                        <a:solidFill>
                          <a:schemeClr val="tx2"/>
                        </a:solidFill>
                        <a:latin typeface="Cambria Math" panose="02040503050406030204" pitchFamily="18" charset="0"/>
                        <a:cs typeface="Times New Roman" panose="02020603050405020304" pitchFamily="18" charset="0"/>
                      </a:rPr>
                      <m:t>=(</m:t>
                    </m:r>
                    <m:sSub>
                      <m:sSubPr>
                        <m:ctrlPr>
                          <a:rPr lang="en-US" altLang="zh-CN" sz="2200" i="1" dirty="0">
                            <a:solidFill>
                              <a:schemeClr val="tx2"/>
                            </a:solidFill>
                            <a:latin typeface="Cambria Math" panose="02040503050406030204" pitchFamily="18" charset="0"/>
                            <a:cs typeface="Times New Roman" panose="02020603050405020304" pitchFamily="18" charset="0"/>
                          </a:rPr>
                        </m:ctrlPr>
                      </m:sSubPr>
                      <m:e>
                        <m:r>
                          <a:rPr lang="zh-CN" altLang="el-GR" sz="2200" dirty="0">
                            <a:solidFill>
                              <a:schemeClr val="tx2"/>
                            </a:solidFill>
                            <a:latin typeface="Cambria Math" panose="02040503050406030204" pitchFamily="18" charset="0"/>
                            <a:cs typeface="Times New Roman" panose="02020603050405020304" pitchFamily="18" charset="0"/>
                          </a:rPr>
                          <m:t>𝛽</m:t>
                        </m:r>
                      </m:e>
                      <m:sub>
                        <m:r>
                          <a:rPr lang="en-US" altLang="zh-CN" sz="2200" dirty="0">
                            <a:solidFill>
                              <a:schemeClr val="tx2"/>
                            </a:solidFill>
                            <a:latin typeface="Cambria Math" panose="02040503050406030204" pitchFamily="18" charset="0"/>
                            <a:cs typeface="Times New Roman" panose="02020603050405020304" pitchFamily="18" charset="0"/>
                          </a:rPr>
                          <m:t>1</m:t>
                        </m:r>
                      </m:sub>
                    </m:sSub>
                    <m:r>
                      <a:rPr lang="en-US" altLang="zh-CN" sz="2200" dirty="0">
                        <a:solidFill>
                          <a:schemeClr val="tx2"/>
                        </a:solidFill>
                        <a:latin typeface="Cambria Math" panose="02040503050406030204" pitchFamily="18" charset="0"/>
                        <a:cs typeface="Times New Roman" panose="02020603050405020304" pitchFamily="18" charset="0"/>
                      </a:rPr>
                      <m:t>,</m:t>
                    </m:r>
                    <m:sSub>
                      <m:sSubPr>
                        <m:ctrlPr>
                          <a:rPr lang="en-US" altLang="zh-CN" sz="2200" i="1" dirty="0">
                            <a:solidFill>
                              <a:schemeClr val="tx2"/>
                            </a:solidFill>
                            <a:latin typeface="Cambria Math" panose="02040503050406030204" pitchFamily="18" charset="0"/>
                            <a:cs typeface="Times New Roman" panose="02020603050405020304" pitchFamily="18" charset="0"/>
                          </a:rPr>
                        </m:ctrlPr>
                      </m:sSubPr>
                      <m:e>
                        <m:r>
                          <a:rPr lang="zh-CN" altLang="el-GR" sz="2200" dirty="0">
                            <a:solidFill>
                              <a:schemeClr val="tx2"/>
                            </a:solidFill>
                            <a:latin typeface="Cambria Math" panose="02040503050406030204" pitchFamily="18" charset="0"/>
                            <a:cs typeface="Times New Roman" panose="02020603050405020304" pitchFamily="18" charset="0"/>
                          </a:rPr>
                          <m:t>𝛽</m:t>
                        </m:r>
                      </m:e>
                      <m:sub>
                        <m:r>
                          <a:rPr lang="en-US" altLang="zh-CN" sz="2200" dirty="0">
                            <a:solidFill>
                              <a:schemeClr val="tx2"/>
                            </a:solidFill>
                            <a:latin typeface="Cambria Math" panose="02040503050406030204" pitchFamily="18" charset="0"/>
                            <a:cs typeface="Times New Roman" panose="02020603050405020304" pitchFamily="18" charset="0"/>
                          </a:rPr>
                          <m:t>2</m:t>
                        </m:r>
                      </m:sub>
                    </m:sSub>
                    <m:r>
                      <a:rPr lang="en-US" altLang="zh-CN" sz="2200" dirty="0">
                        <a:solidFill>
                          <a:schemeClr val="tx2"/>
                        </a:solidFill>
                        <a:latin typeface="Cambria Math" panose="02040503050406030204" pitchFamily="18" charset="0"/>
                        <a:cs typeface="Times New Roman" panose="02020603050405020304" pitchFamily="18" charset="0"/>
                      </a:rPr>
                      <m:t>)</m:t>
                    </m:r>
                    <m:r>
                      <a:rPr lang="en-US" altLang="zh-CN" sz="2200">
                        <a:solidFill>
                          <a:schemeClr val="tx2"/>
                        </a:solidFill>
                        <a:latin typeface="Cambria Math" panose="02040503050406030204" pitchFamily="18" charset="0"/>
                        <a:cs typeface="Times New Roman" panose="02020603050405020304" pitchFamily="18" charset="0"/>
                      </a:rPr>
                      <m:t>∈</m:t>
                    </m:r>
                    <m:sSup>
                      <m:sSupPr>
                        <m:ctrlPr>
                          <a:rPr lang="en-US" altLang="zh-CN" sz="2200" i="1">
                            <a:solidFill>
                              <a:schemeClr val="tx2"/>
                            </a:solidFill>
                            <a:latin typeface="Cambria Math" panose="02040503050406030204" pitchFamily="18" charset="0"/>
                            <a:cs typeface="Times New Roman" panose="02020603050405020304" pitchFamily="18" charset="0"/>
                          </a:rPr>
                        </m:ctrlPr>
                      </m:sSupPr>
                      <m:e>
                        <m:r>
                          <a:rPr lang="en-US" altLang="zh-CN" sz="2200">
                            <a:solidFill>
                              <a:schemeClr val="tx2"/>
                            </a:solidFill>
                            <a:latin typeface="Cambria Math" panose="02040503050406030204" pitchFamily="18" charset="0"/>
                            <a:cs typeface="Times New Roman" panose="02020603050405020304" pitchFamily="18" charset="0"/>
                          </a:rPr>
                          <m:t>𝑅</m:t>
                        </m:r>
                      </m:e>
                      <m:sup>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p>
                    </m:sSup>
                  </m:oMath>
                </a14:m>
                <a:endParaRPr lang="en-US" altLang="zh-CN" sz="22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200" dirty="0">
                    <a:solidFill>
                      <a:schemeClr val="tx2"/>
                    </a:solidFill>
                    <a:latin typeface="Times New Roman" panose="02020603050405020304" pitchFamily="18" charset="0"/>
                    <a:cs typeface="Times New Roman" panose="02020603050405020304" pitchFamily="18" charset="0"/>
                  </a:rPr>
                  <a:t>MIM-2: </a:t>
                </a:r>
                <a14:m>
                  <m:oMath xmlns:m="http://schemas.openxmlformats.org/officeDocument/2006/math">
                    <m:sSup>
                      <m:sSupPr>
                        <m:ctrlPr>
                          <a:rPr lang="en-US" altLang="zh-CN" sz="2200" i="1">
                            <a:solidFill>
                              <a:schemeClr val="tx2"/>
                            </a:solidFill>
                            <a:latin typeface="Cambria Math" panose="02040503050406030204" pitchFamily="18" charset="0"/>
                            <a:cs typeface="Times New Roman" panose="02020603050405020304" pitchFamily="18" charset="0"/>
                          </a:rPr>
                        </m:ctrlPr>
                      </m:sSupPr>
                      <m:e>
                        <m:r>
                          <a:rPr lang="zh-CN" altLang="el-GR" sz="2200" dirty="0">
                            <a:solidFill>
                              <a:schemeClr val="tx2"/>
                            </a:solidFill>
                            <a:latin typeface="Cambria Math" panose="02040503050406030204" pitchFamily="18" charset="0"/>
                            <a:cs typeface="Times New Roman" panose="02020603050405020304" pitchFamily="18" charset="0"/>
                          </a:rPr>
                          <m:t>𝛽</m:t>
                        </m:r>
                      </m:e>
                      <m:sup>
                        <m:r>
                          <a:rPr lang="en-US" altLang="zh-CN" sz="2200">
                            <a:solidFill>
                              <a:schemeClr val="tx2"/>
                            </a:solidFill>
                            <a:latin typeface="Cambria Math" panose="02040503050406030204" pitchFamily="18" charset="0"/>
                            <a:cs typeface="Times New Roman" panose="02020603050405020304" pitchFamily="18" charset="0"/>
                          </a:rPr>
                          <m:t>𝑇</m:t>
                        </m:r>
                      </m:sup>
                    </m:sSup>
                    <m:r>
                      <a:rPr lang="en-US" altLang="zh-CN" sz="2200">
                        <a:solidFill>
                          <a:schemeClr val="tx2"/>
                        </a:solidFill>
                        <a:latin typeface="Cambria Math" panose="02040503050406030204" pitchFamily="18" charset="0"/>
                        <a:cs typeface="Times New Roman" panose="02020603050405020304" pitchFamily="18" charset="0"/>
                      </a:rPr>
                      <m:t>𝑿</m:t>
                    </m:r>
                    <m:r>
                      <a:rPr lang="en-US" altLang="zh-CN" sz="2200">
                        <a:solidFill>
                          <a:schemeClr val="tx2"/>
                        </a:solidFill>
                        <a:latin typeface="Cambria Math" panose="02040503050406030204" pitchFamily="18" charset="0"/>
                        <a:cs typeface="Times New Roman" panose="02020603050405020304" pitchFamily="18" charset="0"/>
                      </a:rPr>
                      <m:t>|</m:t>
                    </m:r>
                    <m:r>
                      <a:rPr lang="en-US" altLang="zh-CN" sz="2200">
                        <a:solidFill>
                          <a:schemeClr val="tx2"/>
                        </a:solidFill>
                        <a:latin typeface="Cambria Math" panose="02040503050406030204" pitchFamily="18" charset="0"/>
                        <a:cs typeface="Times New Roman" panose="02020603050405020304" pitchFamily="18" charset="0"/>
                      </a:rPr>
                      <m:t>𝑌</m:t>
                    </m:r>
                    <m:r>
                      <a:rPr lang="en-US" altLang="zh-CN" sz="2200">
                        <a:solidFill>
                          <a:schemeClr val="tx2"/>
                        </a:solidFill>
                        <a:latin typeface="Cambria Math" panose="02040503050406030204" pitchFamily="18" charset="0"/>
                        <a:cs typeface="Times New Roman" panose="02020603050405020304" pitchFamily="18" charset="0"/>
                      </a:rPr>
                      <m:t>=1~</m:t>
                    </m:r>
                    <m:r>
                      <a:rPr lang="en-US" altLang="zh-CN" sz="2200">
                        <a:solidFill>
                          <a:schemeClr val="tx2"/>
                        </a:solidFill>
                        <a:latin typeface="Cambria Math" panose="02040503050406030204" pitchFamily="18" charset="0"/>
                        <a:cs typeface="Times New Roman" panose="02020603050405020304" pitchFamily="18" charset="0"/>
                      </a:rPr>
                      <m:t>𝑁</m:t>
                    </m:r>
                    <m:d>
                      <m:dPr>
                        <m:ctrlPr>
                          <a:rPr lang="en-US" altLang="zh-CN" sz="2200" i="1">
                            <a:solidFill>
                              <a:schemeClr val="tx2"/>
                            </a:solidFill>
                            <a:latin typeface="Cambria Math" panose="02040503050406030204" pitchFamily="18" charset="0"/>
                            <a:cs typeface="Times New Roman" panose="02020603050405020304" pitchFamily="18" charset="0"/>
                          </a:rPr>
                        </m:ctrlPr>
                      </m:dPr>
                      <m:e>
                        <m:r>
                          <a:rPr lang="en-US" altLang="zh-CN" sz="2200">
                            <a:solidFill>
                              <a:schemeClr val="tx2"/>
                            </a:solidFill>
                            <a:latin typeface="Cambria Math" panose="02040503050406030204" pitchFamily="18" charset="0"/>
                            <a:cs typeface="Times New Roman" panose="02020603050405020304" pitchFamily="18" charset="0"/>
                          </a:rPr>
                          <m:t>𝟎</m:t>
                        </m:r>
                        <m:r>
                          <a:rPr lang="en-US" altLang="zh-CN" sz="2200">
                            <a:solidFill>
                              <a:schemeClr val="tx2"/>
                            </a:solidFill>
                            <a:latin typeface="Cambria Math" panose="02040503050406030204" pitchFamily="18" charset="0"/>
                            <a:cs typeface="Times New Roman" panose="02020603050405020304" pitchFamily="18" charset="0"/>
                          </a:rPr>
                          <m:t>,</m:t>
                        </m:r>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𝑰</m:t>
                            </m:r>
                          </m:e>
                          <m:sub>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b>
                        </m:sSub>
                      </m:e>
                    </m:d>
                  </m:oMath>
                </a14:m>
                <a:r>
                  <a:rPr lang="en-US" altLang="zh-CN" sz="2200" dirty="0">
                    <a:solidFill>
                      <a:schemeClr val="tx2"/>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200" i="1">
                            <a:solidFill>
                              <a:schemeClr val="tx2"/>
                            </a:solidFill>
                            <a:latin typeface="Cambria Math" panose="02040503050406030204" pitchFamily="18" charset="0"/>
                            <a:cs typeface="Times New Roman" panose="02020603050405020304" pitchFamily="18" charset="0"/>
                          </a:rPr>
                        </m:ctrlPr>
                      </m:sSupPr>
                      <m:e>
                        <m:r>
                          <a:rPr lang="zh-CN" altLang="el-GR" sz="2200" dirty="0">
                            <a:solidFill>
                              <a:schemeClr val="tx2"/>
                            </a:solidFill>
                            <a:latin typeface="Cambria Math" panose="02040503050406030204" pitchFamily="18" charset="0"/>
                            <a:cs typeface="Times New Roman" panose="02020603050405020304" pitchFamily="18" charset="0"/>
                          </a:rPr>
                          <m:t>𝛽</m:t>
                        </m:r>
                      </m:e>
                      <m:sup>
                        <m:r>
                          <a:rPr lang="en-US" altLang="zh-CN" sz="2200">
                            <a:solidFill>
                              <a:schemeClr val="tx2"/>
                            </a:solidFill>
                            <a:latin typeface="Cambria Math" panose="02040503050406030204" pitchFamily="18" charset="0"/>
                            <a:cs typeface="Times New Roman" panose="02020603050405020304" pitchFamily="18" charset="0"/>
                          </a:rPr>
                          <m:t>𝑇</m:t>
                        </m:r>
                      </m:sup>
                    </m:sSup>
                    <m:r>
                      <a:rPr lang="en-US" altLang="zh-CN" sz="2200">
                        <a:solidFill>
                          <a:schemeClr val="tx2"/>
                        </a:solidFill>
                        <a:latin typeface="Cambria Math" panose="02040503050406030204" pitchFamily="18" charset="0"/>
                        <a:cs typeface="Times New Roman" panose="02020603050405020304" pitchFamily="18" charset="0"/>
                      </a:rPr>
                      <m:t>𝑿</m:t>
                    </m:r>
                    <m:r>
                      <a:rPr lang="en-US" altLang="zh-CN" sz="2200">
                        <a:solidFill>
                          <a:schemeClr val="tx2"/>
                        </a:solidFill>
                        <a:latin typeface="Cambria Math" panose="02040503050406030204" pitchFamily="18" charset="0"/>
                        <a:cs typeface="Times New Roman" panose="02020603050405020304" pitchFamily="18" charset="0"/>
                      </a:rPr>
                      <m:t>|</m:t>
                    </m:r>
                    <m:r>
                      <a:rPr lang="en-US" altLang="zh-CN" sz="2200">
                        <a:solidFill>
                          <a:schemeClr val="tx2"/>
                        </a:solidFill>
                        <a:latin typeface="Cambria Math" panose="02040503050406030204" pitchFamily="18" charset="0"/>
                        <a:cs typeface="Times New Roman" panose="02020603050405020304" pitchFamily="18" charset="0"/>
                      </a:rPr>
                      <m:t>𝑌</m:t>
                    </m:r>
                    <m:r>
                      <a:rPr lang="en-US" altLang="zh-CN" sz="2200">
                        <a:solidFill>
                          <a:schemeClr val="tx2"/>
                        </a:solidFill>
                        <a:latin typeface="Cambria Math" panose="02040503050406030204" pitchFamily="18" charset="0"/>
                        <a:cs typeface="Times New Roman" panose="02020603050405020304" pitchFamily="18" charset="0"/>
                      </a:rPr>
                      <m:t>=2~0.25∗</m:t>
                    </m:r>
                    <m:r>
                      <a:rPr lang="en-US" altLang="zh-CN" sz="2200">
                        <a:solidFill>
                          <a:schemeClr val="tx2"/>
                        </a:solidFill>
                        <a:latin typeface="Cambria Math" panose="02040503050406030204" pitchFamily="18" charset="0"/>
                        <a:cs typeface="Times New Roman" panose="02020603050405020304" pitchFamily="18" charset="0"/>
                      </a:rPr>
                      <m:t>𝑁</m:t>
                    </m:r>
                    <m:d>
                      <m:dPr>
                        <m:ctrlPr>
                          <a:rPr lang="en-US" altLang="zh-CN" sz="2200" i="1">
                            <a:solidFill>
                              <a:schemeClr val="tx2"/>
                            </a:solidFill>
                            <a:latin typeface="Cambria Math" panose="02040503050406030204" pitchFamily="18" charset="0"/>
                            <a:cs typeface="Times New Roman" panose="02020603050405020304" pitchFamily="18" charset="0"/>
                          </a:rPr>
                        </m:ctrlPr>
                      </m:dPr>
                      <m:e>
                        <m:d>
                          <m:dPr>
                            <m:ctrlPr>
                              <a:rPr lang="en-US" altLang="zh-CN" sz="2200" i="1">
                                <a:solidFill>
                                  <a:schemeClr val="tx2"/>
                                </a:solidFill>
                                <a:latin typeface="Cambria Math" panose="02040503050406030204" pitchFamily="18" charset="0"/>
                                <a:cs typeface="Times New Roman" panose="02020603050405020304" pitchFamily="18" charset="0"/>
                              </a:rPr>
                            </m:ctrlPr>
                          </m:dPr>
                          <m:e>
                            <m:r>
                              <a:rPr lang="en-US" altLang="zh-CN" sz="2200">
                                <a:solidFill>
                                  <a:schemeClr val="tx2"/>
                                </a:solidFill>
                                <a:latin typeface="Cambria Math" panose="02040503050406030204" pitchFamily="18" charset="0"/>
                                <a:cs typeface="Times New Roman" panose="02020603050405020304" pitchFamily="18" charset="0"/>
                              </a:rPr>
                              <m:t>0,3</m:t>
                            </m:r>
                          </m:e>
                        </m:d>
                        <m:r>
                          <a:rPr lang="en-US" altLang="zh-CN" sz="2200">
                            <a:solidFill>
                              <a:schemeClr val="tx2"/>
                            </a:solidFill>
                            <a:latin typeface="Cambria Math" panose="02040503050406030204" pitchFamily="18" charset="0"/>
                            <a:cs typeface="Times New Roman" panose="02020603050405020304" pitchFamily="18" charset="0"/>
                          </a:rPr>
                          <m:t>,</m:t>
                        </m:r>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𝑰</m:t>
                            </m:r>
                          </m:e>
                          <m:sub>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b>
                        </m:sSub>
                      </m:e>
                    </m:d>
                    <m:r>
                      <a:rPr lang="en-US" altLang="zh-CN" sz="2200">
                        <a:solidFill>
                          <a:schemeClr val="tx2"/>
                        </a:solidFill>
                        <a:latin typeface="Cambria Math" panose="02040503050406030204" pitchFamily="18" charset="0"/>
                        <a:cs typeface="Times New Roman" panose="02020603050405020304" pitchFamily="18" charset="0"/>
                      </a:rPr>
                      <m:t>+0.25∗</m:t>
                    </m:r>
                    <m:r>
                      <a:rPr lang="en-US" altLang="zh-CN" sz="2200">
                        <a:solidFill>
                          <a:schemeClr val="tx2"/>
                        </a:solidFill>
                        <a:latin typeface="Cambria Math" panose="02040503050406030204" pitchFamily="18" charset="0"/>
                        <a:cs typeface="Times New Roman" panose="02020603050405020304" pitchFamily="18" charset="0"/>
                      </a:rPr>
                      <m:t>𝑁</m:t>
                    </m:r>
                    <m:d>
                      <m:dPr>
                        <m:ctrlPr>
                          <a:rPr lang="en-US" altLang="zh-CN" sz="2200" i="1">
                            <a:solidFill>
                              <a:schemeClr val="tx2"/>
                            </a:solidFill>
                            <a:latin typeface="Cambria Math" panose="02040503050406030204" pitchFamily="18" charset="0"/>
                            <a:cs typeface="Times New Roman" panose="02020603050405020304" pitchFamily="18" charset="0"/>
                          </a:rPr>
                        </m:ctrlPr>
                      </m:dPr>
                      <m:e>
                        <m:d>
                          <m:dPr>
                            <m:ctrlPr>
                              <a:rPr lang="en-US" altLang="zh-CN" sz="2200" i="1">
                                <a:solidFill>
                                  <a:schemeClr val="tx2"/>
                                </a:solidFill>
                                <a:latin typeface="Cambria Math" panose="02040503050406030204" pitchFamily="18" charset="0"/>
                                <a:cs typeface="Times New Roman" panose="02020603050405020304" pitchFamily="18" charset="0"/>
                              </a:rPr>
                            </m:ctrlPr>
                          </m:dPr>
                          <m:e>
                            <m:r>
                              <a:rPr lang="en-US" altLang="zh-CN" sz="2200">
                                <a:solidFill>
                                  <a:schemeClr val="tx2"/>
                                </a:solidFill>
                                <a:latin typeface="Cambria Math" panose="02040503050406030204" pitchFamily="18" charset="0"/>
                                <a:cs typeface="Times New Roman" panose="02020603050405020304" pitchFamily="18" charset="0"/>
                              </a:rPr>
                              <m:t>0,−3</m:t>
                            </m:r>
                          </m:e>
                        </m:d>
                        <m:r>
                          <a:rPr lang="en-US" altLang="zh-CN" sz="2200">
                            <a:solidFill>
                              <a:schemeClr val="tx2"/>
                            </a:solidFill>
                            <a:latin typeface="Cambria Math" panose="02040503050406030204" pitchFamily="18" charset="0"/>
                            <a:cs typeface="Times New Roman" panose="02020603050405020304" pitchFamily="18" charset="0"/>
                          </a:rPr>
                          <m:t>,</m:t>
                        </m:r>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𝑰</m:t>
                            </m:r>
                          </m:e>
                          <m:sub>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b>
                        </m:sSub>
                      </m:e>
                    </m:d>
                    <m:r>
                      <a:rPr lang="en-US" altLang="zh-CN" sz="2200">
                        <a:solidFill>
                          <a:schemeClr val="tx2"/>
                        </a:solidFill>
                        <a:latin typeface="Cambria Math" panose="02040503050406030204" pitchFamily="18" charset="0"/>
                        <a:cs typeface="Times New Roman" panose="02020603050405020304" pitchFamily="18" charset="0"/>
                      </a:rPr>
                      <m:t>+0.25∗</m:t>
                    </m:r>
                    <m:r>
                      <a:rPr lang="en-US" altLang="zh-CN" sz="2200">
                        <a:solidFill>
                          <a:schemeClr val="tx2"/>
                        </a:solidFill>
                        <a:latin typeface="Cambria Math" panose="02040503050406030204" pitchFamily="18" charset="0"/>
                        <a:cs typeface="Times New Roman" panose="02020603050405020304" pitchFamily="18" charset="0"/>
                      </a:rPr>
                      <m:t>𝑁</m:t>
                    </m:r>
                    <m:d>
                      <m:dPr>
                        <m:ctrlPr>
                          <a:rPr lang="en-US" altLang="zh-CN" sz="2200" i="1">
                            <a:solidFill>
                              <a:schemeClr val="tx2"/>
                            </a:solidFill>
                            <a:latin typeface="Cambria Math" panose="02040503050406030204" pitchFamily="18" charset="0"/>
                            <a:cs typeface="Times New Roman" panose="02020603050405020304" pitchFamily="18" charset="0"/>
                          </a:rPr>
                        </m:ctrlPr>
                      </m:dPr>
                      <m:e>
                        <m:d>
                          <m:dPr>
                            <m:ctrlPr>
                              <a:rPr lang="en-US" altLang="zh-CN" sz="2200" i="1">
                                <a:solidFill>
                                  <a:schemeClr val="tx2"/>
                                </a:solidFill>
                                <a:latin typeface="Cambria Math" panose="02040503050406030204" pitchFamily="18" charset="0"/>
                                <a:cs typeface="Times New Roman" panose="02020603050405020304" pitchFamily="18" charset="0"/>
                              </a:rPr>
                            </m:ctrlPr>
                          </m:dPr>
                          <m:e>
                            <m:r>
                              <a:rPr lang="en-US" altLang="zh-CN" sz="2200">
                                <a:solidFill>
                                  <a:schemeClr val="tx2"/>
                                </a:solidFill>
                                <a:latin typeface="Cambria Math" panose="02040503050406030204" pitchFamily="18" charset="0"/>
                                <a:cs typeface="Times New Roman" panose="02020603050405020304" pitchFamily="18" charset="0"/>
                              </a:rPr>
                              <m:t>3,0</m:t>
                            </m:r>
                          </m:e>
                        </m:d>
                        <m:r>
                          <a:rPr lang="en-US" altLang="zh-CN" sz="2200">
                            <a:solidFill>
                              <a:schemeClr val="tx2"/>
                            </a:solidFill>
                            <a:latin typeface="Cambria Math" panose="02040503050406030204" pitchFamily="18" charset="0"/>
                            <a:cs typeface="Times New Roman" panose="02020603050405020304" pitchFamily="18" charset="0"/>
                          </a:rPr>
                          <m:t>,</m:t>
                        </m:r>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0.1</m:t>
                            </m:r>
                            <m:r>
                              <a:rPr lang="en-US" altLang="zh-CN" sz="2200">
                                <a:solidFill>
                                  <a:schemeClr val="tx2"/>
                                </a:solidFill>
                                <a:latin typeface="Cambria Math" panose="02040503050406030204" pitchFamily="18" charset="0"/>
                                <a:cs typeface="Times New Roman" panose="02020603050405020304" pitchFamily="18" charset="0"/>
                              </a:rPr>
                              <m:t>𝑰</m:t>
                            </m:r>
                          </m:e>
                          <m:sub>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b>
                        </m:sSub>
                      </m:e>
                    </m:d>
                    <m:r>
                      <a:rPr lang="en-US" altLang="zh-CN" sz="2200">
                        <a:solidFill>
                          <a:schemeClr val="tx2"/>
                        </a:solidFill>
                        <a:latin typeface="Cambria Math" panose="02040503050406030204" pitchFamily="18" charset="0"/>
                        <a:cs typeface="Times New Roman" panose="02020603050405020304" pitchFamily="18" charset="0"/>
                      </a:rPr>
                      <m:t>+0.25∗</m:t>
                    </m:r>
                    <m:r>
                      <a:rPr lang="en-US" altLang="zh-CN" sz="2200">
                        <a:solidFill>
                          <a:schemeClr val="tx2"/>
                        </a:solidFill>
                        <a:latin typeface="Cambria Math" panose="02040503050406030204" pitchFamily="18" charset="0"/>
                        <a:cs typeface="Times New Roman" panose="02020603050405020304" pitchFamily="18" charset="0"/>
                      </a:rPr>
                      <m:t>𝑁</m:t>
                    </m:r>
                    <m:d>
                      <m:dPr>
                        <m:ctrlPr>
                          <a:rPr lang="en-US" altLang="zh-CN" sz="2200" i="1">
                            <a:solidFill>
                              <a:schemeClr val="tx2"/>
                            </a:solidFill>
                            <a:latin typeface="Cambria Math" panose="02040503050406030204" pitchFamily="18" charset="0"/>
                            <a:cs typeface="Times New Roman" panose="02020603050405020304" pitchFamily="18" charset="0"/>
                          </a:rPr>
                        </m:ctrlPr>
                      </m:dPr>
                      <m:e>
                        <m:d>
                          <m:dPr>
                            <m:ctrlPr>
                              <a:rPr lang="en-US" altLang="zh-CN" sz="2200" i="1">
                                <a:solidFill>
                                  <a:schemeClr val="tx2"/>
                                </a:solidFill>
                                <a:latin typeface="Cambria Math" panose="02040503050406030204" pitchFamily="18" charset="0"/>
                                <a:cs typeface="Times New Roman" panose="02020603050405020304" pitchFamily="18" charset="0"/>
                              </a:rPr>
                            </m:ctrlPr>
                          </m:dPr>
                          <m:e>
                            <m:r>
                              <a:rPr lang="en-US" altLang="zh-CN" sz="2200">
                                <a:solidFill>
                                  <a:schemeClr val="tx2"/>
                                </a:solidFill>
                                <a:latin typeface="Cambria Math" panose="02040503050406030204" pitchFamily="18" charset="0"/>
                                <a:cs typeface="Times New Roman" panose="02020603050405020304" pitchFamily="18" charset="0"/>
                              </a:rPr>
                              <m:t>−3,0</m:t>
                            </m:r>
                          </m:e>
                        </m:d>
                        <m:r>
                          <a:rPr lang="en-US" altLang="zh-CN" sz="2200">
                            <a:solidFill>
                              <a:schemeClr val="tx2"/>
                            </a:solidFill>
                            <a:latin typeface="Cambria Math" panose="02040503050406030204" pitchFamily="18" charset="0"/>
                            <a:cs typeface="Times New Roman" panose="02020603050405020304" pitchFamily="18" charset="0"/>
                          </a:rPr>
                          <m:t>,0.1</m:t>
                        </m:r>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𝑰</m:t>
                            </m:r>
                          </m:e>
                          <m:sub>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b>
                        </m:sSub>
                      </m:e>
                    </m:d>
                  </m:oMath>
                </a14:m>
                <a:r>
                  <a:rPr lang="en-US" altLang="zh-CN" sz="22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200" i="1">
                            <a:solidFill>
                              <a:schemeClr val="tx2"/>
                            </a:solidFill>
                            <a:latin typeface="Cambria Math" panose="02040503050406030204" pitchFamily="18" charset="0"/>
                            <a:cs typeface="Times New Roman" panose="02020603050405020304" pitchFamily="18" charset="0"/>
                          </a:rPr>
                        </m:ctrlPr>
                      </m:sSupPr>
                      <m:e>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𝑩</m:t>
                            </m:r>
                          </m:e>
                          <m:sub>
                            <m:r>
                              <a:rPr lang="en-US" altLang="zh-CN" sz="2200">
                                <a:solidFill>
                                  <a:schemeClr val="tx2"/>
                                </a:solidFill>
                                <a:latin typeface="Cambria Math" panose="02040503050406030204" pitchFamily="18" charset="0"/>
                                <a:cs typeface="Times New Roman" panose="02020603050405020304" pitchFamily="18" charset="0"/>
                              </a:rPr>
                              <m:t>0</m:t>
                            </m:r>
                          </m:sub>
                        </m:sSub>
                      </m:e>
                      <m:sup>
                        <m:r>
                          <a:rPr lang="en-US" altLang="zh-CN" sz="2200">
                            <a:solidFill>
                              <a:schemeClr val="tx2"/>
                            </a:solidFill>
                            <a:latin typeface="Cambria Math" panose="02040503050406030204" pitchFamily="18" charset="0"/>
                            <a:cs typeface="Times New Roman" panose="02020603050405020304" pitchFamily="18" charset="0"/>
                          </a:rPr>
                          <m:t>𝑇</m:t>
                        </m:r>
                      </m:sup>
                    </m:sSup>
                    <m:r>
                      <a:rPr lang="en-US" altLang="zh-CN" sz="2200">
                        <a:solidFill>
                          <a:schemeClr val="tx2"/>
                        </a:solidFill>
                        <a:latin typeface="Cambria Math" panose="02040503050406030204" pitchFamily="18" charset="0"/>
                        <a:cs typeface="Times New Roman" panose="02020603050405020304" pitchFamily="18" charset="0"/>
                      </a:rPr>
                      <m:t>𝑿</m:t>
                    </m:r>
                    <m:r>
                      <a:rPr lang="en-US" altLang="zh-CN" sz="2200">
                        <a:solidFill>
                          <a:schemeClr val="tx2"/>
                        </a:solidFill>
                        <a:latin typeface="Cambria Math" panose="02040503050406030204" pitchFamily="18" charset="0"/>
                        <a:cs typeface="Times New Roman" panose="02020603050405020304" pitchFamily="18" charset="0"/>
                      </a:rPr>
                      <m:t>~</m:t>
                    </m:r>
                    <m:r>
                      <a:rPr lang="en-US" altLang="zh-CN" sz="2200">
                        <a:solidFill>
                          <a:schemeClr val="tx2"/>
                        </a:solidFill>
                        <a:latin typeface="Cambria Math" panose="02040503050406030204" pitchFamily="18" charset="0"/>
                        <a:cs typeface="Times New Roman" panose="02020603050405020304" pitchFamily="18" charset="0"/>
                      </a:rPr>
                      <m:t>𝑁</m:t>
                    </m:r>
                    <m:d>
                      <m:dPr>
                        <m:ctrlPr>
                          <a:rPr lang="en-US" altLang="zh-CN" sz="2200" i="1">
                            <a:solidFill>
                              <a:schemeClr val="tx2"/>
                            </a:solidFill>
                            <a:latin typeface="Cambria Math" panose="02040503050406030204" pitchFamily="18" charset="0"/>
                            <a:cs typeface="Times New Roman" panose="02020603050405020304" pitchFamily="18" charset="0"/>
                          </a:rPr>
                        </m:ctrlPr>
                      </m:dPr>
                      <m:e>
                        <m:r>
                          <a:rPr lang="en-US" altLang="zh-CN" sz="2200">
                            <a:solidFill>
                              <a:schemeClr val="tx2"/>
                            </a:solidFill>
                            <a:latin typeface="Cambria Math" panose="02040503050406030204" pitchFamily="18" charset="0"/>
                            <a:cs typeface="Times New Roman" panose="02020603050405020304" pitchFamily="18" charset="0"/>
                          </a:rPr>
                          <m:t>𝟎</m:t>
                        </m:r>
                        <m:r>
                          <a:rPr lang="en-US" altLang="zh-CN" sz="2200">
                            <a:solidFill>
                              <a:schemeClr val="tx2"/>
                            </a:solidFill>
                            <a:latin typeface="Cambria Math" panose="02040503050406030204" pitchFamily="18" charset="0"/>
                            <a:cs typeface="Times New Roman" panose="02020603050405020304" pitchFamily="18" charset="0"/>
                          </a:rPr>
                          <m:t>,</m:t>
                        </m:r>
                        <m:sSub>
                          <m:sSubPr>
                            <m:ctrlPr>
                              <a:rPr lang="en-US" altLang="zh-CN" sz="2200" i="1">
                                <a:solidFill>
                                  <a:schemeClr val="tx2"/>
                                </a:solidFill>
                                <a:latin typeface="Cambria Math" panose="02040503050406030204" pitchFamily="18" charset="0"/>
                                <a:cs typeface="Times New Roman" panose="02020603050405020304" pitchFamily="18" charset="0"/>
                              </a:rPr>
                            </m:ctrlPr>
                          </m:sSubPr>
                          <m:e>
                            <m:r>
                              <a:rPr lang="en-US" altLang="zh-CN" sz="2200">
                                <a:solidFill>
                                  <a:schemeClr val="tx2"/>
                                </a:solidFill>
                                <a:latin typeface="Cambria Math" panose="02040503050406030204" pitchFamily="18" charset="0"/>
                                <a:cs typeface="Times New Roman" panose="02020603050405020304" pitchFamily="18" charset="0"/>
                              </a:rPr>
                              <m:t>𝑰</m:t>
                            </m:r>
                          </m:e>
                          <m:sub>
                            <m:r>
                              <a:rPr lang="en-US" altLang="zh-CN" sz="2200">
                                <a:solidFill>
                                  <a:schemeClr val="tx2"/>
                                </a:solidFill>
                                <a:latin typeface="Cambria Math" panose="02040503050406030204" pitchFamily="18" charset="0"/>
                                <a:cs typeface="Times New Roman" panose="02020603050405020304" pitchFamily="18" charset="0"/>
                              </a:rPr>
                              <m:t>𝑝</m:t>
                            </m:r>
                            <m:r>
                              <a:rPr lang="en-US" altLang="zh-CN" sz="2200">
                                <a:solidFill>
                                  <a:schemeClr val="tx2"/>
                                </a:solidFill>
                                <a:latin typeface="Cambria Math" panose="02040503050406030204" pitchFamily="18" charset="0"/>
                                <a:cs typeface="Times New Roman" panose="02020603050405020304" pitchFamily="18" charset="0"/>
                              </a:rPr>
                              <m:t>−2</m:t>
                            </m:r>
                          </m:sub>
                        </m:sSub>
                      </m:e>
                    </m:d>
                  </m:oMath>
                </a14:m>
                <a:endParaRPr lang="en-US" altLang="zh-CN" sz="22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endParaRPr lang="en-US" altLang="zh-CN" sz="22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1D55A5F-A5BF-4BAF-B62A-87B4C45DAFAB}"/>
                  </a:ext>
                </a:extLst>
              </p:cNvPr>
              <p:cNvSpPr>
                <a:spLocks noGrp="1" noRot="1" noChangeAspect="1" noMove="1" noResize="1" noEditPoints="1" noAdjustHandles="1" noChangeArrowheads="1" noChangeShapeType="1" noTextEdit="1"/>
              </p:cNvSpPr>
              <p:nvPr>
                <p:ph idx="1"/>
              </p:nvPr>
            </p:nvSpPr>
            <p:spPr>
              <a:xfrm>
                <a:off x="710214" y="1180730"/>
                <a:ext cx="9339639" cy="5067669"/>
              </a:xfrm>
              <a:blipFill>
                <a:blip r:embed="rId2"/>
                <a:stretch>
                  <a:fillRect l="-849" t="-842"/>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BD7D6783-6200-4B1D-9A16-70D6BE7B18B4}"/>
              </a:ext>
            </a:extLst>
          </p:cNvPr>
          <p:cNvPicPr>
            <a:picLocks noChangeAspect="1"/>
          </p:cNvPicPr>
          <p:nvPr/>
        </p:nvPicPr>
        <p:blipFill>
          <a:blip r:embed="rId3"/>
          <a:stretch>
            <a:fillRect/>
          </a:stretch>
        </p:blipFill>
        <p:spPr>
          <a:xfrm>
            <a:off x="1749246" y="3078329"/>
            <a:ext cx="6510143" cy="3326953"/>
          </a:xfrm>
          <a:prstGeom prst="rect">
            <a:avLst/>
          </a:prstGeom>
        </p:spPr>
      </p:pic>
    </p:spTree>
    <p:extLst>
      <p:ext uri="{BB962C8B-B14F-4D97-AF65-F5344CB8AC3E}">
        <p14:creationId xmlns:p14="http://schemas.microsoft.com/office/powerpoint/2010/main" val="2212701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698D-61E8-4EAC-A1C5-1ACEE7C50C61}"/>
              </a:ext>
            </a:extLst>
          </p:cNvPr>
          <p:cNvSpPr>
            <a:spLocks noGrp="1"/>
          </p:cNvSpPr>
          <p:nvPr>
            <p:ph type="title"/>
          </p:nvPr>
        </p:nvSpPr>
        <p:spPr>
          <a:xfrm>
            <a:off x="646111" y="452718"/>
            <a:ext cx="9404723" cy="781278"/>
          </a:xfrm>
        </p:spPr>
        <p:txBody>
          <a:bodyPr/>
          <a:lstStyle/>
          <a:p>
            <a:r>
              <a:rPr lang="en-US" altLang="zh-CN" dirty="0">
                <a:latin typeface="Times New Roman" panose="02020603050405020304" pitchFamily="18" charset="0"/>
                <a:cs typeface="Times New Roman" panose="02020603050405020304" pitchFamily="18" charset="0"/>
              </a:rPr>
              <a:t>Simulation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F634FD0-6E82-4860-8FE2-44E033CB9F5F}"/>
                  </a:ext>
                </a:extLst>
              </p:cNvPr>
              <p:cNvSpPr txBox="1"/>
              <p:nvPr/>
            </p:nvSpPr>
            <p:spPr>
              <a:xfrm>
                <a:off x="6419461" y="1504998"/>
                <a:ext cx="4180114" cy="96911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value is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𝑃</m:t>
                            </m:r>
                          </m:e>
                          <m:sub>
                            <m:r>
                              <a:rPr lang="zh-CN" altLang="en-US" b="0" i="1" smtClean="0">
                                <a:latin typeface="Cambria Math" panose="02040503050406030204" pitchFamily="18" charset="0"/>
                                <a:cs typeface="Times New Roman" panose="02020603050405020304" pitchFamily="18" charset="0"/>
                              </a:rPr>
                              <m:t>𝛽</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𝑃</m:t>
                            </m:r>
                          </m:e>
                          <m:sub>
                            <m:acc>
                              <m:accPr>
                                <m:chr m:val="̂"/>
                                <m:ctrlPr>
                                  <a:rPr lang="en-US" altLang="zh-CN" b="0" i="1" smtClean="0">
                                    <a:latin typeface="Cambria Math" panose="02040503050406030204" pitchFamily="18" charset="0"/>
                                    <a:cs typeface="Times New Roman" panose="02020603050405020304" pitchFamily="18" charset="0"/>
                                  </a:rPr>
                                </m:ctrlPr>
                              </m:accPr>
                              <m:e>
                                <m:r>
                                  <a:rPr lang="zh-CN" altLang="en-US" b="0" i="1" smtClean="0">
                                    <a:latin typeface="Cambria Math" panose="02040503050406030204" pitchFamily="18" charset="0"/>
                                    <a:cs typeface="Times New Roman" panose="02020603050405020304" pitchFamily="18" charset="0"/>
                                  </a:rPr>
                                  <m:t>𝛽</m:t>
                                </m:r>
                              </m:e>
                            </m:acc>
                          </m:sub>
                        </m:sSub>
                        <m:r>
                          <a:rPr lang="en-US" altLang="zh-CN" i="1">
                            <a:latin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cs typeface="Times New Roman" panose="02020603050405020304" pitchFamily="18" charset="0"/>
                          </a:rPr>
                          <m:t>𝐹</m:t>
                        </m:r>
                      </m:sub>
                    </m:sSub>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If we average the outcome which is converged .</a:t>
                </a:r>
              </a:p>
            </p:txBody>
          </p:sp>
        </mc:Choice>
        <mc:Fallback xmlns="">
          <p:sp>
            <p:nvSpPr>
              <p:cNvPr id="6" name="TextBox 5">
                <a:extLst>
                  <a:ext uri="{FF2B5EF4-FFF2-40B4-BE49-F238E27FC236}">
                    <a16:creationId xmlns:a16="http://schemas.microsoft.com/office/drawing/2014/main" id="{1F634FD0-6E82-4860-8FE2-44E033CB9F5F}"/>
                  </a:ext>
                </a:extLst>
              </p:cNvPr>
              <p:cNvSpPr txBox="1">
                <a:spLocks noRot="1" noChangeAspect="1" noMove="1" noResize="1" noEditPoints="1" noAdjustHandles="1" noChangeArrowheads="1" noChangeShapeType="1" noTextEdit="1"/>
              </p:cNvSpPr>
              <p:nvPr/>
            </p:nvSpPr>
            <p:spPr>
              <a:xfrm>
                <a:off x="6419461" y="1504998"/>
                <a:ext cx="4180114" cy="969111"/>
              </a:xfrm>
              <a:prstGeom prst="rect">
                <a:avLst/>
              </a:prstGeom>
              <a:blipFill>
                <a:blip r:embed="rId2"/>
                <a:stretch>
                  <a:fillRect l="-1166" t="-3774" b="-9434"/>
                </a:stretch>
              </a:blipFill>
            </p:spPr>
            <p:txBody>
              <a:bodyPr/>
              <a:lstStyle/>
              <a:p>
                <a:r>
                  <a:rPr lang="zh-CN" altLang="en-US">
                    <a:noFill/>
                  </a:rPr>
                  <a:t> </a:t>
                </a:r>
              </a:p>
            </p:txBody>
          </p:sp>
        </mc:Fallback>
      </mc:AlternateContent>
      <p:pic>
        <p:nvPicPr>
          <p:cNvPr id="10" name="Content Placeholder 9">
            <a:extLst>
              <a:ext uri="{FF2B5EF4-FFF2-40B4-BE49-F238E27FC236}">
                <a16:creationId xmlns:a16="http://schemas.microsoft.com/office/drawing/2014/main" id="{29EBDA5E-D16F-4B38-8D51-22D57A6A2DE8}"/>
              </a:ext>
            </a:extLst>
          </p:cNvPr>
          <p:cNvPicPr>
            <a:picLocks noGrp="1" noChangeAspect="1"/>
          </p:cNvPicPr>
          <p:nvPr>
            <p:ph idx="1"/>
          </p:nvPr>
        </p:nvPicPr>
        <p:blipFill>
          <a:blip r:embed="rId3"/>
          <a:stretch>
            <a:fillRect/>
          </a:stretch>
        </p:blipFill>
        <p:spPr>
          <a:xfrm>
            <a:off x="646111" y="1335881"/>
            <a:ext cx="4439073" cy="4879312"/>
          </a:xfrm>
          <a:prstGeom prst="rect">
            <a:avLst/>
          </a:prstGeom>
        </p:spPr>
      </p:pic>
      <p:pic>
        <p:nvPicPr>
          <p:cNvPr id="11" name="Picture 10">
            <a:extLst>
              <a:ext uri="{FF2B5EF4-FFF2-40B4-BE49-F238E27FC236}">
                <a16:creationId xmlns:a16="http://schemas.microsoft.com/office/drawing/2014/main" id="{99CF03C2-F3AF-43EE-AEA6-7DD72CFC54EF}"/>
              </a:ext>
            </a:extLst>
          </p:cNvPr>
          <p:cNvPicPr>
            <a:picLocks noChangeAspect="1"/>
          </p:cNvPicPr>
          <p:nvPr/>
        </p:nvPicPr>
        <p:blipFill>
          <a:blip r:embed="rId4"/>
          <a:stretch>
            <a:fillRect/>
          </a:stretch>
        </p:blipFill>
        <p:spPr>
          <a:xfrm>
            <a:off x="6490023" y="3131295"/>
            <a:ext cx="4625367" cy="498313"/>
          </a:xfrm>
          <a:prstGeom prst="rect">
            <a:avLst/>
          </a:prstGeom>
        </p:spPr>
      </p:pic>
    </p:spTree>
    <p:extLst>
      <p:ext uri="{BB962C8B-B14F-4D97-AF65-F5344CB8AC3E}">
        <p14:creationId xmlns:p14="http://schemas.microsoft.com/office/powerpoint/2010/main" val="4018083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7853-2425-4367-AB57-9CBEE40BC6C7}"/>
              </a:ext>
            </a:extLst>
          </p:cNvPr>
          <p:cNvSpPr>
            <a:spLocks noGrp="1"/>
          </p:cNvSpPr>
          <p:nvPr>
            <p:ph type="title"/>
          </p:nvPr>
        </p:nvSpPr>
        <p:spPr>
          <a:xfrm>
            <a:off x="646111" y="452718"/>
            <a:ext cx="9404723" cy="692501"/>
          </a:xfrm>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79DF1-9C45-44FC-8C06-27275B2DD19F}"/>
                  </a:ext>
                </a:extLst>
              </p:cNvPr>
              <p:cNvSpPr>
                <a:spLocks noGrp="1"/>
              </p:cNvSpPr>
              <p:nvPr>
                <p:ph idx="1"/>
              </p:nvPr>
            </p:nvSpPr>
            <p:spPr>
              <a:xfrm>
                <a:off x="645132" y="1145220"/>
                <a:ext cx="9404722" cy="5103180"/>
              </a:xfrm>
            </p:spPr>
            <p:txBody>
              <a:bodyPr/>
              <a:lstStyle/>
              <a:p>
                <a:r>
                  <a:rPr lang="en-US" altLang="zh-CN" dirty="0">
                    <a:latin typeface="Times New Roman" panose="02020603050405020304" pitchFamily="18" charset="0"/>
                    <a:cs typeface="Times New Roman" panose="02020603050405020304" pitchFamily="18" charset="0"/>
                  </a:rPr>
                  <a:t>The maximum separation subspace is based on the idea of find the subspace of 𝑿 which could separate the conditional distribution given  the categorical response 𝑌 the most.</a:t>
                </a:r>
              </a:p>
              <a:p>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continuous response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𝑌</m:t>
                    </m:r>
                  </m:oMath>
                </a14:m>
                <a:r>
                  <a:rPr lang="en-US" altLang="zh-CN" dirty="0">
                    <a:latin typeface="Times New Roman" panose="02020603050405020304" pitchFamily="18" charset="0"/>
                    <a:cs typeface="Times New Roman" panose="02020603050405020304" pitchFamily="18" charset="0"/>
                  </a:rPr>
                  <a:t>, To apply the MASES method, we could slice Y like what SIR and SAVE method did.</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MASES could contain more information than the conditional  moment relation method, because MASES try to get the information from the distribution.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energy distance could be possible applied to the MASES method, But more work is needed to get the theoretical explanation.</a:t>
                </a:r>
              </a:p>
            </p:txBody>
          </p:sp>
        </mc:Choice>
        <mc:Fallback xmlns="">
          <p:sp>
            <p:nvSpPr>
              <p:cNvPr id="3" name="Content Placeholder 2">
                <a:extLst>
                  <a:ext uri="{FF2B5EF4-FFF2-40B4-BE49-F238E27FC236}">
                    <a16:creationId xmlns:a16="http://schemas.microsoft.com/office/drawing/2014/main" id="{04B79DF1-9C45-44FC-8C06-27275B2DD19F}"/>
                  </a:ext>
                </a:extLst>
              </p:cNvPr>
              <p:cNvSpPr>
                <a:spLocks noGrp="1" noRot="1" noChangeAspect="1" noMove="1" noResize="1" noEditPoints="1" noAdjustHandles="1" noChangeArrowheads="1" noChangeShapeType="1" noTextEdit="1"/>
              </p:cNvSpPr>
              <p:nvPr>
                <p:ph idx="1"/>
              </p:nvPr>
            </p:nvSpPr>
            <p:spPr>
              <a:xfrm>
                <a:off x="645132" y="1145220"/>
                <a:ext cx="9404722" cy="5103180"/>
              </a:xfrm>
              <a:blipFill>
                <a:blip r:embed="rId2"/>
                <a:stretch>
                  <a:fillRect l="-324" t="-8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029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1BE3-1144-4D80-88B8-80599CDA907E}"/>
              </a:ext>
            </a:extLst>
          </p:cNvPr>
          <p:cNvSpPr>
            <a:spLocks noGrp="1"/>
          </p:cNvSpPr>
          <p:nvPr>
            <p:ph type="title"/>
          </p:nvPr>
        </p:nvSpPr>
        <p:spPr>
          <a:xfrm>
            <a:off x="646111" y="452718"/>
            <a:ext cx="9404723" cy="790156"/>
          </a:xfrm>
        </p:spPr>
        <p:txBody>
          <a:bodyPr/>
          <a:lstStyle/>
          <a:p>
            <a:pPr algn="ctr"/>
            <a:r>
              <a:rPr lang="en-US" altLang="zh-CN" dirty="0">
                <a:latin typeface="Times New Roman" panose="02020603050405020304" pitchFamily="18" charset="0"/>
                <a:cs typeface="Times New Roman" panose="02020603050405020304" pitchFamily="18" charset="0"/>
              </a:rPr>
              <a:t>Reference</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D87DD6-0B52-462A-B0BF-FAB186D526F5}"/>
              </a:ext>
            </a:extLst>
          </p:cNvPr>
          <p:cNvSpPr>
            <a:spLocks noGrp="1"/>
          </p:cNvSpPr>
          <p:nvPr>
            <p:ph idx="1"/>
          </p:nvPr>
        </p:nvSpPr>
        <p:spPr>
          <a:xfrm>
            <a:off x="645132" y="1393794"/>
            <a:ext cx="9404722" cy="4854605"/>
          </a:xfrm>
        </p:spPr>
        <p:txBody>
          <a:bodyPr/>
          <a:lstStyle/>
          <a:p>
            <a:pPr marL="0" indent="0">
              <a:buNone/>
            </a:pPr>
            <a:r>
              <a:rPr lang="en-US" altLang="zh-CN" dirty="0"/>
              <a:t>Zhang, X., Mai, Q., &amp; Zou, H. (2020). The Maximum Separation Subspace in Sufficient Dimension Reduction with Categorical Response. </a:t>
            </a:r>
            <a:r>
              <a:rPr lang="en-US" altLang="zh-CN" i="1" dirty="0"/>
              <a:t>Journal of Machine Learning Research</a:t>
            </a:r>
            <a:r>
              <a:rPr lang="en-US" altLang="zh-CN" dirty="0"/>
              <a:t>, </a:t>
            </a:r>
            <a:r>
              <a:rPr lang="en-US" altLang="zh-CN" i="1" dirty="0"/>
              <a:t>21</a:t>
            </a:r>
            <a:r>
              <a:rPr lang="en-US" altLang="zh-CN" dirty="0"/>
              <a:t>(29), 1-36. </a:t>
            </a:r>
          </a:p>
          <a:p>
            <a:pPr marL="0" indent="0">
              <a:buNone/>
            </a:pPr>
            <a:r>
              <a:rPr lang="en-US" altLang="zh-CN" dirty="0" err="1"/>
              <a:t>Adragni</a:t>
            </a:r>
            <a:r>
              <a:rPr lang="en-US" altLang="zh-CN" dirty="0"/>
              <a:t>, K. P., Cook, R. D., &amp; Wu, S. (2012). </a:t>
            </a:r>
            <a:r>
              <a:rPr lang="en-US" altLang="zh-CN" dirty="0" err="1"/>
              <a:t>Grassmannoptim</a:t>
            </a:r>
            <a:r>
              <a:rPr lang="en-US" altLang="zh-CN" dirty="0"/>
              <a:t>: An R package for </a:t>
            </a:r>
            <a:r>
              <a:rPr lang="en-US" altLang="zh-CN" dirty="0" err="1"/>
              <a:t>Grassmann</a:t>
            </a:r>
            <a:r>
              <a:rPr lang="en-US" altLang="zh-CN" dirty="0"/>
              <a:t> manifold optimization. </a:t>
            </a:r>
            <a:r>
              <a:rPr lang="en-US" altLang="zh-CN" i="1" dirty="0"/>
              <a:t>Journal of Statistical Software</a:t>
            </a:r>
            <a:r>
              <a:rPr lang="en-US" altLang="zh-CN" dirty="0"/>
              <a:t>, </a:t>
            </a:r>
            <a:r>
              <a:rPr lang="en-US" altLang="zh-CN" i="1" dirty="0"/>
              <a:t>50</a:t>
            </a:r>
            <a:r>
              <a:rPr lang="en-US" altLang="zh-CN" dirty="0"/>
              <a:t>(5), 1-18. </a:t>
            </a:r>
          </a:p>
          <a:p>
            <a:pPr marL="0" indent="0">
              <a:buNone/>
            </a:pPr>
            <a:r>
              <a:rPr lang="en-US" altLang="zh-CN" dirty="0" err="1"/>
              <a:t>Székely</a:t>
            </a:r>
            <a:r>
              <a:rPr lang="en-US" altLang="zh-CN" dirty="0"/>
              <a:t>, G. J., &amp; Rizzo, M. L. (2004). Testing for equal distributions in high dimension. </a:t>
            </a:r>
            <a:r>
              <a:rPr lang="en-US" altLang="zh-CN" i="1" dirty="0" err="1"/>
              <a:t>InterStat</a:t>
            </a:r>
            <a:r>
              <a:rPr lang="en-US" altLang="zh-CN" dirty="0"/>
              <a:t>, </a:t>
            </a:r>
            <a:r>
              <a:rPr lang="en-US" altLang="zh-CN" i="1" dirty="0"/>
              <a:t>5</a:t>
            </a:r>
            <a:r>
              <a:rPr lang="en-US" altLang="zh-CN" dirty="0"/>
              <a:t>(16.10), 1249-1272.</a:t>
            </a:r>
          </a:p>
          <a:p>
            <a:pPr marL="0" indent="0">
              <a:buNone/>
            </a:pPr>
            <a:r>
              <a:rPr lang="en-US" altLang="zh-CN" dirty="0" err="1"/>
              <a:t>Kreyszig</a:t>
            </a:r>
            <a:r>
              <a:rPr lang="en-US" altLang="zh-CN" dirty="0"/>
              <a:t>, E. (1978). </a:t>
            </a:r>
            <a:r>
              <a:rPr lang="en-US" altLang="zh-CN" i="1" dirty="0"/>
              <a:t>Introductory functional analysis with applications</a:t>
            </a:r>
            <a:r>
              <a:rPr lang="en-US" altLang="zh-CN" dirty="0"/>
              <a:t> (Vol. 1). New York: </a:t>
            </a:r>
            <a:r>
              <a:rPr lang="en-US" altLang="zh-CN" dirty="0" err="1"/>
              <a:t>wiley</a:t>
            </a:r>
            <a:r>
              <a:rPr lang="en-US" altLang="zh-CN" dirty="0"/>
              <a:t>. Chapter 3.</a:t>
            </a:r>
            <a:endParaRPr lang="zh-CN" altLang="en-US" dirty="0"/>
          </a:p>
        </p:txBody>
      </p:sp>
    </p:spTree>
    <p:extLst>
      <p:ext uri="{BB962C8B-B14F-4D97-AF65-F5344CB8AC3E}">
        <p14:creationId xmlns:p14="http://schemas.microsoft.com/office/powerpoint/2010/main" val="407853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B085-5936-49F0-BF2D-D918B508454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The property of distance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F3A139-094C-4AEF-9160-30E6D93F303C}"/>
                  </a:ext>
                </a:extLst>
              </p:cNvPr>
              <p:cNvSpPr>
                <a:spLocks noGrp="1"/>
              </p:cNvSpPr>
              <p:nvPr>
                <p:ph idx="1"/>
              </p:nvPr>
            </p:nvSpPr>
            <p:spPr>
              <a:xfrm>
                <a:off x="1104293" y="1715566"/>
                <a:ext cx="8946541" cy="4195481"/>
              </a:xfrm>
            </p:spPr>
            <p:txBody>
              <a:bodyPr>
                <a:noAutofit/>
              </a:bodyPr>
              <a:lstStyle/>
              <a:p>
                <a14:m>
                  <m:oMath xmlns:m="http://schemas.openxmlformats.org/officeDocument/2006/math">
                    <m:r>
                      <a:rPr lang="en-US" altLang="zh-CN" sz="2400" i="1" dirty="0" smtClean="0">
                        <a:latin typeface="Cambria Math" panose="02040503050406030204" pitchFamily="18" charset="0"/>
                      </a:rPr>
                      <m:t>𝛿</m:t>
                    </m:r>
                    <m:d>
                      <m:dPr>
                        <m:ctrlPr>
                          <a:rPr lang="en-US" altLang="zh-CN" sz="2400" i="1" dirty="0" smtClean="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𝛿</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oMath>
                </a14:m>
                <a:r>
                  <a:rPr lang="en-US" altLang="zh-CN" sz="2400" dirty="0"/>
                  <a:t> </a:t>
                </a:r>
              </a:p>
              <a:p>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r>
                      <a:rPr lang="en-US" altLang="zh-CN" sz="2400" dirty="0">
                        <a:latin typeface="Cambria Math" panose="02040503050406030204" pitchFamily="18" charset="0"/>
                        <a:ea typeface="Cambria Math" panose="02040503050406030204" pitchFamily="18" charset="0"/>
                      </a:rPr>
                      <m:t>≥</m:t>
                    </m:r>
                    <m:r>
                      <a:rPr lang="en-US" altLang="zh-CN" sz="2400" b="0" i="0" dirty="0" smtClean="0">
                        <a:latin typeface="Cambria Math" panose="02040503050406030204" pitchFamily="18" charset="0"/>
                        <a:ea typeface="Cambria Math" panose="02040503050406030204" pitchFamily="18" charset="0"/>
                      </a:rPr>
                      <m:t>0</m:t>
                    </m:r>
                  </m:oMath>
                </a14:m>
                <a:r>
                  <a:rPr lang="en-US" altLang="zh-CN" sz="2400" dirty="0"/>
                  <a:t> </a:t>
                </a:r>
                <a:r>
                  <a:rPr lang="en-US" altLang="zh-CN" sz="2400" dirty="0">
                    <a:latin typeface="Times New Roman" panose="02020603050405020304" pitchFamily="18" charset="0"/>
                    <a:cs typeface="Times New Roman" panose="02020603050405020304" pitchFamily="18" charset="0"/>
                  </a:rPr>
                  <a:t>for all density functions</a:t>
                </a:r>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oMath>
                </a14:m>
                <a:r>
                  <a:rPr lang="en-US" altLang="zh-CN" sz="2400" dirty="0"/>
                  <a:t> </a:t>
                </a:r>
                <a:r>
                  <a:rPr lang="en-US" altLang="zh-CN" sz="2400" dirty="0">
                    <a:latin typeface="Times New Roman" panose="02020603050405020304" pitchFamily="18" charset="0"/>
                    <a:cs typeface="Times New Roman" panose="02020603050405020304" pitchFamily="18" charset="0"/>
                  </a:rPr>
                  <a:t>and</a:t>
                </a:r>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with equality if and only if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almost everywhere</a:t>
                </a:r>
              </a:p>
              <a:p>
                <a:r>
                  <a:rPr lang="el-GR" altLang="zh-CN" sz="2400" dirty="0"/>
                  <a:t>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r>
                      <a:rPr lang="en-US" altLang="zh-CN" sz="2400" i="1" dirty="0">
                        <a:latin typeface="Cambria Math" panose="02040503050406030204" pitchFamily="18" charset="0"/>
                      </a:rPr>
                      <m:t> </m:t>
                    </m:r>
                  </m:oMath>
                </a14:m>
                <a:r>
                  <a:rPr lang="en-US" altLang="zh-CN" sz="2400" dirty="0"/>
                  <a:t>≤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3</m:t>
                            </m:r>
                          </m:sub>
                        </m:sSub>
                      </m:e>
                    </m:d>
                    <m:r>
                      <a:rPr lang="en-US" altLang="zh-CN" sz="2400" i="1" dirty="0">
                        <a:latin typeface="Cambria Math" panose="02040503050406030204" pitchFamily="18" charset="0"/>
                      </a:rPr>
                      <m:t> </m:t>
                    </m:r>
                  </m:oMath>
                </a14:m>
                <a:r>
                  <a:rPr lang="en-US" altLang="zh-CN" sz="2400" dirty="0"/>
                  <a:t>+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3</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oMath>
                </a14:m>
                <a:endParaRPr lang="en-US" altLang="zh-CN" sz="2400" dirty="0"/>
              </a:p>
              <a:p>
                <a:r>
                  <a:rPr lang="en-US" altLang="zh-CN" sz="2400" dirty="0">
                    <a:latin typeface="Times New Roman" panose="02020603050405020304" pitchFamily="18" charset="0"/>
                    <a:cs typeface="Times New Roman" panose="02020603050405020304" pitchFamily="18" charset="0"/>
                  </a:rPr>
                  <a:t>Remark:</a:t>
                </a:r>
              </a:p>
              <a:p>
                <a:r>
                  <a:rPr lang="en-US" altLang="zh-CN" sz="2400" dirty="0">
                    <a:latin typeface="Times New Roman" panose="02020603050405020304" pitchFamily="18" charset="0"/>
                    <a:cs typeface="Times New Roman" panose="02020603050405020304" pitchFamily="18" charset="0"/>
                  </a:rPr>
                  <a:t>The property of</a:t>
                </a:r>
                <a:r>
                  <a:rPr lang="en-US" altLang="zh-CN" sz="2400" dirty="0"/>
                  <a:t>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oMath>
                </a14:m>
                <a:r>
                  <a:rPr lang="zh-CN" altLang="en-US" sz="2400" dirty="0"/>
                  <a:t> </a:t>
                </a:r>
                <a:r>
                  <a:rPr lang="en-US" altLang="zh-CN" sz="2400" dirty="0">
                    <a:latin typeface="Times New Roman" panose="02020603050405020304" pitchFamily="18" charset="0"/>
                    <a:cs typeface="Times New Roman" panose="02020603050405020304" pitchFamily="18" charset="0"/>
                  </a:rPr>
                  <a:t>will depend on the chosen form of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oMath>
                </a14:m>
                <a:r>
                  <a:rPr lang="en-US" altLang="zh-CN" sz="2400" dirty="0"/>
                  <a:t>, </a:t>
                </a:r>
                <a:r>
                  <a:rPr lang="en-US" altLang="zh-CN" sz="2400" dirty="0">
                    <a:latin typeface="Times New Roman" panose="02020603050405020304" pitchFamily="18" charset="0"/>
                    <a:cs typeface="Times New Roman" panose="02020603050405020304" pitchFamily="18" charset="0"/>
                  </a:rPr>
                  <a:t>For further exploration, we suppose that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oMath>
                </a14:m>
                <a:r>
                  <a:rPr lang="zh-CN" altLang="en-US" sz="2400" dirty="0"/>
                  <a:t> </a:t>
                </a:r>
                <a:r>
                  <a:rPr lang="en-US" altLang="zh-CN" sz="2400" dirty="0"/>
                  <a:t>= </a:t>
                </a:r>
                <a14:m>
                  <m:oMath xmlns:m="http://schemas.openxmlformats.org/officeDocument/2006/math">
                    <m:r>
                      <a:rPr lang="en-US" altLang="zh-CN" sz="2400" i="1" dirty="0">
                        <a:latin typeface="Cambria Math" panose="02040503050406030204" pitchFamily="18" charset="0"/>
                      </a:rPr>
                      <m:t>𝛿</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r>
                              <a:rPr lang="en-US" altLang="zh-CN" sz="2400" b="0" i="1" dirty="0" smtClean="0">
                                <a:latin typeface="Cambria Math" panose="02040503050406030204" pitchFamily="18" charset="0"/>
                              </a:rPr>
                              <m:t>′</m:t>
                            </m:r>
                          </m:e>
                          <m:sub>
                            <m:r>
                              <a:rPr lang="en-US" altLang="zh-CN" sz="2400" i="1" dirty="0">
                                <a:latin typeface="Cambria Math" panose="02040503050406030204" pitchFamily="18" charset="0"/>
                              </a:rPr>
                              <m:t>1</m:t>
                            </m:r>
                          </m:sub>
                        </m:sSub>
                        <m:r>
                          <a:rPr lang="en-US" altLang="zh-CN" sz="2400" b="0" i="1" dirty="0" smtClean="0">
                            <a:latin typeface="Cambria Math" panose="02040503050406030204" pitchFamily="18" charset="0"/>
                          </a:rPr>
                          <m:t> </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r>
                              <a:rPr lang="en-US" altLang="zh-CN" sz="2400" b="0" i="1" dirty="0" smtClean="0">
                                <a:latin typeface="Cambria Math" panose="02040503050406030204" pitchFamily="18" charset="0"/>
                              </a:rPr>
                              <m:t>′</m:t>
                            </m:r>
                          </m:e>
                          <m:sub>
                            <m:r>
                              <a:rPr lang="en-US" altLang="zh-CN" sz="2400" i="1" dirty="0">
                                <a:latin typeface="Cambria Math" panose="02040503050406030204" pitchFamily="18" charset="0"/>
                              </a:rPr>
                              <m:t>2</m:t>
                            </m:r>
                          </m:sub>
                        </m:sSub>
                      </m:e>
                    </m:d>
                  </m:oMath>
                </a14:m>
                <a:r>
                  <a:rPr lang="en-US" altLang="zh-CN" sz="2400" dirty="0"/>
                  <a:t> </a:t>
                </a:r>
                <a:r>
                  <a:rPr lang="en-US" altLang="zh-CN" sz="24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r>
                          <a:rPr lang="en-US" altLang="zh-CN" sz="2400" b="0" i="1" smtClean="0">
                            <a:latin typeface="Cambria Math" panose="02040503050406030204" pitchFamily="18" charset="0"/>
                          </a:rPr>
                          <m:t>′</m:t>
                        </m:r>
                      </m:e>
                      <m:sub>
                        <m:r>
                          <a:rPr lang="en-US" altLang="zh-CN" sz="2400" i="1">
                            <a:latin typeface="Cambria Math" panose="02040503050406030204" pitchFamily="18" charset="0"/>
                          </a:rPr>
                          <m:t>𝑘</m:t>
                        </m:r>
                      </m:sub>
                    </m:sSub>
                    <m:d>
                      <m:dPr>
                        <m:ctrlPr>
                          <a:rPr lang="en-US" altLang="zh-CN" sz="2400" i="1">
                            <a:latin typeface="Cambria Math" panose="02040503050406030204" pitchFamily="18" charset="0"/>
                          </a:rPr>
                        </m:ctrlPr>
                      </m:dPr>
                      <m:e>
                        <m:r>
                          <a:rPr lang="en-US" altLang="zh-CN" sz="2400" b="1">
                            <a:latin typeface="Cambria Math" panose="02040503050406030204" pitchFamily="18" charset="0"/>
                          </a:rPr>
                          <m:t>𝐗</m:t>
                        </m:r>
                      </m:e>
                    </m:d>
                    <m:r>
                      <a:rPr lang="en-US" altLang="zh-CN" sz="2400">
                        <a:latin typeface="Cambria Math" panose="02040503050406030204" pitchFamily="18" charset="0"/>
                      </a:rPr>
                      <m:t>  </m:t>
                    </m:r>
                    <m:r>
                      <m:rPr>
                        <m:sty m:val="p"/>
                      </m:rPr>
                      <a:rPr lang="en-US" altLang="zh-CN" sz="2400">
                        <a:latin typeface="Cambria Math" panose="02040503050406030204" pitchFamily="18" charset="0"/>
                      </a:rPr>
                      <m:t>k</m:t>
                    </m:r>
                    <m:r>
                      <a:rPr lang="en-US" altLang="zh-CN" sz="2400">
                        <a:latin typeface="Cambria Math" panose="02040503050406030204" pitchFamily="18" charset="0"/>
                      </a:rPr>
                      <m:t>=1, …, </m:t>
                    </m:r>
                    <m:r>
                      <m:rPr>
                        <m:sty m:val="p"/>
                      </m:rPr>
                      <a:rPr lang="en-US" altLang="zh-CN" sz="2400">
                        <a:latin typeface="Cambria Math" panose="02040503050406030204" pitchFamily="18" charset="0"/>
                      </a:rPr>
                      <m:t>C</m:t>
                    </m:r>
                    <m:r>
                      <a:rPr lang="en-US" altLang="zh-CN" sz="2400">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denotes the conditional density function of </a:t>
                </a:r>
                <a14:m>
                  <m:oMath xmlns:m="http://schemas.openxmlformats.org/officeDocument/2006/math">
                    <m:r>
                      <a:rPr lang="en-US" altLang="zh-CN" sz="2400" b="1" i="1">
                        <a:latin typeface="Cambria Math" panose="02040503050406030204" pitchFamily="18" charset="0"/>
                      </a:rPr>
                      <m:t>𝑿</m:t>
                    </m:r>
                    <m:r>
                      <a:rPr lang="en-US" altLang="zh-CN" sz="2400" b="0" i="1" smtClean="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i="1">
                        <a:latin typeface="Cambria Math" panose="02040503050406030204" pitchFamily="18" charset="0"/>
                      </a:rPr>
                      <m:t>𝑘</m:t>
                    </m:r>
                  </m:oMath>
                </a14:m>
                <a:r>
                  <a:rPr lang="en-US" altLang="zh-CN" sz="2400" dirty="0"/>
                  <a:t>, </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b="1"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𝑿</m:t>
                    </m:r>
                    <m:r>
                      <a:rPr lang="en-US" altLang="zh-CN" sz="2400" b="0" i="1" smtClean="0">
                        <a:latin typeface="Cambria Math" panose="02040503050406030204" pitchFamily="18" charset="0"/>
                      </a:rPr>
                      <m:t> −</m:t>
                    </m:r>
                    <m:r>
                      <a:rPr lang="en-US" altLang="zh-CN" sz="2400" b="1" i="1" smtClean="0">
                        <a:latin typeface="Cambria Math" panose="02040503050406030204" pitchFamily="18" charset="0"/>
                      </a:rPr>
                      <m:t>𝒂</m:t>
                    </m:r>
                  </m:oMath>
                </a14:m>
                <a:r>
                  <a:rPr lang="en-US" altLang="zh-CN" sz="2400" dirty="0"/>
                  <a:t>, </a:t>
                </a:r>
                <a:r>
                  <a:rPr lang="en-US" altLang="zh-CN" sz="2400" dirty="0">
                    <a:latin typeface="Times New Roman" panose="02020603050405020304" pitchFamily="18" charset="0"/>
                    <a:cs typeface="Times New Roman" panose="02020603050405020304" pitchFamily="18" charset="0"/>
                  </a:rPr>
                  <a:t>where</a:t>
                </a:r>
                <a:r>
                  <a:rPr lang="en-US" altLang="zh-CN" sz="2400" dirty="0"/>
                  <a:t> </a:t>
                </a:r>
                <a14:m>
                  <m:oMath xmlns:m="http://schemas.openxmlformats.org/officeDocument/2006/math">
                    <m:r>
                      <a:rPr lang="en-US" altLang="zh-CN" sz="2400" b="1" i="1">
                        <a:latin typeface="Cambria Math" panose="02040503050406030204" pitchFamily="18" charset="0"/>
                      </a:rPr>
                      <m:t>𝒂</m:t>
                    </m:r>
                  </m:oMath>
                </a14:m>
                <a:r>
                  <a:rPr lang="en-US" altLang="zh-CN" sz="2400" dirty="0"/>
                  <a:t> </a:t>
                </a:r>
                <a:r>
                  <a:rPr lang="en-US" altLang="zh-CN" sz="2400" dirty="0">
                    <a:latin typeface="Times New Roman" panose="02020603050405020304" pitchFamily="18" charset="0"/>
                    <a:cs typeface="Times New Roman" panose="02020603050405020304" pitchFamily="18" charset="0"/>
                  </a:rPr>
                  <a:t>is a vector with constant value</a:t>
                </a:r>
              </a:p>
            </p:txBody>
          </p:sp>
        </mc:Choice>
        <mc:Fallback xmlns="">
          <p:sp>
            <p:nvSpPr>
              <p:cNvPr id="3" name="Content Placeholder 2">
                <a:extLst>
                  <a:ext uri="{FF2B5EF4-FFF2-40B4-BE49-F238E27FC236}">
                    <a16:creationId xmlns:a16="http://schemas.microsoft.com/office/drawing/2014/main" id="{26F3A139-094C-4AEF-9160-30E6D93F303C}"/>
                  </a:ext>
                </a:extLst>
              </p:cNvPr>
              <p:cNvSpPr>
                <a:spLocks noGrp="1" noRot="1" noChangeAspect="1" noMove="1" noResize="1" noEditPoints="1" noAdjustHandles="1" noChangeArrowheads="1" noChangeShapeType="1" noTextEdit="1"/>
              </p:cNvSpPr>
              <p:nvPr>
                <p:ph idx="1"/>
              </p:nvPr>
            </p:nvSpPr>
            <p:spPr>
              <a:xfrm>
                <a:off x="1104293" y="1715566"/>
                <a:ext cx="8946541" cy="4195481"/>
              </a:xfrm>
              <a:blipFill>
                <a:blip r:embed="rId2"/>
                <a:stretch>
                  <a:fillRect l="-545" r="-1294" b="-47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002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0C13-0019-4799-A016-57735B1A330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Definition of Distance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45904B-A669-40A4-BA2C-EA229853B4E7}"/>
                  </a:ext>
                </a:extLst>
              </p:cNvPr>
              <p:cNvSpPr>
                <a:spLocks noGrp="1"/>
              </p:cNvSpPr>
              <p:nvPr>
                <p:ph idx="1"/>
              </p:nvPr>
            </p:nvSpPr>
            <p:spPr>
              <a:xfrm>
                <a:off x="1104293" y="1777711"/>
                <a:ext cx="8946541" cy="4195481"/>
              </a:xfrm>
            </p:spPr>
            <p:txBody>
              <a:bodyPr>
                <a:normAutofit/>
              </a:bodyPr>
              <a:lstStyle/>
              <a:p>
                <a:r>
                  <a:rPr lang="en-US" altLang="zh-CN" sz="2400" dirty="0">
                    <a:latin typeface="Times New Roman" panose="02020603050405020304" pitchFamily="18" charset="0"/>
                    <a:cs typeface="Times New Roman" panose="02020603050405020304" pitchFamily="18" charset="0"/>
                  </a:rPr>
                  <a:t>squared Hellinger distance:</a:t>
                </a:r>
              </a:p>
              <a:p>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𝛿</m:t>
                        </m:r>
                      </m:e>
                      <m:sub>
                        <m:r>
                          <a:rPr lang="en-US" altLang="zh-CN" sz="2400" b="0" i="1" dirty="0" smtClean="0">
                            <a:latin typeface="Cambria Math" panose="02040503050406030204" pitchFamily="18" charset="0"/>
                          </a:rPr>
                          <m:t>𝐻</m:t>
                        </m:r>
                      </m:sub>
                    </m:sSub>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r>
                      <a:rPr lang="en-US" altLang="zh-CN" sz="2400" i="1" dirty="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sSup>
                      <m:sSupPr>
                        <m:ctrlPr>
                          <a:rPr lang="en-US" altLang="zh-CN" sz="2400" b="0" i="1" dirty="0" smtClean="0">
                            <a:latin typeface="Cambria Math" panose="02040503050406030204" pitchFamily="18" charset="0"/>
                          </a:rPr>
                        </m:ctrlPr>
                      </m:sSupPr>
                      <m:e>
                        <m:nary>
                          <m:naryPr>
                            <m:limLoc m:val="undOvr"/>
                            <m:subHide m:val="on"/>
                            <m:supHide m:val="on"/>
                            <m:ctrlPr>
                              <a:rPr lang="en-US" altLang="zh-CN" sz="2400" i="1" dirty="0">
                                <a:latin typeface="Cambria Math" panose="02040503050406030204" pitchFamily="18" charset="0"/>
                              </a:rPr>
                            </m:ctrlPr>
                          </m:naryPr>
                          <m:sub/>
                          <m:sup/>
                          <m:e>
                            <m:r>
                              <a:rPr lang="en-US" altLang="zh-CN" sz="2400" i="1" dirty="0">
                                <a:latin typeface="Cambria Math" panose="02040503050406030204" pitchFamily="18" charset="0"/>
                              </a:rPr>
                              <m:t>(</m:t>
                            </m:r>
                            <m:rad>
                              <m:radPr>
                                <m:degHide m:val="on"/>
                                <m:ctrlPr>
                                  <a:rPr lang="en-US" altLang="zh-CN" sz="2400" i="1" dirty="0">
                                    <a:latin typeface="Cambria Math" panose="02040503050406030204" pitchFamily="18" charset="0"/>
                                  </a:rPr>
                                </m:ctrlPr>
                              </m:radPr>
                              <m:deg/>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e>
                            </m:rad>
                          </m:e>
                        </m:nary>
                        <m:r>
                          <a:rPr lang="en-US" altLang="zh-CN" sz="2400" i="1" dirty="0">
                            <a:latin typeface="Cambria Math" panose="02040503050406030204" pitchFamily="18" charset="0"/>
                          </a:rPr>
                          <m:t>−</m:t>
                        </m:r>
                        <m:rad>
                          <m:radPr>
                            <m:degHide m:val="on"/>
                            <m:ctrlPr>
                              <a:rPr lang="en-US" altLang="zh-CN" sz="2400" i="1" dirty="0">
                                <a:latin typeface="Cambria Math" panose="02040503050406030204" pitchFamily="18" charset="0"/>
                              </a:rPr>
                            </m:ctrlPr>
                          </m:radPr>
                          <m:deg/>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d>
                              <m:dPr>
                                <m:ctrlPr>
                                  <a:rPr lang="en-US" altLang="zh-CN" sz="2400" b="1" i="1" dirty="0">
                                    <a:latin typeface="Cambria Math" panose="02040503050406030204" pitchFamily="18" charset="0"/>
                                  </a:rPr>
                                </m:ctrlPr>
                              </m:dPr>
                              <m:e>
                                <m:r>
                                  <a:rPr lang="en-US" altLang="zh-CN" sz="2400" b="1" i="1" dirty="0">
                                    <a:latin typeface="Cambria Math" panose="02040503050406030204" pitchFamily="18" charset="0"/>
                                  </a:rPr>
                                  <m:t>𝒙</m:t>
                                </m:r>
                              </m:e>
                            </m:d>
                          </m:e>
                        </m:rad>
                        <m:r>
                          <a:rPr lang="en-US" altLang="zh-CN" sz="2400" i="1" dirty="0">
                            <a:latin typeface="Cambria Math" panose="02040503050406030204" pitchFamily="18" charset="0"/>
                          </a:rPr>
                          <m:t>)</m:t>
                        </m:r>
                      </m:e>
                      <m:sup>
                        <m:r>
                          <a:rPr lang="en-US" altLang="zh-CN" sz="2400" b="0" i="1" dirty="0" smtClean="0">
                            <a:latin typeface="Cambria Math" panose="02040503050406030204" pitchFamily="18" charset="0"/>
                          </a:rPr>
                          <m:t>2</m:t>
                        </m:r>
                      </m:sup>
                    </m:sSup>
                    <m:r>
                      <a:rPr lang="en-US" altLang="zh-CN" sz="2400" b="0" i="1" dirty="0" smtClean="0">
                        <a:latin typeface="Cambria Math" panose="02040503050406030204" pitchFamily="18" charset="0"/>
                      </a:rPr>
                      <m:t>ⅆ</m:t>
                    </m:r>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r>
                      <a:rPr lang="en-US" altLang="zh-CN" sz="2400" b="0" i="1" dirty="0" smtClean="0">
                        <a:latin typeface="Cambria Math" panose="02040503050406030204" pitchFamily="18" charset="0"/>
                      </a:rPr>
                      <m:t>1−</m:t>
                    </m:r>
                    <m:nary>
                      <m:naryPr>
                        <m:limLoc m:val="undOvr"/>
                        <m:subHide m:val="on"/>
                        <m:supHide m:val="on"/>
                        <m:ctrlPr>
                          <a:rPr lang="en-US" altLang="zh-CN" sz="2400" b="0" i="1" dirty="0" smtClean="0">
                            <a:latin typeface="Cambria Math" panose="02040503050406030204" pitchFamily="18" charset="0"/>
                          </a:rPr>
                        </m:ctrlPr>
                      </m:naryPr>
                      <m:sub/>
                      <m:sup/>
                      <m:e>
                        <m:rad>
                          <m:radPr>
                            <m:degHide m:val="on"/>
                            <m:ctrlPr>
                              <a:rPr lang="en-US" altLang="zh-CN" sz="2400" i="1" dirty="0">
                                <a:latin typeface="Cambria Math" panose="02040503050406030204" pitchFamily="18" charset="0"/>
                              </a:rPr>
                            </m:ctrlPr>
                          </m:radPr>
                          <m:deg/>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m:t>
                            </m:r>
                            <m:r>
                              <a:rPr lang="en-US" altLang="zh-CN" sz="2400" b="1" i="1" dirty="0" smtClean="0">
                                <a:latin typeface="Cambria Math" panose="02040503050406030204" pitchFamily="18" charset="0"/>
                              </a:rPr>
                              <m:t>𝒙</m:t>
                            </m:r>
                            <m:r>
                              <a:rPr lang="en-US" altLang="zh-CN" sz="2400" b="0" i="1" dirty="0" smtClean="0">
                                <a:latin typeface="Cambria Math" panose="02040503050406030204" pitchFamily="18" charset="0"/>
                              </a:rPr>
                              <m:t>)</m:t>
                            </m:r>
                          </m:e>
                        </m:rad>
                        <m:r>
                          <a:rPr lang="en-US" altLang="zh-CN" sz="2400" i="1" dirty="0">
                            <a:latin typeface="Cambria Math" panose="02040503050406030204" pitchFamily="18" charset="0"/>
                          </a:rPr>
                          <m:t>ⅆ</m:t>
                        </m:r>
                        <m:r>
                          <a:rPr lang="en-US" altLang="zh-CN" sz="2400" b="1" i="1" dirty="0" smtClean="0">
                            <a:latin typeface="Cambria Math" panose="02040503050406030204" pitchFamily="18" charset="0"/>
                          </a:rPr>
                          <m:t>𝒙</m:t>
                        </m:r>
                      </m:e>
                    </m:nary>
                  </m:oMath>
                </a14:m>
                <a:endParaRPr lang="en-US" altLang="zh-CN" sz="2400" dirty="0"/>
              </a:p>
              <a:p>
                <a:r>
                  <a:rPr lang="en-US" altLang="zh-CN" sz="2400" dirty="0">
                    <a:latin typeface="Times New Roman" panose="02020603050405020304" pitchFamily="18" charset="0"/>
                    <a:cs typeface="Times New Roman" panose="02020603050405020304" pitchFamily="18" charset="0"/>
                  </a:rPr>
                  <a:t>total variation distance:</a:t>
                </a:r>
              </a:p>
              <a:p>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𝛿</m:t>
                        </m:r>
                      </m:e>
                      <m:sub>
                        <m:r>
                          <a:rPr lang="en-US" altLang="zh-CN" sz="2400" b="0" i="1" dirty="0" smtClean="0">
                            <a:latin typeface="Cambria Math" panose="02040503050406030204" pitchFamily="18" charset="0"/>
                          </a:rPr>
                          <m:t>𝑇𝑉</m:t>
                        </m:r>
                      </m:sub>
                    </m:sSub>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nary>
                      <m:naryPr>
                        <m:limLoc m:val="undOvr"/>
                        <m:subHide m:val="on"/>
                        <m:supHide m:val="on"/>
                        <m:ctrlPr>
                          <a:rPr lang="en-US" altLang="zh-CN" sz="2400" i="1" dirty="0" smtClean="0">
                            <a:latin typeface="Cambria Math" panose="02040503050406030204" pitchFamily="18" charset="0"/>
                          </a:rPr>
                        </m:ctrlPr>
                      </m:naryPr>
                      <m:sub/>
                      <m:sup/>
                      <m:e>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b="1" i="1" dirty="0" smtClean="0">
                            <a:latin typeface="Cambria Math" panose="02040503050406030204" pitchFamily="18" charset="0"/>
                          </a:rPr>
                          <m:t>)</m:t>
                        </m:r>
                        <m:r>
                          <a:rPr lang="en-US" altLang="zh-CN" sz="2400" b="0" i="1" dirty="0" smtClean="0">
                            <a:latin typeface="Cambria Math" panose="02040503050406030204" pitchFamily="18" charset="0"/>
                          </a:rPr>
                          <m:t>|</m:t>
                        </m:r>
                      </m:e>
                    </m:nary>
                    <m:r>
                      <a:rPr lang="en-US" altLang="zh-CN" sz="2400" i="1" dirty="0">
                        <a:latin typeface="Cambria Math" panose="02040503050406030204" pitchFamily="18" charset="0"/>
                      </a:rPr>
                      <m:t>ⅆ</m:t>
                    </m:r>
                    <m:r>
                      <a:rPr lang="en-US" altLang="zh-CN" sz="2400" b="1" i="1" dirty="0">
                        <a:latin typeface="Cambria Math" panose="02040503050406030204" pitchFamily="18" charset="0"/>
                      </a:rPr>
                      <m:t>𝒙</m:t>
                    </m:r>
                  </m:oMath>
                </a14:m>
                <a:endParaRPr lang="en-US" altLang="zh-CN" sz="2400" dirty="0"/>
              </a:p>
              <a:p>
                <a:r>
                  <a:rPr lang="en-US" altLang="zh-CN" sz="2400" dirty="0">
                    <a:latin typeface="Times New Roman" panose="02020603050405020304" pitchFamily="18" charset="0"/>
                    <a:cs typeface="Times New Roman" panose="02020603050405020304" pitchFamily="18" charset="0"/>
                  </a:rPr>
                  <a:t>the KL distance:</a:t>
                </a:r>
              </a:p>
              <a:p>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𝛿</m:t>
                        </m:r>
                      </m:e>
                      <m:sub>
                        <m:r>
                          <a:rPr lang="en-US" altLang="zh-CN" sz="2400" b="0" i="1" dirty="0" smtClean="0">
                            <a:latin typeface="Cambria Math" panose="02040503050406030204" pitchFamily="18" charset="0"/>
                          </a:rPr>
                          <m:t>𝐾𝐿</m:t>
                        </m:r>
                      </m:sub>
                    </m:sSub>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 ,</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2</m:t>
                            </m:r>
                          </m:sub>
                        </m:sSub>
                      </m:e>
                    </m:d>
                    <m:r>
                      <a:rPr lang="en-US" altLang="zh-CN" sz="2400" i="1" dirty="0">
                        <a:latin typeface="Cambria Math" panose="02040503050406030204" pitchFamily="18" charset="0"/>
                      </a:rPr>
                      <m:t>=</m:t>
                    </m:r>
                    <m:nary>
                      <m:naryPr>
                        <m:limLoc m:val="undOvr"/>
                        <m:subHide m:val="on"/>
                        <m:supHide m:val="on"/>
                        <m:ctrlPr>
                          <a:rPr lang="en-US" altLang="zh-CN" sz="2400" i="1" dirty="0" smtClean="0">
                            <a:latin typeface="Cambria Math" panose="02040503050406030204" pitchFamily="18" charset="0"/>
                          </a:rPr>
                        </m:ctrlPr>
                      </m:naryPr>
                      <m:sub/>
                      <m:sup/>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i="1" dirty="0">
                                <a:latin typeface="Cambria Math" panose="02040503050406030204" pitchFamily="18" charset="0"/>
                              </a:rPr>
                              <m:t>1</m:t>
                            </m:r>
                          </m:sub>
                        </m:sSub>
                        <m:d>
                          <m:dPr>
                            <m:ctrlPr>
                              <a:rPr lang="en-US" altLang="zh-CN" sz="2400" i="1" dirty="0">
                                <a:latin typeface="Cambria Math" panose="02040503050406030204" pitchFamily="18" charset="0"/>
                              </a:rPr>
                            </m:ctrlPr>
                          </m:dPr>
                          <m:e>
                            <m:r>
                              <a:rPr lang="en-US" altLang="zh-CN" sz="2400" b="1" i="1" dirty="0">
                                <a:latin typeface="Cambria Math" panose="02040503050406030204" pitchFamily="18" charset="0"/>
                              </a:rPr>
                              <m:t>𝒙</m:t>
                            </m:r>
                          </m:e>
                        </m:d>
                        <m:r>
                          <m:rPr>
                            <m:sty m:val="p"/>
                          </m:rPr>
                          <a:rPr lang="en-US" altLang="zh-CN" sz="2400" b="0" i="0" dirty="0" smtClean="0">
                            <a:latin typeface="Cambria Math" panose="02040503050406030204" pitchFamily="18" charset="0"/>
                          </a:rPr>
                          <m:t>log</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num>
                          <m:den>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den>
                        </m:f>
                        <m:r>
                          <a:rPr lang="en-US" altLang="zh-CN" sz="2400" b="0" i="1" dirty="0" smtClean="0">
                            <a:latin typeface="Cambria Math" panose="02040503050406030204" pitchFamily="18" charset="0"/>
                          </a:rPr>
                          <m:t>)</m:t>
                        </m:r>
                      </m:e>
                    </m:nary>
                    <m:r>
                      <a:rPr lang="en-US" altLang="zh-CN" sz="2400" i="1" dirty="0" smtClean="0">
                        <a:latin typeface="Cambria Math" panose="02040503050406030204" pitchFamily="18" charset="0"/>
                      </a:rPr>
                      <m:t>ⅆ</m:t>
                    </m:r>
                    <m:r>
                      <a:rPr lang="en-US" altLang="zh-CN" sz="2400" i="1" dirty="0" smtClean="0">
                        <a:latin typeface="Cambria Math" panose="02040503050406030204" pitchFamily="18" charset="0"/>
                      </a:rPr>
                      <m:t>𝑥</m:t>
                    </m:r>
                  </m:oMath>
                </a14:m>
                <a:r>
                  <a:rPr lang="en-US" altLang="zh-CN" sz="2400" dirty="0"/>
                  <a:t> +</a:t>
                </a:r>
                <a14:m>
                  <m:oMath xmlns:m="http://schemas.openxmlformats.org/officeDocument/2006/math">
                    <m:nary>
                      <m:naryPr>
                        <m:limLoc m:val="undOvr"/>
                        <m:subHide m:val="on"/>
                        <m:supHide m:val="on"/>
                        <m:ctrlPr>
                          <a:rPr lang="en-US" altLang="zh-CN" sz="2400" i="1" dirty="0">
                            <a:latin typeface="Cambria Math" panose="02040503050406030204" pitchFamily="18" charset="0"/>
                          </a:rPr>
                        </m:ctrlPr>
                      </m:naryPr>
                      <m:sub/>
                      <m:sup/>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d>
                          <m:dPr>
                            <m:ctrlPr>
                              <a:rPr lang="en-US" altLang="zh-CN" sz="2400" i="1" dirty="0">
                                <a:latin typeface="Cambria Math" panose="02040503050406030204" pitchFamily="18" charset="0"/>
                              </a:rPr>
                            </m:ctrlPr>
                          </m:dPr>
                          <m:e>
                            <m:r>
                              <a:rPr lang="en-US" altLang="zh-CN" sz="2400" b="1" i="1" dirty="0">
                                <a:latin typeface="Cambria Math" panose="02040503050406030204" pitchFamily="18" charset="0"/>
                              </a:rPr>
                              <m:t>𝒙</m:t>
                            </m:r>
                          </m:e>
                        </m:d>
                        <m:r>
                          <m:rPr>
                            <m:sty m:val="p"/>
                          </m:rPr>
                          <a:rPr lang="en-US" altLang="zh-CN" sz="2400" dirty="0">
                            <a:latin typeface="Cambria Math" panose="02040503050406030204" pitchFamily="18" charset="0"/>
                          </a:rPr>
                          <m:t>log</m:t>
                        </m:r>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2</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num>
                          <m:den>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𝑓</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r>
                              <a:rPr lang="en-US" altLang="zh-CN" sz="2400" b="1" i="1" dirty="0">
                                <a:latin typeface="Cambria Math" panose="02040503050406030204" pitchFamily="18" charset="0"/>
                              </a:rPr>
                              <m:t>𝒙</m:t>
                            </m:r>
                            <m:r>
                              <a:rPr lang="en-US" altLang="zh-CN" sz="2400" i="1" dirty="0">
                                <a:latin typeface="Cambria Math" panose="02040503050406030204" pitchFamily="18" charset="0"/>
                              </a:rPr>
                              <m:t>)</m:t>
                            </m:r>
                          </m:den>
                        </m:f>
                        <m:r>
                          <a:rPr lang="en-US" altLang="zh-CN" sz="2400" i="1" dirty="0">
                            <a:latin typeface="Cambria Math" panose="02040503050406030204" pitchFamily="18" charset="0"/>
                          </a:rPr>
                          <m:t>)</m:t>
                        </m:r>
                      </m:e>
                    </m:nary>
                    <m:r>
                      <a:rPr lang="en-US" altLang="zh-CN" sz="2400" i="1" dirty="0">
                        <a:latin typeface="Cambria Math" panose="02040503050406030204" pitchFamily="18" charset="0"/>
                      </a:rPr>
                      <m:t>ⅆ</m:t>
                    </m:r>
                    <m:r>
                      <a:rPr lang="en-US" altLang="zh-CN" sz="2400" i="1" dirty="0">
                        <a:latin typeface="Cambria Math" panose="02040503050406030204" pitchFamily="18" charset="0"/>
                      </a:rPr>
                      <m:t>𝑥</m:t>
                    </m:r>
                  </m:oMath>
                </a14:m>
                <a:endParaRPr lang="zh-CN" altLang="en-US" sz="2400" dirty="0"/>
              </a:p>
            </p:txBody>
          </p:sp>
        </mc:Choice>
        <mc:Fallback xmlns="">
          <p:sp>
            <p:nvSpPr>
              <p:cNvPr id="3" name="Content Placeholder 2">
                <a:extLst>
                  <a:ext uri="{FF2B5EF4-FFF2-40B4-BE49-F238E27FC236}">
                    <a16:creationId xmlns:a16="http://schemas.microsoft.com/office/drawing/2014/main" id="{E845904B-A669-40A4-BA2C-EA229853B4E7}"/>
                  </a:ext>
                </a:extLst>
              </p:cNvPr>
              <p:cNvSpPr>
                <a:spLocks noGrp="1" noRot="1" noChangeAspect="1" noMove="1" noResize="1" noEditPoints="1" noAdjustHandles="1" noChangeArrowheads="1" noChangeShapeType="1" noTextEdit="1"/>
              </p:cNvSpPr>
              <p:nvPr>
                <p:ph idx="1"/>
              </p:nvPr>
            </p:nvSpPr>
            <p:spPr>
              <a:xfrm>
                <a:off x="1104293" y="1777711"/>
                <a:ext cx="8946541" cy="4195481"/>
              </a:xfrm>
              <a:blipFill>
                <a:blip r:embed="rId2"/>
                <a:stretch>
                  <a:fillRect l="-545"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24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15D6D72-06CB-4101-871E-CA68584F3172}"/>
                  </a:ext>
                </a:extLst>
              </p:cNvPr>
              <p:cNvSpPr>
                <a:spLocks noGrp="1"/>
              </p:cNvSpPr>
              <p:nvPr>
                <p:ph type="title"/>
              </p:nvPr>
            </p:nvSpPr>
            <p:spPr/>
            <p:txBody>
              <a:bodyPr/>
              <a:lstStyle/>
              <a:p>
                <a:r>
                  <a:rPr lang="en-US" altLang="zh-CN" sz="3600" i="1" dirty="0">
                    <a:latin typeface="Cambria Math" panose="02040503050406030204" pitchFamily="18" charset="0"/>
                  </a:rPr>
                  <a:t>Definition</a:t>
                </a:r>
                <a:br>
                  <a:rPr lang="en-US" altLang="zh-CN" sz="3600" i="1" dirty="0">
                    <a:latin typeface="Cambria Math" panose="02040503050406030204" pitchFamily="18" charset="0"/>
                  </a:rPr>
                </a:br>
                <a14:m>
                  <m:oMath xmlns:m="http://schemas.openxmlformats.org/officeDocument/2006/math">
                    <m:r>
                      <a:rPr lang="zh-CN" altLang="en-US" sz="3600" i="1">
                        <a:latin typeface="Cambria Math" panose="02040503050406030204" pitchFamily="18" charset="0"/>
                      </a:rPr>
                      <m:t>𝒟</m:t>
                    </m:r>
                    <m:d>
                      <m:dPr>
                        <m:ctrlPr>
                          <a:rPr lang="en-US" altLang="zh-CN" sz="3600" b="1" i="1" smtClean="0">
                            <a:latin typeface="Cambria Math" panose="02040503050406030204" pitchFamily="18" charset="0"/>
                          </a:rPr>
                        </m:ctrlPr>
                      </m:dPr>
                      <m:e>
                        <m:r>
                          <a:rPr lang="en-US" altLang="zh-CN" sz="3600" b="1" i="1">
                            <a:latin typeface="Cambria Math" panose="02040503050406030204" pitchFamily="18" charset="0"/>
                          </a:rPr>
                          <m:t>𝑿</m:t>
                        </m:r>
                      </m:e>
                    </m:d>
                    <m:r>
                      <a:rPr lang="en-US" altLang="zh-CN" sz="3600" i="1">
                        <a:latin typeface="Cambria Math" panose="02040503050406030204" pitchFamily="18" charset="0"/>
                      </a:rPr>
                      <m:t>=</m:t>
                    </m:r>
                    <m:nary>
                      <m:naryPr>
                        <m:chr m:val="∑"/>
                        <m:ctrlPr>
                          <a:rPr lang="en-US" altLang="zh-CN" sz="3600" i="1">
                            <a:latin typeface="Cambria Math" panose="02040503050406030204" pitchFamily="18" charset="0"/>
                          </a:rPr>
                        </m:ctrlPr>
                      </m:naryPr>
                      <m:sub>
                        <m:r>
                          <m:rPr>
                            <m:brk m:alnAt="23"/>
                          </m:rPr>
                          <a:rPr lang="en-US" altLang="zh-CN" sz="3600" i="1">
                            <a:latin typeface="Cambria Math" panose="02040503050406030204" pitchFamily="18" charset="0"/>
                          </a:rPr>
                          <m:t>𝑗</m:t>
                        </m:r>
                        <m:r>
                          <a:rPr lang="en-US" altLang="zh-CN" sz="3600" i="1">
                            <a:latin typeface="Cambria Math" panose="02040503050406030204" pitchFamily="18" charset="0"/>
                          </a:rPr>
                          <m:t>=1</m:t>
                        </m:r>
                      </m:sub>
                      <m:sup>
                        <m:r>
                          <a:rPr lang="en-US" altLang="zh-CN" sz="3600" i="1">
                            <a:latin typeface="Cambria Math" panose="02040503050406030204" pitchFamily="18" charset="0"/>
                          </a:rPr>
                          <m:t>𝐶</m:t>
                        </m:r>
                        <m:r>
                          <a:rPr lang="en-US" altLang="zh-CN" sz="3600" i="1">
                            <a:latin typeface="Cambria Math" panose="02040503050406030204" pitchFamily="18" charset="0"/>
                          </a:rPr>
                          <m:t>−1</m:t>
                        </m:r>
                      </m:sup>
                      <m:e>
                        <m:nary>
                          <m:naryPr>
                            <m:chr m:val="∑"/>
                            <m:ctrlPr>
                              <a:rPr lang="en-US" altLang="zh-CN" sz="3600" i="1">
                                <a:latin typeface="Cambria Math" panose="02040503050406030204" pitchFamily="18" charset="0"/>
                              </a:rPr>
                            </m:ctrlPr>
                          </m:naryPr>
                          <m:sub>
                            <m:r>
                              <m:rPr>
                                <m:brk m:alnAt="23"/>
                              </m:rPr>
                              <a:rPr lang="en-US" altLang="zh-CN" sz="3600" i="1">
                                <a:latin typeface="Cambria Math" panose="02040503050406030204" pitchFamily="18" charset="0"/>
                              </a:rPr>
                              <m:t>𝑘</m:t>
                            </m:r>
                            <m:r>
                              <a:rPr lang="en-US" altLang="zh-CN" sz="3600" i="1">
                                <a:latin typeface="Cambria Math" panose="02040503050406030204" pitchFamily="18" charset="0"/>
                              </a:rPr>
                              <m:t>=</m:t>
                            </m:r>
                            <m:r>
                              <a:rPr lang="en-US" altLang="zh-CN" sz="3600" i="1">
                                <a:latin typeface="Cambria Math" panose="02040503050406030204" pitchFamily="18" charset="0"/>
                              </a:rPr>
                              <m:t>𝑗</m:t>
                            </m:r>
                            <m:r>
                              <a:rPr lang="en-US" altLang="zh-CN" sz="3600" i="1">
                                <a:latin typeface="Cambria Math" panose="02040503050406030204" pitchFamily="18" charset="0"/>
                              </a:rPr>
                              <m:t>+1</m:t>
                            </m:r>
                          </m:sub>
                          <m:sup>
                            <m:r>
                              <a:rPr lang="en-US" altLang="zh-CN" sz="3600" i="1">
                                <a:latin typeface="Cambria Math" panose="02040503050406030204" pitchFamily="18" charset="0"/>
                              </a:rPr>
                              <m:t>𝐶</m:t>
                            </m:r>
                          </m:sup>
                          <m:e>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𝑤</m:t>
                                </m:r>
                              </m:e>
                              <m:sub>
                                <m:r>
                                  <a:rPr lang="en-US" altLang="zh-CN" sz="3600" i="1">
                                    <a:latin typeface="Cambria Math" panose="02040503050406030204" pitchFamily="18" charset="0"/>
                                  </a:rPr>
                                  <m:t>𝑗𝑘</m:t>
                                </m:r>
                              </m:sub>
                            </m:sSub>
                            <m:r>
                              <a:rPr lang="en-US" altLang="zh-CN" sz="3600" i="1" dirty="0">
                                <a:latin typeface="Cambria Math" panose="02040503050406030204" pitchFamily="18" charset="0"/>
                              </a:rPr>
                              <m:t>𝛿</m:t>
                            </m:r>
                            <m:d>
                              <m:dPr>
                                <m:ctrlPr>
                                  <a:rPr lang="en-US" altLang="zh-CN" sz="3600" i="1" dirty="0">
                                    <a:latin typeface="Cambria Math" panose="02040503050406030204" pitchFamily="18" charset="0"/>
                                  </a:rPr>
                                </m:ctrlPr>
                              </m:dPr>
                              <m:e>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𝑓</m:t>
                                    </m:r>
                                  </m:e>
                                  <m:sub>
                                    <m:r>
                                      <a:rPr lang="en-US" altLang="zh-CN" sz="3600" i="1" dirty="0">
                                        <a:latin typeface="Cambria Math" panose="02040503050406030204" pitchFamily="18" charset="0"/>
                                      </a:rPr>
                                      <m:t>𝑗</m:t>
                                    </m:r>
                                  </m:sub>
                                </m:sSub>
                                <m:r>
                                  <a:rPr lang="en-US" altLang="zh-CN" sz="3600" i="1" dirty="0">
                                    <a:latin typeface="Cambria Math" panose="02040503050406030204" pitchFamily="18" charset="0"/>
                                  </a:rPr>
                                  <m:t>(</m:t>
                                </m:r>
                                <m:r>
                                  <a:rPr lang="en-US" altLang="zh-CN" sz="3600" b="1" i="1" dirty="0">
                                    <a:latin typeface="Cambria Math" panose="02040503050406030204" pitchFamily="18" charset="0"/>
                                  </a:rPr>
                                  <m:t>𝑿</m:t>
                                </m:r>
                                <m:r>
                                  <a:rPr lang="en-US" altLang="zh-CN" sz="3600" i="1" dirty="0">
                                    <a:latin typeface="Cambria Math" panose="02040503050406030204" pitchFamily="18" charset="0"/>
                                  </a:rPr>
                                  <m:t>),</m:t>
                                </m:r>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𝑓</m:t>
                                    </m:r>
                                  </m:e>
                                  <m:sub>
                                    <m:r>
                                      <a:rPr lang="en-US" altLang="zh-CN" sz="3600" i="1" dirty="0">
                                        <a:latin typeface="Cambria Math" panose="02040503050406030204" pitchFamily="18" charset="0"/>
                                      </a:rPr>
                                      <m:t>𝑘</m:t>
                                    </m:r>
                                  </m:sub>
                                </m:sSub>
                                <m:r>
                                  <a:rPr lang="en-US" altLang="zh-CN" sz="3600" i="1" dirty="0">
                                    <a:latin typeface="Cambria Math" panose="02040503050406030204" pitchFamily="18" charset="0"/>
                                  </a:rPr>
                                  <m:t>(</m:t>
                                </m:r>
                                <m:r>
                                  <a:rPr lang="en-US" altLang="zh-CN" sz="3600" b="1" i="1" dirty="0">
                                    <a:latin typeface="Cambria Math" panose="02040503050406030204" pitchFamily="18" charset="0"/>
                                  </a:rPr>
                                  <m:t>𝑿</m:t>
                                </m:r>
                                <m:r>
                                  <a:rPr lang="en-US" altLang="zh-CN" sz="3600" i="1" dirty="0">
                                    <a:latin typeface="Cambria Math" panose="02040503050406030204" pitchFamily="18" charset="0"/>
                                  </a:rPr>
                                  <m:t>)</m:t>
                                </m:r>
                              </m:e>
                            </m:d>
                          </m:e>
                        </m:nary>
                      </m:e>
                    </m:nary>
                  </m:oMath>
                </a14:m>
                <a:r>
                  <a:rPr lang="en-US" altLang="zh-CN" sz="3600" dirty="0"/>
                  <a:t> </a:t>
                </a:r>
              </a:p>
            </p:txBody>
          </p:sp>
        </mc:Choice>
        <mc:Fallback xmlns="">
          <p:sp>
            <p:nvSpPr>
              <p:cNvPr id="2" name="Title 1">
                <a:extLst>
                  <a:ext uri="{FF2B5EF4-FFF2-40B4-BE49-F238E27FC236}">
                    <a16:creationId xmlns:a16="http://schemas.microsoft.com/office/drawing/2014/main" id="{215D6D72-06CB-4101-871E-CA68584F3172}"/>
                  </a:ext>
                </a:extLst>
              </p:cNvPr>
              <p:cNvSpPr>
                <a:spLocks noGrp="1" noRot="1" noChangeAspect="1" noMove="1" noResize="1" noEditPoints="1" noAdjustHandles="1" noChangeArrowheads="1" noChangeShapeType="1" noTextEdit="1"/>
              </p:cNvSpPr>
              <p:nvPr>
                <p:ph type="title"/>
              </p:nvPr>
            </p:nvSpPr>
            <p:spPr>
              <a:blipFill>
                <a:blip r:embed="rId2"/>
                <a:stretch>
                  <a:fillRect l="-2009" t="-6522" b="-3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726467-D5E7-4577-ACCD-C9D472875A61}"/>
                  </a:ext>
                </a:extLst>
              </p:cNvPr>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where</a:t>
                </a:r>
                <a:r>
                  <a:rPr lang="en-US" altLang="zh-CN" sz="2400" dirty="0"/>
                  <a:t> </a:t>
                </a:r>
                <a14:m>
                  <m:oMath xmlns:m="http://schemas.openxmlformats.org/officeDocument/2006/math">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𝐶</m:t>
                        </m:r>
                        <m:r>
                          <a:rPr lang="en-US" altLang="zh-CN" sz="2400" i="1">
                            <a:latin typeface="Cambria Math" panose="02040503050406030204" pitchFamily="18" charset="0"/>
                          </a:rPr>
                          <m:t>−1</m:t>
                        </m:r>
                      </m:sup>
                      <m:e>
                        <m:nary>
                          <m:naryPr>
                            <m:chr m:val="∑"/>
                            <m:ctrlPr>
                              <a:rPr lang="en-US" altLang="zh-CN" sz="2400" i="1" smtClean="0">
                                <a:latin typeface="Cambria Math" panose="02040503050406030204" pitchFamily="18" charset="0"/>
                              </a:rPr>
                            </m:ctrlPr>
                          </m:naryPr>
                          <m:sub>
                            <m:r>
                              <m:rPr>
                                <m:brk m:alnAt="23"/>
                              </m:rP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𝐶</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𝑗𝑘</m:t>
                                </m:r>
                              </m:sub>
                            </m:sSub>
                            <m:r>
                              <a:rPr lang="en-US" altLang="zh-CN" sz="2400" b="0" i="1" smtClean="0">
                                <a:latin typeface="Cambria Math" panose="02040503050406030204" pitchFamily="18" charset="0"/>
                              </a:rPr>
                              <m:t>=1</m:t>
                            </m:r>
                          </m:e>
                        </m:nary>
                        <m:r>
                          <a:rPr lang="en-US" altLang="zh-CN" sz="2400" b="0" i="1" dirty="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𝑗𝑘</m:t>
                            </m:r>
                          </m:sub>
                        </m:sSub>
                        <m:r>
                          <a:rPr lang="en-US" altLang="zh-CN" sz="2400" i="1">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0</m:t>
                        </m:r>
                      </m:e>
                    </m:nary>
                  </m:oMath>
                </a14:m>
                <a:endParaRPr lang="en-US" altLang="zh-CN" sz="2400" dirty="0"/>
              </a:p>
              <a:p>
                <a:r>
                  <a:rPr lang="en-US" altLang="zh-CN" sz="2400" dirty="0">
                    <a:latin typeface="Times New Roman" panose="02020603050405020304" pitchFamily="18" charset="0"/>
                    <a:cs typeface="Times New Roman" panose="02020603050405020304" pitchFamily="18" charset="0"/>
                  </a:rPr>
                  <a:t>In the above definition,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𝑗𝑘</m:t>
                        </m:r>
                      </m:sub>
                    </m:sSub>
                  </m:oMath>
                </a14:m>
                <a:r>
                  <a:rPr lang="en-US" altLang="zh-CN" sz="2400" dirty="0"/>
                  <a:t> </a:t>
                </a:r>
                <a:r>
                  <a:rPr lang="en-US" altLang="zh-CN" sz="2400" dirty="0">
                    <a:latin typeface="Times New Roman" panose="02020603050405020304" pitchFamily="18" charset="0"/>
                    <a:cs typeface="Times New Roman" panose="02020603050405020304" pitchFamily="18" charset="0"/>
                  </a:rPr>
                  <a:t>is the weight of the distance between jth and kth conditional distribution among all pairwise distance.</a:t>
                </a:r>
              </a:p>
              <a:p>
                <a:r>
                  <a:rPr lang="en-US" altLang="zh-CN" sz="2400" dirty="0">
                    <a:latin typeface="Times New Roman" panose="02020603050405020304" pitchFamily="18" charset="0"/>
                    <a:cs typeface="Times New Roman" panose="02020603050405020304" pitchFamily="18" charset="0"/>
                  </a:rPr>
                  <a:t>One choice is equal weights.</a:t>
                </a:r>
              </a:p>
              <a:p>
                <a:r>
                  <a:rPr lang="en-US" altLang="zh-CN" sz="2400" dirty="0">
                    <a:latin typeface="Times New Roman" panose="02020603050405020304" pitchFamily="18" charset="0"/>
                    <a:cs typeface="Times New Roman" panose="02020603050405020304" pitchFamily="18" charset="0"/>
                  </a:rPr>
                  <a:t>Another choice is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𝑗𝑘</m:t>
                        </m:r>
                      </m:sub>
                    </m:sSub>
                    <m:r>
                      <a:rPr lang="en-US" altLang="zh-CN" sz="2400" b="0" i="0" smtClean="0">
                        <a:latin typeface="Cambria Math" panose="02040503050406030204" pitchFamily="18" charset="0"/>
                      </a:rPr>
                      <m:t>=</m:t>
                    </m:r>
                    <m:f>
                      <m:fPr>
                        <m:ctrlPr>
                          <a:rPr lang="en-US" altLang="zh-CN" sz="2400" b="0" i="1" smtClean="0">
                            <a:latin typeface="Cambria Math" panose="02040503050406030204" pitchFamily="18" charset="0"/>
                          </a:rPr>
                        </m:ctrlPr>
                      </m:fPr>
                      <m:num>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Pr</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b="0" i="1" smtClean="0">
                                    <a:latin typeface="Cambria Math" panose="02040503050406030204" pitchFamily="18" charset="0"/>
                                  </a:rPr>
                                  <m:t>𝑗</m:t>
                                </m:r>
                              </m:e>
                            </m:d>
                          </m:e>
                        </m:fun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Pr</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b="0" i="1" smtClean="0">
                                    <a:latin typeface="Cambria Math" panose="02040503050406030204" pitchFamily="18" charset="0"/>
                                  </a:rPr>
                                  <m:t>𝑘</m:t>
                                </m:r>
                              </m:e>
                            </m:d>
                          </m:e>
                        </m:func>
                      </m:num>
                      <m:den>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𝑙</m:t>
                            </m:r>
                            <m:r>
                              <a:rPr lang="en-US" altLang="zh-CN" sz="2400" i="1">
                                <a:latin typeface="Cambria Math" panose="02040503050406030204" pitchFamily="18" charset="0"/>
                              </a:rPr>
                              <m:t>=1</m:t>
                            </m:r>
                          </m:sub>
                          <m:sup>
                            <m:r>
                              <a:rPr lang="en-US" altLang="zh-CN" sz="2400" i="1">
                                <a:latin typeface="Cambria Math" panose="02040503050406030204" pitchFamily="18" charset="0"/>
                              </a:rPr>
                              <m:t>𝐶</m:t>
                            </m:r>
                            <m:r>
                              <a:rPr lang="en-US" altLang="zh-CN" sz="2400" i="1">
                                <a:latin typeface="Cambria Math" panose="02040503050406030204" pitchFamily="18" charset="0"/>
                              </a:rPr>
                              <m:t>−1</m:t>
                            </m:r>
                          </m:sup>
                          <m:e>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𝑙</m:t>
                                </m:r>
                                <m:r>
                                  <a:rPr lang="en-US" altLang="zh-CN" sz="2400" i="1">
                                    <a:latin typeface="Cambria Math" panose="02040503050406030204" pitchFamily="18" charset="0"/>
                                  </a:rPr>
                                  <m:t>+1</m:t>
                                </m:r>
                              </m:sub>
                              <m:sup>
                                <m:r>
                                  <a:rPr lang="en-US" altLang="zh-CN" sz="2400" i="1">
                                    <a:latin typeface="Cambria Math" panose="02040503050406030204" pitchFamily="18" charset="0"/>
                                  </a:rPr>
                                  <m:t>𝐶</m:t>
                                </m:r>
                              </m:sup>
                              <m:e>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Pr</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i="1">
                                            <a:latin typeface="Cambria Math" panose="02040503050406030204" pitchFamily="18" charset="0"/>
                                          </a:rPr>
                                          <m:t>𝑙</m:t>
                                        </m:r>
                                      </m:e>
                                    </m:d>
                                  </m:e>
                                </m:fun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Pr</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𝑌</m:t>
                                        </m:r>
                                        <m:r>
                                          <a:rPr lang="en-US" altLang="zh-CN" sz="2400" i="1">
                                            <a:latin typeface="Cambria Math" panose="02040503050406030204" pitchFamily="18" charset="0"/>
                                          </a:rPr>
                                          <m:t>=</m:t>
                                        </m:r>
                                        <m:r>
                                          <a:rPr lang="en-US" altLang="zh-CN" sz="2400" i="1">
                                            <a:latin typeface="Cambria Math" panose="02040503050406030204" pitchFamily="18" charset="0"/>
                                          </a:rPr>
                                          <m:t>𝑚</m:t>
                                        </m:r>
                                      </m:e>
                                    </m:d>
                                  </m:e>
                                </m:func>
                                <m:r>
                                  <a:rPr lang="en-US" altLang="zh-CN" sz="2400">
                                    <a:latin typeface="Cambria Math" panose="02040503050406030204" pitchFamily="18" charset="0"/>
                                  </a:rPr>
                                  <m:t>)</m:t>
                                </m:r>
                              </m:e>
                            </m:nary>
                          </m:e>
                        </m:nary>
                      </m:den>
                    </m:f>
                  </m:oMath>
                </a14:m>
                <a:r>
                  <a:rPr lang="en-US" altLang="zh-CN" sz="2400" dirty="0">
                    <a:latin typeface="Times New Roman" panose="02020603050405020304" pitchFamily="18" charset="0"/>
                    <a:cs typeface="Times New Roman" panose="02020603050405020304" pitchFamily="18" charset="0"/>
                  </a:rPr>
                  <a:t>, Then this weight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𝑤</m:t>
                        </m:r>
                      </m:e>
                      <m:sub>
                        <m:r>
                          <a:rPr lang="en-US" altLang="zh-CN" sz="2400">
                            <a:latin typeface="Cambria Math" panose="02040503050406030204" pitchFamily="18" charset="0"/>
                            <a:cs typeface="Times New Roman" panose="02020603050405020304" pitchFamily="18" charset="0"/>
                          </a:rPr>
                          <m:t>𝑗𝑘</m:t>
                        </m:r>
                      </m:sub>
                    </m:sSub>
                  </m:oMath>
                </a14:m>
                <a:r>
                  <a:rPr lang="en-US" altLang="zh-CN" sz="2400" dirty="0">
                    <a:latin typeface="Times New Roman" panose="02020603050405020304" pitchFamily="18" charset="0"/>
                    <a:cs typeface="Times New Roman" panose="02020603050405020304" pitchFamily="18" charset="0"/>
                  </a:rPr>
                  <a:t> is proportional to the probability that an observation falls in to either class j or class k.</a:t>
                </a:r>
              </a:p>
              <a:p>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𝒟</m:t>
                        </m:r>
                      </m:e>
                      <m:sub>
                        <m:r>
                          <a:rPr lang="en-US" altLang="zh-CN" sz="2400" b="0" i="1" smtClean="0">
                            <a:latin typeface="Cambria Math" panose="02040503050406030204" pitchFamily="18" charset="0"/>
                          </a:rPr>
                          <m:t>𝐻</m:t>
                        </m:r>
                      </m:sub>
                    </m:sSub>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𝑿</m:t>
                        </m:r>
                      </m:e>
                    </m:d>
                  </m:oMath>
                </a14:m>
                <a:r>
                  <a:rPr lang="en-US" altLang="zh-CN" sz="2400" dirty="0"/>
                  <a:t> </a:t>
                </a:r>
                <a:r>
                  <a:rPr lang="en-US" altLang="zh-CN" sz="2400" dirty="0">
                    <a:latin typeface="Times New Roman" panose="02020603050405020304" pitchFamily="18" charset="0"/>
                    <a:cs typeface="Times New Roman" panose="02020603050405020304" pitchFamily="18" charset="0"/>
                  </a:rPr>
                  <a:t>denotes using the Hellinger distance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and</a:t>
                </a:r>
                <a:r>
                  <a:rPr lang="en-US" altLang="zh-CN" sz="2400" dirty="0"/>
                  <a:t> </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ℋ</m:t>
                    </m:r>
                    <m:r>
                      <a:rPr lang="en-US" altLang="zh-CN" sz="2400" i="1" dirty="0">
                        <a:latin typeface="Cambria Math" panose="02040503050406030204" pitchFamily="18" charset="0"/>
                      </a:rPr>
                      <m:t>(</m:t>
                    </m:r>
                    <m:r>
                      <a:rPr lang="en-US" altLang="zh-CN" sz="2400" b="1" i="1" dirty="0">
                        <a:latin typeface="Cambria Math" panose="02040503050406030204" pitchFamily="18" charset="0"/>
                      </a:rPr>
                      <m:t>𝑿</m:t>
                    </m:r>
                    <m:r>
                      <a:rPr lang="en-US" altLang="zh-CN" sz="2400" i="1" dirty="0">
                        <a:latin typeface="Cambria Math" panose="02040503050406030204" pitchFamily="18" charset="0"/>
                      </a:rPr>
                      <m:t>) </m:t>
                    </m:r>
                    <m:r>
                      <a:rPr lang="en-US" altLang="zh-CN" sz="2400" i="1" dirty="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𝒟</m:t>
                        </m:r>
                      </m:e>
                      <m:sub>
                        <m:r>
                          <a:rPr lang="en-US" altLang="zh-CN" sz="2400" i="1">
                            <a:latin typeface="Cambria Math" panose="02040503050406030204" pitchFamily="18" charset="0"/>
                          </a:rPr>
                          <m:t>𝐻</m:t>
                        </m:r>
                      </m:sub>
                    </m:sSub>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𝑿</m:t>
                        </m:r>
                      </m:e>
                    </m:d>
                  </m:oMath>
                </a14:m>
                <a:endParaRPr lang="en-US" altLang="zh-CN" sz="2400" dirty="0"/>
              </a:p>
            </p:txBody>
          </p:sp>
        </mc:Choice>
        <mc:Fallback xmlns="">
          <p:sp>
            <p:nvSpPr>
              <p:cNvPr id="3" name="Content Placeholder 2">
                <a:extLst>
                  <a:ext uri="{FF2B5EF4-FFF2-40B4-BE49-F238E27FC236}">
                    <a16:creationId xmlns:a16="http://schemas.microsoft.com/office/drawing/2014/main" id="{14726467-D5E7-4577-ACCD-C9D472875A61}"/>
                  </a:ext>
                </a:extLst>
              </p:cNvPr>
              <p:cNvSpPr>
                <a:spLocks noGrp="1" noRot="1" noChangeAspect="1" noMove="1" noResize="1" noEditPoints="1" noAdjustHandles="1" noChangeArrowheads="1" noChangeShapeType="1" noTextEdit="1"/>
              </p:cNvSpPr>
              <p:nvPr>
                <p:ph idx="1"/>
              </p:nvPr>
            </p:nvSpPr>
            <p:spPr>
              <a:blipFill>
                <a:blip r:embed="rId3"/>
                <a:stretch>
                  <a:fillRect l="-545" t="-727" r="-1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99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24C6085-C8C3-4D98-8F83-CAB1AE172A4B}"/>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We want the distance has the following properties, For any matrices </a:t>
                </a:r>
                <a14:m>
                  <m:oMath xmlns:m="http://schemas.openxmlformats.org/officeDocument/2006/math">
                    <m:r>
                      <a:rPr lang="en-US" altLang="zh-CN" sz="2800" b="1" i="1">
                        <a:latin typeface="Cambria Math" panose="02040503050406030204" pitchFamily="18" charset="0"/>
                      </a:rPr>
                      <m:t>𝑨</m:t>
                    </m:r>
                    <m:r>
                      <a:rPr lang="zh-CN" altLang="en-US" sz="2800" dirty="0">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𝑅</m:t>
                        </m:r>
                      </m:e>
                      <m:sup>
                        <m:r>
                          <a:rPr lang="en-US" altLang="zh-CN" sz="2800" i="1" dirty="0">
                            <a:latin typeface="Cambria Math" panose="02040503050406030204" pitchFamily="18" charset="0"/>
                          </a:rPr>
                          <m:t>𝑝</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𝑟</m:t>
                        </m:r>
                      </m:sup>
                    </m:sSup>
                    <m:r>
                      <a:rPr lang="en-US" altLang="zh-CN" sz="2800" i="1" dirty="0">
                        <a:latin typeface="Cambria Math" panose="02040503050406030204" pitchFamily="18" charset="0"/>
                        <a:ea typeface="Cambria Math" panose="02040503050406030204" pitchFamily="18" charset="0"/>
                      </a:rPr>
                      <m:t> </m:t>
                    </m:r>
                  </m:oMath>
                </a14:m>
                <a:r>
                  <a:rPr lang="en-US" altLang="zh-CN" sz="2800" dirty="0">
                    <a:latin typeface="Times New Roman" panose="02020603050405020304" pitchFamily="18" charset="0"/>
                    <a:cs typeface="Times New Roman" panose="02020603050405020304" pitchFamily="18" charset="0"/>
                  </a:rPr>
                  <a:t>and</a:t>
                </a:r>
                <a14:m>
                  <m:oMath xmlns:m="http://schemas.openxmlformats.org/officeDocument/2006/math">
                    <m:r>
                      <a:rPr lang="en-US" altLang="zh-CN" sz="2800">
                        <a:latin typeface="Cambria Math" panose="02040503050406030204" pitchFamily="18" charset="0"/>
                        <a:cs typeface="Times New Roman" panose="02020603050405020304" pitchFamily="18" charset="0"/>
                      </a:rPr>
                      <m:t> </m:t>
                    </m:r>
                    <m:r>
                      <a:rPr lang="en-US" altLang="zh-CN" sz="2800">
                        <a:latin typeface="Cambria Math" panose="02040503050406030204" pitchFamily="18" charset="0"/>
                        <a:cs typeface="Times New Roman" panose="02020603050405020304" pitchFamily="18" charset="0"/>
                      </a:rPr>
                      <m:t>𝑩</m:t>
                    </m:r>
                    <m:r>
                      <a:rPr lang="zh-CN" altLang="en-US" sz="2800" dirty="0">
                        <a:latin typeface="Cambria Math" panose="02040503050406030204" pitchFamily="18" charset="0"/>
                        <a:cs typeface="Times New Roman" panose="02020603050405020304" pitchFamily="18" charset="0"/>
                      </a:rPr>
                      <m:t>∈</m:t>
                    </m:r>
                    <m:sSup>
                      <m:sSupPr>
                        <m:ctrlPr>
                          <a:rPr lang="en-US" altLang="zh-CN" sz="2800" i="1" dirty="0">
                            <a:latin typeface="Cambria Math" panose="02040503050406030204" pitchFamily="18" charset="0"/>
                            <a:cs typeface="Times New Roman" panose="02020603050405020304" pitchFamily="18" charset="0"/>
                          </a:rPr>
                        </m:ctrlPr>
                      </m:sSupPr>
                      <m:e>
                        <m:r>
                          <a:rPr lang="en-US" altLang="zh-CN" sz="2800" dirty="0">
                            <a:latin typeface="Cambria Math" panose="02040503050406030204" pitchFamily="18" charset="0"/>
                            <a:cs typeface="Times New Roman" panose="02020603050405020304" pitchFamily="18" charset="0"/>
                          </a:rPr>
                          <m:t>𝑅</m:t>
                        </m:r>
                      </m:e>
                      <m:sup>
                        <m:r>
                          <a:rPr lang="en-US" altLang="zh-CN" sz="2800" dirty="0">
                            <a:latin typeface="Cambria Math" panose="02040503050406030204" pitchFamily="18" charset="0"/>
                            <a:cs typeface="Times New Roman" panose="02020603050405020304" pitchFamily="18" charset="0"/>
                          </a:rPr>
                          <m:t>𝑝</m:t>
                        </m:r>
                        <m:r>
                          <a:rPr lang="en-US" altLang="zh-CN" sz="2800" dirty="0">
                            <a:latin typeface="Cambria Math" panose="02040503050406030204" pitchFamily="18" charset="0"/>
                            <a:cs typeface="Times New Roman" panose="02020603050405020304" pitchFamily="18" charset="0"/>
                          </a:rPr>
                          <m:t>×</m:t>
                        </m:r>
                        <m:r>
                          <a:rPr lang="en-US" altLang="zh-CN" sz="2800" dirty="0">
                            <a:latin typeface="Cambria Math" panose="02040503050406030204" pitchFamily="18" charset="0"/>
                            <a:cs typeface="Times New Roman" panose="02020603050405020304" pitchFamily="18" charset="0"/>
                          </a:rPr>
                          <m:t>𝑞</m:t>
                        </m:r>
                      </m:sup>
                    </m:sSup>
                    <m:r>
                      <a:rPr lang="en-US" altLang="zh-CN" sz="2800" dirty="0">
                        <a:latin typeface="Cambria Math" panose="02040503050406030204" pitchFamily="18" charset="0"/>
                        <a:cs typeface="Times New Roman" panose="02020603050405020304" pitchFamily="18" charset="0"/>
                      </a:rPr>
                      <m:t>, 0≤</m:t>
                    </m:r>
                    <m:r>
                      <m:rPr>
                        <m:sty m:val="p"/>
                      </m:rPr>
                      <a:rPr lang="en-US" altLang="zh-CN" sz="2800" dirty="0">
                        <a:latin typeface="Cambria Math" panose="02040503050406030204" pitchFamily="18" charset="0"/>
                        <a:cs typeface="Times New Roman" panose="02020603050405020304" pitchFamily="18" charset="0"/>
                      </a:rPr>
                      <m:t>r</m:t>
                    </m:r>
                    <m:r>
                      <a:rPr lang="en-US" altLang="zh-CN" sz="2800" dirty="0">
                        <a:latin typeface="Cambria Math" panose="02040503050406030204" pitchFamily="18" charset="0"/>
                        <a:cs typeface="Times New Roman" panose="02020603050405020304" pitchFamily="18" charset="0"/>
                      </a:rPr>
                      <m:t>≤</m:t>
                    </m:r>
                    <m:r>
                      <m:rPr>
                        <m:sty m:val="p"/>
                      </m:rPr>
                      <a:rPr lang="en-US" altLang="zh-CN" sz="2800" dirty="0">
                        <a:latin typeface="Cambria Math" panose="02040503050406030204" pitchFamily="18" charset="0"/>
                        <a:cs typeface="Times New Roman" panose="02020603050405020304" pitchFamily="18" charset="0"/>
                      </a:rPr>
                      <m:t>q</m:t>
                    </m:r>
                    <m:r>
                      <a:rPr lang="en-US" altLang="zh-CN" sz="2800" dirty="0">
                        <a:latin typeface="Cambria Math" panose="02040503050406030204" pitchFamily="18" charset="0"/>
                        <a:cs typeface="Times New Roman" panose="02020603050405020304" pitchFamily="18" charset="0"/>
                      </a:rPr>
                      <m:t>≤</m:t>
                    </m:r>
                    <m:r>
                      <m:rPr>
                        <m:sty m:val="p"/>
                      </m:rPr>
                      <a:rPr lang="en-US" altLang="zh-CN" sz="2800" dirty="0">
                        <a:latin typeface="Cambria Math" panose="02040503050406030204" pitchFamily="18" charset="0"/>
                        <a:cs typeface="Times New Roman" panose="02020603050405020304" pitchFamily="18" charset="0"/>
                      </a:rPr>
                      <m:t>p</m:t>
                    </m:r>
                  </m:oMath>
                </a14:m>
                <a:r>
                  <a:rPr lang="en-US" altLang="zh-CN" sz="2800" dirty="0"/>
                  <a:t> </a:t>
                </a:r>
                <a:br>
                  <a:rPr lang="en-US" altLang="zh-CN" dirty="0"/>
                </a:br>
                <a:endParaRPr lang="zh-CN" altLang="en-US" dirty="0"/>
              </a:p>
            </p:txBody>
          </p:sp>
        </mc:Choice>
        <mc:Fallback xmlns="">
          <p:sp>
            <p:nvSpPr>
              <p:cNvPr id="2" name="Title 1">
                <a:extLst>
                  <a:ext uri="{FF2B5EF4-FFF2-40B4-BE49-F238E27FC236}">
                    <a16:creationId xmlns:a16="http://schemas.microsoft.com/office/drawing/2014/main" id="{524C6085-C8C3-4D98-8F83-CAB1AE172A4B}"/>
                  </a:ext>
                </a:extLst>
              </p:cNvPr>
              <p:cNvSpPr>
                <a:spLocks noGrp="1" noRot="1" noChangeAspect="1" noMove="1" noResize="1" noEditPoints="1" noAdjustHandles="1" noChangeArrowheads="1" noChangeShapeType="1" noTextEdit="1"/>
              </p:cNvSpPr>
              <p:nvPr>
                <p:ph type="title"/>
              </p:nvPr>
            </p:nvSpPr>
            <p:spPr>
              <a:blipFill>
                <a:blip r:embed="rId2"/>
                <a:stretch>
                  <a:fillRect l="-1361" t="-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EED80-2F31-4F3F-B330-93B8E61B1E79}"/>
                  </a:ext>
                </a:extLst>
              </p:cNvPr>
              <p:cNvSpPr>
                <a:spLocks noGrp="1"/>
              </p:cNvSpPr>
              <p:nvPr>
                <p:ph idx="1"/>
              </p:nvPr>
            </p:nvSpPr>
            <p:spPr/>
            <p:txBody>
              <a:bodyPr/>
              <a:lstStyle/>
              <a:p>
                <a:r>
                  <a:rPr lang="en-US" altLang="zh-CN" sz="2400" dirty="0">
                    <a:latin typeface="Times New Roman" panose="02020603050405020304" pitchFamily="18" charset="0"/>
                    <a:cs typeface="Times New Roman" panose="02020603050405020304" pitchFamily="18" charset="0"/>
                  </a:rPr>
                  <a:t>(Boundedness)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0≤</m:t>
                        </m:r>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)≤1</m:t>
                    </m:r>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(Indistinguishability)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)=0</m:t>
                    </m:r>
                  </m:oMath>
                </a14:m>
                <a:r>
                  <a:rPr lang="en-US" altLang="zh-CN" sz="2400" dirty="0">
                    <a:latin typeface="Times New Roman" panose="02020603050405020304" pitchFamily="18" charset="0"/>
                    <a:cs typeface="Times New Roman" panose="02020603050405020304" pitchFamily="18" charset="0"/>
                  </a:rPr>
                  <a:t> if and only if all pairs of probability density functions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𝑓</m:t>
                        </m:r>
                      </m:e>
                      <m:sub>
                        <m:r>
                          <a:rPr lang="en-US" altLang="zh-CN" sz="2400">
                            <a:latin typeface="Cambria Math" panose="02040503050406030204" pitchFamily="18" charset="0"/>
                            <a:cs typeface="Times New Roman" panose="02020603050405020304" pitchFamily="18" charset="0"/>
                          </a:rPr>
                          <m:t>𝑗</m:t>
                        </m:r>
                      </m:sub>
                    </m:sSub>
                    <m:d>
                      <m:dPr>
                        <m:ctrlPr>
                          <a:rPr lang="en-US" altLang="zh-CN" sz="2400" i="1">
                            <a:latin typeface="Cambria Math" panose="02040503050406030204" pitchFamily="18" charset="0"/>
                            <a:cs typeface="Times New Roman" panose="02020603050405020304" pitchFamily="18" charset="0"/>
                          </a:rPr>
                        </m:ctrlPr>
                      </m:d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𝐗</m:t>
                        </m:r>
                      </m:e>
                    </m:d>
                    <m:r>
                      <a:rPr lang="en-US" altLang="zh-CN" sz="240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𝑓</m:t>
                        </m:r>
                      </m:e>
                      <m:sub>
                        <m:r>
                          <a:rPr lang="en-US" altLang="zh-CN" sz="2400">
                            <a:latin typeface="Cambria Math" panose="02040503050406030204" pitchFamily="18" charset="0"/>
                            <a:cs typeface="Times New Roman" panose="02020603050405020304" pitchFamily="18" charset="0"/>
                          </a:rPr>
                          <m:t>𝑘</m:t>
                        </m:r>
                      </m:sub>
                    </m:sSub>
                    <m:d>
                      <m:dPr>
                        <m:ctrlPr>
                          <a:rPr lang="en-US" altLang="zh-CN" sz="2400" i="1">
                            <a:latin typeface="Cambria Math" panose="02040503050406030204" pitchFamily="18" charset="0"/>
                            <a:cs typeface="Times New Roman" panose="02020603050405020304" pitchFamily="18" charset="0"/>
                          </a:rPr>
                        </m:ctrlPr>
                      </m:d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𝐗</m:t>
                        </m:r>
                      </m:e>
                    </m:d>
                    <m:r>
                      <a:rPr lang="en-US" altLang="zh-CN" sz="240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are identical almost everywhere for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𝐗</m:t>
                    </m:r>
                    <m:r>
                      <a:rPr lang="zh-CN" altLang="en-US" sz="2400" dirty="0">
                        <a:latin typeface="Cambria Math" panose="020405030504060302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𝑟</m:t>
                        </m:r>
                      </m:sup>
                    </m:sSup>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(Perfect separation)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)=1</m:t>
                    </m:r>
                  </m:oMath>
                </a14:m>
                <a:r>
                  <a:rPr lang="en-US" altLang="zh-CN" sz="2400" dirty="0">
                    <a:latin typeface="Times New Roman" panose="02020603050405020304" pitchFamily="18" charset="0"/>
                    <a:cs typeface="Times New Roman" panose="02020603050405020304" pitchFamily="18" charset="0"/>
                  </a:rPr>
                  <a:t> if and only if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𝑓</m:t>
                        </m:r>
                      </m:e>
                      <m:sub>
                        <m:r>
                          <a:rPr lang="en-US" altLang="zh-CN" sz="2400">
                            <a:latin typeface="Cambria Math" panose="02040503050406030204" pitchFamily="18" charset="0"/>
                            <a:cs typeface="Times New Roman" panose="02020603050405020304" pitchFamily="18" charset="0"/>
                          </a:rPr>
                          <m:t>𝑗</m:t>
                        </m:r>
                      </m:sub>
                    </m:sSub>
                    <m:d>
                      <m:dPr>
                        <m:ctrlPr>
                          <a:rPr lang="en-US" altLang="zh-CN" sz="2400" i="1">
                            <a:latin typeface="Cambria Math" panose="02040503050406030204" pitchFamily="18" charset="0"/>
                            <a:cs typeface="Times New Roman" panose="02020603050405020304" pitchFamily="18" charset="0"/>
                          </a:rPr>
                        </m:ctrlPr>
                      </m:d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𝐗</m:t>
                        </m:r>
                      </m:e>
                    </m:d>
                    <m:r>
                      <a:rPr lang="en-US" altLang="zh-CN" sz="240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𝑓</m:t>
                        </m:r>
                      </m:e>
                      <m:sub>
                        <m:r>
                          <a:rPr lang="en-US" altLang="zh-CN" sz="2400">
                            <a:latin typeface="Cambria Math" panose="02040503050406030204" pitchFamily="18" charset="0"/>
                            <a:cs typeface="Times New Roman" panose="02020603050405020304" pitchFamily="18" charset="0"/>
                          </a:rPr>
                          <m:t>𝑘</m:t>
                        </m:r>
                      </m:sub>
                    </m:sSub>
                    <m:d>
                      <m:dPr>
                        <m:ctrlPr>
                          <a:rPr lang="en-US" altLang="zh-CN" sz="2400" i="1">
                            <a:latin typeface="Cambria Math" panose="02040503050406030204" pitchFamily="18" charset="0"/>
                            <a:cs typeface="Times New Roman" panose="02020603050405020304" pitchFamily="18" charset="0"/>
                          </a:rPr>
                        </m:ctrlPr>
                      </m:d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𝐗</m:t>
                        </m:r>
                      </m:e>
                    </m:d>
                    <m:r>
                      <a:rPr lang="en-US" altLang="zh-CN" sz="240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have non-overlapping support on </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dirty="0">
                            <a:latin typeface="Cambria Math" panose="02040503050406030204" pitchFamily="18" charset="0"/>
                            <a:cs typeface="Times New Roman" panose="02020603050405020304" pitchFamily="18" charset="0"/>
                          </a:rPr>
                          <m:t>𝑅</m:t>
                        </m:r>
                      </m:e>
                      <m:sup>
                        <m:r>
                          <a:rPr lang="en-US" altLang="zh-CN" sz="2400" dirty="0">
                            <a:latin typeface="Cambria Math" panose="02040503050406030204" pitchFamily="18" charset="0"/>
                            <a:cs typeface="Times New Roman" panose="02020603050405020304" pitchFamily="18" charset="0"/>
                          </a:rPr>
                          <m:t>𝑟</m:t>
                        </m:r>
                      </m:sup>
                    </m:sSup>
                  </m:oMath>
                </a14:m>
                <a:r>
                  <a:rPr lang="en-US" altLang="zh-CN" sz="2400" dirty="0">
                    <a:latin typeface="Times New Roman" panose="02020603050405020304" pitchFamily="18" charset="0"/>
                    <a:cs typeface="Times New Roman" panose="02020603050405020304" pitchFamily="18" charset="0"/>
                  </a:rPr>
                  <a:t> for any </a:t>
                </a:r>
                <a14:m>
                  <m:oMath xmlns:m="http://schemas.openxmlformats.org/officeDocument/2006/math">
                    <m:r>
                      <a:rPr lang="en-US" altLang="zh-CN" sz="2400">
                        <a:latin typeface="Cambria Math" panose="02040503050406030204" pitchFamily="18" charset="0"/>
                        <a:cs typeface="Times New Roman" panose="02020603050405020304" pitchFamily="18" charset="0"/>
                      </a:rPr>
                      <m:t>𝑗</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𝑘</m:t>
                    </m:r>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(Invariance) If </a:t>
                </a:r>
                <a14:m>
                  <m:oMath xmlns:m="http://schemas.openxmlformats.org/officeDocument/2006/math">
                    <m:r>
                      <a:rPr lang="en-US" altLang="zh-CN" sz="2400">
                        <a:latin typeface="Cambria Math" panose="02040503050406030204" pitchFamily="18" charset="0"/>
                        <a:cs typeface="Times New Roman" panose="02020603050405020304" pitchFamily="18" charset="0"/>
                      </a:rPr>
                      <m:t>𝑠𝑝𝑎𝑛</m:t>
                    </m:r>
                    <m:d>
                      <m:dPr>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𝑨</m:t>
                        </m:r>
                      </m:e>
                    </m:d>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𝑠𝑝𝑎𝑛</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r>
                      <a:rPr lang="en-US" altLang="zh-CN" sz="240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then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(Monotonicity) If </a:t>
                </a:r>
                <a14:m>
                  <m:oMath xmlns:m="http://schemas.openxmlformats.org/officeDocument/2006/math">
                    <m:r>
                      <a:rPr lang="en-US" altLang="zh-CN" sz="2400">
                        <a:latin typeface="Cambria Math" panose="02040503050406030204" pitchFamily="18" charset="0"/>
                        <a:cs typeface="Times New Roman" panose="02020603050405020304" pitchFamily="18" charset="0"/>
                      </a:rPr>
                      <m:t>𝑠𝑝𝑎𝑛</m:t>
                    </m:r>
                    <m:d>
                      <m:dPr>
                        <m:ctrlPr>
                          <a:rPr lang="en-US" altLang="zh-CN" sz="2400" i="1">
                            <a:latin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cs typeface="Times New Roman" panose="02020603050405020304" pitchFamily="18" charset="0"/>
                          </a:rPr>
                          <m:t>𝑨</m:t>
                        </m:r>
                      </m:e>
                    </m:d>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𝑠𝑝𝑎𝑛</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r>
                      <a:rPr lang="en-US" altLang="zh-CN" sz="240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then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𝑨</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zh-CN" altLang="en-US" sz="2400">
                            <a:latin typeface="Cambria Math" panose="02040503050406030204" pitchFamily="18" charset="0"/>
                            <a:cs typeface="Times New Roman" panose="02020603050405020304" pitchFamily="18" charset="0"/>
                          </a:rPr>
                          <m:t>𝒟</m:t>
                        </m:r>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𝑩</m:t>
                        </m:r>
                      </m:e>
                      <m:sup>
                        <m:r>
                          <a:rPr lang="en-US" altLang="zh-CN" sz="2400">
                            <a:latin typeface="Cambria Math" panose="02040503050406030204" pitchFamily="18" charset="0"/>
                            <a:cs typeface="Times New Roman" panose="02020603050405020304" pitchFamily="18" charset="0"/>
                          </a:rPr>
                          <m:t>𝑻</m:t>
                        </m:r>
                      </m:sup>
                    </m:sSup>
                    <m:r>
                      <a:rPr lang="en-US" altLang="zh-CN" sz="2400">
                        <a:latin typeface="Cambria Math" panose="02040503050406030204" pitchFamily="18" charset="0"/>
                        <a:cs typeface="Times New Roman" panose="02020603050405020304" pitchFamily="18" charset="0"/>
                      </a:rPr>
                      <m:t>𝑿</m:t>
                    </m:r>
                    <m:r>
                      <a:rPr lang="en-US" altLang="zh-CN" sz="2400">
                        <a:latin typeface="Cambria Math" panose="02040503050406030204" pitchFamily="18" charset="0"/>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a:p>
                <a:endParaRPr lang="zh-CN" altLang="en-US" dirty="0"/>
              </a:p>
            </p:txBody>
          </p:sp>
        </mc:Choice>
        <mc:Fallback xmlns="">
          <p:sp>
            <p:nvSpPr>
              <p:cNvPr id="3" name="Content Placeholder 2">
                <a:extLst>
                  <a:ext uri="{FF2B5EF4-FFF2-40B4-BE49-F238E27FC236}">
                    <a16:creationId xmlns:a16="http://schemas.microsoft.com/office/drawing/2014/main" id="{C30EED80-2F31-4F3F-B330-93B8E61B1E79}"/>
                  </a:ext>
                </a:extLst>
              </p:cNvPr>
              <p:cNvSpPr>
                <a:spLocks noGrp="1" noRot="1" noChangeAspect="1" noMove="1" noResize="1" noEditPoints="1" noAdjustHandles="1" noChangeArrowheads="1" noChangeShapeType="1" noTextEdit="1"/>
              </p:cNvSpPr>
              <p:nvPr>
                <p:ph idx="1"/>
              </p:nvPr>
            </p:nvSpPr>
            <p:spPr>
              <a:blipFill>
                <a:blip r:embed="rId3"/>
                <a:stretch>
                  <a:fillRect l="-545" t="-10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79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50320B7-2BBE-47FA-933C-EF7B49306A2B}"/>
                  </a:ext>
                </a:extLst>
              </p:cNvPr>
              <p:cNvSpPr>
                <a:spLocks noGrp="1"/>
              </p:cNvSpPr>
              <p:nvPr>
                <p:ph type="title"/>
              </p:nvPr>
            </p:nvSpPr>
            <p:spPr/>
            <p:txBody>
              <a:bodyPr/>
              <a:lstStyle/>
              <a:p>
                <a:r>
                  <a:rPr lang="en-US" altLang="zh-CN" sz="2400" dirty="0">
                    <a:latin typeface="Times New Roman" panose="02020603050405020304" pitchFamily="18" charset="0"/>
                    <a:cs typeface="Times New Roman" panose="02020603050405020304" pitchFamily="18" charset="0"/>
                  </a:rPr>
                  <a:t>Proposition 1</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If any of the previous five properties are satisfied for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𝐶</m:t>
                    </m:r>
                    <m:r>
                      <a:rPr lang="en-US" altLang="zh-CN" sz="2400" dirty="0">
                        <a:latin typeface="Cambria Math" panose="02040503050406030204" pitchFamily="18" charset="0"/>
                        <a:cs typeface="Times New Roman" panose="02020603050405020304" pitchFamily="18" charset="0"/>
                      </a:rPr>
                      <m:t>= 2</m:t>
                    </m:r>
                  </m:oMath>
                </a14:m>
                <a:r>
                  <a:rPr lang="en-US" altLang="zh-CN" sz="2400" dirty="0">
                    <a:latin typeface="Times New Roman" panose="02020603050405020304" pitchFamily="18" charset="0"/>
                    <a:cs typeface="Times New Roman" panose="02020603050405020304" pitchFamily="18" charset="0"/>
                  </a:rPr>
                  <a:t>, then they are also true for </a:t>
                </a:r>
                <a14:m>
                  <m:oMath xmlns:m="http://schemas.openxmlformats.org/officeDocument/2006/math">
                    <m:r>
                      <a:rPr lang="en-US" altLang="zh-CN" sz="2400" dirty="0">
                        <a:latin typeface="Cambria Math" panose="02040503050406030204" pitchFamily="18" charset="0"/>
                        <a:cs typeface="Times New Roman" panose="02020603050405020304" pitchFamily="18" charset="0"/>
                      </a:rPr>
                      <m:t>𝐶</m:t>
                    </m:r>
                    <m:r>
                      <a:rPr lang="en-US" altLang="zh-CN" sz="2400" dirty="0">
                        <a:latin typeface="Cambria Math" panose="02040503050406030204" pitchFamily="18" charset="0"/>
                        <a:cs typeface="Times New Roman" panose="02020603050405020304" pitchFamily="18" charset="0"/>
                      </a:rPr>
                      <m:t>&gt;2</m:t>
                    </m:r>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A50320B7-2BBE-47FA-933C-EF7B49306A2B}"/>
                  </a:ext>
                </a:extLst>
              </p:cNvPr>
              <p:cNvSpPr>
                <a:spLocks noGrp="1" noRot="1" noChangeAspect="1" noMove="1" noResize="1" noEditPoints="1" noAdjustHandles="1" noChangeArrowheads="1" noChangeShapeType="1" noTextEdit="1"/>
              </p:cNvSpPr>
              <p:nvPr>
                <p:ph type="title"/>
              </p:nvPr>
            </p:nvSpPr>
            <p:spPr>
              <a:blipFill>
                <a:blip r:embed="rId2"/>
                <a:stretch>
                  <a:fillRect l="-1037" t="-3478" r="-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D0C95-3E3E-4BC4-BA25-9F352BE7D793}"/>
                  </a:ext>
                </a:extLst>
              </p:cNvPr>
              <p:cNvSpPr>
                <a:spLocks noGrp="1"/>
              </p:cNvSpPr>
              <p:nvPr>
                <p:ph idx="1"/>
              </p:nvPr>
            </p:nvSpPr>
            <p:spPr>
              <a:xfrm>
                <a:off x="645130" y="1853248"/>
                <a:ext cx="9404723" cy="4395151"/>
              </a:xfrm>
            </p:spPr>
            <p:txBody>
              <a:bodyPr/>
              <a:lstStyle/>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Proof</a:t>
                </a:r>
              </a:p>
              <a:p>
                <a:pPr marL="0" indent="0">
                  <a:spcBef>
                    <a:spcPct val="0"/>
                  </a:spcBef>
                  <a:buNone/>
                </a:pPr>
                <a14:m>
                  <m:oMathPara xmlns:m="http://schemas.openxmlformats.org/officeDocument/2006/math">
                    <m:oMathParaPr>
                      <m:jc m:val="left"/>
                    </m:oMathParaPr>
                    <m:oMath xmlns:m="http://schemas.openxmlformats.org/officeDocument/2006/math">
                      <m:r>
                        <a:rPr lang="zh-CN" altLang="en-US" sz="2400">
                          <a:solidFill>
                            <a:schemeClr val="tx2"/>
                          </a:solidFill>
                          <a:latin typeface="Cambria Math" panose="02040503050406030204" pitchFamily="18" charset="0"/>
                        </a:rPr>
                        <m:t>𝒟</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𝑿</m:t>
                          </m:r>
                        </m:e>
                      </m:d>
                      <m:r>
                        <a:rPr lang="en-US" altLang="zh-CN" sz="2400">
                          <a:solidFill>
                            <a:schemeClr val="tx2"/>
                          </a:solidFill>
                          <a:latin typeface="Cambria Math" panose="02040503050406030204" pitchFamily="18" charset="0"/>
                        </a:rPr>
                        <m:t>=</m:t>
                      </m:r>
                      <m:nary>
                        <m:naryPr>
                          <m:chr m:val="∑"/>
                          <m:ctrlPr>
                            <a:rPr lang="en-US" altLang="zh-CN" sz="2400" i="1">
                              <a:solidFill>
                                <a:schemeClr val="tx2"/>
                              </a:solidFill>
                              <a:latin typeface="Cambria Math" panose="02040503050406030204" pitchFamily="18" charset="0"/>
                            </a:rPr>
                          </m:ctrlPr>
                        </m:naryPr>
                        <m:sub>
                          <m:r>
                            <m:rPr>
                              <m:brk m:alnAt="23"/>
                            </m:rPr>
                            <a:rPr lang="en-US" altLang="zh-CN" sz="2400">
                              <a:solidFill>
                                <a:schemeClr val="tx2"/>
                              </a:solidFill>
                              <a:latin typeface="Cambria Math" panose="02040503050406030204" pitchFamily="18" charset="0"/>
                            </a:rPr>
                            <m:t>𝑗</m:t>
                          </m:r>
                          <m:r>
                            <a:rPr lang="en-US" altLang="zh-CN" sz="2400">
                              <a:solidFill>
                                <a:schemeClr val="tx2"/>
                              </a:solidFill>
                              <a:latin typeface="Cambria Math" panose="02040503050406030204" pitchFamily="18" charset="0"/>
                            </a:rPr>
                            <m:t>=1</m:t>
                          </m:r>
                        </m:sub>
                        <m:sup>
                          <m:r>
                            <a:rPr lang="en-US" altLang="zh-CN" sz="2400">
                              <a:solidFill>
                                <a:schemeClr val="tx2"/>
                              </a:solidFill>
                              <a:latin typeface="Cambria Math" panose="02040503050406030204" pitchFamily="18" charset="0"/>
                            </a:rPr>
                            <m:t>𝐶</m:t>
                          </m:r>
                          <m:r>
                            <a:rPr lang="en-US" altLang="zh-CN" sz="2400">
                              <a:solidFill>
                                <a:schemeClr val="tx2"/>
                              </a:solidFill>
                              <a:latin typeface="Cambria Math" panose="02040503050406030204" pitchFamily="18" charset="0"/>
                            </a:rPr>
                            <m:t>−1</m:t>
                          </m:r>
                        </m:sup>
                        <m:e>
                          <m:nary>
                            <m:naryPr>
                              <m:chr m:val="∑"/>
                              <m:ctrlPr>
                                <a:rPr lang="en-US" altLang="zh-CN" sz="2400" i="1">
                                  <a:solidFill>
                                    <a:schemeClr val="tx2"/>
                                  </a:solidFill>
                                  <a:latin typeface="Cambria Math" panose="02040503050406030204" pitchFamily="18" charset="0"/>
                                </a:rPr>
                              </m:ctrlPr>
                            </m:naryPr>
                            <m:sub>
                              <m:r>
                                <m:rPr>
                                  <m:brk m:alnAt="23"/>
                                </m:rPr>
                                <a:rPr lang="en-US" altLang="zh-CN" sz="2400">
                                  <a:solidFill>
                                    <a:schemeClr val="tx2"/>
                                  </a:solidFill>
                                  <a:latin typeface="Cambria Math" panose="02040503050406030204" pitchFamily="18" charset="0"/>
                                </a:rPr>
                                <m:t>𝑘</m:t>
                              </m:r>
                              <m:r>
                                <a:rPr lang="en-US" altLang="zh-CN" sz="2400">
                                  <a:solidFill>
                                    <a:schemeClr val="tx2"/>
                                  </a:solidFill>
                                  <a:latin typeface="Cambria Math" panose="02040503050406030204" pitchFamily="18" charset="0"/>
                                </a:rPr>
                                <m:t>=</m:t>
                              </m:r>
                              <m:r>
                                <a:rPr lang="en-US" altLang="zh-CN" sz="2400">
                                  <a:solidFill>
                                    <a:schemeClr val="tx2"/>
                                  </a:solidFill>
                                  <a:latin typeface="Cambria Math" panose="02040503050406030204" pitchFamily="18" charset="0"/>
                                </a:rPr>
                                <m:t>𝑗</m:t>
                              </m:r>
                              <m:r>
                                <a:rPr lang="en-US" altLang="zh-CN" sz="2400">
                                  <a:solidFill>
                                    <a:schemeClr val="tx2"/>
                                  </a:solidFill>
                                  <a:latin typeface="Cambria Math" panose="02040503050406030204" pitchFamily="18" charset="0"/>
                                </a:rPr>
                                <m:t>+1</m:t>
                              </m:r>
                            </m:sub>
                            <m:sup>
                              <m:r>
                                <a:rPr lang="en-US" altLang="zh-CN" sz="2400">
                                  <a:solidFill>
                                    <a:schemeClr val="tx2"/>
                                  </a:solidFill>
                                  <a:latin typeface="Cambria Math" panose="02040503050406030204" pitchFamily="18" charset="0"/>
                                </a:rPr>
                                <m:t>𝐶</m:t>
                              </m:r>
                            </m:sup>
                            <m:e>
                              <m:sSub>
                                <m:sSubPr>
                                  <m:ctrlPr>
                                    <a:rPr lang="en-US" altLang="zh-CN" sz="2400" i="1">
                                      <a:solidFill>
                                        <a:schemeClr val="tx2"/>
                                      </a:solidFill>
                                      <a:latin typeface="Cambria Math" panose="02040503050406030204" pitchFamily="18" charset="0"/>
                                    </a:rPr>
                                  </m:ctrlPr>
                                </m:sSubPr>
                                <m:e>
                                  <m:r>
                                    <a:rPr lang="en-US" altLang="zh-CN" sz="2400">
                                      <a:solidFill>
                                        <a:schemeClr val="tx2"/>
                                      </a:solidFill>
                                      <a:latin typeface="Cambria Math" panose="02040503050406030204" pitchFamily="18" charset="0"/>
                                    </a:rPr>
                                    <m:t>𝑤</m:t>
                                  </m:r>
                                </m:e>
                                <m:sub>
                                  <m:r>
                                    <a:rPr lang="en-US" altLang="zh-CN" sz="2400">
                                      <a:solidFill>
                                        <a:schemeClr val="tx2"/>
                                      </a:solidFill>
                                      <a:latin typeface="Cambria Math" panose="02040503050406030204" pitchFamily="18" charset="0"/>
                                    </a:rPr>
                                    <m:t>𝑗𝑘</m:t>
                                  </m:r>
                                </m:sub>
                              </m:sSub>
                              <m:r>
                                <a:rPr lang="en-US" altLang="zh-CN" sz="2400" dirty="0">
                                  <a:solidFill>
                                    <a:schemeClr val="tx2"/>
                                  </a:solidFill>
                                  <a:latin typeface="Cambria Math" panose="02040503050406030204" pitchFamily="18" charset="0"/>
                                </a:rPr>
                                <m:t>𝛿</m:t>
                              </m:r>
                              <m:d>
                                <m:dPr>
                                  <m:ctrlPr>
                                    <a:rPr lang="en-US" altLang="zh-CN" sz="2400" i="1" dirty="0">
                                      <a:solidFill>
                                        <a:schemeClr val="tx2"/>
                                      </a:solidFill>
                                      <a:latin typeface="Cambria Math" panose="02040503050406030204" pitchFamily="18" charset="0"/>
                                    </a:rPr>
                                  </m:ctrlPr>
                                </m:dPr>
                                <m:e>
                                  <m:sSub>
                                    <m:sSubPr>
                                      <m:ctrlPr>
                                        <a:rPr lang="en-US" altLang="zh-CN" sz="2400" i="1" dirty="0">
                                          <a:solidFill>
                                            <a:schemeClr val="tx2"/>
                                          </a:solidFill>
                                          <a:latin typeface="Cambria Math" panose="02040503050406030204" pitchFamily="18" charset="0"/>
                                        </a:rPr>
                                      </m:ctrlPr>
                                    </m:sSubPr>
                                    <m:e>
                                      <m:r>
                                        <a:rPr lang="en-US" altLang="zh-CN" sz="2400" dirty="0">
                                          <a:solidFill>
                                            <a:schemeClr val="tx2"/>
                                          </a:solidFill>
                                          <a:latin typeface="Cambria Math" panose="02040503050406030204" pitchFamily="18" charset="0"/>
                                        </a:rPr>
                                        <m:t>𝑓</m:t>
                                      </m:r>
                                    </m:e>
                                    <m:sub>
                                      <m:r>
                                        <a:rPr lang="en-US" altLang="zh-CN" sz="2400" dirty="0">
                                          <a:solidFill>
                                            <a:schemeClr val="tx2"/>
                                          </a:solidFill>
                                          <a:latin typeface="Cambria Math" panose="02040503050406030204" pitchFamily="18" charset="0"/>
                                        </a:rPr>
                                        <m:t>𝑗</m:t>
                                      </m:r>
                                    </m:sub>
                                  </m:sSub>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𝑿</m:t>
                                  </m:r>
                                  <m:r>
                                    <a:rPr lang="en-US" altLang="zh-CN" sz="2400" dirty="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en-US" altLang="zh-CN" sz="2400" dirty="0">
                                          <a:solidFill>
                                            <a:schemeClr val="tx2"/>
                                          </a:solidFill>
                                          <a:latin typeface="Cambria Math" panose="02040503050406030204" pitchFamily="18" charset="0"/>
                                        </a:rPr>
                                        <m:t>𝑓</m:t>
                                      </m:r>
                                    </m:e>
                                    <m:sub>
                                      <m:r>
                                        <a:rPr lang="en-US" altLang="zh-CN" sz="2400" dirty="0">
                                          <a:solidFill>
                                            <a:schemeClr val="tx2"/>
                                          </a:solidFill>
                                          <a:latin typeface="Cambria Math" panose="02040503050406030204" pitchFamily="18" charset="0"/>
                                        </a:rPr>
                                        <m:t>𝑘</m:t>
                                      </m:r>
                                    </m:sub>
                                  </m:sSub>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𝑿</m:t>
                                  </m:r>
                                  <m:r>
                                    <a:rPr lang="en-US" altLang="zh-CN" sz="2400" dirty="0">
                                      <a:solidFill>
                                        <a:schemeClr val="tx2"/>
                                      </a:solidFill>
                                      <a:latin typeface="Cambria Math" panose="02040503050406030204" pitchFamily="18" charset="0"/>
                                    </a:rPr>
                                    <m:t>)</m:t>
                                  </m:r>
                                </m:e>
                              </m:d>
                            </m:e>
                          </m:nary>
                        </m:e>
                      </m:nary>
                    </m:oMath>
                  </m:oMathPara>
                </a14:m>
                <a:endParaRPr lang="en-US" altLang="zh-CN" sz="2400" dirty="0">
                  <a:solidFill>
                    <a:schemeClr val="tx2"/>
                  </a:solidFill>
                  <a:latin typeface="Times New Roman" panose="02020603050405020304" pitchFamily="18" charset="0"/>
                  <a:cs typeface="Times New Roman" panose="02020603050405020304" pitchFamily="18" charset="0"/>
                </a:endParaRP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When </a:t>
                </a:r>
                <a14:m>
                  <m:oMath xmlns:m="http://schemas.openxmlformats.org/officeDocument/2006/math">
                    <m:r>
                      <a:rPr lang="en-US" altLang="zh-CN" sz="2400" dirty="0">
                        <a:solidFill>
                          <a:schemeClr val="tx2"/>
                        </a:solidFill>
                        <a:latin typeface="Cambria Math" panose="02040503050406030204" pitchFamily="18" charset="0"/>
                      </a:rPr>
                      <m:t>𝐶</m:t>
                    </m:r>
                    <m:r>
                      <a:rPr lang="en-US" altLang="zh-CN" sz="2400" dirty="0">
                        <a:solidFill>
                          <a:schemeClr val="tx2"/>
                        </a:solidFill>
                        <a:latin typeface="Cambria Math" panose="02040503050406030204" pitchFamily="18" charset="0"/>
                      </a:rPr>
                      <m:t>= 2</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rPr>
                      <m:t> </m:t>
                    </m:r>
                    <m:r>
                      <a:rPr lang="zh-CN" altLang="en-US" sz="2400">
                        <a:solidFill>
                          <a:schemeClr val="tx2"/>
                        </a:solidFill>
                        <a:latin typeface="Cambria Math" panose="02040503050406030204" pitchFamily="18" charset="0"/>
                      </a:rPr>
                      <m:t>𝒟</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𝑿</m:t>
                        </m:r>
                      </m:e>
                    </m:d>
                  </m:oMath>
                </a14:m>
                <a:r>
                  <a:rPr lang="en-US" altLang="zh-CN" sz="2400" dirty="0">
                    <a:solidFill>
                      <a:schemeClr val="tx2"/>
                    </a:solidFill>
                    <a:latin typeface="Times New Roman" panose="02020603050405020304" pitchFamily="18" charset="0"/>
                    <a:cs typeface="Times New Roman" panose="02020603050405020304" pitchFamily="18" charset="0"/>
                  </a:rPr>
                  <a:t> satisfy all five properties</a:t>
                </a: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so for any j and k, </a:t>
                </a:r>
                <a14:m>
                  <m:oMath xmlns:m="http://schemas.openxmlformats.org/officeDocument/2006/math">
                    <m:r>
                      <a:rPr lang="en-US" altLang="zh-CN" sz="2400" dirty="0">
                        <a:solidFill>
                          <a:schemeClr val="tx2"/>
                        </a:solidFill>
                        <a:latin typeface="Cambria Math" panose="02040503050406030204" pitchFamily="18" charset="0"/>
                      </a:rPr>
                      <m:t>𝛿</m:t>
                    </m:r>
                    <m:d>
                      <m:dPr>
                        <m:ctrlPr>
                          <a:rPr lang="en-US" altLang="zh-CN" sz="2400" i="1" dirty="0">
                            <a:solidFill>
                              <a:schemeClr val="tx2"/>
                            </a:solidFill>
                            <a:latin typeface="Cambria Math" panose="02040503050406030204" pitchFamily="18" charset="0"/>
                          </a:rPr>
                        </m:ctrlPr>
                      </m:dPr>
                      <m:e>
                        <m:sSub>
                          <m:sSubPr>
                            <m:ctrlPr>
                              <a:rPr lang="en-US" altLang="zh-CN" sz="2400" i="1" dirty="0">
                                <a:solidFill>
                                  <a:schemeClr val="tx2"/>
                                </a:solidFill>
                                <a:latin typeface="Cambria Math" panose="02040503050406030204" pitchFamily="18" charset="0"/>
                              </a:rPr>
                            </m:ctrlPr>
                          </m:sSubPr>
                          <m:e>
                            <m:r>
                              <a:rPr lang="en-US" altLang="zh-CN" sz="2400" dirty="0">
                                <a:solidFill>
                                  <a:schemeClr val="tx2"/>
                                </a:solidFill>
                                <a:latin typeface="Cambria Math" panose="02040503050406030204" pitchFamily="18" charset="0"/>
                              </a:rPr>
                              <m:t>𝑓</m:t>
                            </m:r>
                          </m:e>
                          <m:sub>
                            <m:r>
                              <a:rPr lang="en-US" altLang="zh-CN" sz="2400" dirty="0">
                                <a:solidFill>
                                  <a:schemeClr val="tx2"/>
                                </a:solidFill>
                                <a:latin typeface="Cambria Math" panose="02040503050406030204" pitchFamily="18" charset="0"/>
                              </a:rPr>
                              <m:t>𝑗</m:t>
                            </m:r>
                          </m:sub>
                        </m:sSub>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𝑿</m:t>
                        </m:r>
                        <m:r>
                          <a:rPr lang="en-US" altLang="zh-CN" sz="2400" dirty="0">
                            <a:solidFill>
                              <a:schemeClr val="tx2"/>
                            </a:solidFill>
                            <a:latin typeface="Cambria Math" panose="02040503050406030204" pitchFamily="18" charset="0"/>
                          </a:rPr>
                          <m:t>),</m:t>
                        </m:r>
                        <m:sSub>
                          <m:sSubPr>
                            <m:ctrlPr>
                              <a:rPr lang="en-US" altLang="zh-CN" sz="2400" i="1" dirty="0">
                                <a:solidFill>
                                  <a:schemeClr val="tx2"/>
                                </a:solidFill>
                                <a:latin typeface="Cambria Math" panose="02040503050406030204" pitchFamily="18" charset="0"/>
                              </a:rPr>
                            </m:ctrlPr>
                          </m:sSubPr>
                          <m:e>
                            <m:r>
                              <a:rPr lang="en-US" altLang="zh-CN" sz="2400" dirty="0">
                                <a:solidFill>
                                  <a:schemeClr val="tx2"/>
                                </a:solidFill>
                                <a:latin typeface="Cambria Math" panose="02040503050406030204" pitchFamily="18" charset="0"/>
                              </a:rPr>
                              <m:t>𝑓</m:t>
                            </m:r>
                          </m:e>
                          <m:sub>
                            <m:r>
                              <a:rPr lang="en-US" altLang="zh-CN" sz="2400" dirty="0">
                                <a:solidFill>
                                  <a:schemeClr val="tx2"/>
                                </a:solidFill>
                                <a:latin typeface="Cambria Math" panose="02040503050406030204" pitchFamily="18" charset="0"/>
                              </a:rPr>
                              <m:t>𝑘</m:t>
                            </m:r>
                          </m:sub>
                        </m:sSub>
                        <m:r>
                          <a:rPr lang="en-US" altLang="zh-CN" sz="2400" dirty="0">
                            <a:solidFill>
                              <a:schemeClr val="tx2"/>
                            </a:solidFill>
                            <a:latin typeface="Cambria Math" panose="02040503050406030204" pitchFamily="18" charset="0"/>
                          </a:rPr>
                          <m:t>(</m:t>
                        </m:r>
                        <m:r>
                          <a:rPr lang="en-US" altLang="zh-CN" sz="2400" dirty="0">
                            <a:solidFill>
                              <a:schemeClr val="tx2"/>
                            </a:solidFill>
                            <a:latin typeface="Cambria Math" panose="02040503050406030204" pitchFamily="18" charset="0"/>
                          </a:rPr>
                          <m:t>𝑿</m:t>
                        </m:r>
                        <m:r>
                          <a:rPr lang="en-US" altLang="zh-CN" sz="2400" dirty="0">
                            <a:solidFill>
                              <a:schemeClr val="tx2"/>
                            </a:solidFill>
                            <a:latin typeface="Cambria Math" panose="02040503050406030204" pitchFamily="18" charset="0"/>
                          </a:rPr>
                          <m:t>)</m:t>
                        </m:r>
                      </m:e>
                    </m:d>
                  </m:oMath>
                </a14:m>
                <a:r>
                  <a:rPr lang="en-US" altLang="zh-CN" sz="2400" dirty="0">
                    <a:solidFill>
                      <a:schemeClr val="tx2"/>
                    </a:solidFill>
                    <a:latin typeface="Times New Roman" panose="02020603050405020304" pitchFamily="18" charset="0"/>
                    <a:cs typeface="Times New Roman" panose="02020603050405020304" pitchFamily="18" charset="0"/>
                  </a:rPr>
                  <a:t> satisfy all five properties</a:t>
                </a: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because the weight is no less than zero</a:t>
                </a:r>
              </a:p>
              <a:p>
                <a:pPr marL="0" indent="0">
                  <a:spcBef>
                    <a:spcPct val="0"/>
                  </a:spcBef>
                  <a:buNone/>
                </a:pPr>
                <a:r>
                  <a:rPr lang="en-US" altLang="zh-CN" sz="2400" dirty="0">
                    <a:solidFill>
                      <a:schemeClr val="tx2"/>
                    </a:solidFill>
                    <a:latin typeface="Times New Roman" panose="02020603050405020304" pitchFamily="18" charset="0"/>
                    <a:cs typeface="Times New Roman" panose="02020603050405020304" pitchFamily="18" charset="0"/>
                  </a:rPr>
                  <a:t>Then it is easy to show, for </a:t>
                </a:r>
                <a14:m>
                  <m:oMath xmlns:m="http://schemas.openxmlformats.org/officeDocument/2006/math">
                    <m:r>
                      <a:rPr lang="en-US" altLang="zh-CN" sz="2400" dirty="0">
                        <a:solidFill>
                          <a:schemeClr val="tx2"/>
                        </a:solidFill>
                        <a:latin typeface="Cambria Math" panose="02040503050406030204" pitchFamily="18" charset="0"/>
                      </a:rPr>
                      <m:t>𝐶</m:t>
                    </m:r>
                    <m:r>
                      <a:rPr lang="en-US" altLang="zh-CN" sz="2400" dirty="0">
                        <a:solidFill>
                          <a:schemeClr val="tx2"/>
                        </a:solidFill>
                        <a:latin typeface="Cambria Math" panose="02040503050406030204" pitchFamily="18" charset="0"/>
                      </a:rPr>
                      <m:t>&gt;2</m:t>
                    </m:r>
                  </m:oMath>
                </a14:m>
                <a:r>
                  <a:rPr lang="en-US" altLang="zh-CN" sz="24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a:solidFill>
                          <a:schemeClr val="tx2"/>
                        </a:solidFill>
                        <a:latin typeface="Cambria Math" panose="02040503050406030204" pitchFamily="18" charset="0"/>
                      </a:rPr>
                      <m:t> </m:t>
                    </m:r>
                    <m:r>
                      <a:rPr lang="zh-CN" altLang="en-US" sz="2400">
                        <a:solidFill>
                          <a:schemeClr val="tx2"/>
                        </a:solidFill>
                        <a:latin typeface="Cambria Math" panose="02040503050406030204" pitchFamily="18" charset="0"/>
                      </a:rPr>
                      <m:t>𝒟</m:t>
                    </m:r>
                    <m:d>
                      <m:dPr>
                        <m:ctrlPr>
                          <a:rPr lang="en-US" altLang="zh-CN" sz="2400" i="1">
                            <a:solidFill>
                              <a:schemeClr val="tx2"/>
                            </a:solidFill>
                            <a:latin typeface="Cambria Math" panose="02040503050406030204" pitchFamily="18" charset="0"/>
                          </a:rPr>
                        </m:ctrlPr>
                      </m:dPr>
                      <m:e>
                        <m:r>
                          <a:rPr lang="en-US" altLang="zh-CN" sz="2400">
                            <a:solidFill>
                              <a:schemeClr val="tx2"/>
                            </a:solidFill>
                            <a:latin typeface="Cambria Math" panose="02040503050406030204" pitchFamily="18" charset="0"/>
                          </a:rPr>
                          <m:t>𝑿</m:t>
                        </m:r>
                      </m:e>
                    </m:d>
                  </m:oMath>
                </a14:m>
                <a:r>
                  <a:rPr lang="en-US" altLang="zh-CN" sz="2400" dirty="0">
                    <a:solidFill>
                      <a:schemeClr val="tx2"/>
                    </a:solidFill>
                    <a:latin typeface="Times New Roman" panose="02020603050405020304" pitchFamily="18" charset="0"/>
                    <a:cs typeface="Times New Roman" panose="02020603050405020304" pitchFamily="18" charset="0"/>
                  </a:rPr>
                  <a:t> satisfy the five properties</a:t>
                </a:r>
              </a:p>
              <a:p>
                <a:pPr marL="0" indent="0">
                  <a:buNone/>
                </a:pPr>
                <a:endParaRPr lang="zh-CN" altLang="en-US" dirty="0"/>
              </a:p>
            </p:txBody>
          </p:sp>
        </mc:Choice>
        <mc:Fallback xmlns="">
          <p:sp>
            <p:nvSpPr>
              <p:cNvPr id="3" name="Content Placeholder 2">
                <a:extLst>
                  <a:ext uri="{FF2B5EF4-FFF2-40B4-BE49-F238E27FC236}">
                    <a16:creationId xmlns:a16="http://schemas.microsoft.com/office/drawing/2014/main" id="{876D0C95-3E3E-4BC4-BA25-9F352BE7D793}"/>
                  </a:ext>
                </a:extLst>
              </p:cNvPr>
              <p:cNvSpPr>
                <a:spLocks noGrp="1" noRot="1" noChangeAspect="1" noMove="1" noResize="1" noEditPoints="1" noAdjustHandles="1" noChangeArrowheads="1" noChangeShapeType="1" noTextEdit="1"/>
              </p:cNvSpPr>
              <p:nvPr>
                <p:ph idx="1"/>
              </p:nvPr>
            </p:nvSpPr>
            <p:spPr>
              <a:xfrm>
                <a:off x="645130" y="1853248"/>
                <a:ext cx="9404723" cy="4395151"/>
              </a:xfrm>
              <a:blipFill>
                <a:blip r:embed="rId3"/>
                <a:stretch>
                  <a:fillRect l="-1037" t="-1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5911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450</TotalTime>
  <Words>4042</Words>
  <Application>Microsoft Office PowerPoint</Application>
  <PresentationFormat>Widescreen</PresentationFormat>
  <Paragraphs>251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Cambria Math</vt:lpstr>
      <vt:lpstr>Century Gothic</vt:lpstr>
      <vt:lpstr>Times New Roman</vt:lpstr>
      <vt:lpstr>Wingdings 3</vt:lpstr>
      <vt:lpstr>Ion</vt:lpstr>
      <vt:lpstr>The maximum Separation subspace in sufficient dimension reduction with categorical response                (Xin Zhang, Qing Mai, Hui Zou, 2020)</vt:lpstr>
      <vt:lpstr>Outline</vt:lpstr>
      <vt:lpstr>Motivation</vt:lpstr>
      <vt:lpstr>General notations</vt:lpstr>
      <vt:lpstr>The property of distance</vt:lpstr>
      <vt:lpstr>Definition of Distance</vt:lpstr>
      <vt:lpstr>Definition D(X)=∑_(j=1)^(C-1)▒∑_(k=j+1)^C▒〖w_jk δ(f_j (X),f_k (X)) 〗 </vt:lpstr>
      <vt:lpstr>We want the distance has the following properties, For any matrices A∈R^(p×r)  and B∈R^(p×q), 0≤r≤q≤p  </vt:lpstr>
      <vt:lpstr>Proposition 1 If any of the previous five properties are satisfied for C= 2, then they are also true for C&gt;2</vt:lpstr>
      <vt:lpstr>Corollary 1  There always exists an integer 0≤d≤p such that either 0 = D_0  =D_d=…=D_p or 0≤ D_0≤…≤D_(d-1)&lt;D_d=…=D_p≤1. Where Let 0 = D_0  and D_q=   max┬(B∈R^(p×q) )⁡〖〖D(B〗^T X)", q = 1,2," …,p〗.</vt:lpstr>
      <vt:lpstr>Definition</vt:lpstr>
      <vt:lpstr>Lemma 1  Grassmann manifold Gr(k, V) is compact Lemma 2 (Weierstrass extreme value theorem) Let D ∈R^n be compact, and f:D→R is a continuous function. Then f attain an maximum and minimum on D</vt:lpstr>
      <vt:lpstr>Proposition 2  The MASES D_(Y|X)⊆R^palways exists. For any non-stochastic full rank matrix A∈R^(p×p)  and vector a∈R^p, the MASES of Z=AX-a on Y satisfies 〖A^T D_(Y|Z)=D〗_(Y|X)</vt:lpstr>
      <vt:lpstr>Proposition 3  The properties in Proposition 1 are satisfied by D_H (X)</vt:lpstr>
      <vt:lpstr>Proof of Proposition 3 </vt:lpstr>
      <vt:lpstr>Proof of Proposition 3 </vt:lpstr>
      <vt:lpstr>Theorem 1 For any matrix B∈R^(p×q), q≤p, we have the following equivalence. H(B^T X)=H(X)⇔Y⊥ X | B^T X</vt:lpstr>
      <vt:lpstr>PowerPoint Presentation</vt:lpstr>
      <vt:lpstr>PowerPoint Presentation</vt:lpstr>
      <vt:lpstr>Theorem 2 If the CS exists, then the MASES is the CS, H_(Y|X)=S_(Y|X), and is therefore unique and is the smallest DRS. Moreover, if the CDS exists (while the CS may not exist), then the MASES may not be unique but always contains the CDS, S_(D(Y|X))⊆H_(Y|X).</vt:lpstr>
      <vt:lpstr>Two illustrative examples</vt:lpstr>
      <vt:lpstr>Example 1</vt:lpstr>
      <vt:lpstr>Example 2</vt:lpstr>
      <vt:lpstr>Connection with other methods</vt:lpstr>
      <vt:lpstr>Estimation and consistency Now we get the estimation method in C =2.</vt:lpstr>
      <vt:lpstr>Next, we calculate the derivative of F(B), which will be used in the following Grassmann manifold optimization.</vt:lpstr>
      <vt:lpstr>Stiefel and Grassmann manifolds optimization</vt:lpstr>
      <vt:lpstr>Initialization</vt:lpstr>
      <vt:lpstr>Dimension selection</vt:lpstr>
      <vt:lpstr> Consistency</vt:lpstr>
      <vt:lpstr>Theorem 3 If δ_n→0 and max⁡〖{h_n,〖h_n〗^(-d/2) n^(-1/4)}〗=o(δ_n), then n^(-1) F(B) defined by (4.2) converges to F_pop (B)  in (4.1) uniformly in B as n → ∞.</vt:lpstr>
      <vt:lpstr>Theorem 4  Under the same assumption as Theorem3, if the population objective function F_pop (B)  has a unique global minimum at H_(Y|X)=span(β_t), then the sample estimator P_β ̂  converges in probability to the population minimizer P_(β_t ) as n → ∞; otherwise, for any B ̂∈B ̂, we have that min┬BϵB⁡〖〖||P_B ̂ -P_B ||〗_F^2 〗→0 with a probability tending to 1 as n → ∞. Where B ̂={B∈R^(p×d):F(B)  is minimized} and B_t={B∈R^(p×d):F_pop (B)is minimized}</vt:lpstr>
      <vt:lpstr>Simulation (Inverse Model)</vt:lpstr>
      <vt:lpstr>PowerPoint Presentation</vt:lpstr>
      <vt:lpstr>Simulation (Forward Model)</vt:lpstr>
      <vt:lpstr>PowerPoint Presentation</vt:lpstr>
      <vt:lpstr>Simulation Outcome</vt:lpstr>
      <vt:lpstr>Energy distance---Another method</vt:lpstr>
      <vt:lpstr>Energy distance</vt:lpstr>
      <vt:lpstr>Apply energy distance to MSAES</vt:lpstr>
      <vt:lpstr>Problem of applying Energy distance</vt:lpstr>
      <vt:lpstr>Simulation (Two-dimension Model)</vt:lpstr>
      <vt:lpstr>Simulation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maximum Separation subspace in sufficient dimension reduction with categorical response                (Xin Zhang, Qing Mai, Hui Zou, 2020)</dc:title>
  <dc:creator>hu sheng</dc:creator>
  <cp:lastModifiedBy>hu sheng</cp:lastModifiedBy>
  <cp:revision>40</cp:revision>
  <dcterms:created xsi:type="dcterms:W3CDTF">2020-03-29T00:36:03Z</dcterms:created>
  <dcterms:modified xsi:type="dcterms:W3CDTF">2020-04-02T13:11:26Z</dcterms:modified>
</cp:coreProperties>
</file>