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 id="2147483707" r:id="rId3"/>
  </p:sldMasterIdLst>
  <p:notesMasterIdLst>
    <p:notesMasterId r:id="rId40"/>
  </p:notesMasterIdLst>
  <p:sldIdLst>
    <p:sldId id="256" r:id="rId4"/>
    <p:sldId id="257" r:id="rId5"/>
    <p:sldId id="274" r:id="rId6"/>
    <p:sldId id="275" r:id="rId7"/>
    <p:sldId id="276"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272" r:id="rId39"/>
  </p:sldIdLst>
  <p:sldSz cx="24384000" cy="13716000"/>
  <p:notesSz cx="6858000" cy="9144000"/>
  <p:defaultTextStyle>
    <a:defPPr>
      <a:defRPr lang="zh-CN"/>
    </a:defPPr>
    <a:lvl1pPr algn="l" defTabSz="825500" rtl="0" fontAlgn="base">
      <a:spcBef>
        <a:spcPct val="0"/>
      </a:spcBef>
      <a:spcAft>
        <a:spcPct val="0"/>
      </a:spcAft>
      <a:defRPr sz="5000" kern="1200">
        <a:solidFill>
          <a:srgbClr val="000000"/>
        </a:solidFill>
        <a:latin typeface="Arial" panose="020B0604020202020204" pitchFamily="34" charset="0"/>
        <a:ea typeface="Helvetica Light"/>
        <a:cs typeface="Helvetica Light"/>
        <a:sym typeface="Helvetica Light"/>
      </a:defRPr>
    </a:lvl1pPr>
    <a:lvl2pPr marL="457200" indent="-228600" algn="l" defTabSz="825500" rtl="0" fontAlgn="base">
      <a:spcBef>
        <a:spcPct val="0"/>
      </a:spcBef>
      <a:spcAft>
        <a:spcPct val="0"/>
      </a:spcAft>
      <a:defRPr sz="5000" kern="1200">
        <a:solidFill>
          <a:srgbClr val="000000"/>
        </a:solidFill>
        <a:latin typeface="Arial" panose="020B0604020202020204" pitchFamily="34" charset="0"/>
        <a:ea typeface="Helvetica Light"/>
        <a:cs typeface="Helvetica Light"/>
        <a:sym typeface="Helvetica Light"/>
      </a:defRPr>
    </a:lvl2pPr>
    <a:lvl3pPr marL="914400" indent="-457200" algn="l" defTabSz="825500" rtl="0" fontAlgn="base">
      <a:spcBef>
        <a:spcPct val="0"/>
      </a:spcBef>
      <a:spcAft>
        <a:spcPct val="0"/>
      </a:spcAft>
      <a:defRPr sz="5000" kern="1200">
        <a:solidFill>
          <a:srgbClr val="000000"/>
        </a:solidFill>
        <a:latin typeface="Arial" panose="020B0604020202020204" pitchFamily="34" charset="0"/>
        <a:ea typeface="Helvetica Light"/>
        <a:cs typeface="Helvetica Light"/>
        <a:sym typeface="Helvetica Light"/>
      </a:defRPr>
    </a:lvl3pPr>
    <a:lvl4pPr marL="1371600" indent="-685800" algn="l" defTabSz="825500" rtl="0" fontAlgn="base">
      <a:spcBef>
        <a:spcPct val="0"/>
      </a:spcBef>
      <a:spcAft>
        <a:spcPct val="0"/>
      </a:spcAft>
      <a:defRPr sz="5000" kern="1200">
        <a:solidFill>
          <a:srgbClr val="000000"/>
        </a:solidFill>
        <a:latin typeface="Arial" panose="020B0604020202020204" pitchFamily="34" charset="0"/>
        <a:ea typeface="Helvetica Light"/>
        <a:cs typeface="Helvetica Light"/>
        <a:sym typeface="Helvetica Light"/>
      </a:defRPr>
    </a:lvl4pPr>
    <a:lvl5pPr marL="1828800" indent="-914400" algn="l" defTabSz="825500" rtl="0" fontAlgn="base">
      <a:spcBef>
        <a:spcPct val="0"/>
      </a:spcBef>
      <a:spcAft>
        <a:spcPct val="0"/>
      </a:spcAft>
      <a:defRPr sz="5000" kern="1200">
        <a:solidFill>
          <a:srgbClr val="000000"/>
        </a:solidFill>
        <a:latin typeface="Arial" panose="020B0604020202020204" pitchFamily="34" charset="0"/>
        <a:ea typeface="Helvetica Light"/>
        <a:cs typeface="Helvetica Light"/>
        <a:sym typeface="Helvetica Light"/>
      </a:defRPr>
    </a:lvl5pPr>
    <a:lvl6pPr marL="2286000" algn="l" defTabSz="914400" rtl="0" eaLnBrk="1" latinLnBrk="0" hangingPunct="1">
      <a:defRPr sz="5000" kern="1200">
        <a:solidFill>
          <a:srgbClr val="000000"/>
        </a:solidFill>
        <a:latin typeface="Arial" panose="020B0604020202020204" pitchFamily="34" charset="0"/>
        <a:ea typeface="Helvetica Light"/>
        <a:cs typeface="Helvetica Light"/>
        <a:sym typeface="Helvetica Light"/>
      </a:defRPr>
    </a:lvl6pPr>
    <a:lvl7pPr marL="2743200" algn="l" defTabSz="914400" rtl="0" eaLnBrk="1" latinLnBrk="0" hangingPunct="1">
      <a:defRPr sz="5000" kern="1200">
        <a:solidFill>
          <a:srgbClr val="000000"/>
        </a:solidFill>
        <a:latin typeface="Arial" panose="020B0604020202020204" pitchFamily="34" charset="0"/>
        <a:ea typeface="Helvetica Light"/>
        <a:cs typeface="Helvetica Light"/>
        <a:sym typeface="Helvetica Light"/>
      </a:defRPr>
    </a:lvl7pPr>
    <a:lvl8pPr marL="3200400" algn="l" defTabSz="914400" rtl="0" eaLnBrk="1" latinLnBrk="0" hangingPunct="1">
      <a:defRPr sz="5000" kern="1200">
        <a:solidFill>
          <a:srgbClr val="000000"/>
        </a:solidFill>
        <a:latin typeface="Arial" panose="020B0604020202020204" pitchFamily="34" charset="0"/>
        <a:ea typeface="Helvetica Light"/>
        <a:cs typeface="Helvetica Light"/>
        <a:sym typeface="Helvetica Light"/>
      </a:defRPr>
    </a:lvl8pPr>
    <a:lvl9pPr marL="3657600" algn="l" defTabSz="914400" rtl="0" eaLnBrk="1" latinLnBrk="0" hangingPunct="1">
      <a:defRPr sz="5000" kern="1200">
        <a:solidFill>
          <a:srgbClr val="000000"/>
        </a:solidFill>
        <a:latin typeface="Arial" panose="020B0604020202020204" pitchFamily="34" charset="0"/>
        <a:ea typeface="Helvetica Light"/>
        <a:cs typeface="Helvetica Light"/>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xmlns="" val="1"/>
      </p:ext>
    </p:extLst>
  </p:showPr>
  <p:clrMru>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105" autoAdjust="0"/>
  </p:normalViewPr>
  <p:slideViewPr>
    <p:cSldViewPr>
      <p:cViewPr varScale="1">
        <p:scale>
          <a:sx n="39" d="100"/>
          <a:sy n="39" d="100"/>
        </p:scale>
        <p:origin x="-438" y="-120"/>
      </p:cViewPr>
      <p:guideLst>
        <p:guide orient="horz" pos="4320"/>
        <p:guide pos="767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hangingPunct="0">
              <a:spcBef>
                <a:spcPts val="0"/>
              </a:spcBef>
              <a:spcAft>
                <a:spcPts val="0"/>
              </a:spcAft>
              <a:defRPr sz="1200" kern="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hangingPunct="0">
              <a:spcBef>
                <a:spcPts val="0"/>
              </a:spcBef>
              <a:spcAft>
                <a:spcPts val="0"/>
              </a:spcAft>
              <a:defRPr sz="1200" kern="0">
                <a:latin typeface="+mn-lt"/>
                <a:ea typeface="+mn-ea"/>
                <a:cs typeface="+mn-cs"/>
              </a:defRPr>
            </a:lvl1pPr>
          </a:lstStyle>
          <a:p>
            <a:pPr>
              <a:defRPr/>
            </a:pPr>
            <a:fld id="{A1E0A5AC-827C-4C58-A656-26E60CAAD23F}" type="datetimeFigureOut">
              <a:rPr lang="zh-CN" altLang="en-US"/>
              <a:pPr>
                <a:defRPr/>
              </a:pPr>
              <a:t>2018/6/25 Monday</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hangingPunct="0">
              <a:spcBef>
                <a:spcPts val="0"/>
              </a:spcBef>
              <a:spcAft>
                <a:spcPts val="0"/>
              </a:spcAft>
              <a:defRPr sz="1200" kern="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hangingPunct="0">
              <a:spcBef>
                <a:spcPts val="0"/>
              </a:spcBef>
              <a:spcAft>
                <a:spcPts val="0"/>
              </a:spcAft>
              <a:defRPr sz="1200" kern="0">
                <a:latin typeface="+mn-lt"/>
                <a:ea typeface="+mn-ea"/>
                <a:cs typeface="+mn-cs"/>
              </a:defRPr>
            </a:lvl1pPr>
          </a:lstStyle>
          <a:p>
            <a:pPr>
              <a:defRPr/>
            </a:pPr>
            <a:fld id="{337DDD2F-352B-4EAA-BC3E-E29B5BAFF6F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TextEdit="1"/>
          </p:cNvSpPr>
          <p:nvPr>
            <p:ph type="sldImg"/>
          </p:nvPr>
        </p:nvSpPr>
        <p:spPr bwMode="auto">
          <a:noFill/>
          <a:ln>
            <a:solidFill>
              <a:srgbClr val="000000"/>
            </a:solidFill>
            <a:miter lim="800000"/>
          </a:ln>
        </p:spPr>
      </p:sp>
      <p:sp>
        <p:nvSpPr>
          <p:cNvPr id="21506" name="Rectangle 3"/>
          <p:cNvSpPr>
            <a:spLocks noGrp="1"/>
          </p:cNvSpPr>
          <p:nvPr>
            <p:ph type="body" idx="1"/>
          </p:nvPr>
        </p:nvSpPr>
        <p:spPr bwMode="auto">
          <a:noFill/>
        </p:spPr>
        <p:txBody>
          <a:bodyPr wrap="square" numCol="1" anchor="t" anchorCtr="0" compatLnSpc="1"/>
          <a:lstStyle/>
          <a:p>
            <a:r>
              <a:rPr lang="zh-CN" altLang="en-US" smtClean="0">
                <a:solidFill>
                  <a:schemeClr val="tx2"/>
                </a:solidFill>
                <a:sym typeface="Helvetica Light"/>
              </a:rPr>
              <a:t>有关</a:t>
            </a:r>
            <a:r>
              <a:rPr lang="en-US" altLang="zh-CN" smtClean="0">
                <a:solidFill>
                  <a:schemeClr val="tx2"/>
                </a:solidFill>
                <a:sym typeface="Helvetica Light"/>
              </a:rPr>
              <a:t>php</a:t>
            </a:r>
            <a:r>
              <a:rPr lang="zh-CN" altLang="en-US" smtClean="0">
                <a:solidFill>
                  <a:schemeClr val="tx2"/>
                </a:solidFill>
                <a:sym typeface="Helvetica Light"/>
              </a:rPr>
              <a:t>标记的说明：如果文件内容是纯 </a:t>
            </a:r>
            <a:r>
              <a:rPr lang="en-US" altLang="zh-CN" smtClean="0">
                <a:solidFill>
                  <a:schemeClr val="tx2"/>
                </a:solidFill>
                <a:sym typeface="Helvetica Light"/>
              </a:rPr>
              <a:t>PHP </a:t>
            </a:r>
            <a:r>
              <a:rPr lang="zh-CN" altLang="en-US" smtClean="0">
                <a:solidFill>
                  <a:schemeClr val="tx2"/>
                </a:solidFill>
                <a:sym typeface="Helvetica Light"/>
              </a:rPr>
              <a:t>代码，最好在文件末尾删除 </a:t>
            </a:r>
            <a:r>
              <a:rPr lang="en-US" altLang="zh-CN" smtClean="0">
                <a:solidFill>
                  <a:schemeClr val="tx2"/>
                </a:solidFill>
                <a:sym typeface="Helvetica Light"/>
              </a:rPr>
              <a:t>PHP </a:t>
            </a:r>
            <a:r>
              <a:rPr lang="zh-CN" altLang="en-US" smtClean="0">
                <a:solidFill>
                  <a:schemeClr val="tx2"/>
                </a:solidFill>
                <a:sym typeface="Helvetica Light"/>
              </a:rPr>
              <a:t>结束标记。这可以避免在 </a:t>
            </a:r>
            <a:r>
              <a:rPr lang="en-US" altLang="zh-CN" smtClean="0">
                <a:solidFill>
                  <a:schemeClr val="tx2"/>
                </a:solidFill>
                <a:sym typeface="Helvetica Light"/>
              </a:rPr>
              <a:t>PHP </a:t>
            </a:r>
            <a:r>
              <a:rPr lang="zh-CN" altLang="en-US" smtClean="0">
                <a:solidFill>
                  <a:schemeClr val="tx2"/>
                </a:solidFill>
                <a:sym typeface="Helvetica Light"/>
              </a:rPr>
              <a:t>结束标记之后万一意外加入了空格或者换行符，会导致 </a:t>
            </a:r>
            <a:r>
              <a:rPr lang="en-US" altLang="zh-CN" smtClean="0">
                <a:solidFill>
                  <a:schemeClr val="tx2"/>
                </a:solidFill>
                <a:sym typeface="Helvetica Light"/>
              </a:rPr>
              <a:t>PHP </a:t>
            </a:r>
            <a:r>
              <a:rPr lang="zh-CN" altLang="en-US" smtClean="0">
                <a:solidFill>
                  <a:schemeClr val="tx2"/>
                </a:solidFill>
                <a:sym typeface="Helvetica Light"/>
              </a:rPr>
              <a:t>开始输出这些空白，而脚本中此时并无输出的意图。</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TextEdit="1"/>
          </p:cNvSpPr>
          <p:nvPr>
            <p:ph type="sldImg"/>
          </p:nvPr>
        </p:nvSpPr>
        <p:spPr bwMode="auto">
          <a:noFill/>
          <a:ln>
            <a:solidFill>
              <a:srgbClr val="000000"/>
            </a:solidFill>
            <a:miter lim="800000"/>
          </a:ln>
        </p:spPr>
      </p:sp>
      <p:sp>
        <p:nvSpPr>
          <p:cNvPr id="39938" name="Rectangle 3"/>
          <p:cNvSpPr>
            <a:spLocks noGrp="1"/>
          </p:cNvSpPr>
          <p:nvPr>
            <p:ph type="body" idx="1"/>
          </p:nvPr>
        </p:nvSpPr>
        <p:spPr bwMode="auto">
          <a:noFill/>
        </p:spPr>
        <p:txBody>
          <a:bodyPr wrap="square" numCol="1" anchor="t" anchorCtr="0" compatLnSpc="1"/>
          <a:lstStyle/>
          <a:p>
            <a:endParaRPr lang="zh-CN" altLang="en-US" smtClean="0">
              <a:solidFill>
                <a:schemeClr val="tx2"/>
              </a:solidFill>
              <a:sym typeface="Helvetica 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TextEdit="1"/>
          </p:cNvSpPr>
          <p:nvPr>
            <p:ph type="sldImg"/>
          </p:nvPr>
        </p:nvSpPr>
        <p:spPr bwMode="auto">
          <a:noFill/>
          <a:ln>
            <a:solidFill>
              <a:srgbClr val="000000"/>
            </a:solidFill>
            <a:miter lim="800000"/>
          </a:ln>
        </p:spPr>
      </p:sp>
      <p:sp>
        <p:nvSpPr>
          <p:cNvPr id="41986" name="Rectangle 3"/>
          <p:cNvSpPr>
            <a:spLocks noGrp="1"/>
          </p:cNvSpPr>
          <p:nvPr>
            <p:ph type="body" idx="1"/>
          </p:nvPr>
        </p:nvSpPr>
        <p:spPr bwMode="auto">
          <a:noFill/>
        </p:spPr>
        <p:txBody>
          <a:bodyPr wrap="square" numCol="1" anchor="t" anchorCtr="0" compatLnSpc="1"/>
          <a:lstStyle/>
          <a:p>
            <a:endParaRPr lang="zh-CN" altLang="en-US" smtClean="0">
              <a:solidFill>
                <a:schemeClr val="tx2"/>
              </a:solidFill>
              <a:sym typeface="Helvetica 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TextEdit="1"/>
          </p:cNvSpPr>
          <p:nvPr>
            <p:ph type="sldImg"/>
          </p:nvPr>
        </p:nvSpPr>
        <p:spPr bwMode="auto">
          <a:noFill/>
          <a:ln>
            <a:solidFill>
              <a:srgbClr val="000000"/>
            </a:solidFill>
            <a:miter lim="800000"/>
          </a:ln>
        </p:spPr>
      </p:sp>
      <p:sp>
        <p:nvSpPr>
          <p:cNvPr id="44034" name="Rectangle 3"/>
          <p:cNvSpPr>
            <a:spLocks noGrp="1"/>
          </p:cNvSpPr>
          <p:nvPr>
            <p:ph type="body" idx="1"/>
          </p:nvPr>
        </p:nvSpPr>
        <p:spPr bwMode="auto">
          <a:noFill/>
        </p:spPr>
        <p:txBody>
          <a:bodyPr wrap="square" numCol="1" anchor="t" anchorCtr="0" compatLnSpc="1"/>
          <a:lstStyle/>
          <a:p>
            <a:endParaRPr lang="zh-CN" altLang="en-US" smtClean="0">
              <a:solidFill>
                <a:schemeClr val="tx2"/>
              </a:solidFill>
              <a:sym typeface="Helvetica 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TextEdit="1"/>
          </p:cNvSpPr>
          <p:nvPr>
            <p:ph type="sldImg"/>
          </p:nvPr>
        </p:nvSpPr>
        <p:spPr bwMode="auto">
          <a:noFill/>
          <a:ln>
            <a:solidFill>
              <a:srgbClr val="000000"/>
            </a:solidFill>
            <a:miter lim="800000"/>
          </a:ln>
        </p:spPr>
      </p:sp>
      <p:sp>
        <p:nvSpPr>
          <p:cNvPr id="48130" name="Rectangle 3"/>
          <p:cNvSpPr>
            <a:spLocks noGrp="1"/>
          </p:cNvSpPr>
          <p:nvPr>
            <p:ph type="body" idx="1"/>
          </p:nvPr>
        </p:nvSpPr>
        <p:spPr bwMode="auto">
          <a:noFill/>
        </p:spPr>
        <p:txBody>
          <a:bodyPr wrap="square" numCol="1" anchor="t" anchorCtr="0" compatLnSpc="1"/>
          <a:lstStyle/>
          <a:p>
            <a:endParaRPr lang="zh-CN" altLang="en-US" smtClean="0">
              <a:solidFill>
                <a:schemeClr val="tx2"/>
              </a:solidFill>
              <a:sym typeface="Helvetica 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TextEdit="1"/>
          </p:cNvSpPr>
          <p:nvPr>
            <p:ph type="sldImg"/>
          </p:nvPr>
        </p:nvSpPr>
        <p:spPr bwMode="auto">
          <a:noFill/>
          <a:ln>
            <a:solidFill>
              <a:srgbClr val="000000"/>
            </a:solidFill>
            <a:miter lim="800000"/>
          </a:ln>
        </p:spPr>
      </p:sp>
      <p:sp>
        <p:nvSpPr>
          <p:cNvPr id="50178" name="Rectangle 3"/>
          <p:cNvSpPr>
            <a:spLocks noGrp="1"/>
          </p:cNvSpPr>
          <p:nvPr>
            <p:ph type="body" idx="1"/>
          </p:nvPr>
        </p:nvSpPr>
        <p:spPr bwMode="auto">
          <a:noFill/>
        </p:spPr>
        <p:txBody>
          <a:bodyPr wrap="square" numCol="1" anchor="t" anchorCtr="0" compatLnSpc="1"/>
          <a:lstStyle/>
          <a:p>
            <a:endParaRPr lang="zh-CN" altLang="en-US" smtClean="0">
              <a:solidFill>
                <a:schemeClr val="tx2"/>
              </a:solidFill>
              <a:sym typeface="Helvetica 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TextEdit="1"/>
          </p:cNvSpPr>
          <p:nvPr>
            <p:ph type="sldImg"/>
          </p:nvPr>
        </p:nvSpPr>
        <p:spPr bwMode="auto">
          <a:noFill/>
          <a:ln>
            <a:solidFill>
              <a:srgbClr val="000000"/>
            </a:solidFill>
            <a:miter lim="800000"/>
          </a:ln>
        </p:spPr>
      </p:sp>
      <p:sp>
        <p:nvSpPr>
          <p:cNvPr id="53250" name="Rectangle 3"/>
          <p:cNvSpPr>
            <a:spLocks noGrp="1"/>
          </p:cNvSpPr>
          <p:nvPr>
            <p:ph type="body" idx="1"/>
          </p:nvPr>
        </p:nvSpPr>
        <p:spPr bwMode="auto">
          <a:noFill/>
        </p:spPr>
        <p:txBody>
          <a:bodyPr wrap="square" numCol="1" anchor="t" anchorCtr="0" compatLnSpc="1"/>
          <a:lstStyle/>
          <a:p>
            <a:endParaRPr lang="zh-CN" altLang="en-US" smtClean="0">
              <a:solidFill>
                <a:schemeClr val="tx2"/>
              </a:solidFill>
              <a:sym typeface="Helvetica 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TextEdit="1"/>
          </p:cNvSpPr>
          <p:nvPr>
            <p:ph type="sldImg"/>
          </p:nvPr>
        </p:nvSpPr>
        <p:spPr bwMode="auto">
          <a:noFill/>
          <a:ln>
            <a:solidFill>
              <a:srgbClr val="000000"/>
            </a:solidFill>
            <a:miter lim="800000"/>
          </a:ln>
        </p:spPr>
      </p:sp>
      <p:sp>
        <p:nvSpPr>
          <p:cNvPr id="55298" name="Rectangle 3"/>
          <p:cNvSpPr>
            <a:spLocks noGrp="1"/>
          </p:cNvSpPr>
          <p:nvPr>
            <p:ph type="body" idx="1"/>
          </p:nvPr>
        </p:nvSpPr>
        <p:spPr bwMode="auto">
          <a:noFill/>
        </p:spPr>
        <p:txBody>
          <a:bodyPr wrap="square" numCol="1" anchor="t" anchorCtr="0" compatLnSpc="1"/>
          <a:lstStyle/>
          <a:p>
            <a:r>
              <a:rPr lang="zh-CN" altLang="en-US" smtClean="0"/>
              <a:t>事实上</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TextEdit="1"/>
          </p:cNvSpPr>
          <p:nvPr>
            <p:ph type="sldImg"/>
          </p:nvPr>
        </p:nvSpPr>
        <p:spPr bwMode="auto">
          <a:noFill/>
          <a:ln>
            <a:solidFill>
              <a:srgbClr val="000000"/>
            </a:solidFill>
            <a:miter lim="800000"/>
          </a:ln>
        </p:spPr>
      </p:sp>
      <p:sp>
        <p:nvSpPr>
          <p:cNvPr id="57346" name="Rectangle 3"/>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solidFill>
                <a:schemeClr val="tx2"/>
              </a:solidFill>
              <a:sym typeface="Helvetica 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TextEdit="1"/>
          </p:cNvSpPr>
          <p:nvPr>
            <p:ph type="sldImg"/>
          </p:nvPr>
        </p:nvSpPr>
        <p:spPr bwMode="auto">
          <a:noFill/>
          <a:ln>
            <a:solidFill>
              <a:srgbClr val="000000"/>
            </a:solidFill>
            <a:miter lim="800000"/>
          </a:ln>
        </p:spPr>
      </p:sp>
      <p:sp>
        <p:nvSpPr>
          <p:cNvPr id="59394" name="Rectangle 3"/>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solidFill>
                <a:schemeClr val="tx2"/>
              </a:solidFill>
              <a:sym typeface="Helvetica 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TextEdit="1"/>
          </p:cNvSpPr>
          <p:nvPr>
            <p:ph type="sldImg"/>
          </p:nvPr>
        </p:nvSpPr>
        <p:spPr bwMode="auto">
          <a:noFill/>
          <a:ln>
            <a:solidFill>
              <a:srgbClr val="000000"/>
            </a:solidFill>
            <a:miter lim="800000"/>
          </a:ln>
        </p:spPr>
      </p:sp>
      <p:sp>
        <p:nvSpPr>
          <p:cNvPr id="61442" name="Rectangle 3"/>
          <p:cNvSpPr>
            <a:spLocks noGrp="1"/>
          </p:cNvSpPr>
          <p:nvPr>
            <p:ph type="body" idx="1"/>
          </p:nvPr>
        </p:nvSpPr>
        <p:spPr bwMode="auto">
          <a:noFill/>
        </p:spPr>
        <p:txBody>
          <a:bodyPr wrap="square" numCol="1" anchor="t" anchorCtr="0" compatLnSpc="1"/>
          <a:lstStyle/>
          <a:p>
            <a:pPr eaLnBrk="1" hangingPunct="1">
              <a:spcBef>
                <a:spcPct val="0"/>
              </a:spcBef>
            </a:pPr>
            <a:r>
              <a:rPr lang="zh-CN" altLang="en-US" smtClean="0">
                <a:solidFill>
                  <a:schemeClr val="tx2"/>
                </a:solidFill>
                <a:sym typeface="Helvetica Light"/>
              </a:rPr>
              <a:t>属性赋值的常数：这里的常数是指 </a:t>
            </a:r>
            <a:r>
              <a:rPr lang="en-US" altLang="zh-CN" smtClean="0">
                <a:solidFill>
                  <a:schemeClr val="tx2"/>
                </a:solidFill>
                <a:sym typeface="Helvetica Light"/>
              </a:rPr>
              <a:t>PHP </a:t>
            </a:r>
            <a:r>
              <a:rPr lang="zh-CN" altLang="en-US" smtClean="0">
                <a:solidFill>
                  <a:schemeClr val="tx2"/>
                </a:solidFill>
                <a:sym typeface="Helvetica Light"/>
              </a:rPr>
              <a:t>脚本在编译阶段时就可以得到其值，而不依赖于运行时的信息才能求值。</a:t>
            </a:r>
          </a:p>
          <a:p>
            <a:pPr eaLnBrk="1" hangingPunct="1">
              <a:spcBef>
                <a:spcPct val="0"/>
              </a:spcBef>
            </a:pPr>
            <a:r>
              <a:rPr lang="zh-CN" altLang="en-US" smtClean="0">
                <a:solidFill>
                  <a:schemeClr val="tx2"/>
                </a:solidFill>
                <a:sym typeface="Helvetica Light"/>
              </a:rPr>
              <a:t>类属性：类属性必须定义为公有，受保护，私有之一。如果用 </a:t>
            </a:r>
            <a:r>
              <a:rPr lang="en-US" altLang="zh-CN" smtClean="0">
                <a:solidFill>
                  <a:schemeClr val="tx2"/>
                </a:solidFill>
                <a:sym typeface="Helvetica Light"/>
              </a:rPr>
              <a:t>var </a:t>
            </a:r>
            <a:r>
              <a:rPr lang="zh-CN" altLang="en-US" smtClean="0">
                <a:solidFill>
                  <a:schemeClr val="tx2"/>
                </a:solidFill>
                <a:sym typeface="Helvetica Light"/>
              </a:rPr>
              <a:t>定义，则被视为公有。</a:t>
            </a:r>
            <a:r>
              <a:rPr lang="zh-CN" altLang="en-US" smtClean="0">
                <a:solidFill>
                  <a:srgbClr val="000000"/>
                </a:solidFill>
                <a:sym typeface="Helvetica Light"/>
              </a:rPr>
              <a:t> </a:t>
            </a:r>
            <a:endParaRPr lang="zh-CN" altLang="en-US" smtClean="0">
              <a:solidFill>
                <a:schemeClr val="tx2"/>
              </a:solidFill>
              <a:sym typeface="Helvetica Light"/>
            </a:endParaRPr>
          </a:p>
          <a:p>
            <a:pPr eaLnBrk="1" hangingPunct="1">
              <a:spcBef>
                <a:spcPct val="0"/>
              </a:spcBef>
            </a:pPr>
            <a:endParaRPr lang="zh-CN" altLang="en-US" smtClean="0">
              <a:solidFill>
                <a:schemeClr val="tx2"/>
              </a:solidFill>
              <a:sym typeface="Helvetica 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TextEdit="1"/>
          </p:cNvSpPr>
          <p:nvPr>
            <p:ph type="sldImg"/>
          </p:nvPr>
        </p:nvSpPr>
        <p:spPr bwMode="auto">
          <a:noFill/>
          <a:ln>
            <a:solidFill>
              <a:srgbClr val="000000"/>
            </a:solidFill>
            <a:miter lim="800000"/>
          </a:ln>
        </p:spPr>
      </p:sp>
      <p:sp>
        <p:nvSpPr>
          <p:cNvPr id="23554" name="Rectangle 3"/>
          <p:cNvSpPr>
            <a:spLocks noGrp="1"/>
          </p:cNvSpPr>
          <p:nvPr>
            <p:ph type="body" idx="1"/>
          </p:nvPr>
        </p:nvSpPr>
        <p:spPr bwMode="auto">
          <a:noFill/>
        </p:spPr>
        <p:txBody>
          <a:bodyPr wrap="square" numCol="1" anchor="t" anchorCtr="0" compatLnSpc="1"/>
          <a:lstStyle/>
          <a:p>
            <a:pPr eaLnBrk="1" hangingPunct="1">
              <a:spcBef>
                <a:spcPct val="0"/>
              </a:spcBef>
            </a:pPr>
            <a:r>
              <a:rPr lang="en-US" altLang="zh-CN" dirty="0" smtClean="0">
                <a:solidFill>
                  <a:schemeClr val="tx2"/>
                </a:solidFill>
                <a:sym typeface="Helvetica Light"/>
              </a:rPr>
              <a:t>$6frank = ‘not yet’;     // </a:t>
            </a:r>
            <a:r>
              <a:rPr lang="zh-CN" altLang="en-US" dirty="0" smtClean="0">
                <a:solidFill>
                  <a:schemeClr val="tx2"/>
                </a:solidFill>
                <a:sym typeface="Helvetica Light"/>
              </a:rPr>
              <a:t>非法变量名；以数字开头</a:t>
            </a:r>
            <a:br>
              <a:rPr lang="zh-CN" altLang="en-US" dirty="0" smtClean="0">
                <a:solidFill>
                  <a:schemeClr val="tx2"/>
                </a:solidFill>
                <a:sym typeface="Helvetica Light"/>
              </a:rPr>
            </a:br>
            <a:r>
              <a:rPr lang="en-US" altLang="zh-CN" dirty="0" smtClean="0">
                <a:solidFill>
                  <a:schemeClr val="tx2"/>
                </a:solidFill>
                <a:sym typeface="Helvetica Light"/>
              </a:rPr>
              <a:t>$_6frank = ‘not yet’;    // </a:t>
            </a:r>
            <a:r>
              <a:rPr lang="zh-CN" altLang="en-US" dirty="0" smtClean="0">
                <a:solidFill>
                  <a:schemeClr val="tx2"/>
                </a:solidFill>
                <a:sym typeface="Helvetica Light"/>
              </a:rPr>
              <a:t>合法变量名；以下划线开头</a:t>
            </a:r>
            <a:br>
              <a:rPr lang="zh-CN" altLang="en-US" dirty="0" smtClean="0">
                <a:solidFill>
                  <a:schemeClr val="tx2"/>
                </a:solidFill>
                <a:sym typeface="Helvetica Light"/>
              </a:rPr>
            </a:br>
            <a:r>
              <a:rPr lang="en-US" altLang="zh-CN" dirty="0" smtClean="0">
                <a:solidFill>
                  <a:schemeClr val="tx2"/>
                </a:solidFill>
                <a:sym typeface="Helvetica Light"/>
              </a:rPr>
              <a:t>$</a:t>
            </a:r>
            <a:r>
              <a:rPr lang="en-US" altLang="zh-CN" dirty="0" err="1" smtClean="0">
                <a:solidFill>
                  <a:schemeClr val="tx2"/>
                </a:solidFill>
                <a:sym typeface="Helvetica Light"/>
              </a:rPr>
              <a:t>i</a:t>
            </a:r>
            <a:r>
              <a:rPr lang="zh-CN" altLang="en-US" dirty="0" smtClean="0">
                <a:solidFill>
                  <a:schemeClr val="tx2"/>
                </a:solidFill>
                <a:sym typeface="Helvetica Light"/>
              </a:rPr>
              <a:t>帅</a:t>
            </a:r>
            <a:r>
              <a:rPr lang="en-US" altLang="zh-CN" dirty="0" err="1" smtClean="0">
                <a:solidFill>
                  <a:schemeClr val="tx2"/>
                </a:solidFill>
                <a:sym typeface="Helvetica Light"/>
              </a:rPr>
              <a:t>i</a:t>
            </a:r>
            <a:r>
              <a:rPr lang="zh-CN" altLang="en-US" dirty="0" smtClean="0">
                <a:solidFill>
                  <a:schemeClr val="tx2"/>
                </a:solidFill>
                <a:sym typeface="Helvetica Light"/>
              </a:rPr>
              <a:t>哥 </a:t>
            </a:r>
            <a:r>
              <a:rPr lang="en-US" altLang="zh-CN" dirty="0" smtClean="0">
                <a:solidFill>
                  <a:schemeClr val="tx2"/>
                </a:solidFill>
                <a:sym typeface="Helvetica Light"/>
              </a:rPr>
              <a:t>= ‘frank’;  // </a:t>
            </a:r>
            <a:r>
              <a:rPr lang="zh-CN" altLang="en-US" dirty="0" smtClean="0">
                <a:solidFill>
                  <a:schemeClr val="tx2"/>
                </a:solidFill>
                <a:sym typeface="Helvetica Light"/>
              </a:rPr>
              <a:t>合法变量名；可以用中文</a:t>
            </a:r>
            <a:r>
              <a:rPr lang="en-US" altLang="zh-CN" dirty="0" smtClean="0">
                <a:solidFill>
                  <a:schemeClr val="tx2"/>
                </a:solidFill>
                <a:sym typeface="Helvetica Light"/>
              </a:rPr>
              <a:t>(</a:t>
            </a:r>
            <a:r>
              <a:rPr lang="zh-CN" altLang="en-US" dirty="0" smtClean="0">
                <a:solidFill>
                  <a:schemeClr val="tx2"/>
                </a:solidFill>
                <a:sym typeface="Helvetica Light"/>
              </a:rPr>
              <a:t>不推荐</a:t>
            </a:r>
            <a:r>
              <a:rPr lang="en-US" altLang="zh-CN" dirty="0" smtClean="0">
                <a:solidFill>
                  <a:schemeClr val="tx2"/>
                </a:solidFill>
                <a:sym typeface="Helvetica Light"/>
              </a:rPr>
              <a:t>) </a:t>
            </a:r>
            <a:endParaRPr lang="zh-CN" altLang="en-US" dirty="0" smtClean="0">
              <a:solidFill>
                <a:schemeClr val="tx2"/>
              </a:solidFill>
              <a:sym typeface="Helvetica 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TextEdit="1"/>
          </p:cNvSpPr>
          <p:nvPr>
            <p:ph type="sldImg"/>
          </p:nvPr>
        </p:nvSpPr>
        <p:spPr bwMode="auto">
          <a:noFill/>
          <a:ln>
            <a:solidFill>
              <a:srgbClr val="000000"/>
            </a:solidFill>
            <a:miter lim="800000"/>
          </a:ln>
        </p:spPr>
      </p:sp>
      <p:sp>
        <p:nvSpPr>
          <p:cNvPr id="63490" name="Rectangle 3"/>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solidFill>
                <a:schemeClr val="tx2"/>
              </a:solidFill>
              <a:sym typeface="Helvetica 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TextEdit="1"/>
          </p:cNvSpPr>
          <p:nvPr>
            <p:ph type="sldImg"/>
          </p:nvPr>
        </p:nvSpPr>
        <p:spPr bwMode="auto">
          <a:noFill/>
          <a:ln>
            <a:solidFill>
              <a:srgbClr val="000000"/>
            </a:solidFill>
            <a:miter lim="800000"/>
          </a:ln>
        </p:spPr>
      </p:sp>
      <p:sp>
        <p:nvSpPr>
          <p:cNvPr id="65538" name="Rectangle 3"/>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solidFill>
                <a:schemeClr val="tx2"/>
              </a:solidFill>
              <a:sym typeface="Helvetica 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TextEdit="1"/>
          </p:cNvSpPr>
          <p:nvPr>
            <p:ph type="sldImg"/>
          </p:nvPr>
        </p:nvSpPr>
        <p:spPr bwMode="auto">
          <a:noFill/>
          <a:ln>
            <a:solidFill>
              <a:srgbClr val="000000"/>
            </a:solidFill>
            <a:miter lim="800000"/>
          </a:ln>
        </p:spPr>
      </p:sp>
      <p:sp>
        <p:nvSpPr>
          <p:cNvPr id="67586" name="Rectangle 3"/>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solidFill>
                <a:schemeClr val="tx2"/>
              </a:solidFill>
              <a:sym typeface="Helvetica 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TextEdit="1"/>
          </p:cNvSpPr>
          <p:nvPr>
            <p:ph type="sldImg"/>
          </p:nvPr>
        </p:nvSpPr>
        <p:spPr bwMode="auto">
          <a:noFill/>
          <a:ln>
            <a:solidFill>
              <a:srgbClr val="000000"/>
            </a:solidFill>
            <a:miter lim="800000"/>
          </a:ln>
        </p:spPr>
      </p:sp>
      <p:sp>
        <p:nvSpPr>
          <p:cNvPr id="69634" name="Rectangle 3"/>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solidFill>
                <a:schemeClr val="tx2"/>
              </a:solidFill>
              <a:sym typeface="Helvetica 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TextEdit="1"/>
          </p:cNvSpPr>
          <p:nvPr>
            <p:ph type="sldImg"/>
          </p:nvPr>
        </p:nvSpPr>
        <p:spPr bwMode="auto">
          <a:noFill/>
          <a:ln>
            <a:solidFill>
              <a:srgbClr val="000000"/>
            </a:solidFill>
            <a:miter lim="800000"/>
          </a:ln>
        </p:spPr>
      </p:sp>
      <p:sp>
        <p:nvSpPr>
          <p:cNvPr id="71682" name="Rectangle 3"/>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solidFill>
                <a:schemeClr val="tx2"/>
              </a:solidFill>
              <a:sym typeface="Helvetica 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Rot="1" noChangeAspect="1" noTextEdit="1"/>
          </p:cNvSpPr>
          <p:nvPr>
            <p:ph type="sldImg"/>
          </p:nvPr>
        </p:nvSpPr>
        <p:spPr bwMode="auto">
          <a:noFill/>
          <a:ln>
            <a:solidFill>
              <a:srgbClr val="000000"/>
            </a:solidFill>
            <a:miter lim="800000"/>
          </a:ln>
        </p:spPr>
      </p:sp>
      <p:sp>
        <p:nvSpPr>
          <p:cNvPr id="73730" name="Rectangle 3"/>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solidFill>
                <a:schemeClr val="tx2"/>
              </a:solidFill>
              <a:sym typeface="Helvetica 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TextEdit="1"/>
          </p:cNvSpPr>
          <p:nvPr>
            <p:ph type="sldImg"/>
          </p:nvPr>
        </p:nvSpPr>
        <p:spPr bwMode="auto">
          <a:noFill/>
          <a:ln>
            <a:solidFill>
              <a:srgbClr val="000000"/>
            </a:solidFill>
            <a:miter lim="800000"/>
          </a:ln>
        </p:spPr>
      </p:sp>
      <p:sp>
        <p:nvSpPr>
          <p:cNvPr id="75778" name="Rectangle 3"/>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solidFill>
                <a:schemeClr val="tx2"/>
              </a:solidFill>
              <a:sym typeface="Helvetica 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TextEdit="1"/>
          </p:cNvSpPr>
          <p:nvPr>
            <p:ph type="sldImg"/>
          </p:nvPr>
        </p:nvSpPr>
        <p:spPr bwMode="auto">
          <a:noFill/>
          <a:ln>
            <a:solidFill>
              <a:srgbClr val="000000"/>
            </a:solidFill>
            <a:miter lim="800000"/>
          </a:ln>
        </p:spPr>
      </p:sp>
      <p:sp>
        <p:nvSpPr>
          <p:cNvPr id="77826" name="Rectangle 3"/>
          <p:cNvSpPr>
            <a:spLocks noGrp="1"/>
          </p:cNvSpPr>
          <p:nvPr>
            <p:ph type="body" idx="1"/>
          </p:nvPr>
        </p:nvSpPr>
        <p:spPr bwMode="auto">
          <a:noFill/>
        </p:spPr>
        <p:txBody>
          <a:bodyPr wrap="square" numCol="1" anchor="t" anchorCtr="0" compatLnSpc="1"/>
          <a:lstStyle/>
          <a:p>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ln>
        </p:spPr>
      </p:sp>
      <p:sp>
        <p:nvSpPr>
          <p:cNvPr id="81923" name="Rectangle 3"/>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solidFill>
                <a:schemeClr val="tx2"/>
              </a:solidFill>
              <a:sym typeface="Helvetica 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TextEdit="1"/>
          </p:cNvSpPr>
          <p:nvPr>
            <p:ph type="sldImg"/>
          </p:nvPr>
        </p:nvSpPr>
        <p:spPr bwMode="auto">
          <a:noFill/>
          <a:ln>
            <a:solidFill>
              <a:srgbClr val="000000"/>
            </a:solidFill>
            <a:miter lim="800000"/>
          </a:ln>
        </p:spPr>
      </p:sp>
      <p:sp>
        <p:nvSpPr>
          <p:cNvPr id="25602" name="Rectangle 3"/>
          <p:cNvSpPr>
            <a:spLocks noGrp="1"/>
          </p:cNvSpPr>
          <p:nvPr>
            <p:ph type="body" idx="1"/>
          </p:nvPr>
        </p:nvSpPr>
        <p:spPr bwMode="auto">
          <a:noFill/>
        </p:spPr>
        <p:txBody>
          <a:bodyPr wrap="square" numCol="1" anchor="t" anchorCtr="0" compatLnSpc="1"/>
          <a:lstStyle/>
          <a:p>
            <a:pPr eaLnBrk="1" hangingPunct="1">
              <a:spcBef>
                <a:spcPct val="0"/>
              </a:spcBef>
            </a:pPr>
            <a:r>
              <a:rPr lang="en-US" altLang="zh-CN" smtClean="0">
                <a:solidFill>
                  <a:schemeClr val="tx2"/>
                </a:solidFill>
                <a:sym typeface="Helvetica Light"/>
              </a:rPr>
              <a:t>MC</a:t>
            </a:r>
            <a:r>
              <a:rPr lang="zh-CN" altLang="en-US" smtClean="0">
                <a:solidFill>
                  <a:schemeClr val="tx2"/>
                </a:solidFill>
                <a:sym typeface="Helvetica Light"/>
              </a:rPr>
              <a:t>，即</a:t>
            </a:r>
            <a:r>
              <a:rPr lang="en-US" altLang="zh-CN" smtClean="0">
                <a:solidFill>
                  <a:schemeClr val="tx2"/>
                </a:solidFill>
                <a:sym typeface="Helvetica Light"/>
              </a:rPr>
              <a:t>Magic Constant</a:t>
            </a:r>
            <a:r>
              <a:rPr lang="zh-CN" altLang="en-US" smtClean="0">
                <a:solidFill>
                  <a:schemeClr val="tx2"/>
                </a:solidFill>
                <a:sym typeface="Helvetica Light"/>
              </a:rPr>
              <a:t>，预定义常量。他们形式上当于</a:t>
            </a:r>
            <a:r>
              <a:rPr lang="en-US" altLang="zh-CN" smtClean="0">
                <a:solidFill>
                  <a:schemeClr val="tx2"/>
                </a:solidFill>
                <a:sym typeface="Helvetica Light"/>
              </a:rPr>
              <a:t>js</a:t>
            </a:r>
            <a:r>
              <a:rPr lang="zh-CN" altLang="en-US" smtClean="0">
                <a:solidFill>
                  <a:schemeClr val="tx2"/>
                </a:solidFill>
                <a:sym typeface="Helvetica Light"/>
              </a:rPr>
              <a:t>中的</a:t>
            </a:r>
            <a:r>
              <a:rPr lang="en-US" altLang="zh-CN" smtClean="0">
                <a:solidFill>
                  <a:schemeClr val="tx2"/>
                </a:solidFill>
                <a:sym typeface="Helvetica Light"/>
              </a:rPr>
              <a:t>this</a:t>
            </a:r>
            <a:r>
              <a:rPr lang="zh-CN" altLang="en-US" smtClean="0">
                <a:solidFill>
                  <a:schemeClr val="tx2"/>
                </a:solidFill>
                <a:sym typeface="Helvetica Light"/>
              </a:rPr>
              <a:t>的表现，可以指代某些情况下的具体内容。例如</a:t>
            </a:r>
            <a:r>
              <a:rPr lang="en-US" altLang="zh-CN" smtClean="0">
                <a:solidFill>
                  <a:schemeClr val="tx2"/>
                </a:solidFill>
                <a:sym typeface="Helvetica Light"/>
              </a:rPr>
              <a:t>__FILE__</a:t>
            </a:r>
            <a:r>
              <a:rPr lang="zh-CN" altLang="en-US" smtClean="0">
                <a:solidFill>
                  <a:schemeClr val="tx2"/>
                </a:solidFill>
                <a:sym typeface="Helvetica Light"/>
              </a:rPr>
              <a:t>表示文件路径等。</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TextEdit="1"/>
          </p:cNvSpPr>
          <p:nvPr>
            <p:ph type="sldImg"/>
          </p:nvPr>
        </p:nvSpPr>
        <p:spPr bwMode="auto">
          <a:noFill/>
          <a:ln>
            <a:solidFill>
              <a:srgbClr val="000000"/>
            </a:solidFill>
            <a:miter lim="800000"/>
          </a:ln>
        </p:spPr>
      </p:sp>
      <p:sp>
        <p:nvSpPr>
          <p:cNvPr id="27650" name="Rectangle 3"/>
          <p:cNvSpPr>
            <a:spLocks noGrp="1"/>
          </p:cNvSpPr>
          <p:nvPr>
            <p:ph type="body" idx="1"/>
          </p:nvPr>
        </p:nvSpPr>
        <p:spPr bwMode="auto">
          <a:noFill/>
        </p:spPr>
        <p:txBody>
          <a:bodyPr wrap="square" numCol="1" anchor="t" anchorCtr="0" compatLnSpc="1"/>
          <a:lstStyle/>
          <a:p>
            <a:pPr eaLnBrk="1" hangingPunct="1">
              <a:spcBef>
                <a:spcPct val="0"/>
              </a:spcBef>
            </a:pPr>
            <a:r>
              <a:rPr lang="zh-CN" altLang="en-US" smtClean="0">
                <a:solidFill>
                  <a:schemeClr val="tx2"/>
                </a:solidFill>
                <a:sym typeface="Helvetica Light"/>
              </a:rPr>
              <a:t>也有一种说法是：</a:t>
            </a:r>
            <a:r>
              <a:rPr lang="en-US" altLang="zh-CN" smtClean="0">
                <a:solidFill>
                  <a:schemeClr val="tx2"/>
                </a:solidFill>
                <a:sym typeface="Helvetica Light"/>
              </a:rPr>
              <a:t>php</a:t>
            </a:r>
            <a:r>
              <a:rPr lang="zh-CN" altLang="en-US" smtClean="0">
                <a:solidFill>
                  <a:schemeClr val="tx2"/>
                </a:solidFill>
                <a:sym typeface="Helvetica Light"/>
              </a:rPr>
              <a:t>就是一种面向表达式的语言。当然我个人持保留观点。</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TextEdit="1"/>
          </p:cNvSpPr>
          <p:nvPr>
            <p:ph type="sldImg"/>
          </p:nvPr>
        </p:nvSpPr>
        <p:spPr bwMode="auto">
          <a:noFill/>
          <a:ln>
            <a:solidFill>
              <a:srgbClr val="000000"/>
            </a:solidFill>
            <a:miter lim="800000"/>
          </a:ln>
        </p:spPr>
      </p:sp>
      <p:sp>
        <p:nvSpPr>
          <p:cNvPr id="29698" name="Rectangle 3"/>
          <p:cNvSpPr>
            <a:spLocks noGrp="1"/>
          </p:cNvSpPr>
          <p:nvPr>
            <p:ph type="body" idx="1"/>
          </p:nvPr>
        </p:nvSpPr>
        <p:spPr bwMode="auto">
          <a:noFill/>
        </p:spPr>
        <p:txBody>
          <a:bodyPr wrap="square" numCol="1" anchor="t" anchorCtr="0" compatLnSpc="1"/>
          <a:lstStyle/>
          <a:p>
            <a:r>
              <a:rPr lang="zh-CN" altLang="en-US" smtClean="0"/>
              <a:t>其实数据类型详细来说还有像</a:t>
            </a:r>
            <a:r>
              <a:rPr lang="en-US" altLang="zh-CN" smtClean="0"/>
              <a:t>resource</a:t>
            </a:r>
            <a:r>
              <a:rPr lang="zh-CN" altLang="en-US" smtClean="0"/>
              <a:t>类型、</a:t>
            </a:r>
            <a:r>
              <a:rPr lang="en-US" altLang="zh-CN" smtClean="0"/>
              <a:t>callback</a:t>
            </a:r>
            <a:r>
              <a:rPr lang="zh-CN" altLang="en-US" smtClean="0"/>
              <a:t>和</a:t>
            </a:r>
            <a:r>
              <a:rPr lang="en-US" altLang="zh-CN" smtClean="0"/>
              <a:t>callable</a:t>
            </a:r>
            <a:r>
              <a:rPr lang="zh-CN" altLang="en-US" smtClean="0"/>
              <a:t>类型以及伪类型等。但我们并不需要，或至少这一个阶段暂时用不到，但是这几种数据类型说起来还比较麻烦，因此我们并不在这里耽误过多的时间来说对大家没用的东西。</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TextEdit="1"/>
          </p:cNvSpPr>
          <p:nvPr>
            <p:ph type="sldImg"/>
          </p:nvPr>
        </p:nvSpPr>
        <p:spPr bwMode="auto">
          <a:noFill/>
          <a:ln>
            <a:solidFill>
              <a:srgbClr val="000000"/>
            </a:solidFill>
            <a:miter lim="800000"/>
          </a:ln>
        </p:spPr>
      </p:sp>
      <p:sp>
        <p:nvSpPr>
          <p:cNvPr id="31746" name="Rectangle 3"/>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solidFill>
                <a:schemeClr val="tx2"/>
              </a:solidFill>
              <a:sym typeface="Helvetica 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TextEdit="1"/>
          </p:cNvSpPr>
          <p:nvPr>
            <p:ph type="sldImg"/>
          </p:nvPr>
        </p:nvSpPr>
        <p:spPr bwMode="auto">
          <a:noFill/>
          <a:ln>
            <a:solidFill>
              <a:srgbClr val="000000"/>
            </a:solidFill>
            <a:miter lim="800000"/>
          </a:ln>
        </p:spPr>
      </p:sp>
      <p:sp>
        <p:nvSpPr>
          <p:cNvPr id="33794" name="Rectangle 3"/>
          <p:cNvSpPr>
            <a:spLocks noGrp="1"/>
          </p:cNvSpPr>
          <p:nvPr>
            <p:ph type="body" idx="1"/>
          </p:nvPr>
        </p:nvSpPr>
        <p:spPr bwMode="auto">
          <a:noFill/>
        </p:spPr>
        <p:txBody>
          <a:bodyPr wrap="square" numCol="1" anchor="t" anchorCtr="0" compatLnSpc="1"/>
          <a:lstStyle/>
          <a:p>
            <a:pPr eaLnBrk="1" hangingPunct="1">
              <a:spcBef>
                <a:spcPct val="0"/>
              </a:spcBef>
            </a:pPr>
            <a:r>
              <a:rPr lang="en-US" altLang="zh-CN" smtClean="0">
                <a:sym typeface="Helvetica Light"/>
              </a:rPr>
              <a:t>echo (int) ( (0.1+0.7) * 10 ); // </a:t>
            </a:r>
            <a:r>
              <a:rPr lang="zh-CN" altLang="en-US" smtClean="0">
                <a:sym typeface="Helvetica Light"/>
              </a:rPr>
              <a:t>显示 </a:t>
            </a:r>
            <a:r>
              <a:rPr lang="en-US" altLang="zh-CN" smtClean="0">
                <a:sym typeface="Helvetica Light"/>
              </a:rPr>
              <a:t>7! </a:t>
            </a:r>
            <a:endParaRPr lang="zh-CN" altLang="en-US" smtClean="0">
              <a:sym typeface="Helvetica 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TextEdit="1"/>
          </p:cNvSpPr>
          <p:nvPr>
            <p:ph type="sldImg"/>
          </p:nvPr>
        </p:nvSpPr>
        <p:spPr bwMode="auto">
          <a:noFill/>
          <a:ln>
            <a:solidFill>
              <a:srgbClr val="000000"/>
            </a:solidFill>
            <a:miter lim="800000"/>
          </a:ln>
        </p:spPr>
      </p:sp>
      <p:sp>
        <p:nvSpPr>
          <p:cNvPr id="35842" name="Rectangle 3"/>
          <p:cNvSpPr>
            <a:spLocks noGrp="1"/>
          </p:cNvSpPr>
          <p:nvPr>
            <p:ph type="body" idx="1"/>
          </p:nvPr>
        </p:nvSpPr>
        <p:spPr bwMode="auto">
          <a:noFill/>
        </p:spPr>
        <p:txBody>
          <a:bodyPr wrap="square" numCol="1" anchor="t" anchorCtr="0" compatLnSpc="1"/>
          <a:lstStyle/>
          <a:p>
            <a:r>
              <a:rPr lang="zh-CN" altLang="en-US" smtClean="0">
                <a:solidFill>
                  <a:schemeClr val="tx2"/>
                </a:solidFill>
                <a:sym typeface="Helvetica Light"/>
              </a:rPr>
              <a:t>浮点数精度尽管取决于计算机操作系统，但其精度也存在极限</a:t>
            </a:r>
          </a:p>
          <a:p>
            <a:r>
              <a:rPr lang="zh-CN" altLang="en-US" smtClean="0">
                <a:solidFill>
                  <a:schemeClr val="tx2"/>
                </a:solidFill>
                <a:sym typeface="Helvetica Light"/>
              </a:rPr>
              <a:t>		     类似与</a:t>
            </a:r>
            <a:r>
              <a:rPr lang="en-US" altLang="zh-CN" smtClean="0">
                <a:solidFill>
                  <a:schemeClr val="tx2"/>
                </a:solidFill>
                <a:sym typeface="Helvetica Light"/>
              </a:rPr>
              <a:t>0.1</a:t>
            </a:r>
            <a:r>
              <a:rPr lang="zh-CN" altLang="en-US" smtClean="0">
                <a:solidFill>
                  <a:schemeClr val="tx2"/>
                </a:solidFill>
                <a:sym typeface="Helvetica Light"/>
              </a:rPr>
              <a:t>或者</a:t>
            </a:r>
            <a:r>
              <a:rPr lang="en-US" altLang="zh-CN" smtClean="0">
                <a:solidFill>
                  <a:schemeClr val="tx2"/>
                </a:solidFill>
                <a:sym typeface="Helvetica Light"/>
              </a:rPr>
              <a:t>0.7</a:t>
            </a:r>
            <a:r>
              <a:rPr lang="zh-CN" altLang="en-US" smtClean="0">
                <a:solidFill>
                  <a:schemeClr val="tx2"/>
                </a:solidFill>
                <a:sym typeface="Helvetica Light"/>
              </a:rPr>
              <a:t>这种十进制中的数字，无法在不丢失精度的情况下用二进制表示</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TextEdit="1"/>
          </p:cNvSpPr>
          <p:nvPr>
            <p:ph type="sldImg"/>
          </p:nvPr>
        </p:nvSpPr>
        <p:spPr bwMode="auto">
          <a:noFill/>
          <a:ln>
            <a:solidFill>
              <a:srgbClr val="000000"/>
            </a:solidFill>
            <a:miter lim="800000"/>
          </a:ln>
        </p:spPr>
      </p:sp>
      <p:sp>
        <p:nvSpPr>
          <p:cNvPr id="37890" name="Rectangle 3"/>
          <p:cNvSpPr>
            <a:spLocks noGrp="1"/>
          </p:cNvSpPr>
          <p:nvPr>
            <p:ph type="body" idx="1"/>
          </p:nvPr>
        </p:nvSpPr>
        <p:spPr bwMode="auto">
          <a:noFill/>
        </p:spPr>
        <p:txBody>
          <a:bodyPr wrap="square" numCol="1" anchor="t" anchorCtr="0" compatLnSpc="1"/>
          <a:lstStyle/>
          <a:p>
            <a:r>
              <a:rPr lang="en-US" altLang="zh-CN" smtClean="0">
                <a:solidFill>
                  <a:schemeClr val="tx2"/>
                </a:solidFill>
                <a:sym typeface="Helvetica Light"/>
              </a:rPr>
              <a:t>php</a:t>
            </a:r>
            <a:r>
              <a:rPr lang="zh-CN" altLang="en-US" smtClean="0">
                <a:solidFill>
                  <a:schemeClr val="tx2"/>
                </a:solidFill>
                <a:sym typeface="Helvetica Light"/>
              </a:rPr>
              <a:t>中字符串实际上有</a:t>
            </a:r>
            <a:r>
              <a:rPr lang="en-US" altLang="zh-CN" smtClean="0">
                <a:solidFill>
                  <a:schemeClr val="tx2"/>
                </a:solidFill>
                <a:sym typeface="Helvetica Light"/>
              </a:rPr>
              <a:t>4</a:t>
            </a:r>
            <a:r>
              <a:rPr lang="zh-CN" altLang="en-US" smtClean="0">
                <a:solidFill>
                  <a:schemeClr val="tx2"/>
                </a:solidFill>
                <a:sym typeface="Helvetica Light"/>
              </a:rPr>
              <a:t>中写法，单引号、双引号、</a:t>
            </a:r>
            <a:r>
              <a:rPr lang="en-US" altLang="zh-CN" smtClean="0">
                <a:solidFill>
                  <a:schemeClr val="tx2"/>
                </a:solidFill>
                <a:sym typeface="Helvetica Light"/>
              </a:rPr>
              <a:t>heredoc</a:t>
            </a:r>
            <a:r>
              <a:rPr lang="zh-CN" altLang="en-US" smtClean="0">
                <a:solidFill>
                  <a:schemeClr val="tx2"/>
                </a:solidFill>
                <a:sym typeface="Helvetica Light"/>
              </a:rPr>
              <a:t>和</a:t>
            </a:r>
            <a:r>
              <a:rPr lang="en-US" altLang="zh-CN" smtClean="0">
                <a:solidFill>
                  <a:schemeClr val="tx2"/>
                </a:solidFill>
                <a:sym typeface="Helvetica Light"/>
              </a:rPr>
              <a:t>nowdoc</a:t>
            </a:r>
            <a:r>
              <a:rPr lang="zh-CN" altLang="en-US" smtClean="0">
                <a:solidFill>
                  <a:schemeClr val="tx2"/>
                </a:solidFill>
                <a:sym typeface="Helvetica Light"/>
              </a:rPr>
              <a:t>四种。其中</a:t>
            </a:r>
            <a:r>
              <a:rPr lang="en-US" altLang="zh-CN" smtClean="0">
                <a:solidFill>
                  <a:schemeClr val="tx2"/>
                </a:solidFill>
                <a:sym typeface="Helvetica Light"/>
              </a:rPr>
              <a:t>nowdoc</a:t>
            </a:r>
            <a:r>
              <a:rPr lang="zh-CN" altLang="en-US" smtClean="0">
                <a:solidFill>
                  <a:schemeClr val="tx2"/>
                </a:solidFill>
                <a:sym typeface="Helvetica Light"/>
              </a:rPr>
              <a:t>是</a:t>
            </a:r>
            <a:r>
              <a:rPr lang="en-US" altLang="zh-CN" smtClean="0">
                <a:solidFill>
                  <a:schemeClr val="tx2"/>
                </a:solidFill>
                <a:sym typeface="Helvetica Light"/>
              </a:rPr>
              <a:t>php5.3.0</a:t>
            </a:r>
            <a:r>
              <a:rPr lang="zh-CN" altLang="en-US" smtClean="0">
                <a:solidFill>
                  <a:schemeClr val="tx2"/>
                </a:solidFill>
                <a:sym typeface="Helvetica Light"/>
              </a:rPr>
              <a:t>之后支持的。但我们使用前两种足够。</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2244726"/>
            <a:ext cx="18288000" cy="4775200"/>
          </a:xfrm>
        </p:spPr>
        <p:txBody>
          <a:bodyPr anchor="b"/>
          <a:lstStyle>
            <a:lvl1pPr algn="ctr">
              <a:defRPr sz="12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2018/6/25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676400" y="730250"/>
            <a:ext cx="21031200" cy="1162367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2018/6/25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2018/6/25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2018/6/25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2018/6/25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2018/6/25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2018/6/25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2018/6/25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p:nvGrpSpPr>
        <p:grpSpPr>
          <a:xfrm>
            <a:off x="900029" y="489771"/>
            <a:ext cx="1409000" cy="1292765"/>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5"/>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5"/>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5"/>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5"/>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5"/>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5"/>
            </a:p>
          </p:txBody>
        </p:sp>
      </p:grpSp>
      <p:sp>
        <p:nvSpPr>
          <p:cNvPr id="2" name="文本框 1"/>
          <p:cNvSpPr txBox="1"/>
          <p:nvPr/>
        </p:nvSpPr>
        <p:spPr>
          <a:xfrm>
            <a:off x="927947" y="756920"/>
            <a:ext cx="1359747" cy="583565"/>
          </a:xfrm>
          <a:prstGeom prst="rect">
            <a:avLst/>
          </a:prstGeom>
          <a:noFill/>
        </p:spPr>
        <p:txBody>
          <a:bodyPr wrap="square" rtlCol="0">
            <a:spAutoFit/>
          </a:bodyPr>
          <a:lstStyle/>
          <a:p>
            <a:r>
              <a:rPr lang="en-US" altLang="zh-CN" sz="3200" b="1" i="1">
                <a:solidFill>
                  <a:schemeClr val="bg1"/>
                </a:solidFill>
                <a:latin typeface="微软雅黑" panose="020B0503020204020204" pitchFamily="34" charset="-122"/>
                <a:ea typeface="微软雅黑" panose="020B0503020204020204" pitchFamily="34" charset="-122"/>
              </a:rPr>
              <a:t>SXT</a:t>
            </a:r>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7" name="组合 6"/>
          <p:cNvGrpSpPr/>
          <p:nvPr/>
        </p:nvGrpSpPr>
        <p:grpSpPr>
          <a:xfrm>
            <a:off x="900029" y="489771"/>
            <a:ext cx="1409000" cy="1292765"/>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5"/>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5"/>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5"/>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5"/>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5"/>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5"/>
            </a:p>
          </p:txBody>
        </p:sp>
      </p:grpSp>
      <p:sp>
        <p:nvSpPr>
          <p:cNvPr id="19" name="Picture Placeholder 7"/>
          <p:cNvSpPr>
            <a:spLocks noGrp="1"/>
          </p:cNvSpPr>
          <p:nvPr>
            <p:ph type="pic" sz="quarter" idx="12"/>
          </p:nvPr>
        </p:nvSpPr>
        <p:spPr>
          <a:xfrm>
            <a:off x="900029" y="2902171"/>
            <a:ext cx="22665101" cy="729296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3200">
                <a:solidFill>
                  <a:schemeClr val="tx1">
                    <a:lumMod val="85000"/>
                    <a:lumOff val="15000"/>
                  </a:schemeClr>
                </a:solidFill>
                <a:latin typeface="+mj-lt"/>
              </a:defRPr>
            </a:lvl1pPr>
          </a:lstStyle>
          <a:p>
            <a:pPr marL="0" lvl="0" algn="ctr"/>
            <a:endParaRPr lang="en-US"/>
          </a:p>
        </p:txBody>
      </p:sp>
      <p:sp>
        <p:nvSpPr>
          <p:cNvPr id="2" name="文本框 1"/>
          <p:cNvSpPr txBox="1"/>
          <p:nvPr/>
        </p:nvSpPr>
        <p:spPr>
          <a:xfrm>
            <a:off x="927947" y="756920"/>
            <a:ext cx="1359747" cy="583565"/>
          </a:xfrm>
          <a:prstGeom prst="rect">
            <a:avLst/>
          </a:prstGeom>
          <a:noFill/>
        </p:spPr>
        <p:txBody>
          <a:bodyPr wrap="square" rtlCol="0">
            <a:spAutoFit/>
          </a:bodyPr>
          <a:lstStyle/>
          <a:p>
            <a:r>
              <a:rPr lang="en-US" altLang="zh-CN" sz="3200" b="1" i="1">
                <a:solidFill>
                  <a:schemeClr val="bg1"/>
                </a:solidFill>
                <a:latin typeface="微软雅黑" panose="020B0503020204020204" pitchFamily="34" charset="-122"/>
                <a:ea typeface="微软雅黑" panose="020B0503020204020204" pitchFamily="34" charset="-122"/>
              </a:rPr>
              <a:t>SXT</a:t>
            </a:r>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7" name="组合 6"/>
          <p:cNvGrpSpPr/>
          <p:nvPr/>
        </p:nvGrpSpPr>
        <p:grpSpPr>
          <a:xfrm>
            <a:off x="900029" y="489771"/>
            <a:ext cx="1409000" cy="1292765"/>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5"/>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5"/>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5"/>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5"/>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5"/>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5"/>
            </a:p>
          </p:txBody>
        </p:sp>
      </p:grpSp>
      <p:sp>
        <p:nvSpPr>
          <p:cNvPr id="21" name="Picture Placeholder 7"/>
          <p:cNvSpPr>
            <a:spLocks noGrp="1"/>
          </p:cNvSpPr>
          <p:nvPr>
            <p:ph type="pic" sz="quarter" idx="12"/>
          </p:nvPr>
        </p:nvSpPr>
        <p:spPr>
          <a:xfrm>
            <a:off x="13123888" y="2082675"/>
            <a:ext cx="4898061" cy="545646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32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18199744" y="6208075"/>
            <a:ext cx="4898061" cy="6717507"/>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32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18199744" y="2073472"/>
            <a:ext cx="4898061" cy="392881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32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13123888" y="7763069"/>
            <a:ext cx="4898061" cy="516251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3200">
                <a:solidFill>
                  <a:schemeClr val="tx1">
                    <a:lumMod val="85000"/>
                    <a:lumOff val="15000"/>
                  </a:schemeClr>
                </a:solidFill>
                <a:latin typeface="+mj-lt"/>
              </a:defRPr>
            </a:lvl1pPr>
          </a:lstStyle>
          <a:p>
            <a:pPr marL="0" lvl="0" algn="ctr"/>
            <a:endParaRPr lang="en-US"/>
          </a:p>
        </p:txBody>
      </p:sp>
      <p:sp>
        <p:nvSpPr>
          <p:cNvPr id="2" name="文本框 1"/>
          <p:cNvSpPr txBox="1"/>
          <p:nvPr/>
        </p:nvSpPr>
        <p:spPr>
          <a:xfrm>
            <a:off x="927947" y="756920"/>
            <a:ext cx="1359747" cy="583565"/>
          </a:xfrm>
          <a:prstGeom prst="rect">
            <a:avLst/>
          </a:prstGeom>
          <a:noFill/>
        </p:spPr>
        <p:txBody>
          <a:bodyPr wrap="square" rtlCol="0">
            <a:spAutoFit/>
          </a:bodyPr>
          <a:lstStyle/>
          <a:p>
            <a:r>
              <a:rPr lang="en-US" altLang="zh-CN" sz="3200" b="1" i="1">
                <a:solidFill>
                  <a:schemeClr val="bg1"/>
                </a:solidFill>
                <a:latin typeface="微软雅黑" panose="020B0503020204020204" pitchFamily="34" charset="-122"/>
                <a:ea typeface="微软雅黑" panose="020B0503020204020204" pitchFamily="34" charset="-122"/>
              </a:rPr>
              <a:t>SXT</a:t>
            </a:r>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2018/6/25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grpSp>
        <p:nvGrpSpPr>
          <p:cNvPr id="7" name="组合 6"/>
          <p:cNvGrpSpPr/>
          <p:nvPr/>
        </p:nvGrpSpPr>
        <p:grpSpPr>
          <a:xfrm>
            <a:off x="900029" y="489771"/>
            <a:ext cx="1409000" cy="1292765"/>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5"/>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5"/>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5"/>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5"/>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5"/>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5"/>
            </a:p>
          </p:txBody>
        </p:sp>
      </p:grpSp>
      <p:sp>
        <p:nvSpPr>
          <p:cNvPr id="19" name="Picture Placeholder 7"/>
          <p:cNvSpPr>
            <a:spLocks noGrp="1"/>
          </p:cNvSpPr>
          <p:nvPr>
            <p:ph type="pic" sz="quarter" idx="12"/>
          </p:nvPr>
        </p:nvSpPr>
        <p:spPr>
          <a:xfrm>
            <a:off x="2246443" y="3849269"/>
            <a:ext cx="4898061" cy="545646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32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7396877" y="3849269"/>
            <a:ext cx="4898061" cy="545646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32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12547312" y="3849269"/>
            <a:ext cx="4898061" cy="545646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32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17697747" y="3849267"/>
            <a:ext cx="4898061" cy="545646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3200">
                <a:solidFill>
                  <a:schemeClr val="tx1">
                    <a:lumMod val="85000"/>
                    <a:lumOff val="15000"/>
                  </a:schemeClr>
                </a:solidFill>
                <a:latin typeface="+mj-lt"/>
              </a:defRPr>
            </a:lvl1pPr>
          </a:lstStyle>
          <a:p>
            <a:pPr marL="0" lvl="0" algn="ctr"/>
            <a:endParaRPr lang="en-US"/>
          </a:p>
        </p:txBody>
      </p:sp>
      <p:sp>
        <p:nvSpPr>
          <p:cNvPr id="2" name="文本框 1"/>
          <p:cNvSpPr txBox="1"/>
          <p:nvPr/>
        </p:nvSpPr>
        <p:spPr>
          <a:xfrm>
            <a:off x="927947" y="756920"/>
            <a:ext cx="1359747" cy="583565"/>
          </a:xfrm>
          <a:prstGeom prst="rect">
            <a:avLst/>
          </a:prstGeom>
          <a:noFill/>
        </p:spPr>
        <p:txBody>
          <a:bodyPr wrap="square" rtlCol="0">
            <a:spAutoFit/>
          </a:bodyPr>
          <a:lstStyle/>
          <a:p>
            <a:r>
              <a:rPr lang="en-US" altLang="zh-CN" sz="3200" b="1" i="1">
                <a:solidFill>
                  <a:schemeClr val="bg1"/>
                </a:solidFill>
                <a:latin typeface="微软雅黑" panose="020B0503020204020204" pitchFamily="34" charset="-122"/>
                <a:ea typeface="微软雅黑" panose="020B0503020204020204" pitchFamily="34" charset="-122"/>
              </a:rPr>
              <a:t>SXT</a:t>
            </a:r>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663700" y="3419476"/>
            <a:ext cx="21031200" cy="5705474"/>
          </a:xfrm>
        </p:spPr>
        <p:txBody>
          <a:bodyPr anchor="b"/>
          <a:lstStyle>
            <a:lvl1pPr>
              <a:defRPr sz="12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663700" y="9178926"/>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2018/6/25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676400" y="3651250"/>
            <a:ext cx="10363200" cy="870267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2344400" y="3651250"/>
            <a:ext cx="10363200" cy="870267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2018/6/25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679576" y="730250"/>
            <a:ext cx="21031200" cy="2651126"/>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2373548" y="3556876"/>
            <a:ext cx="9747148" cy="1647824"/>
          </a:xfrm>
        </p:spPr>
        <p:txBody>
          <a:bodyPr anchor="ctr" anchorCtr="0"/>
          <a:lstStyle>
            <a:lvl1pPr marL="0" indent="0">
              <a:buNone/>
              <a:defRPr sz="5600"/>
            </a:lvl1pPr>
            <a:lvl2pPr marL="914400" indent="0">
              <a:buNone/>
              <a:defRPr sz="4800"/>
            </a:lvl2pPr>
            <a:lvl3pPr marL="1828800" indent="0">
              <a:buNone/>
              <a:defRPr sz="4000"/>
            </a:lvl3pPr>
            <a:lvl4pPr marL="2743200" indent="0">
              <a:buNone/>
              <a:defRPr sz="3600"/>
            </a:lvl4pPr>
            <a:lvl5pPr marL="3657600" indent="0">
              <a:buNone/>
              <a:defRPr sz="3600"/>
            </a:lvl5pPr>
            <a:lvl6pPr marL="4572000" indent="0">
              <a:buNone/>
              <a:defRPr sz="3600"/>
            </a:lvl6pPr>
            <a:lvl7pPr marL="5486400" indent="0">
              <a:buNone/>
              <a:defRPr sz="3600"/>
            </a:lvl7pPr>
            <a:lvl8pPr marL="6400800" indent="0">
              <a:buNone/>
              <a:defRPr sz="3600"/>
            </a:lvl8pPr>
            <a:lvl9pPr marL="7315200" indent="0">
              <a:buNone/>
              <a:defRPr sz="3600"/>
            </a:lvl9pPr>
          </a:lstStyle>
          <a:p>
            <a:pPr lvl="0"/>
            <a:r>
              <a:rPr lang="zh-CN" altLang="en-US" smtClean="0"/>
              <a:t>单击此处编辑母版文本样式</a:t>
            </a:r>
          </a:p>
        </p:txBody>
      </p:sp>
      <p:sp>
        <p:nvSpPr>
          <p:cNvPr id="4" name="内容占位符 3"/>
          <p:cNvSpPr>
            <a:spLocks noGrp="1"/>
          </p:cNvSpPr>
          <p:nvPr>
            <p:ph sz="half" idx="2"/>
          </p:nvPr>
        </p:nvSpPr>
        <p:spPr>
          <a:xfrm>
            <a:off x="2373548" y="5330758"/>
            <a:ext cx="9747148" cy="704856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12513876" y="3556876"/>
            <a:ext cx="9795152" cy="1647824"/>
          </a:xfrm>
        </p:spPr>
        <p:txBody>
          <a:bodyPr anchor="ctr" anchorCtr="0"/>
          <a:lstStyle>
            <a:lvl1pPr marL="0" indent="0">
              <a:buNone/>
              <a:defRPr sz="5600"/>
            </a:lvl1pPr>
            <a:lvl2pPr marL="914400" indent="0">
              <a:buNone/>
              <a:defRPr sz="4800"/>
            </a:lvl2pPr>
            <a:lvl3pPr marL="1828800" indent="0">
              <a:buNone/>
              <a:defRPr sz="4000"/>
            </a:lvl3pPr>
            <a:lvl4pPr marL="2743200" indent="0">
              <a:buNone/>
              <a:defRPr sz="3600"/>
            </a:lvl4pPr>
            <a:lvl5pPr marL="3657600" indent="0">
              <a:buNone/>
              <a:defRPr sz="3600"/>
            </a:lvl5pPr>
            <a:lvl6pPr marL="4572000" indent="0">
              <a:buNone/>
              <a:defRPr sz="3600"/>
            </a:lvl6pPr>
            <a:lvl7pPr marL="5486400" indent="0">
              <a:buNone/>
              <a:defRPr sz="3600"/>
            </a:lvl7pPr>
            <a:lvl8pPr marL="6400800" indent="0">
              <a:buNone/>
              <a:defRPr sz="3600"/>
            </a:lvl8pPr>
            <a:lvl9pPr marL="7315200" indent="0">
              <a:buNone/>
              <a:defRPr sz="3600"/>
            </a:lvl9pPr>
          </a:lstStyle>
          <a:p>
            <a:pPr lvl="0"/>
            <a:r>
              <a:rPr lang="zh-CN" altLang="en-US" smtClean="0"/>
              <a:t>单击此处编辑母版文本样式</a:t>
            </a:r>
          </a:p>
        </p:txBody>
      </p:sp>
      <p:sp>
        <p:nvSpPr>
          <p:cNvPr id="6" name="内容占位符 5"/>
          <p:cNvSpPr>
            <a:spLocks noGrp="1"/>
          </p:cNvSpPr>
          <p:nvPr>
            <p:ph sz="quarter" idx="4"/>
          </p:nvPr>
        </p:nvSpPr>
        <p:spPr>
          <a:xfrm>
            <a:off x="12513876" y="5330758"/>
            <a:ext cx="9795152" cy="704856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2018/6/25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pPr/>
              <a:t>2018/6/25 Monday</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2243667"/>
            <a:ext cx="18288000" cy="4775200"/>
          </a:xfrm>
        </p:spPr>
        <p:txBody>
          <a:bodyPr anchor="b"/>
          <a:lstStyle>
            <a:lvl1pPr algn="ctr">
              <a:defRPr sz="16000"/>
            </a:lvl1pPr>
          </a:lstStyle>
          <a:p>
            <a:r>
              <a:rPr lang="zh-CN" altLang="en-US"/>
              <a:t>单击此处编辑母版标题样式</a:t>
            </a:r>
          </a:p>
        </p:txBody>
      </p:sp>
      <p:sp>
        <p:nvSpPr>
          <p:cNvPr id="3" name="副标题 2"/>
          <p:cNvSpPr>
            <a:spLocks noGrp="1"/>
          </p:cNvSpPr>
          <p:nvPr>
            <p:ph type="subTitle" idx="1"/>
          </p:nvPr>
        </p:nvSpPr>
        <p:spPr>
          <a:xfrm>
            <a:off x="3048000" y="7205133"/>
            <a:ext cx="18288000" cy="3310467"/>
          </a:xfrm>
        </p:spPr>
        <p:txBody>
          <a:bodyPr/>
          <a:lstStyle>
            <a:lvl1pPr marL="0" indent="0" algn="ctr">
              <a:buNone/>
              <a:defRPr sz="6400"/>
            </a:lvl1pPr>
            <a:lvl2pPr marL="1219200" indent="0" algn="ctr">
              <a:buNone/>
              <a:defRPr sz="5335"/>
            </a:lvl2pPr>
            <a:lvl3pPr marL="2438400" indent="0" algn="ctr">
              <a:buNone/>
              <a:defRPr sz="4800"/>
            </a:lvl3pPr>
            <a:lvl4pPr marL="3657600" indent="0" algn="ctr">
              <a:buNone/>
              <a:defRPr sz="4265"/>
            </a:lvl4pPr>
            <a:lvl5pPr marL="4876800" indent="0" algn="ctr">
              <a:buNone/>
              <a:defRPr sz="4265"/>
            </a:lvl5pPr>
            <a:lvl6pPr marL="6096000" indent="0" algn="ctr">
              <a:buNone/>
              <a:defRPr sz="4265"/>
            </a:lvl6pPr>
            <a:lvl7pPr marL="7315200" indent="0" algn="ctr">
              <a:buNone/>
              <a:defRPr sz="4265"/>
            </a:lvl7pPr>
            <a:lvl8pPr marL="8534400" indent="0" algn="ctr">
              <a:buNone/>
              <a:defRPr sz="4265"/>
            </a:lvl8pPr>
            <a:lvl9pPr marL="9753600" indent="0" algn="ctr">
              <a:buNone/>
              <a:defRPr sz="4265"/>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0F7005-9383-42C0-A374-E507AD6B23EE}" type="datetimeFigureOut">
              <a:rPr lang="zh-CN" altLang="en-US" smtClean="0"/>
              <a:pPr/>
              <a:t>2018/6/25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0F7005-9383-42C0-A374-E507AD6B23EE}" type="datetimeFigureOut">
              <a:rPr lang="zh-CN" altLang="en-US" smtClean="0"/>
              <a:pPr/>
              <a:t>2018/6/25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2018/6/25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663701" y="3420533"/>
            <a:ext cx="21031200" cy="5706533"/>
          </a:xfrm>
        </p:spPr>
        <p:txBody>
          <a:bodyPr anchor="b"/>
          <a:lstStyle>
            <a:lvl1pPr>
              <a:defRPr sz="16000"/>
            </a:lvl1pPr>
          </a:lstStyle>
          <a:p>
            <a:r>
              <a:rPr lang="zh-CN" altLang="en-US"/>
              <a:t>单击此处编辑母版标题样式</a:t>
            </a:r>
          </a:p>
        </p:txBody>
      </p:sp>
      <p:sp>
        <p:nvSpPr>
          <p:cNvPr id="3" name="文本占位符 2"/>
          <p:cNvSpPr>
            <a:spLocks noGrp="1"/>
          </p:cNvSpPr>
          <p:nvPr>
            <p:ph type="body" idx="1"/>
          </p:nvPr>
        </p:nvSpPr>
        <p:spPr>
          <a:xfrm>
            <a:off x="1663701" y="9177867"/>
            <a:ext cx="21031200" cy="3001435"/>
          </a:xfrm>
        </p:spPr>
        <p:txBody>
          <a:bodyPr/>
          <a:lstStyle>
            <a:lvl1pPr marL="0" indent="0">
              <a:buNone/>
              <a:defRPr sz="6400">
                <a:solidFill>
                  <a:schemeClr val="tx1">
                    <a:tint val="75000"/>
                  </a:schemeClr>
                </a:solidFill>
              </a:defRPr>
            </a:lvl1pPr>
            <a:lvl2pPr marL="1219200" indent="0">
              <a:buNone/>
              <a:defRPr sz="5335">
                <a:solidFill>
                  <a:schemeClr val="tx1">
                    <a:tint val="75000"/>
                  </a:schemeClr>
                </a:solidFill>
              </a:defRPr>
            </a:lvl2pPr>
            <a:lvl3pPr marL="2438400" indent="0">
              <a:buNone/>
              <a:defRPr sz="4800">
                <a:solidFill>
                  <a:schemeClr val="tx1">
                    <a:tint val="75000"/>
                  </a:schemeClr>
                </a:solidFill>
              </a:defRPr>
            </a:lvl3pPr>
            <a:lvl4pPr marL="3657600" indent="0">
              <a:buNone/>
              <a:defRPr sz="4265">
                <a:solidFill>
                  <a:schemeClr val="tx1">
                    <a:tint val="75000"/>
                  </a:schemeClr>
                </a:solidFill>
              </a:defRPr>
            </a:lvl4pPr>
            <a:lvl5pPr marL="4876800" indent="0">
              <a:buNone/>
              <a:defRPr sz="4265">
                <a:solidFill>
                  <a:schemeClr val="tx1">
                    <a:tint val="75000"/>
                  </a:schemeClr>
                </a:solidFill>
              </a:defRPr>
            </a:lvl5pPr>
            <a:lvl6pPr marL="6096000" indent="0">
              <a:buNone/>
              <a:defRPr sz="4265">
                <a:solidFill>
                  <a:schemeClr val="tx1">
                    <a:tint val="75000"/>
                  </a:schemeClr>
                </a:solidFill>
              </a:defRPr>
            </a:lvl6pPr>
            <a:lvl7pPr marL="7315200" indent="0">
              <a:buNone/>
              <a:defRPr sz="4265">
                <a:solidFill>
                  <a:schemeClr val="tx1">
                    <a:tint val="75000"/>
                  </a:schemeClr>
                </a:solidFill>
              </a:defRPr>
            </a:lvl7pPr>
            <a:lvl8pPr marL="8534400" indent="0">
              <a:buNone/>
              <a:defRPr sz="4265">
                <a:solidFill>
                  <a:schemeClr val="tx1">
                    <a:tint val="75000"/>
                  </a:schemeClr>
                </a:solidFill>
              </a:defRPr>
            </a:lvl8pPr>
            <a:lvl9pPr marL="9753600" indent="0">
              <a:buNone/>
              <a:defRPr sz="426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10F7005-9383-42C0-A374-E507AD6B23EE}" type="datetimeFigureOut">
              <a:rPr lang="zh-CN" altLang="en-US" smtClean="0"/>
              <a:pPr/>
              <a:t>2018/6/25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676400" y="3653368"/>
            <a:ext cx="10312400" cy="869949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2395200" y="3653368"/>
            <a:ext cx="10312400" cy="869949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10F7005-9383-42C0-A374-E507AD6B23EE}" type="datetimeFigureOut">
              <a:rPr lang="zh-CN" altLang="en-US" smtClean="0"/>
              <a:pPr/>
              <a:t>2018/6/25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680635" y="732368"/>
            <a:ext cx="21031200" cy="2650067"/>
          </a:xfrm>
        </p:spPr>
        <p:txBody>
          <a:bodyPr/>
          <a:lstStyle/>
          <a:p>
            <a:r>
              <a:rPr lang="zh-CN" altLang="en-US"/>
              <a:t>单击此处编辑母版标题样式</a:t>
            </a:r>
          </a:p>
        </p:txBody>
      </p:sp>
      <p:sp>
        <p:nvSpPr>
          <p:cNvPr id="3" name="文本占位符 2"/>
          <p:cNvSpPr>
            <a:spLocks noGrp="1"/>
          </p:cNvSpPr>
          <p:nvPr>
            <p:ph type="body" idx="1"/>
          </p:nvPr>
        </p:nvSpPr>
        <p:spPr>
          <a:xfrm>
            <a:off x="1680635" y="3361267"/>
            <a:ext cx="10316632" cy="1651000"/>
          </a:xfrm>
        </p:spPr>
        <p:txBody>
          <a:bodyPr anchor="b"/>
          <a:lstStyle>
            <a:lvl1pPr marL="0" indent="0">
              <a:buNone/>
              <a:defRPr sz="6400" b="1"/>
            </a:lvl1pPr>
            <a:lvl2pPr marL="1219200" indent="0">
              <a:buNone/>
              <a:defRPr sz="5335" b="1"/>
            </a:lvl2pPr>
            <a:lvl3pPr marL="2438400" indent="0">
              <a:buNone/>
              <a:defRPr sz="4800" b="1"/>
            </a:lvl3pPr>
            <a:lvl4pPr marL="3657600" indent="0">
              <a:buNone/>
              <a:defRPr sz="4265" b="1"/>
            </a:lvl4pPr>
            <a:lvl5pPr marL="4876800" indent="0">
              <a:buNone/>
              <a:defRPr sz="4265" b="1"/>
            </a:lvl5pPr>
            <a:lvl6pPr marL="6096000" indent="0">
              <a:buNone/>
              <a:defRPr sz="4265" b="1"/>
            </a:lvl6pPr>
            <a:lvl7pPr marL="7315200" indent="0">
              <a:buNone/>
              <a:defRPr sz="4265" b="1"/>
            </a:lvl7pPr>
            <a:lvl8pPr marL="8534400" indent="0">
              <a:buNone/>
              <a:defRPr sz="4265" b="1"/>
            </a:lvl8pPr>
            <a:lvl9pPr marL="9753600" indent="0">
              <a:buNone/>
              <a:defRPr sz="4265" b="1"/>
            </a:lvl9pPr>
          </a:lstStyle>
          <a:p>
            <a:pPr lvl="0"/>
            <a:r>
              <a:rPr lang="zh-CN" altLang="en-US"/>
              <a:t>单击此处编辑母版文本样式</a:t>
            </a:r>
          </a:p>
        </p:txBody>
      </p:sp>
      <p:sp>
        <p:nvSpPr>
          <p:cNvPr id="4" name="内容占位符 3"/>
          <p:cNvSpPr>
            <a:spLocks noGrp="1"/>
          </p:cNvSpPr>
          <p:nvPr>
            <p:ph sz="half" idx="2"/>
          </p:nvPr>
        </p:nvSpPr>
        <p:spPr>
          <a:xfrm>
            <a:off x="1680635" y="5012267"/>
            <a:ext cx="10316632" cy="7366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12344400" y="3361267"/>
            <a:ext cx="10367435" cy="1651000"/>
          </a:xfrm>
        </p:spPr>
        <p:txBody>
          <a:bodyPr anchor="b"/>
          <a:lstStyle>
            <a:lvl1pPr marL="0" indent="0">
              <a:buNone/>
              <a:defRPr sz="6400" b="1"/>
            </a:lvl1pPr>
            <a:lvl2pPr marL="1219200" indent="0">
              <a:buNone/>
              <a:defRPr sz="5335" b="1"/>
            </a:lvl2pPr>
            <a:lvl3pPr marL="2438400" indent="0">
              <a:buNone/>
              <a:defRPr sz="4800" b="1"/>
            </a:lvl3pPr>
            <a:lvl4pPr marL="3657600" indent="0">
              <a:buNone/>
              <a:defRPr sz="4265" b="1"/>
            </a:lvl4pPr>
            <a:lvl5pPr marL="4876800" indent="0">
              <a:buNone/>
              <a:defRPr sz="4265" b="1"/>
            </a:lvl5pPr>
            <a:lvl6pPr marL="6096000" indent="0">
              <a:buNone/>
              <a:defRPr sz="4265" b="1"/>
            </a:lvl6pPr>
            <a:lvl7pPr marL="7315200" indent="0">
              <a:buNone/>
              <a:defRPr sz="4265" b="1"/>
            </a:lvl7pPr>
            <a:lvl8pPr marL="8534400" indent="0">
              <a:buNone/>
              <a:defRPr sz="4265" b="1"/>
            </a:lvl8pPr>
            <a:lvl9pPr marL="9753600" indent="0">
              <a:buNone/>
              <a:defRPr sz="4265" b="1"/>
            </a:lvl9pPr>
          </a:lstStyle>
          <a:p>
            <a:pPr lvl="0"/>
            <a:r>
              <a:rPr lang="zh-CN" altLang="en-US"/>
              <a:t>单击此处编辑母版文本样式</a:t>
            </a:r>
          </a:p>
        </p:txBody>
      </p:sp>
      <p:sp>
        <p:nvSpPr>
          <p:cNvPr id="6" name="内容占位符 5"/>
          <p:cNvSpPr>
            <a:spLocks noGrp="1"/>
          </p:cNvSpPr>
          <p:nvPr>
            <p:ph sz="quarter" idx="4"/>
          </p:nvPr>
        </p:nvSpPr>
        <p:spPr>
          <a:xfrm>
            <a:off x="12344400" y="5012267"/>
            <a:ext cx="10367435" cy="7366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10F7005-9383-42C0-A374-E507AD6B23EE}" type="datetimeFigureOut">
              <a:rPr lang="zh-CN" altLang="en-US" smtClean="0"/>
              <a:pPr/>
              <a:t>2018/6/25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95EA4E-3D33-45DE-B4D9-3F7D650B8951}"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10F7005-9383-42C0-A374-E507AD6B23EE}" type="datetimeFigureOut">
              <a:rPr lang="zh-CN" altLang="en-US" smtClean="0"/>
              <a:pPr/>
              <a:t>2018/6/25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95EA4E-3D33-45DE-B4D9-3F7D650B8951}"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0F7005-9383-42C0-A374-E507AD6B23EE}" type="datetimeFigureOut">
              <a:rPr lang="zh-CN" altLang="en-US" smtClean="0"/>
              <a:pPr/>
              <a:t>2018/6/25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95EA4E-3D33-45DE-B4D9-3F7D650B8951}"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80635" y="914400"/>
            <a:ext cx="7865533" cy="3200400"/>
          </a:xfrm>
        </p:spPr>
        <p:txBody>
          <a:bodyPr anchor="b"/>
          <a:lstStyle>
            <a:lvl1pPr>
              <a:defRPr sz="8535"/>
            </a:lvl1pPr>
          </a:lstStyle>
          <a:p>
            <a:r>
              <a:rPr lang="zh-CN" altLang="en-US"/>
              <a:t>单击此处编辑母版标题样式</a:t>
            </a:r>
          </a:p>
        </p:txBody>
      </p:sp>
      <p:sp>
        <p:nvSpPr>
          <p:cNvPr id="3" name="内容占位符 2"/>
          <p:cNvSpPr>
            <a:spLocks noGrp="1"/>
          </p:cNvSpPr>
          <p:nvPr>
            <p:ph idx="1"/>
          </p:nvPr>
        </p:nvSpPr>
        <p:spPr>
          <a:xfrm>
            <a:off x="10367435" y="1976968"/>
            <a:ext cx="12344400" cy="9745133"/>
          </a:xfrm>
        </p:spPr>
        <p:txBody>
          <a:bodyPr/>
          <a:lstStyle>
            <a:lvl1pPr>
              <a:defRPr sz="8535"/>
            </a:lvl1pPr>
            <a:lvl2pPr>
              <a:defRPr sz="7465"/>
            </a:lvl2pPr>
            <a:lvl3pPr>
              <a:defRPr sz="6400"/>
            </a:lvl3pPr>
            <a:lvl4pPr>
              <a:defRPr sz="5335"/>
            </a:lvl4pPr>
            <a:lvl5pPr>
              <a:defRPr sz="5335"/>
            </a:lvl5pPr>
            <a:lvl6pPr>
              <a:defRPr sz="5335"/>
            </a:lvl6pPr>
            <a:lvl7pPr>
              <a:defRPr sz="5335"/>
            </a:lvl7pPr>
            <a:lvl8pPr>
              <a:defRPr sz="5335"/>
            </a:lvl8pPr>
            <a:lvl9pPr>
              <a:defRPr sz="53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1680635" y="4114800"/>
            <a:ext cx="7865533" cy="7624235"/>
          </a:xfrm>
        </p:spPr>
        <p:txBody>
          <a:bodyPr/>
          <a:lstStyle>
            <a:lvl1pPr marL="0" indent="0">
              <a:buNone/>
              <a:defRPr sz="4265"/>
            </a:lvl1pPr>
            <a:lvl2pPr marL="1219200" indent="0">
              <a:buNone/>
              <a:defRPr sz="3735"/>
            </a:lvl2pPr>
            <a:lvl3pPr marL="2438400" indent="0">
              <a:buNone/>
              <a:defRPr sz="3200"/>
            </a:lvl3pPr>
            <a:lvl4pPr marL="3657600" indent="0">
              <a:buNone/>
              <a:defRPr sz="2665"/>
            </a:lvl4pPr>
            <a:lvl5pPr marL="4876800" indent="0">
              <a:buNone/>
              <a:defRPr sz="2665"/>
            </a:lvl5pPr>
            <a:lvl6pPr marL="6096000" indent="0">
              <a:buNone/>
              <a:defRPr sz="2665"/>
            </a:lvl6pPr>
            <a:lvl7pPr marL="7315200" indent="0">
              <a:buNone/>
              <a:defRPr sz="2665"/>
            </a:lvl7pPr>
            <a:lvl8pPr marL="8534400" indent="0">
              <a:buNone/>
              <a:defRPr sz="2665"/>
            </a:lvl8pPr>
            <a:lvl9pPr marL="9753600" indent="0">
              <a:buNone/>
              <a:defRPr sz="266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pPr/>
              <a:t>2018/6/25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80635" y="914400"/>
            <a:ext cx="7865533" cy="3200400"/>
          </a:xfrm>
        </p:spPr>
        <p:txBody>
          <a:bodyPr anchor="b"/>
          <a:lstStyle>
            <a:lvl1pPr>
              <a:defRPr sz="8535"/>
            </a:lvl1pPr>
          </a:lstStyle>
          <a:p>
            <a:r>
              <a:rPr lang="zh-CN" altLang="en-US"/>
              <a:t>单击此处编辑母版标题样式</a:t>
            </a:r>
          </a:p>
        </p:txBody>
      </p:sp>
      <p:sp>
        <p:nvSpPr>
          <p:cNvPr id="3" name="图片占位符 2"/>
          <p:cNvSpPr>
            <a:spLocks noGrp="1"/>
          </p:cNvSpPr>
          <p:nvPr>
            <p:ph type="pic" idx="1"/>
          </p:nvPr>
        </p:nvSpPr>
        <p:spPr>
          <a:xfrm>
            <a:off x="10367435" y="1976968"/>
            <a:ext cx="12344400" cy="9745133"/>
          </a:xfrm>
        </p:spPr>
        <p:txBody>
          <a:bodyPr/>
          <a:lstStyle>
            <a:lvl1pPr marL="0" indent="0">
              <a:buNone/>
              <a:defRPr sz="8535"/>
            </a:lvl1pPr>
            <a:lvl2pPr marL="1219200" indent="0">
              <a:buNone/>
              <a:defRPr sz="7465"/>
            </a:lvl2pPr>
            <a:lvl3pPr marL="2438400" indent="0">
              <a:buNone/>
              <a:defRPr sz="6400"/>
            </a:lvl3pPr>
            <a:lvl4pPr marL="3657600" indent="0">
              <a:buNone/>
              <a:defRPr sz="5335"/>
            </a:lvl4pPr>
            <a:lvl5pPr marL="4876800" indent="0">
              <a:buNone/>
              <a:defRPr sz="5335"/>
            </a:lvl5pPr>
            <a:lvl6pPr marL="6096000" indent="0">
              <a:buNone/>
              <a:defRPr sz="5335"/>
            </a:lvl6pPr>
            <a:lvl7pPr marL="7315200" indent="0">
              <a:buNone/>
              <a:defRPr sz="5335"/>
            </a:lvl7pPr>
            <a:lvl8pPr marL="8534400" indent="0">
              <a:buNone/>
              <a:defRPr sz="5335"/>
            </a:lvl8pPr>
            <a:lvl9pPr marL="9753600" indent="0">
              <a:buNone/>
              <a:defRPr sz="5335"/>
            </a:lvl9pPr>
          </a:lstStyle>
          <a:p>
            <a:endParaRPr lang="zh-CN" altLang="en-US"/>
          </a:p>
        </p:txBody>
      </p:sp>
      <p:sp>
        <p:nvSpPr>
          <p:cNvPr id="4" name="文本占位符 3"/>
          <p:cNvSpPr>
            <a:spLocks noGrp="1"/>
          </p:cNvSpPr>
          <p:nvPr>
            <p:ph type="body" sz="half" idx="2"/>
          </p:nvPr>
        </p:nvSpPr>
        <p:spPr>
          <a:xfrm>
            <a:off x="1680635" y="4114800"/>
            <a:ext cx="7865533" cy="7624235"/>
          </a:xfrm>
        </p:spPr>
        <p:txBody>
          <a:bodyPr/>
          <a:lstStyle>
            <a:lvl1pPr marL="0" indent="0">
              <a:buNone/>
              <a:defRPr sz="4265"/>
            </a:lvl1pPr>
            <a:lvl2pPr marL="1219200" indent="0">
              <a:buNone/>
              <a:defRPr sz="3735"/>
            </a:lvl2pPr>
            <a:lvl3pPr marL="2438400" indent="0">
              <a:buNone/>
              <a:defRPr sz="3200"/>
            </a:lvl3pPr>
            <a:lvl4pPr marL="3657600" indent="0">
              <a:buNone/>
              <a:defRPr sz="2665"/>
            </a:lvl4pPr>
            <a:lvl5pPr marL="4876800" indent="0">
              <a:buNone/>
              <a:defRPr sz="2665"/>
            </a:lvl5pPr>
            <a:lvl6pPr marL="6096000" indent="0">
              <a:buNone/>
              <a:defRPr sz="2665"/>
            </a:lvl6pPr>
            <a:lvl7pPr marL="7315200" indent="0">
              <a:buNone/>
              <a:defRPr sz="2665"/>
            </a:lvl7pPr>
            <a:lvl8pPr marL="8534400" indent="0">
              <a:buNone/>
              <a:defRPr sz="2665"/>
            </a:lvl8pPr>
            <a:lvl9pPr marL="9753600" indent="0">
              <a:buNone/>
              <a:defRPr sz="266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pPr/>
              <a:t>2018/6/25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0F7005-9383-42C0-A374-E507AD6B23EE}" type="datetimeFigureOut">
              <a:rPr lang="zh-CN" altLang="en-US" smtClean="0"/>
              <a:pPr/>
              <a:t>2018/6/25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449800" y="732368"/>
            <a:ext cx="5257800" cy="1162049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676400" y="732368"/>
            <a:ext cx="15367000" cy="1162049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0F7005-9383-42C0-A374-E507AD6B23EE}" type="datetimeFigureOut">
              <a:rPr lang="zh-CN" altLang="en-US" smtClean="0"/>
              <a:pPr/>
              <a:t>2018/6/25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2018/6/25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9576" y="914400"/>
            <a:ext cx="8330698" cy="3200400"/>
          </a:xfrm>
        </p:spPr>
        <p:txBody>
          <a:bodyPr anchor="b"/>
          <a:lstStyle>
            <a:lvl1pPr>
              <a:defRPr sz="6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0366376" y="914402"/>
            <a:ext cx="12344400" cy="1080770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zh-CN" altLang="en-US"/>
          </a:p>
        </p:txBody>
      </p:sp>
      <p:sp>
        <p:nvSpPr>
          <p:cNvPr id="4" name="文本占位符 3"/>
          <p:cNvSpPr>
            <a:spLocks noGrp="1"/>
          </p:cNvSpPr>
          <p:nvPr>
            <p:ph type="body" sz="half" idx="2"/>
          </p:nvPr>
        </p:nvSpPr>
        <p:spPr>
          <a:xfrm>
            <a:off x="1679576" y="4114800"/>
            <a:ext cx="8330698" cy="7623176"/>
          </a:xfrm>
        </p:spPr>
        <p:txBody>
          <a:bodyPr/>
          <a:lstStyle>
            <a:lvl1pPr marL="0" indent="0">
              <a:buNone/>
              <a:defRPr sz="4000"/>
            </a:lvl1pPr>
            <a:lvl2pPr marL="914400" indent="0">
              <a:buNone/>
              <a:defRPr sz="3600"/>
            </a:lvl2pPr>
            <a:lvl3pPr marL="1828800" indent="0">
              <a:buNone/>
              <a:defRPr sz="3200"/>
            </a:lvl3pPr>
            <a:lvl4pPr marL="2743200" indent="0">
              <a:buNone/>
              <a:defRPr sz="2800"/>
            </a:lvl4pPr>
            <a:lvl5pPr marL="3657600" indent="0">
              <a:buNone/>
              <a:defRPr sz="2800"/>
            </a:lvl5pPr>
            <a:lvl6pPr marL="4572000" indent="0">
              <a:buNone/>
              <a:defRPr sz="2800"/>
            </a:lvl6pPr>
            <a:lvl7pPr marL="5486400" indent="0">
              <a:buNone/>
              <a:defRPr sz="2800"/>
            </a:lvl7pPr>
            <a:lvl8pPr marL="6400800" indent="0">
              <a:buNone/>
              <a:defRPr sz="2800"/>
            </a:lvl8pPr>
            <a:lvl9pPr marL="7315200" indent="0">
              <a:buNone/>
              <a:defRPr sz="28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2018/6/25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449800" y="730250"/>
            <a:ext cx="5257800" cy="1162367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676400" y="730250"/>
            <a:ext cx="15468600" cy="1162367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2018/6/25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9" Type="http://schemas.openxmlformats.org/officeDocument/2006/relationships/slideLayout" Target="../slideLayouts/slideLayout55.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34" Type="http://schemas.openxmlformats.org/officeDocument/2006/relationships/slideLayout" Target="../slideLayouts/slideLayout50.xml"/><Relationship Id="rId42" Type="http://schemas.openxmlformats.org/officeDocument/2006/relationships/theme" Target="../theme/theme2.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33" Type="http://schemas.openxmlformats.org/officeDocument/2006/relationships/slideLayout" Target="../slideLayouts/slideLayout49.xml"/><Relationship Id="rId38" Type="http://schemas.openxmlformats.org/officeDocument/2006/relationships/slideLayout" Target="../slideLayouts/slideLayout54.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29" Type="http://schemas.openxmlformats.org/officeDocument/2006/relationships/slideLayout" Target="../slideLayouts/slideLayout45.xml"/><Relationship Id="rId41" Type="http://schemas.openxmlformats.org/officeDocument/2006/relationships/slideLayout" Target="../slideLayouts/slideLayout57.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32" Type="http://schemas.openxmlformats.org/officeDocument/2006/relationships/slideLayout" Target="../slideLayouts/slideLayout48.xml"/><Relationship Id="rId37" Type="http://schemas.openxmlformats.org/officeDocument/2006/relationships/slideLayout" Target="../slideLayouts/slideLayout53.xml"/><Relationship Id="rId40" Type="http://schemas.openxmlformats.org/officeDocument/2006/relationships/slideLayout" Target="../slideLayouts/slideLayout56.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36" Type="http://schemas.openxmlformats.org/officeDocument/2006/relationships/slideLayout" Target="../slideLayouts/slideLayout52.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31" Type="http://schemas.openxmlformats.org/officeDocument/2006/relationships/slideLayout" Target="../slideLayouts/slideLayout47.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slideLayout" Target="../slideLayouts/slideLayout46.xml"/><Relationship Id="rId35" Type="http://schemas.openxmlformats.org/officeDocument/2006/relationships/slideLayout" Target="../slideLayouts/slideLayout5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3.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676400" y="730250"/>
            <a:ext cx="21031200" cy="2651126"/>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1676400" y="12712700"/>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82F288E0-7875-42C4-84C8-98DBBD3BF4D2}" type="datetimeFigureOut">
              <a:rPr lang="zh-CN" altLang="en-US" smtClean="0"/>
              <a:pPr/>
              <a:t>2018/6/25 Monday</a:t>
            </a:fld>
            <a:endParaRPr lang="zh-CN" altLang="en-US"/>
          </a:p>
        </p:txBody>
      </p:sp>
      <p:sp>
        <p:nvSpPr>
          <p:cNvPr id="5" name="页脚占位符 4"/>
          <p:cNvSpPr>
            <a:spLocks noGrp="1"/>
          </p:cNvSpPr>
          <p:nvPr>
            <p:ph type="ftr" sz="quarter" idx="3"/>
          </p:nvPr>
        </p:nvSpPr>
        <p:spPr>
          <a:xfrm>
            <a:off x="8077200" y="12712700"/>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7221200" y="12712700"/>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ct val="401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ct val="20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ct val="20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9pPr>
    </p:bodyStyle>
    <p:otherStyle>
      <a:defPPr>
        <a:defRPr lang="zh-CN"/>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5000">
              <a:schemeClr val="bg1">
                <a:lumMod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 id="2147483687" r:id="rId22"/>
    <p:sldLayoutId id="2147483688" r:id="rId23"/>
    <p:sldLayoutId id="2147483689" r:id="rId24"/>
    <p:sldLayoutId id="2147483690" r:id="rId25"/>
    <p:sldLayoutId id="2147483691" r:id="rId26"/>
    <p:sldLayoutId id="2147483692" r:id="rId27"/>
    <p:sldLayoutId id="2147483693" r:id="rId28"/>
    <p:sldLayoutId id="2147483694" r:id="rId29"/>
    <p:sldLayoutId id="2147483695" r:id="rId30"/>
    <p:sldLayoutId id="2147483696" r:id="rId31"/>
    <p:sldLayoutId id="2147483697" r:id="rId32"/>
    <p:sldLayoutId id="2147483698" r:id="rId33"/>
    <p:sldLayoutId id="2147483699" r:id="rId34"/>
    <p:sldLayoutId id="2147483700" r:id="rId35"/>
    <p:sldLayoutId id="2147483701" r:id="rId36"/>
    <p:sldLayoutId id="2147483702" r:id="rId37"/>
    <p:sldLayoutId id="2147483703" r:id="rId38"/>
    <p:sldLayoutId id="2147483704" r:id="rId39"/>
    <p:sldLayoutId id="2147483705" r:id="rId40"/>
    <p:sldLayoutId id="2147483706" r:id="rId41"/>
  </p:sldLayoutIdLst>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hf sldNum="0" hdr="0" ftr="0" dt="0"/>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ct val="401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ct val="20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ct val="20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676400" y="732368"/>
            <a:ext cx="21031200" cy="2650067"/>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1676400" y="3653368"/>
            <a:ext cx="21031200" cy="869949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1676400" y="12712701"/>
            <a:ext cx="5486400" cy="732365"/>
          </a:xfrm>
          <a:prstGeom prst="rect">
            <a:avLst/>
          </a:prstGeom>
        </p:spPr>
        <p:txBody>
          <a:bodyPr vert="horz" lIns="91440" tIns="45720" rIns="91440" bIns="45720" rtlCol="0" anchor="ctr"/>
          <a:lstStyle>
            <a:lvl1pPr algn="l">
              <a:defRPr sz="3200">
                <a:solidFill>
                  <a:schemeClr val="tx1">
                    <a:tint val="75000"/>
                  </a:schemeClr>
                </a:solidFill>
              </a:defRPr>
            </a:lvl1pPr>
          </a:lstStyle>
          <a:p>
            <a:fld id="{F10F7005-9383-42C0-A374-E507AD6B23EE}" type="datetimeFigureOut">
              <a:rPr lang="zh-CN" altLang="en-US" smtClean="0"/>
              <a:pPr/>
              <a:t>2018/6/25 Monday</a:t>
            </a:fld>
            <a:endParaRPr lang="zh-CN" altLang="en-US"/>
          </a:p>
        </p:txBody>
      </p:sp>
      <p:sp>
        <p:nvSpPr>
          <p:cNvPr id="5" name="页脚占位符 4"/>
          <p:cNvSpPr>
            <a:spLocks noGrp="1"/>
          </p:cNvSpPr>
          <p:nvPr>
            <p:ph type="ftr" sz="quarter" idx="3"/>
          </p:nvPr>
        </p:nvSpPr>
        <p:spPr>
          <a:xfrm>
            <a:off x="8077200" y="12712701"/>
            <a:ext cx="8229600" cy="732365"/>
          </a:xfrm>
          <a:prstGeom prst="rect">
            <a:avLst/>
          </a:prstGeom>
        </p:spPr>
        <p:txBody>
          <a:bodyPr vert="horz" lIns="91440" tIns="45720" rIns="91440" bIns="45720" rtlCol="0" anchor="ctr"/>
          <a:lstStyle>
            <a:lvl1pPr algn="ctr">
              <a:defRPr sz="3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7221200" y="12712701"/>
            <a:ext cx="5486400" cy="732365"/>
          </a:xfrm>
          <a:prstGeom prst="rect">
            <a:avLst/>
          </a:prstGeom>
        </p:spPr>
        <p:txBody>
          <a:bodyPr vert="horz" lIns="91440" tIns="45720" rIns="91440" bIns="45720" rtlCol="0" anchor="ctr"/>
          <a:lstStyle>
            <a:lvl1pPr algn="r">
              <a:defRPr sz="3200">
                <a:solidFill>
                  <a:schemeClr val="tx1">
                    <a:tint val="75000"/>
                  </a:schemeClr>
                </a:solidFill>
              </a:defRPr>
            </a:lvl1pPr>
          </a:lstStyle>
          <a:p>
            <a:fld id="{9495EA4E-3D33-45DE-B4D9-3F7D650B895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txStyles>
    <p:titleStyle>
      <a:lvl1pPr algn="l" defTabSz="2438400" rtl="0" eaLnBrk="1" latinLnBrk="0" hangingPunct="1">
        <a:lnSpc>
          <a:spcPct val="90000"/>
        </a:lnSpc>
        <a:spcBef>
          <a:spcPct val="0"/>
        </a:spcBef>
        <a:buNone/>
        <a:defRPr sz="11735" kern="1200">
          <a:solidFill>
            <a:schemeClr val="tx1"/>
          </a:solidFill>
          <a:latin typeface="+mj-lt"/>
          <a:ea typeface="+mj-ea"/>
          <a:cs typeface="+mj-cs"/>
        </a:defRPr>
      </a:lvl1pPr>
    </p:titleStyle>
    <p:bodyStyle>
      <a:lvl1pPr marL="609600" indent="-609600" algn="l" defTabSz="2438400" rtl="0" eaLnBrk="1" latinLnBrk="0" hangingPunct="1">
        <a:lnSpc>
          <a:spcPct val="90000"/>
        </a:lnSpc>
        <a:spcBef>
          <a:spcPts val="2670"/>
        </a:spcBef>
        <a:buFont typeface="Arial" panose="020B0604020202020204" pitchFamily="34" charset="0"/>
        <a:buChar char="•"/>
        <a:defRPr sz="7465" kern="1200">
          <a:solidFill>
            <a:schemeClr val="tx1"/>
          </a:solidFill>
          <a:latin typeface="+mn-lt"/>
          <a:ea typeface="+mn-ea"/>
          <a:cs typeface="+mn-cs"/>
        </a:defRPr>
      </a:lvl1pPr>
      <a:lvl2pPr marL="1828800" indent="-609600" algn="l" defTabSz="2438400" rtl="0" eaLnBrk="1" latinLnBrk="0" hangingPunct="1">
        <a:lnSpc>
          <a:spcPct val="90000"/>
        </a:lnSpc>
        <a:spcBef>
          <a:spcPct val="268000"/>
        </a:spcBef>
        <a:buFont typeface="Arial" panose="020B0604020202020204" pitchFamily="34" charset="0"/>
        <a:buChar char="•"/>
        <a:defRPr sz="6400" kern="1200">
          <a:solidFill>
            <a:schemeClr val="tx1"/>
          </a:solidFill>
          <a:latin typeface="+mn-lt"/>
          <a:ea typeface="+mn-ea"/>
          <a:cs typeface="+mn-cs"/>
        </a:defRPr>
      </a:lvl2pPr>
      <a:lvl3pPr marL="3048000" indent="-609600" algn="l" defTabSz="2438400" rtl="0" eaLnBrk="1" latinLnBrk="0" hangingPunct="1">
        <a:lnSpc>
          <a:spcPct val="90000"/>
        </a:lnSpc>
        <a:spcBef>
          <a:spcPct val="268000"/>
        </a:spcBef>
        <a:buFont typeface="Arial" panose="020B0604020202020204" pitchFamily="34" charset="0"/>
        <a:buChar char="•"/>
        <a:defRPr sz="5335" kern="1200">
          <a:solidFill>
            <a:schemeClr val="tx1"/>
          </a:solidFill>
          <a:latin typeface="+mn-lt"/>
          <a:ea typeface="+mn-ea"/>
          <a:cs typeface="+mn-cs"/>
        </a:defRPr>
      </a:lvl3pPr>
      <a:lvl4pPr marL="4267200" indent="-609600" algn="l" defTabSz="2438400" rtl="0" eaLnBrk="1" latinLnBrk="0" hangingPunct="1">
        <a:lnSpc>
          <a:spcPct val="90000"/>
        </a:lnSpc>
        <a:spcBef>
          <a:spcPct val="268000"/>
        </a:spcBef>
        <a:buFont typeface="Arial" panose="020B0604020202020204" pitchFamily="34" charset="0"/>
        <a:buChar char="•"/>
        <a:defRPr sz="4800" kern="1200">
          <a:solidFill>
            <a:schemeClr val="tx1"/>
          </a:solidFill>
          <a:latin typeface="+mn-lt"/>
          <a:ea typeface="+mn-ea"/>
          <a:cs typeface="+mn-cs"/>
        </a:defRPr>
      </a:lvl4pPr>
      <a:lvl5pPr marL="5486400" indent="-609600" algn="l" defTabSz="2438400" rtl="0" eaLnBrk="1" latinLnBrk="0" hangingPunct="1">
        <a:lnSpc>
          <a:spcPct val="90000"/>
        </a:lnSpc>
        <a:spcBef>
          <a:spcPct val="268000"/>
        </a:spcBef>
        <a:buFont typeface="Arial" panose="020B0604020202020204" pitchFamily="34" charset="0"/>
        <a:buChar char="•"/>
        <a:defRPr sz="4800" kern="1200">
          <a:solidFill>
            <a:schemeClr val="tx1"/>
          </a:solidFill>
          <a:latin typeface="+mn-lt"/>
          <a:ea typeface="+mn-ea"/>
          <a:cs typeface="+mn-cs"/>
        </a:defRPr>
      </a:lvl5pPr>
      <a:lvl6pPr marL="6705600" indent="-609600" algn="l" defTabSz="2438400" rtl="0" eaLnBrk="1" latinLnBrk="0" hangingPunct="1">
        <a:lnSpc>
          <a:spcPct val="90000"/>
        </a:lnSpc>
        <a:spcBef>
          <a:spcPct val="268000"/>
        </a:spcBef>
        <a:buFont typeface="Arial" panose="020B0604020202020204" pitchFamily="34" charset="0"/>
        <a:buChar char="•"/>
        <a:defRPr sz="4800" kern="1200">
          <a:solidFill>
            <a:schemeClr val="tx1"/>
          </a:solidFill>
          <a:latin typeface="+mn-lt"/>
          <a:ea typeface="+mn-ea"/>
          <a:cs typeface="+mn-cs"/>
        </a:defRPr>
      </a:lvl6pPr>
      <a:lvl7pPr marL="7924800" indent="-609600" algn="l" defTabSz="2438400" rtl="0" eaLnBrk="1" latinLnBrk="0" hangingPunct="1">
        <a:lnSpc>
          <a:spcPct val="90000"/>
        </a:lnSpc>
        <a:spcBef>
          <a:spcPct val="268000"/>
        </a:spcBef>
        <a:buFont typeface="Arial" panose="020B0604020202020204" pitchFamily="34" charset="0"/>
        <a:buChar char="•"/>
        <a:defRPr sz="4800" kern="1200">
          <a:solidFill>
            <a:schemeClr val="tx1"/>
          </a:solidFill>
          <a:latin typeface="+mn-lt"/>
          <a:ea typeface="+mn-ea"/>
          <a:cs typeface="+mn-cs"/>
        </a:defRPr>
      </a:lvl7pPr>
      <a:lvl8pPr marL="9144000" indent="-609600" algn="l" defTabSz="2438400" rtl="0" eaLnBrk="1" latinLnBrk="0" hangingPunct="1">
        <a:lnSpc>
          <a:spcPct val="90000"/>
        </a:lnSpc>
        <a:spcBef>
          <a:spcPct val="268000"/>
        </a:spcBef>
        <a:buFont typeface="Arial" panose="020B0604020202020204" pitchFamily="34" charset="0"/>
        <a:buChar char="•"/>
        <a:defRPr sz="4800" kern="1200">
          <a:solidFill>
            <a:schemeClr val="tx1"/>
          </a:solidFill>
          <a:latin typeface="+mn-lt"/>
          <a:ea typeface="+mn-ea"/>
          <a:cs typeface="+mn-cs"/>
        </a:defRPr>
      </a:lvl8pPr>
      <a:lvl9pPr marL="10363200" indent="-609600" algn="l" defTabSz="2438400" rtl="0" eaLnBrk="1" latinLnBrk="0" hangingPunct="1">
        <a:lnSpc>
          <a:spcPct val="90000"/>
        </a:lnSpc>
        <a:spcBef>
          <a:spcPct val="268000"/>
        </a:spcBef>
        <a:buFont typeface="Arial" panose="020B0604020202020204" pitchFamily="34" charset="0"/>
        <a:buChar char="•"/>
        <a:defRPr sz="4800" kern="1200">
          <a:solidFill>
            <a:schemeClr val="tx1"/>
          </a:solidFill>
          <a:latin typeface="+mn-lt"/>
          <a:ea typeface="+mn-ea"/>
          <a:cs typeface="+mn-cs"/>
        </a:defRPr>
      </a:lvl9pPr>
    </p:bodyStyle>
    <p:otherStyle>
      <a:defPPr>
        <a:defRPr lang="zh-CN"/>
      </a:defPPr>
      <a:lvl1pPr marL="0" algn="l" defTabSz="2438400" rtl="0" eaLnBrk="1" latinLnBrk="0" hangingPunct="1">
        <a:defRPr sz="4800" kern="1200">
          <a:solidFill>
            <a:schemeClr val="tx1"/>
          </a:solidFill>
          <a:latin typeface="+mn-lt"/>
          <a:ea typeface="+mn-ea"/>
          <a:cs typeface="+mn-cs"/>
        </a:defRPr>
      </a:lvl1pPr>
      <a:lvl2pPr marL="1219200" algn="l" defTabSz="2438400" rtl="0" eaLnBrk="1" latinLnBrk="0" hangingPunct="1">
        <a:defRPr sz="4800" kern="1200">
          <a:solidFill>
            <a:schemeClr val="tx1"/>
          </a:solidFill>
          <a:latin typeface="+mn-lt"/>
          <a:ea typeface="+mn-ea"/>
          <a:cs typeface="+mn-cs"/>
        </a:defRPr>
      </a:lvl2pPr>
      <a:lvl3pPr marL="2438400" algn="l" defTabSz="2438400" rtl="0" eaLnBrk="1" latinLnBrk="0" hangingPunct="1">
        <a:defRPr sz="4800" kern="1200">
          <a:solidFill>
            <a:schemeClr val="tx1"/>
          </a:solidFill>
          <a:latin typeface="+mn-lt"/>
          <a:ea typeface="+mn-ea"/>
          <a:cs typeface="+mn-cs"/>
        </a:defRPr>
      </a:lvl3pPr>
      <a:lvl4pPr marL="3657600" algn="l" defTabSz="2438400" rtl="0" eaLnBrk="1" latinLnBrk="0" hangingPunct="1">
        <a:defRPr sz="4800" kern="1200">
          <a:solidFill>
            <a:schemeClr val="tx1"/>
          </a:solidFill>
          <a:latin typeface="+mn-lt"/>
          <a:ea typeface="+mn-ea"/>
          <a:cs typeface="+mn-cs"/>
        </a:defRPr>
      </a:lvl4pPr>
      <a:lvl5pPr marL="4876800" algn="l" defTabSz="2438400" rtl="0" eaLnBrk="1" latinLnBrk="0" hangingPunct="1">
        <a:defRPr sz="4800" kern="1200">
          <a:solidFill>
            <a:schemeClr val="tx1"/>
          </a:solidFill>
          <a:latin typeface="+mn-lt"/>
          <a:ea typeface="+mn-ea"/>
          <a:cs typeface="+mn-cs"/>
        </a:defRPr>
      </a:lvl5pPr>
      <a:lvl6pPr marL="6096000" algn="l" defTabSz="2438400" rtl="0" eaLnBrk="1" latinLnBrk="0" hangingPunct="1">
        <a:defRPr sz="4800" kern="1200">
          <a:solidFill>
            <a:schemeClr val="tx1"/>
          </a:solidFill>
          <a:latin typeface="+mn-lt"/>
          <a:ea typeface="+mn-ea"/>
          <a:cs typeface="+mn-cs"/>
        </a:defRPr>
      </a:lvl6pPr>
      <a:lvl7pPr marL="7315200" algn="l" defTabSz="2438400" rtl="0" eaLnBrk="1" latinLnBrk="0" hangingPunct="1">
        <a:defRPr sz="4800" kern="1200">
          <a:solidFill>
            <a:schemeClr val="tx1"/>
          </a:solidFill>
          <a:latin typeface="+mn-lt"/>
          <a:ea typeface="+mn-ea"/>
          <a:cs typeface="+mn-cs"/>
        </a:defRPr>
      </a:lvl7pPr>
      <a:lvl8pPr marL="8534400" algn="l" defTabSz="2438400" rtl="0" eaLnBrk="1" latinLnBrk="0" hangingPunct="1">
        <a:defRPr sz="4800" kern="1200">
          <a:solidFill>
            <a:schemeClr val="tx1"/>
          </a:solidFill>
          <a:latin typeface="+mn-lt"/>
          <a:ea typeface="+mn-ea"/>
          <a:cs typeface="+mn-cs"/>
        </a:defRPr>
      </a:lvl8pPr>
      <a:lvl9pPr marL="9753600" algn="l" defTabSz="2438400"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5.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8.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9.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5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5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53.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54.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55.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56.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a:spLocks noChangeArrowheads="1"/>
          </p:cNvSpPr>
          <p:nvPr/>
        </p:nvSpPr>
        <p:spPr bwMode="auto">
          <a:xfrm>
            <a:off x="8361045" y="6261735"/>
            <a:ext cx="8074025" cy="10147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charset="0"/>
                <a:ea typeface="方正宋刻本秀楷简体" panose="02000000000000000000" pitchFamily="2" charset="-122"/>
              </a:defRPr>
            </a:lvl1pPr>
            <a:lvl2pPr marL="742950" indent="-285750">
              <a:defRPr sz="1300">
                <a:solidFill>
                  <a:schemeClr val="tx1"/>
                </a:solidFill>
                <a:latin typeface="Calibri Light" charset="0"/>
                <a:ea typeface="方正宋刻本秀楷简体" panose="02000000000000000000" pitchFamily="2" charset="-122"/>
              </a:defRPr>
            </a:lvl2pPr>
            <a:lvl3pPr marL="1143000" indent="-228600">
              <a:defRPr sz="1300">
                <a:solidFill>
                  <a:schemeClr val="tx1"/>
                </a:solidFill>
                <a:latin typeface="Calibri Light" charset="0"/>
                <a:ea typeface="方正宋刻本秀楷简体" panose="02000000000000000000" pitchFamily="2" charset="-122"/>
              </a:defRPr>
            </a:lvl3pPr>
            <a:lvl4pPr marL="1600200" indent="-228600">
              <a:defRPr sz="1300">
                <a:solidFill>
                  <a:schemeClr val="tx1"/>
                </a:solidFill>
                <a:latin typeface="Calibri Light" charset="0"/>
                <a:ea typeface="方正宋刻本秀楷简体" panose="02000000000000000000" pitchFamily="2" charset="-122"/>
              </a:defRPr>
            </a:lvl4pPr>
            <a:lvl5pPr marL="2057400" indent="-228600">
              <a:defRPr sz="1300">
                <a:solidFill>
                  <a:schemeClr val="tx1"/>
                </a:solidFill>
                <a:latin typeface="Calibri Light"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charset="0"/>
                <a:ea typeface="方正宋刻本秀楷简体" panose="02000000000000000000" pitchFamily="2" charset="-122"/>
              </a:defRPr>
            </a:lvl9pPr>
          </a:lstStyle>
          <a:p>
            <a:pPr algn="ctr" fontAlgn="base">
              <a:spcBef>
                <a:spcPct val="0"/>
              </a:spcBef>
              <a:spcAft>
                <a:spcPct val="0"/>
              </a:spcAft>
              <a:defRPr/>
            </a:pPr>
            <a:r>
              <a:rPr lang="en-US" sz="6000" b="1">
                <a:solidFill>
                  <a:srgbClr val="2E4864"/>
                </a:solidFill>
                <a:latin typeface="+mn-ea"/>
                <a:ea typeface="+mn-ea"/>
              </a:rPr>
              <a:t>PHP</a:t>
            </a:r>
            <a:r>
              <a:rPr lang="zh-CN" sz="6000" b="1">
                <a:solidFill>
                  <a:srgbClr val="2E4864"/>
                </a:solidFill>
                <a:latin typeface="+mn-ea"/>
                <a:ea typeface="+mn-ea"/>
              </a:rPr>
              <a:t>基础</a:t>
            </a:r>
          </a:p>
        </p:txBody>
      </p:sp>
      <p:pic>
        <p:nvPicPr>
          <p:cNvPr id="1026" name="Picture 2" descr="C:\Users\Administrator\Desktop\dataBase\3.视频录制\sxtLogo.png"/>
          <p:cNvPicPr>
            <a:picLocks noChangeAspect="1" noChangeArrowheads="1"/>
          </p:cNvPicPr>
          <p:nvPr/>
        </p:nvPicPr>
        <p:blipFill>
          <a:blip r:embed="rId2" cstate="print"/>
          <a:srcRect/>
          <a:stretch>
            <a:fillRect/>
          </a:stretch>
        </p:blipFill>
        <p:spPr bwMode="auto">
          <a:xfrm>
            <a:off x="526704" y="449288"/>
            <a:ext cx="1944216" cy="1704928"/>
          </a:xfrm>
          <a:prstGeom prst="rect">
            <a:avLst/>
          </a:prstGeom>
          <a:noFill/>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Shape 131"/>
          <p:cNvSpPr>
            <a:spLocks noChangeArrowheads="1"/>
          </p:cNvSpPr>
          <p:nvPr/>
        </p:nvSpPr>
        <p:spPr bwMode="auto">
          <a:xfrm>
            <a:off x="2111375" y="3257550"/>
            <a:ext cx="20148550" cy="833438"/>
          </a:xfrm>
          <a:prstGeom prst="rect">
            <a:avLst/>
          </a:prstGeom>
          <a:noFill/>
          <a:ln w="12700">
            <a:noFill/>
            <a:miter lim="400000"/>
          </a:ln>
        </p:spPr>
        <p:txBody>
          <a:bodyPr lIns="50800" tIns="50800" rIns="50800" bIns="50800">
            <a:spAutoFit/>
          </a:bodyPr>
          <a:lstStyle/>
          <a:p>
            <a:pPr hangingPunct="0">
              <a:lnSpc>
                <a:spcPct val="120000"/>
              </a:lnSpc>
            </a:pPr>
            <a:r>
              <a:rPr lang="en-US" altLang="zh-CN" sz="4000">
                <a:solidFill>
                  <a:srgbClr val="53585F"/>
                </a:solidFill>
                <a:latin typeface="Helvetica Light"/>
              </a:rPr>
              <a:t>	</a:t>
            </a:r>
            <a:endParaRPr lang="zh-CN" altLang="en-US" sz="4000">
              <a:solidFill>
                <a:srgbClr val="53585F"/>
              </a:solidFill>
              <a:latin typeface="Helvetica Light"/>
            </a:endParaRPr>
          </a:p>
        </p:txBody>
      </p:sp>
      <p:sp>
        <p:nvSpPr>
          <p:cNvPr id="30726" name="Text Box 7"/>
          <p:cNvSpPr txBox="1">
            <a:spLocks noChangeArrowheads="1"/>
          </p:cNvSpPr>
          <p:nvPr/>
        </p:nvSpPr>
        <p:spPr bwMode="auto">
          <a:xfrm>
            <a:off x="1606550" y="2536825"/>
            <a:ext cx="4835525" cy="701675"/>
          </a:xfrm>
          <a:prstGeom prst="rect">
            <a:avLst/>
          </a:prstGeom>
          <a:noFill/>
          <a:ln w="9525">
            <a:noFill/>
            <a:miter lim="800000"/>
          </a:ln>
        </p:spPr>
        <p:txBody>
          <a:bodyPr wrap="none">
            <a:spAutoFit/>
          </a:bodyPr>
          <a:lstStyle/>
          <a:p>
            <a:pPr defTabSz="914400"/>
            <a:r>
              <a:rPr lang="en-US" altLang="zh-CN" sz="4000">
                <a:solidFill>
                  <a:schemeClr val="tx2"/>
                </a:solidFill>
                <a:latin typeface="微软雅黑" panose="020B0503020204020204" pitchFamily="34" charset="-122"/>
                <a:ea typeface="微软雅黑" panose="020B0503020204020204" pitchFamily="34" charset="-122"/>
              </a:rPr>
              <a:t>(1)</a:t>
            </a:r>
            <a:r>
              <a:rPr lang="zh-CN" altLang="en-US" sz="4000">
                <a:solidFill>
                  <a:schemeClr val="tx2"/>
                </a:solidFill>
                <a:latin typeface="微软雅黑" panose="020B0503020204020204" pitchFamily="34" charset="-122"/>
                <a:ea typeface="微软雅黑" panose="020B0503020204020204" pitchFamily="34" charset="-122"/>
              </a:rPr>
              <a:t>布尔类型</a:t>
            </a:r>
            <a:r>
              <a:rPr lang="en-US" altLang="zh-CN" sz="4000">
                <a:solidFill>
                  <a:schemeClr val="tx2"/>
                </a:solidFill>
                <a:latin typeface="微软雅黑" panose="020B0503020204020204" pitchFamily="34" charset="-122"/>
                <a:ea typeface="微软雅黑" panose="020B0503020204020204" pitchFamily="34" charset="-122"/>
              </a:rPr>
              <a:t>Boolean</a:t>
            </a:r>
          </a:p>
        </p:txBody>
      </p:sp>
      <p:sp>
        <p:nvSpPr>
          <p:cNvPr id="30727" name="Text Box 8"/>
          <p:cNvSpPr txBox="1">
            <a:spLocks noChangeArrowheads="1"/>
          </p:cNvSpPr>
          <p:nvPr/>
        </p:nvSpPr>
        <p:spPr bwMode="auto">
          <a:xfrm>
            <a:off x="2090738" y="3802063"/>
            <a:ext cx="21910675" cy="9236075"/>
          </a:xfrm>
          <a:prstGeom prst="rect">
            <a:avLst/>
          </a:prstGeom>
          <a:noFill/>
          <a:ln w="9525">
            <a:noFill/>
            <a:miter lim="800000"/>
          </a:ln>
        </p:spPr>
        <p:txBody>
          <a:bodyPr>
            <a:spAutoFit/>
          </a:bodyPr>
          <a:lstStyle/>
          <a:p>
            <a:pPr defTabSz="914400"/>
            <a:r>
              <a:rPr lang="zh-CN" altLang="en-US" sz="4000" dirty="0">
                <a:solidFill>
                  <a:schemeClr val="tx2"/>
                </a:solidFill>
                <a:latin typeface="Helvetica Light"/>
                <a:ea typeface="微软雅黑" panose="020B0503020204020204" pitchFamily="34" charset="-122"/>
              </a:rPr>
              <a:t>	描述：</a:t>
            </a:r>
            <a:r>
              <a:rPr lang="en-US" altLang="zh-CN" sz="4000" dirty="0" err="1">
                <a:solidFill>
                  <a:schemeClr val="tx2"/>
                </a:solidFill>
                <a:latin typeface="Helvetica Light"/>
              </a:rPr>
              <a:t>boolean</a:t>
            </a:r>
            <a:r>
              <a:rPr lang="zh-CN" altLang="en-US" sz="4000" dirty="0">
                <a:solidFill>
                  <a:schemeClr val="tx2"/>
                </a:solidFill>
                <a:latin typeface="Helvetica Light"/>
              </a:rPr>
              <a:t>是最简单值类型，用来表示表达式的真值。</a:t>
            </a:r>
          </a:p>
          <a:p>
            <a:pPr defTabSz="914400"/>
            <a:r>
              <a:rPr lang="zh-CN" altLang="en-US" sz="4000" dirty="0">
                <a:solidFill>
                  <a:schemeClr val="tx2"/>
                </a:solidFill>
                <a:latin typeface="Helvetica Light"/>
              </a:rPr>
              <a:t>	语法：</a:t>
            </a:r>
            <a:r>
              <a:rPr lang="zh-CN" altLang="en-US" sz="4000" dirty="0">
                <a:solidFill>
                  <a:srgbClr val="FF0000"/>
                </a:solidFill>
                <a:latin typeface="Helvetica Light"/>
              </a:rPr>
              <a:t>一般使用</a:t>
            </a:r>
            <a:r>
              <a:rPr lang="en-US" altLang="zh-CN" sz="4000" dirty="0">
                <a:solidFill>
                  <a:srgbClr val="FF0000"/>
                </a:solidFill>
                <a:latin typeface="Helvetica Light"/>
              </a:rPr>
              <a:t>TRUE</a:t>
            </a:r>
            <a:r>
              <a:rPr lang="zh-CN" altLang="en-US" sz="4000" dirty="0">
                <a:solidFill>
                  <a:srgbClr val="FF0000"/>
                </a:solidFill>
                <a:latin typeface="Helvetica Light"/>
              </a:rPr>
              <a:t>或</a:t>
            </a:r>
            <a:r>
              <a:rPr lang="en-US" altLang="zh-CN" sz="4000" dirty="0">
                <a:solidFill>
                  <a:srgbClr val="FF0000"/>
                </a:solidFill>
                <a:latin typeface="Helvetica Light"/>
              </a:rPr>
              <a:t>FALSE</a:t>
            </a:r>
            <a:r>
              <a:rPr lang="zh-CN" altLang="en-US" sz="4000" dirty="0">
                <a:solidFill>
                  <a:srgbClr val="FF0000"/>
                </a:solidFill>
                <a:latin typeface="Helvetica Light"/>
              </a:rPr>
              <a:t>常量来指定布尔值，两者均不区分大小写</a:t>
            </a:r>
          </a:p>
          <a:p>
            <a:pPr defTabSz="914400"/>
            <a:r>
              <a:rPr lang="zh-CN" altLang="en-US" sz="4000" dirty="0">
                <a:solidFill>
                  <a:schemeClr val="tx2"/>
                </a:solidFill>
                <a:latin typeface="Helvetica Light"/>
              </a:rPr>
              <a:t>	注意：</a:t>
            </a:r>
          </a:p>
          <a:p>
            <a:pPr defTabSz="914400"/>
            <a:r>
              <a:rPr lang="zh-CN" altLang="en-US" sz="4000" dirty="0">
                <a:solidFill>
                  <a:schemeClr val="tx2"/>
                </a:solidFill>
                <a:latin typeface="Helvetica Light"/>
              </a:rPr>
              <a:t>		   </a:t>
            </a:r>
            <a:r>
              <a:rPr lang="en-US" altLang="zh-CN" sz="4000" dirty="0">
                <a:solidFill>
                  <a:schemeClr val="tx2"/>
                </a:solidFill>
                <a:latin typeface="Helvetica Light"/>
              </a:rPr>
              <a:t>a.</a:t>
            </a:r>
            <a:r>
              <a:rPr lang="zh-CN" altLang="en-US" sz="4000" dirty="0">
                <a:solidFill>
                  <a:schemeClr val="tx2"/>
                </a:solidFill>
                <a:latin typeface="Helvetica Light"/>
              </a:rPr>
              <a:t>可以使用</a:t>
            </a:r>
            <a:r>
              <a:rPr lang="en-US" altLang="zh-CN" sz="4000" dirty="0">
                <a:solidFill>
                  <a:srgbClr val="FF0000"/>
                </a:solidFill>
                <a:latin typeface="Helvetica Light"/>
              </a:rPr>
              <a:t>(</a:t>
            </a:r>
            <a:r>
              <a:rPr lang="en-US" altLang="zh-CN" sz="4000" dirty="0" err="1">
                <a:solidFill>
                  <a:srgbClr val="FF0000"/>
                </a:solidFill>
                <a:latin typeface="Helvetica Light"/>
              </a:rPr>
              <a:t>bool</a:t>
            </a:r>
            <a:r>
              <a:rPr lang="en-US" altLang="zh-CN" sz="4000" dirty="0">
                <a:solidFill>
                  <a:srgbClr val="FF0000"/>
                </a:solidFill>
                <a:latin typeface="Helvetica Light"/>
              </a:rPr>
              <a:t>)</a:t>
            </a:r>
            <a:r>
              <a:rPr lang="zh-CN" altLang="en-US" sz="4000" dirty="0">
                <a:solidFill>
                  <a:schemeClr val="tx2"/>
                </a:solidFill>
                <a:latin typeface="Helvetica Light"/>
              </a:rPr>
              <a:t>或</a:t>
            </a:r>
            <a:r>
              <a:rPr lang="en-US" altLang="zh-CN" sz="4000" dirty="0">
                <a:solidFill>
                  <a:srgbClr val="FF0000"/>
                </a:solidFill>
                <a:latin typeface="Helvetica Light"/>
              </a:rPr>
              <a:t>(</a:t>
            </a:r>
            <a:r>
              <a:rPr lang="en-US" altLang="zh-CN" sz="4000" dirty="0" err="1">
                <a:solidFill>
                  <a:srgbClr val="FF0000"/>
                </a:solidFill>
                <a:latin typeface="Helvetica Light"/>
              </a:rPr>
              <a:t>boolean</a:t>
            </a:r>
            <a:r>
              <a:rPr lang="en-US" altLang="zh-CN" sz="4000" dirty="0">
                <a:solidFill>
                  <a:srgbClr val="FF0000"/>
                </a:solidFill>
                <a:latin typeface="Helvetica Light"/>
              </a:rPr>
              <a:t>)</a:t>
            </a:r>
            <a:r>
              <a:rPr lang="zh-CN" altLang="en-US" sz="4000" dirty="0">
                <a:solidFill>
                  <a:schemeClr val="tx2"/>
                </a:solidFill>
                <a:latin typeface="Helvetica Light"/>
              </a:rPr>
              <a:t>强制转换修饰符，</a:t>
            </a:r>
          </a:p>
          <a:p>
            <a:pPr defTabSz="914400"/>
            <a:r>
              <a:rPr lang="zh-CN" altLang="en-US" sz="4000" dirty="0">
                <a:solidFill>
                  <a:schemeClr val="tx2"/>
                </a:solidFill>
                <a:latin typeface="Helvetica Light"/>
              </a:rPr>
              <a:t>			来对非布尔值类型的变量或表达式进行强制类型转换。</a:t>
            </a:r>
          </a:p>
          <a:p>
            <a:pPr defTabSz="914400"/>
            <a:r>
              <a:rPr lang="zh-CN" altLang="en-US" sz="4000" dirty="0">
                <a:solidFill>
                  <a:schemeClr val="tx2"/>
                </a:solidFill>
                <a:latin typeface="Helvetica Light"/>
              </a:rPr>
              <a:t>		   </a:t>
            </a:r>
            <a:r>
              <a:rPr lang="en-US" altLang="zh-CN" sz="4000" dirty="0">
                <a:solidFill>
                  <a:schemeClr val="tx2"/>
                </a:solidFill>
                <a:latin typeface="Helvetica Light"/>
              </a:rPr>
              <a:t>b.</a:t>
            </a:r>
            <a:r>
              <a:rPr lang="zh-CN" altLang="en-US" sz="4000" dirty="0">
                <a:solidFill>
                  <a:schemeClr val="tx2"/>
                </a:solidFill>
                <a:latin typeface="Helvetica Light"/>
              </a:rPr>
              <a:t>当转换为布尔值类型时，以下值被认为是</a:t>
            </a:r>
            <a:r>
              <a:rPr lang="en-US" altLang="zh-CN" sz="4000" dirty="0">
                <a:solidFill>
                  <a:schemeClr val="tx2"/>
                </a:solidFill>
                <a:latin typeface="Helvetica Light"/>
              </a:rPr>
              <a:t>FALSE</a:t>
            </a:r>
            <a:endParaRPr lang="zh-CN" altLang="en-US" sz="4000" dirty="0">
              <a:solidFill>
                <a:schemeClr val="tx2"/>
              </a:solidFill>
              <a:latin typeface="Helvetica Light"/>
            </a:endParaRPr>
          </a:p>
          <a:p>
            <a:pPr lvl="4" defTabSz="914400"/>
            <a:r>
              <a:rPr lang="zh-CN" altLang="en-US" sz="4000" dirty="0">
                <a:solidFill>
                  <a:schemeClr val="tx2"/>
                </a:solidFill>
                <a:latin typeface="Helvetica Light"/>
              </a:rPr>
              <a:t>				布尔值</a:t>
            </a:r>
            <a:r>
              <a:rPr lang="zh-CN" altLang="en-US" sz="4000" dirty="0">
                <a:solidFill>
                  <a:schemeClr val="tx2"/>
                </a:solidFill>
              </a:rPr>
              <a:t> </a:t>
            </a:r>
            <a:r>
              <a:rPr lang="en-US" altLang="zh-CN" sz="4000" dirty="0">
                <a:solidFill>
                  <a:schemeClr val="tx2"/>
                </a:solidFill>
                <a:latin typeface="Helvetica Light"/>
              </a:rPr>
              <a:t>FALSE</a:t>
            </a:r>
            <a:r>
              <a:rPr lang="en-US" altLang="zh-CN" sz="4000" dirty="0">
                <a:solidFill>
                  <a:schemeClr val="tx2"/>
                </a:solidFill>
              </a:rPr>
              <a:t> </a:t>
            </a:r>
            <a:r>
              <a:rPr lang="zh-CN" altLang="en-US" sz="4000" dirty="0">
                <a:solidFill>
                  <a:schemeClr val="tx2"/>
                </a:solidFill>
                <a:latin typeface="Helvetica Light"/>
              </a:rPr>
              <a:t>本身</a:t>
            </a:r>
          </a:p>
          <a:p>
            <a:pPr lvl="4" defTabSz="914400"/>
            <a:r>
              <a:rPr lang="zh-CN" altLang="en-US" sz="4000" dirty="0">
                <a:solidFill>
                  <a:schemeClr val="tx2"/>
                </a:solidFill>
                <a:latin typeface="Helvetica Light"/>
              </a:rPr>
              <a:t>				整型值 </a:t>
            </a:r>
            <a:r>
              <a:rPr lang="en-US" altLang="zh-CN" sz="4000" dirty="0">
                <a:solidFill>
                  <a:schemeClr val="tx2"/>
                </a:solidFill>
                <a:latin typeface="Helvetica Light"/>
              </a:rPr>
              <a:t>0</a:t>
            </a:r>
            <a:r>
              <a:rPr lang="zh-CN" altLang="en-US" sz="4000" dirty="0">
                <a:solidFill>
                  <a:schemeClr val="tx2"/>
                </a:solidFill>
                <a:latin typeface="Helvetica Light"/>
              </a:rPr>
              <a:t>（零）</a:t>
            </a:r>
          </a:p>
          <a:p>
            <a:pPr lvl="4" defTabSz="914400"/>
            <a:r>
              <a:rPr lang="zh-CN" altLang="en-US" sz="4000" dirty="0">
                <a:solidFill>
                  <a:schemeClr val="tx2"/>
                </a:solidFill>
                <a:latin typeface="Helvetica Light"/>
              </a:rPr>
              <a:t>				浮点型值 </a:t>
            </a:r>
            <a:r>
              <a:rPr lang="en-US" altLang="zh-CN" sz="4000" dirty="0">
                <a:solidFill>
                  <a:schemeClr val="tx2"/>
                </a:solidFill>
                <a:latin typeface="Helvetica Light"/>
              </a:rPr>
              <a:t>0.0</a:t>
            </a:r>
            <a:r>
              <a:rPr lang="zh-CN" altLang="en-US" sz="4000" dirty="0">
                <a:solidFill>
                  <a:schemeClr val="tx2"/>
                </a:solidFill>
                <a:latin typeface="Helvetica Light"/>
              </a:rPr>
              <a:t>（零）</a:t>
            </a:r>
          </a:p>
          <a:p>
            <a:pPr lvl="4" defTabSz="914400"/>
            <a:r>
              <a:rPr lang="zh-CN" altLang="en-US" sz="4000" dirty="0">
                <a:solidFill>
                  <a:schemeClr val="tx2"/>
                </a:solidFill>
                <a:latin typeface="Helvetica Light"/>
              </a:rPr>
              <a:t>				空字符串，以及字符串</a:t>
            </a:r>
            <a:r>
              <a:rPr lang="zh-CN" altLang="en-US" sz="4000" dirty="0">
                <a:solidFill>
                  <a:schemeClr val="tx2"/>
                </a:solidFill>
              </a:rPr>
              <a:t> </a:t>
            </a:r>
            <a:r>
              <a:rPr lang="en-US" altLang="zh-CN" sz="4000" dirty="0">
                <a:solidFill>
                  <a:schemeClr val="tx2"/>
                </a:solidFill>
                <a:latin typeface="Helvetica Light"/>
              </a:rPr>
              <a:t>"0"</a:t>
            </a:r>
          </a:p>
          <a:p>
            <a:pPr lvl="4" defTabSz="914400"/>
            <a:r>
              <a:rPr lang="zh-CN" altLang="en-US" sz="4000" dirty="0">
                <a:solidFill>
                  <a:schemeClr val="tx2"/>
                </a:solidFill>
                <a:latin typeface="Helvetica Light"/>
              </a:rPr>
              <a:t>				不包括任何元素的数组</a:t>
            </a:r>
          </a:p>
          <a:p>
            <a:pPr lvl="4" defTabSz="914400"/>
            <a:r>
              <a:rPr lang="zh-CN" altLang="en-US" sz="4000" dirty="0">
                <a:solidFill>
                  <a:schemeClr val="tx2"/>
                </a:solidFill>
                <a:latin typeface="Helvetica Light"/>
              </a:rPr>
              <a:t>				特殊类型</a:t>
            </a:r>
            <a:r>
              <a:rPr lang="zh-CN" altLang="en-US" sz="4000" dirty="0">
                <a:solidFill>
                  <a:schemeClr val="tx2"/>
                </a:solidFill>
              </a:rPr>
              <a:t> </a:t>
            </a:r>
            <a:r>
              <a:rPr lang="en-US" altLang="zh-CN" sz="4000" dirty="0">
                <a:solidFill>
                  <a:schemeClr val="tx2"/>
                </a:solidFill>
                <a:latin typeface="Helvetica Light"/>
              </a:rPr>
              <a:t>NULL</a:t>
            </a:r>
            <a:r>
              <a:rPr lang="zh-CN" altLang="en-US" sz="4000" dirty="0">
                <a:solidFill>
                  <a:schemeClr val="tx2"/>
                </a:solidFill>
                <a:latin typeface="Helvetica Light"/>
              </a:rPr>
              <a:t>（包括尚未赋值的变量）</a:t>
            </a:r>
          </a:p>
          <a:p>
            <a:pPr lvl="4" defTabSz="914400"/>
            <a:r>
              <a:rPr lang="zh-CN" altLang="en-US" sz="4000" dirty="0">
                <a:solidFill>
                  <a:schemeClr val="tx2"/>
                </a:solidFill>
                <a:latin typeface="Helvetica Light"/>
              </a:rPr>
              <a:t>		   </a:t>
            </a:r>
            <a:r>
              <a:rPr lang="en-US" altLang="zh-CN" sz="4000" dirty="0">
                <a:solidFill>
                  <a:schemeClr val="tx2"/>
                </a:solidFill>
                <a:latin typeface="Helvetica Light"/>
              </a:rPr>
              <a:t>c.</a:t>
            </a:r>
            <a:r>
              <a:rPr lang="zh-CN" altLang="en-US" sz="4000" dirty="0">
                <a:solidFill>
                  <a:schemeClr val="tx2"/>
                </a:solidFill>
                <a:latin typeface="Helvetica Light"/>
              </a:rPr>
              <a:t>所有其它值都被认为是</a:t>
            </a:r>
            <a:r>
              <a:rPr lang="zh-CN" altLang="en-US" sz="4000" dirty="0">
                <a:solidFill>
                  <a:schemeClr val="tx2"/>
                </a:solidFill>
              </a:rPr>
              <a:t> </a:t>
            </a:r>
            <a:r>
              <a:rPr lang="en-US" altLang="zh-CN" sz="4000" dirty="0">
                <a:solidFill>
                  <a:schemeClr val="tx2"/>
                </a:solidFill>
                <a:latin typeface="Helvetica Light"/>
              </a:rPr>
              <a:t>TRUE</a:t>
            </a:r>
            <a:r>
              <a:rPr lang="zh-CN" altLang="en-US" sz="4000" dirty="0">
                <a:solidFill>
                  <a:schemeClr val="tx2"/>
                </a:solidFill>
                <a:latin typeface="Helvetica Light"/>
              </a:rPr>
              <a:t>（包括任何资源</a:t>
            </a:r>
            <a:r>
              <a:rPr lang="zh-CN" altLang="en-US" sz="4000" dirty="0">
                <a:solidFill>
                  <a:schemeClr val="tx2"/>
                </a:solidFill>
              </a:rPr>
              <a:t> </a:t>
            </a:r>
            <a:r>
              <a:rPr lang="zh-CN" altLang="en-US" sz="4000" dirty="0">
                <a:solidFill>
                  <a:schemeClr val="tx2"/>
                </a:solidFill>
                <a:latin typeface="Helvetica Light"/>
              </a:rPr>
              <a:t>和</a:t>
            </a:r>
            <a:r>
              <a:rPr lang="zh-CN" altLang="en-US" sz="4000" dirty="0">
                <a:solidFill>
                  <a:schemeClr val="tx2"/>
                </a:solidFill>
              </a:rPr>
              <a:t> </a:t>
            </a:r>
            <a:r>
              <a:rPr lang="en-US" altLang="zh-CN" sz="4000" dirty="0">
                <a:solidFill>
                  <a:schemeClr val="tx2"/>
                </a:solidFill>
                <a:latin typeface="Helvetica Light"/>
              </a:rPr>
              <a:t>NAN</a:t>
            </a:r>
            <a:r>
              <a:rPr lang="zh-CN" altLang="en-US" sz="4000" dirty="0">
                <a:solidFill>
                  <a:schemeClr val="tx2"/>
                </a:solidFill>
                <a:latin typeface="Helvetica Light"/>
              </a:rPr>
              <a:t>）</a:t>
            </a:r>
          </a:p>
          <a:p>
            <a:pPr lvl="4" defTabSz="914400"/>
            <a:r>
              <a:rPr lang="zh-CN" altLang="en-US" sz="4000" dirty="0">
                <a:solidFill>
                  <a:schemeClr val="tx2"/>
                </a:solidFill>
                <a:latin typeface="Helvetica Light"/>
              </a:rPr>
              <a:t>强调：</a:t>
            </a:r>
          </a:p>
          <a:p>
            <a:pPr lvl="4" defTabSz="914400"/>
            <a:r>
              <a:rPr lang="zh-CN" altLang="en-US" sz="4000" dirty="0">
                <a:solidFill>
                  <a:schemeClr val="tx2"/>
                </a:solidFill>
                <a:latin typeface="Helvetica Light"/>
              </a:rPr>
              <a:t>	   </a:t>
            </a:r>
            <a:r>
              <a:rPr lang="en-US" altLang="zh-CN" sz="4000" dirty="0">
                <a:solidFill>
                  <a:schemeClr val="tx2"/>
                </a:solidFill>
                <a:latin typeface="Helvetica Light"/>
              </a:rPr>
              <a:t>-1</a:t>
            </a:r>
            <a:r>
              <a:rPr lang="en-US" altLang="zh-CN" sz="4000" dirty="0">
                <a:solidFill>
                  <a:schemeClr val="tx2"/>
                </a:solidFill>
              </a:rPr>
              <a:t> </a:t>
            </a:r>
            <a:r>
              <a:rPr lang="zh-CN" altLang="en-US" sz="4000" dirty="0">
                <a:solidFill>
                  <a:schemeClr val="tx2"/>
                </a:solidFill>
                <a:latin typeface="Helvetica Light"/>
              </a:rPr>
              <a:t>和其它非零值（不论正负）一样，被认为是</a:t>
            </a:r>
            <a:r>
              <a:rPr lang="zh-CN" altLang="en-US" sz="4000" dirty="0">
                <a:solidFill>
                  <a:schemeClr val="tx2"/>
                </a:solidFill>
              </a:rPr>
              <a:t> </a:t>
            </a:r>
            <a:r>
              <a:rPr lang="en-US" altLang="zh-CN" sz="4000" dirty="0">
                <a:solidFill>
                  <a:schemeClr val="tx2"/>
                </a:solidFill>
                <a:latin typeface="Helvetica Light"/>
              </a:rPr>
              <a:t>TRUE </a:t>
            </a:r>
            <a:endParaRPr lang="zh-CN" altLang="en-US" sz="4000" dirty="0">
              <a:solidFill>
                <a:schemeClr val="tx2"/>
              </a:solidFill>
              <a:latin typeface="Helvetica Light"/>
            </a:endParaRPr>
          </a:p>
        </p:txBody>
      </p:sp>
      <p:pic>
        <p:nvPicPr>
          <p:cNvPr id="7" name="Picture 2" descr="C:\Users\Administrator\Desktop\dataBase\3.视频录制\sxtLogo.png"/>
          <p:cNvPicPr>
            <a:picLocks noChangeAspect="1" noChangeArrowheads="1"/>
          </p:cNvPicPr>
          <p:nvPr/>
        </p:nvPicPr>
        <p:blipFill>
          <a:blip r:embed="rId3"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hape 131"/>
          <p:cNvSpPr>
            <a:spLocks noChangeArrowheads="1"/>
          </p:cNvSpPr>
          <p:nvPr/>
        </p:nvSpPr>
        <p:spPr bwMode="auto">
          <a:xfrm>
            <a:off x="2111375" y="3257550"/>
            <a:ext cx="20148550" cy="833438"/>
          </a:xfrm>
          <a:prstGeom prst="rect">
            <a:avLst/>
          </a:prstGeom>
          <a:noFill/>
          <a:ln w="12700">
            <a:noFill/>
            <a:miter lim="400000"/>
          </a:ln>
        </p:spPr>
        <p:txBody>
          <a:bodyPr lIns="50800" tIns="50800" rIns="50800" bIns="50800">
            <a:spAutoFit/>
          </a:bodyPr>
          <a:lstStyle/>
          <a:p>
            <a:pPr hangingPunct="0">
              <a:lnSpc>
                <a:spcPct val="120000"/>
              </a:lnSpc>
            </a:pPr>
            <a:r>
              <a:rPr lang="en-US" altLang="zh-CN" sz="4000">
                <a:solidFill>
                  <a:srgbClr val="53585F"/>
                </a:solidFill>
                <a:latin typeface="Helvetica Light"/>
              </a:rPr>
              <a:t>	</a:t>
            </a:r>
            <a:endParaRPr lang="zh-CN" altLang="en-US" sz="4000">
              <a:solidFill>
                <a:srgbClr val="53585F"/>
              </a:solidFill>
              <a:latin typeface="Helvetica Light"/>
            </a:endParaRPr>
          </a:p>
        </p:txBody>
      </p:sp>
      <p:sp>
        <p:nvSpPr>
          <p:cNvPr id="32774" name="Text Box 7"/>
          <p:cNvSpPr txBox="1">
            <a:spLocks noChangeArrowheads="1"/>
          </p:cNvSpPr>
          <p:nvPr/>
        </p:nvSpPr>
        <p:spPr bwMode="auto">
          <a:xfrm>
            <a:off x="1606550" y="2536825"/>
            <a:ext cx="4602163" cy="701675"/>
          </a:xfrm>
          <a:prstGeom prst="rect">
            <a:avLst/>
          </a:prstGeom>
          <a:noFill/>
          <a:ln w="9525">
            <a:noFill/>
            <a:miter lim="800000"/>
          </a:ln>
        </p:spPr>
        <p:txBody>
          <a:bodyPr wrap="none">
            <a:spAutoFit/>
          </a:bodyPr>
          <a:lstStyle/>
          <a:p>
            <a:pPr defTabSz="914400"/>
            <a:r>
              <a:rPr lang="en-US" altLang="zh-CN" sz="4000">
                <a:solidFill>
                  <a:schemeClr val="tx2"/>
                </a:solidFill>
                <a:latin typeface="微软雅黑" panose="020B0503020204020204" pitchFamily="34" charset="-122"/>
                <a:ea typeface="微软雅黑" panose="020B0503020204020204" pitchFamily="34" charset="-122"/>
              </a:rPr>
              <a:t>(2)</a:t>
            </a:r>
            <a:r>
              <a:rPr lang="zh-CN" altLang="en-US" sz="4000">
                <a:solidFill>
                  <a:schemeClr val="tx2"/>
                </a:solidFill>
                <a:latin typeface="微软雅黑" panose="020B0503020204020204" pitchFamily="34" charset="-122"/>
                <a:ea typeface="微软雅黑" panose="020B0503020204020204" pitchFamily="34" charset="-122"/>
              </a:rPr>
              <a:t>整数类型</a:t>
            </a:r>
            <a:r>
              <a:rPr lang="en-US" altLang="zh-CN" sz="4000">
                <a:solidFill>
                  <a:schemeClr val="tx2"/>
                </a:solidFill>
                <a:latin typeface="微软雅黑" panose="020B0503020204020204" pitchFamily="34" charset="-122"/>
                <a:ea typeface="微软雅黑" panose="020B0503020204020204" pitchFamily="34" charset="-122"/>
              </a:rPr>
              <a:t>Integer</a:t>
            </a:r>
          </a:p>
        </p:txBody>
      </p:sp>
      <p:sp>
        <p:nvSpPr>
          <p:cNvPr id="32775" name="Text Box 8"/>
          <p:cNvSpPr txBox="1">
            <a:spLocks noChangeArrowheads="1"/>
          </p:cNvSpPr>
          <p:nvPr/>
        </p:nvSpPr>
        <p:spPr bwMode="auto">
          <a:xfrm>
            <a:off x="2090738" y="3802063"/>
            <a:ext cx="21910675" cy="9388475"/>
          </a:xfrm>
          <a:prstGeom prst="rect">
            <a:avLst/>
          </a:prstGeom>
          <a:noFill/>
          <a:ln w="9525">
            <a:noFill/>
            <a:miter lim="800000"/>
          </a:ln>
        </p:spPr>
        <p:txBody>
          <a:bodyPr>
            <a:spAutoFit/>
          </a:bodyPr>
          <a:lstStyle/>
          <a:p>
            <a:pPr defTabSz="914400"/>
            <a:r>
              <a:rPr lang="zh-CN" altLang="en-US" sz="4000">
                <a:solidFill>
                  <a:schemeClr val="tx2"/>
                </a:solidFill>
                <a:latin typeface="Helvetica Light"/>
                <a:ea typeface="微软雅黑" panose="020B0503020204020204" pitchFamily="34" charset="-122"/>
              </a:rPr>
              <a:t>	描述：</a:t>
            </a:r>
            <a:r>
              <a:rPr lang="zh-CN" altLang="en-US" sz="4000">
                <a:solidFill>
                  <a:schemeClr val="tx2"/>
                </a:solidFill>
                <a:latin typeface="Helvetica Light"/>
              </a:rPr>
              <a:t>整数指的是集合 </a:t>
            </a:r>
            <a:r>
              <a:rPr lang="en-US" altLang="zh-CN" sz="4000">
                <a:solidFill>
                  <a:schemeClr val="tx2"/>
                </a:solidFill>
                <a:latin typeface="Helvetica Light"/>
              </a:rPr>
              <a:t>ℤ = {..., -2, -1, 0, 1, 2, ...} </a:t>
            </a:r>
            <a:r>
              <a:rPr lang="zh-CN" altLang="en-US" sz="4000">
                <a:solidFill>
                  <a:schemeClr val="tx2"/>
                </a:solidFill>
                <a:latin typeface="Helvetica Light"/>
              </a:rPr>
              <a:t>中的某个数 </a:t>
            </a:r>
          </a:p>
          <a:p>
            <a:pPr defTabSz="914400"/>
            <a:r>
              <a:rPr lang="zh-CN" altLang="en-US" sz="4000">
                <a:solidFill>
                  <a:schemeClr val="tx2"/>
                </a:solidFill>
                <a:latin typeface="Helvetica Light"/>
              </a:rPr>
              <a:t>	语法：</a:t>
            </a:r>
          </a:p>
          <a:p>
            <a:pPr defTabSz="914400"/>
            <a:r>
              <a:rPr lang="zh-CN" altLang="en-US" sz="4000">
                <a:solidFill>
                  <a:schemeClr val="tx2"/>
                </a:solidFill>
                <a:latin typeface="Helvetica Light"/>
              </a:rPr>
              <a:t>		   </a:t>
            </a:r>
            <a:r>
              <a:rPr lang="en-US" altLang="zh-CN" sz="4000">
                <a:solidFill>
                  <a:schemeClr val="tx2"/>
                </a:solidFill>
                <a:latin typeface="Helvetica Light"/>
              </a:rPr>
              <a:t>a.</a:t>
            </a:r>
            <a:r>
              <a:rPr lang="zh-CN" altLang="en-US" sz="4000">
                <a:solidFill>
                  <a:schemeClr val="tx2"/>
                </a:solidFill>
                <a:latin typeface="Helvetica Light"/>
              </a:rPr>
              <a:t>整型值可以使用十进制，十六进制，八进制或二进制表示，</a:t>
            </a:r>
          </a:p>
          <a:p>
            <a:pPr defTabSz="914400"/>
            <a:r>
              <a:rPr lang="zh-CN" altLang="en-US" sz="4000">
                <a:solidFill>
                  <a:schemeClr val="tx2"/>
                </a:solidFill>
                <a:latin typeface="Helvetica Light"/>
              </a:rPr>
              <a:t>			前面可以加上可选的符号（</a:t>
            </a:r>
            <a:r>
              <a:rPr lang="en-US" altLang="zh-CN" sz="4000">
                <a:solidFill>
                  <a:schemeClr val="tx2"/>
                </a:solidFill>
                <a:latin typeface="Helvetica Light"/>
              </a:rPr>
              <a:t>- </a:t>
            </a:r>
            <a:r>
              <a:rPr lang="zh-CN" altLang="en-US" sz="4000">
                <a:solidFill>
                  <a:schemeClr val="tx2"/>
                </a:solidFill>
                <a:latin typeface="Helvetica Light"/>
              </a:rPr>
              <a:t>或者 </a:t>
            </a:r>
            <a:r>
              <a:rPr lang="en-US" altLang="zh-CN" sz="4000">
                <a:solidFill>
                  <a:schemeClr val="tx2"/>
                </a:solidFill>
                <a:latin typeface="Helvetica Light"/>
              </a:rPr>
              <a:t>+</a:t>
            </a:r>
            <a:r>
              <a:rPr lang="zh-CN" altLang="en-US" sz="4000">
                <a:solidFill>
                  <a:schemeClr val="tx2"/>
                </a:solidFill>
                <a:latin typeface="Helvetica Light"/>
              </a:rPr>
              <a:t>）。</a:t>
            </a:r>
          </a:p>
          <a:p>
            <a:pPr defTabSz="914400"/>
            <a:r>
              <a:rPr lang="zh-CN" altLang="en-US" sz="4000">
                <a:solidFill>
                  <a:schemeClr val="tx2"/>
                </a:solidFill>
                <a:latin typeface="Helvetica Light"/>
              </a:rPr>
              <a:t>		   </a:t>
            </a:r>
            <a:r>
              <a:rPr lang="en-US" altLang="zh-CN" sz="4000">
                <a:solidFill>
                  <a:schemeClr val="tx2"/>
                </a:solidFill>
                <a:latin typeface="Helvetica Light"/>
              </a:rPr>
              <a:t>b.</a:t>
            </a:r>
            <a:r>
              <a:rPr lang="zh-CN" altLang="en-US" sz="4000">
                <a:solidFill>
                  <a:schemeClr val="tx2"/>
                </a:solidFill>
                <a:latin typeface="Helvetica Light"/>
              </a:rPr>
              <a:t>二进制表达的</a:t>
            </a:r>
            <a:r>
              <a:rPr lang="zh-CN" altLang="en-US" sz="4000">
                <a:solidFill>
                  <a:schemeClr val="tx2"/>
                </a:solidFill>
              </a:rPr>
              <a:t> </a:t>
            </a:r>
            <a:r>
              <a:rPr lang="en-US" altLang="zh-CN" sz="4000">
                <a:solidFill>
                  <a:schemeClr val="tx2"/>
                </a:solidFill>
                <a:latin typeface="Helvetica Light"/>
              </a:rPr>
              <a:t>integer</a:t>
            </a:r>
            <a:r>
              <a:rPr lang="en-US" altLang="zh-CN" sz="4000">
                <a:solidFill>
                  <a:schemeClr val="tx2"/>
                </a:solidFill>
              </a:rPr>
              <a:t> </a:t>
            </a:r>
            <a:r>
              <a:rPr lang="zh-CN" altLang="en-US" sz="4000">
                <a:solidFill>
                  <a:schemeClr val="tx2"/>
                </a:solidFill>
                <a:latin typeface="Helvetica Light"/>
              </a:rPr>
              <a:t>自 </a:t>
            </a:r>
            <a:r>
              <a:rPr lang="en-US" altLang="zh-CN" sz="4000">
                <a:solidFill>
                  <a:schemeClr val="tx2"/>
                </a:solidFill>
                <a:latin typeface="Helvetica Light"/>
              </a:rPr>
              <a:t>PHP 5.4.0 </a:t>
            </a:r>
            <a:r>
              <a:rPr lang="zh-CN" altLang="en-US" sz="4000">
                <a:solidFill>
                  <a:schemeClr val="tx2"/>
                </a:solidFill>
                <a:latin typeface="Helvetica Light"/>
              </a:rPr>
              <a:t>起可用。</a:t>
            </a:r>
          </a:p>
          <a:p>
            <a:pPr defTabSz="914400"/>
            <a:r>
              <a:rPr lang="zh-CN" altLang="en-US" sz="4000">
                <a:solidFill>
                  <a:schemeClr val="tx2"/>
                </a:solidFill>
                <a:latin typeface="Helvetica Light"/>
              </a:rPr>
              <a:t>		   </a:t>
            </a:r>
            <a:r>
              <a:rPr lang="en-US" altLang="zh-CN" sz="4000">
                <a:solidFill>
                  <a:schemeClr val="tx2"/>
                </a:solidFill>
                <a:latin typeface="Helvetica Light"/>
              </a:rPr>
              <a:t>c.</a:t>
            </a:r>
            <a:r>
              <a:rPr lang="zh-CN" altLang="en-US" sz="4000">
                <a:solidFill>
                  <a:schemeClr val="tx2"/>
                </a:solidFill>
                <a:latin typeface="Helvetica Light"/>
              </a:rPr>
              <a:t>要使用八进制表达，数字前必须加上</a:t>
            </a:r>
            <a:r>
              <a:rPr lang="zh-CN" altLang="en-US" sz="4000">
                <a:solidFill>
                  <a:schemeClr val="tx2"/>
                </a:solidFill>
              </a:rPr>
              <a:t> </a:t>
            </a:r>
            <a:r>
              <a:rPr lang="en-US" altLang="zh-CN" sz="4000">
                <a:solidFill>
                  <a:schemeClr val="tx2"/>
                </a:solidFill>
                <a:latin typeface="Helvetica Light"/>
              </a:rPr>
              <a:t>0</a:t>
            </a:r>
            <a:r>
              <a:rPr lang="zh-CN" altLang="en-US" sz="4000">
                <a:solidFill>
                  <a:schemeClr val="tx2"/>
                </a:solidFill>
                <a:latin typeface="Helvetica Light"/>
              </a:rPr>
              <a:t>（零）。</a:t>
            </a:r>
          </a:p>
          <a:p>
            <a:pPr defTabSz="914400"/>
            <a:r>
              <a:rPr lang="zh-CN" altLang="en-US" sz="4000">
                <a:solidFill>
                  <a:schemeClr val="tx2"/>
                </a:solidFill>
                <a:latin typeface="Helvetica Light"/>
              </a:rPr>
              <a:t>			要使用十六进制表达，数字前必须加上</a:t>
            </a:r>
            <a:r>
              <a:rPr lang="zh-CN" altLang="en-US" sz="4000">
                <a:solidFill>
                  <a:schemeClr val="tx2"/>
                </a:solidFill>
              </a:rPr>
              <a:t> </a:t>
            </a:r>
            <a:r>
              <a:rPr lang="en-US" altLang="zh-CN" sz="4000">
                <a:solidFill>
                  <a:schemeClr val="tx2"/>
                </a:solidFill>
                <a:latin typeface="Helvetica Light"/>
              </a:rPr>
              <a:t>0x</a:t>
            </a:r>
            <a:r>
              <a:rPr lang="zh-CN" altLang="en-US" sz="4000">
                <a:solidFill>
                  <a:schemeClr val="tx2"/>
                </a:solidFill>
                <a:latin typeface="Helvetica Light"/>
              </a:rPr>
              <a:t>。</a:t>
            </a:r>
          </a:p>
          <a:p>
            <a:pPr defTabSz="914400"/>
            <a:r>
              <a:rPr lang="zh-CN" altLang="en-US" sz="4000">
                <a:solidFill>
                  <a:schemeClr val="tx2"/>
                </a:solidFill>
                <a:latin typeface="Helvetica Light"/>
              </a:rPr>
              <a:t>			要使用二进制表达，数字前必须加上</a:t>
            </a:r>
            <a:r>
              <a:rPr lang="zh-CN" altLang="en-US" sz="4000">
                <a:solidFill>
                  <a:schemeClr val="tx2"/>
                </a:solidFill>
              </a:rPr>
              <a:t> </a:t>
            </a:r>
            <a:r>
              <a:rPr lang="en-US" altLang="zh-CN" sz="4000">
                <a:solidFill>
                  <a:schemeClr val="tx2"/>
                </a:solidFill>
                <a:latin typeface="Helvetica Light"/>
              </a:rPr>
              <a:t>0b</a:t>
            </a:r>
            <a:r>
              <a:rPr lang="zh-CN" altLang="en-US" sz="4000">
                <a:solidFill>
                  <a:schemeClr val="tx2"/>
                </a:solidFill>
                <a:latin typeface="Helvetica Light"/>
              </a:rPr>
              <a:t>。	</a:t>
            </a:r>
          </a:p>
          <a:p>
            <a:pPr defTabSz="914400"/>
            <a:r>
              <a:rPr lang="zh-CN" altLang="en-US" sz="4000">
                <a:solidFill>
                  <a:schemeClr val="tx2"/>
                </a:solidFill>
                <a:latin typeface="Helvetica Light"/>
              </a:rPr>
              <a:t>	注意：</a:t>
            </a:r>
          </a:p>
          <a:p>
            <a:pPr defTabSz="914400"/>
            <a:r>
              <a:rPr lang="zh-CN" altLang="en-US" sz="4000">
                <a:solidFill>
                  <a:schemeClr val="tx2"/>
                </a:solidFill>
                <a:latin typeface="Helvetica Light"/>
              </a:rPr>
              <a:t>		   </a:t>
            </a:r>
            <a:r>
              <a:rPr lang="en-US" altLang="zh-CN" sz="4000">
                <a:solidFill>
                  <a:schemeClr val="tx2"/>
                </a:solidFill>
                <a:latin typeface="Helvetica Light"/>
              </a:rPr>
              <a:t>a.</a:t>
            </a:r>
            <a:r>
              <a:rPr lang="zh-CN" altLang="en-US" sz="4000">
                <a:solidFill>
                  <a:schemeClr val="tx2"/>
                </a:solidFill>
                <a:latin typeface="Helvetica Light"/>
              </a:rPr>
              <a:t> </a:t>
            </a:r>
            <a:r>
              <a:rPr lang="en-US" altLang="zh-CN" sz="4000">
                <a:solidFill>
                  <a:schemeClr val="tx2"/>
                </a:solidFill>
                <a:latin typeface="Helvetica Light"/>
              </a:rPr>
              <a:t>PHP7</a:t>
            </a:r>
            <a:r>
              <a:rPr lang="zh-CN" altLang="en-US" sz="4000">
                <a:solidFill>
                  <a:schemeClr val="tx2"/>
                </a:solidFill>
                <a:latin typeface="Helvetica Light"/>
              </a:rPr>
              <a:t>以前的版本</a:t>
            </a:r>
            <a:r>
              <a:rPr lang="en-US" altLang="zh-CN" sz="4000">
                <a:solidFill>
                  <a:schemeClr val="tx2"/>
                </a:solidFill>
                <a:latin typeface="Helvetica Light"/>
              </a:rPr>
              <a:t>,</a:t>
            </a:r>
            <a:r>
              <a:rPr lang="zh-CN" altLang="en-US" sz="4000">
                <a:solidFill>
                  <a:schemeClr val="tx2"/>
                </a:solidFill>
                <a:latin typeface="Helvetica Light"/>
              </a:rPr>
              <a:t>如果向八进制数传递了一个非法数字（即 </a:t>
            </a:r>
            <a:r>
              <a:rPr lang="en-US" altLang="zh-CN" sz="4000">
                <a:solidFill>
                  <a:schemeClr val="tx2"/>
                </a:solidFill>
                <a:latin typeface="Helvetica Light"/>
              </a:rPr>
              <a:t>8 </a:t>
            </a:r>
            <a:r>
              <a:rPr lang="zh-CN" altLang="en-US" sz="4000">
                <a:solidFill>
                  <a:schemeClr val="tx2"/>
                </a:solidFill>
                <a:latin typeface="Helvetica Light"/>
              </a:rPr>
              <a:t>或 </a:t>
            </a:r>
            <a:r>
              <a:rPr lang="en-US" altLang="zh-CN" sz="4000">
                <a:solidFill>
                  <a:schemeClr val="tx2"/>
                </a:solidFill>
                <a:latin typeface="Helvetica Light"/>
              </a:rPr>
              <a:t>9</a:t>
            </a:r>
            <a:r>
              <a:rPr lang="zh-CN" altLang="en-US" sz="4000">
                <a:solidFill>
                  <a:schemeClr val="tx2"/>
                </a:solidFill>
                <a:latin typeface="Helvetica Light"/>
              </a:rPr>
              <a:t>），</a:t>
            </a:r>
          </a:p>
          <a:p>
            <a:pPr defTabSz="914400"/>
            <a:r>
              <a:rPr lang="zh-CN" altLang="en-US" sz="4000">
                <a:solidFill>
                  <a:schemeClr val="tx2"/>
                </a:solidFill>
                <a:latin typeface="Helvetica Light"/>
              </a:rPr>
              <a:t>			 则后面其余数字会被忽略。</a:t>
            </a:r>
            <a:r>
              <a:rPr lang="en-US" altLang="zh-CN" sz="4000">
                <a:solidFill>
                  <a:schemeClr val="tx2"/>
                </a:solidFill>
                <a:latin typeface="Helvetica Light"/>
              </a:rPr>
              <a:t>PHP7</a:t>
            </a:r>
            <a:r>
              <a:rPr lang="zh-CN" altLang="en-US" sz="4000">
                <a:solidFill>
                  <a:schemeClr val="tx2"/>
                </a:solidFill>
                <a:latin typeface="Helvetica Light"/>
              </a:rPr>
              <a:t>以后</a:t>
            </a:r>
            <a:r>
              <a:rPr lang="en-US" altLang="zh-CN" sz="4000">
                <a:solidFill>
                  <a:schemeClr val="tx2"/>
                </a:solidFill>
                <a:latin typeface="Helvetica Light"/>
              </a:rPr>
              <a:t>,</a:t>
            </a:r>
            <a:r>
              <a:rPr lang="zh-CN" altLang="en-US" sz="4000">
                <a:solidFill>
                  <a:schemeClr val="tx2"/>
                </a:solidFill>
                <a:latin typeface="Helvetica Light"/>
              </a:rPr>
              <a:t>会产生 </a:t>
            </a:r>
            <a:r>
              <a:rPr lang="en-US" altLang="zh-CN" sz="4000">
                <a:solidFill>
                  <a:schemeClr val="tx2"/>
                </a:solidFill>
                <a:latin typeface="Helvetica Light"/>
              </a:rPr>
              <a:t>Parse Error</a:t>
            </a:r>
            <a:r>
              <a:rPr lang="zh-CN" altLang="en-US" sz="4000">
                <a:solidFill>
                  <a:schemeClr val="tx2"/>
                </a:solidFill>
                <a:latin typeface="Helvetica Light"/>
              </a:rPr>
              <a:t>错误</a:t>
            </a:r>
            <a:r>
              <a:rPr lang="zh-CN" altLang="en-US"/>
              <a:t> </a:t>
            </a:r>
            <a:endParaRPr lang="zh-CN" altLang="en-US" sz="4000">
              <a:solidFill>
                <a:schemeClr val="tx2"/>
              </a:solidFill>
              <a:latin typeface="Helvetica Light"/>
            </a:endParaRPr>
          </a:p>
          <a:p>
            <a:pPr defTabSz="914400"/>
            <a:r>
              <a:rPr lang="zh-CN" altLang="en-US" sz="4000">
                <a:solidFill>
                  <a:schemeClr val="tx2"/>
                </a:solidFill>
                <a:latin typeface="Helvetica Light"/>
              </a:rPr>
              <a:t>		   </a:t>
            </a:r>
            <a:r>
              <a:rPr lang="en-US" altLang="zh-CN" sz="4000">
                <a:solidFill>
                  <a:schemeClr val="tx2"/>
                </a:solidFill>
                <a:latin typeface="Helvetica Light"/>
              </a:rPr>
              <a:t>b.</a:t>
            </a:r>
            <a:r>
              <a:rPr lang="zh-CN" altLang="en-US" sz="4000">
                <a:solidFill>
                  <a:schemeClr val="tx2"/>
                </a:solidFill>
                <a:latin typeface="Helvetica Light"/>
              </a:rPr>
              <a:t> </a:t>
            </a:r>
            <a:r>
              <a:rPr lang="en-US" altLang="zh-CN" sz="4000">
                <a:solidFill>
                  <a:schemeClr val="tx2"/>
                </a:solidFill>
                <a:latin typeface="Helvetica Light"/>
              </a:rPr>
              <a:t>PHP </a:t>
            </a:r>
            <a:r>
              <a:rPr lang="zh-CN" altLang="en-US" sz="4000">
                <a:solidFill>
                  <a:schemeClr val="tx2"/>
                </a:solidFill>
                <a:latin typeface="Helvetica Light"/>
              </a:rPr>
              <a:t>中没有整除的运算符。</a:t>
            </a:r>
            <a:r>
              <a:rPr lang="en-US" altLang="zh-CN" sz="4000">
                <a:solidFill>
                  <a:schemeClr val="tx2"/>
                </a:solidFill>
                <a:latin typeface="Helvetica Light"/>
              </a:rPr>
              <a:t>1/2</a:t>
            </a:r>
            <a:r>
              <a:rPr lang="en-US" altLang="zh-CN" sz="4000">
                <a:solidFill>
                  <a:schemeClr val="tx2"/>
                </a:solidFill>
              </a:rPr>
              <a:t> </a:t>
            </a:r>
            <a:r>
              <a:rPr lang="zh-CN" altLang="en-US" sz="4000">
                <a:solidFill>
                  <a:schemeClr val="tx2"/>
                </a:solidFill>
                <a:latin typeface="Helvetica Light"/>
              </a:rPr>
              <a:t>产生出</a:t>
            </a:r>
            <a:r>
              <a:rPr lang="zh-CN" altLang="en-US" sz="4000">
                <a:solidFill>
                  <a:schemeClr val="tx2"/>
                </a:solidFill>
              </a:rPr>
              <a:t> </a:t>
            </a:r>
            <a:r>
              <a:rPr lang="en-US" altLang="zh-CN" sz="4000">
                <a:solidFill>
                  <a:schemeClr val="tx2"/>
                </a:solidFill>
                <a:latin typeface="Helvetica Light"/>
              </a:rPr>
              <a:t>float</a:t>
            </a:r>
            <a:r>
              <a:rPr lang="en-US" altLang="zh-CN" sz="4000">
                <a:solidFill>
                  <a:schemeClr val="tx2"/>
                </a:solidFill>
              </a:rPr>
              <a:t> </a:t>
            </a:r>
            <a:r>
              <a:rPr lang="en-US" altLang="zh-CN" sz="4000">
                <a:solidFill>
                  <a:schemeClr val="tx2"/>
                </a:solidFill>
                <a:latin typeface="Helvetica Light"/>
              </a:rPr>
              <a:t>0.5</a:t>
            </a:r>
            <a:r>
              <a:rPr lang="zh-CN" altLang="en-US" sz="4000">
                <a:solidFill>
                  <a:schemeClr val="tx2"/>
                </a:solidFill>
                <a:latin typeface="Helvetica Light"/>
              </a:rPr>
              <a:t>。 </a:t>
            </a:r>
          </a:p>
          <a:p>
            <a:pPr defTabSz="914400"/>
            <a:r>
              <a:rPr lang="zh-CN" altLang="en-US" sz="4000">
                <a:solidFill>
                  <a:schemeClr val="tx2"/>
                </a:solidFill>
                <a:latin typeface="Helvetica Light"/>
              </a:rPr>
              <a:t>		   </a:t>
            </a:r>
            <a:r>
              <a:rPr lang="en-US" altLang="zh-CN" sz="4000">
                <a:solidFill>
                  <a:schemeClr val="tx2"/>
                </a:solidFill>
                <a:latin typeface="Helvetica Light"/>
              </a:rPr>
              <a:t>c.</a:t>
            </a:r>
            <a:r>
              <a:rPr lang="zh-CN" altLang="en-US" sz="4000">
                <a:solidFill>
                  <a:schemeClr val="tx2"/>
                </a:solidFill>
                <a:latin typeface="Helvetica Light"/>
              </a:rPr>
              <a:t>使用</a:t>
            </a:r>
            <a:r>
              <a:rPr lang="en-US" altLang="zh-CN" sz="4000">
                <a:solidFill>
                  <a:srgbClr val="FF0000"/>
                </a:solidFill>
                <a:latin typeface="Helvetica Light"/>
              </a:rPr>
              <a:t>(int)</a:t>
            </a:r>
            <a:r>
              <a:rPr lang="zh-CN" altLang="en-US" sz="4000">
                <a:solidFill>
                  <a:schemeClr val="tx2"/>
                </a:solidFill>
                <a:latin typeface="Helvetica Light"/>
              </a:rPr>
              <a:t>或</a:t>
            </a:r>
            <a:r>
              <a:rPr lang="en-US" altLang="zh-CN" sz="4000">
                <a:solidFill>
                  <a:srgbClr val="FF0000"/>
                </a:solidFill>
                <a:latin typeface="Helvetica Light"/>
              </a:rPr>
              <a:t>(integer)</a:t>
            </a:r>
            <a:r>
              <a:rPr lang="zh-CN" altLang="en-US" sz="4000">
                <a:solidFill>
                  <a:schemeClr val="tx2"/>
                </a:solidFill>
                <a:latin typeface="Helvetica Light"/>
              </a:rPr>
              <a:t>方法对非整型变量或表达式进行强制类型转换</a:t>
            </a:r>
          </a:p>
          <a:p>
            <a:pPr lvl="4" defTabSz="914400"/>
            <a:r>
              <a:rPr lang="zh-CN" altLang="en-US" sz="4000">
                <a:solidFill>
                  <a:schemeClr val="tx2"/>
                </a:solidFill>
                <a:latin typeface="Helvetica Light"/>
              </a:rPr>
              <a:t>强调：</a:t>
            </a:r>
          </a:p>
          <a:p>
            <a:pPr lvl="4" defTabSz="914400"/>
            <a:r>
              <a:rPr lang="zh-CN" altLang="en-US" sz="4000">
                <a:solidFill>
                  <a:schemeClr val="tx2"/>
                </a:solidFill>
                <a:latin typeface="Helvetica Light"/>
              </a:rPr>
              <a:t>	  绝不要将未知的分数强制转换为</a:t>
            </a:r>
            <a:r>
              <a:rPr lang="zh-CN" altLang="en-US" sz="4000">
                <a:solidFill>
                  <a:schemeClr val="tx2"/>
                </a:solidFill>
              </a:rPr>
              <a:t> </a:t>
            </a:r>
            <a:r>
              <a:rPr lang="en-US" altLang="zh-CN" sz="4000">
                <a:solidFill>
                  <a:schemeClr val="tx2"/>
                </a:solidFill>
                <a:latin typeface="Helvetica Light"/>
              </a:rPr>
              <a:t>integer</a:t>
            </a:r>
            <a:r>
              <a:rPr lang="zh-CN" altLang="en-US" sz="4000">
                <a:solidFill>
                  <a:schemeClr val="tx2"/>
                </a:solidFill>
                <a:latin typeface="Helvetica Light"/>
              </a:rPr>
              <a:t>，这样有时会导致不可预料的结果。 </a:t>
            </a:r>
          </a:p>
        </p:txBody>
      </p:sp>
      <p:pic>
        <p:nvPicPr>
          <p:cNvPr id="7" name="Picture 2" descr="C:\Users\Administrator\Desktop\dataBase\3.视频录制\sxtLogo.png"/>
          <p:cNvPicPr>
            <a:picLocks noChangeAspect="1" noChangeArrowheads="1"/>
          </p:cNvPicPr>
          <p:nvPr/>
        </p:nvPicPr>
        <p:blipFill>
          <a:blip r:embed="rId3"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hape 131"/>
          <p:cNvSpPr>
            <a:spLocks noChangeArrowheads="1"/>
          </p:cNvSpPr>
          <p:nvPr/>
        </p:nvSpPr>
        <p:spPr bwMode="auto">
          <a:xfrm>
            <a:off x="2111375" y="3257550"/>
            <a:ext cx="20148550" cy="833438"/>
          </a:xfrm>
          <a:prstGeom prst="rect">
            <a:avLst/>
          </a:prstGeom>
          <a:noFill/>
          <a:ln w="12700">
            <a:noFill/>
            <a:miter lim="400000"/>
          </a:ln>
        </p:spPr>
        <p:txBody>
          <a:bodyPr lIns="50800" tIns="50800" rIns="50800" bIns="50800">
            <a:spAutoFit/>
          </a:bodyPr>
          <a:lstStyle/>
          <a:p>
            <a:pPr hangingPunct="0">
              <a:lnSpc>
                <a:spcPct val="120000"/>
              </a:lnSpc>
            </a:pPr>
            <a:r>
              <a:rPr lang="en-US" altLang="zh-CN" sz="4000">
                <a:solidFill>
                  <a:srgbClr val="53585F"/>
                </a:solidFill>
                <a:latin typeface="Helvetica Light"/>
              </a:rPr>
              <a:t>	</a:t>
            </a:r>
            <a:endParaRPr lang="zh-CN" altLang="en-US" sz="4000">
              <a:solidFill>
                <a:srgbClr val="53585F"/>
              </a:solidFill>
              <a:latin typeface="Helvetica Light"/>
            </a:endParaRPr>
          </a:p>
        </p:txBody>
      </p:sp>
      <p:sp>
        <p:nvSpPr>
          <p:cNvPr id="34822" name="Text Box 7"/>
          <p:cNvSpPr txBox="1">
            <a:spLocks noChangeArrowheads="1"/>
          </p:cNvSpPr>
          <p:nvPr/>
        </p:nvSpPr>
        <p:spPr bwMode="auto">
          <a:xfrm>
            <a:off x="1606550" y="2536825"/>
            <a:ext cx="4051300" cy="701675"/>
          </a:xfrm>
          <a:prstGeom prst="rect">
            <a:avLst/>
          </a:prstGeom>
          <a:noFill/>
          <a:ln w="9525">
            <a:noFill/>
            <a:miter lim="800000"/>
          </a:ln>
        </p:spPr>
        <p:txBody>
          <a:bodyPr wrap="none">
            <a:spAutoFit/>
          </a:bodyPr>
          <a:lstStyle/>
          <a:p>
            <a:pPr defTabSz="914400"/>
            <a:r>
              <a:rPr lang="en-US" altLang="zh-CN" sz="4000">
                <a:solidFill>
                  <a:schemeClr val="tx2"/>
                </a:solidFill>
                <a:latin typeface="微软雅黑" panose="020B0503020204020204" pitchFamily="34" charset="-122"/>
                <a:ea typeface="微软雅黑" panose="020B0503020204020204" pitchFamily="34" charset="-122"/>
              </a:rPr>
              <a:t>(3)</a:t>
            </a:r>
            <a:r>
              <a:rPr lang="zh-CN" altLang="en-US" sz="4000">
                <a:solidFill>
                  <a:schemeClr val="tx2"/>
                </a:solidFill>
                <a:latin typeface="微软雅黑" panose="020B0503020204020204" pitchFamily="34" charset="-122"/>
                <a:ea typeface="微软雅黑" panose="020B0503020204020204" pitchFamily="34" charset="-122"/>
              </a:rPr>
              <a:t>浮点类型</a:t>
            </a:r>
            <a:r>
              <a:rPr lang="en-US" altLang="zh-CN" sz="4000">
                <a:solidFill>
                  <a:schemeClr val="tx2"/>
                </a:solidFill>
                <a:latin typeface="微软雅黑" panose="020B0503020204020204" pitchFamily="34" charset="-122"/>
                <a:ea typeface="微软雅黑" panose="020B0503020204020204" pitchFamily="34" charset="-122"/>
              </a:rPr>
              <a:t>Float</a:t>
            </a:r>
          </a:p>
        </p:txBody>
      </p:sp>
      <p:sp>
        <p:nvSpPr>
          <p:cNvPr id="34823" name="Text Box 8"/>
          <p:cNvSpPr txBox="1">
            <a:spLocks noChangeArrowheads="1"/>
          </p:cNvSpPr>
          <p:nvPr/>
        </p:nvSpPr>
        <p:spPr bwMode="auto">
          <a:xfrm>
            <a:off x="2090738" y="3802063"/>
            <a:ext cx="21910675" cy="7407275"/>
          </a:xfrm>
          <a:prstGeom prst="rect">
            <a:avLst/>
          </a:prstGeom>
          <a:noFill/>
          <a:ln w="9525">
            <a:noFill/>
            <a:miter lim="800000"/>
          </a:ln>
        </p:spPr>
        <p:txBody>
          <a:bodyPr>
            <a:spAutoFit/>
          </a:bodyPr>
          <a:lstStyle/>
          <a:p>
            <a:pPr defTabSz="914400"/>
            <a:r>
              <a:rPr lang="zh-CN" altLang="en-US" sz="4000" dirty="0">
                <a:solidFill>
                  <a:schemeClr val="tx2"/>
                </a:solidFill>
                <a:latin typeface="Helvetica Light"/>
                <a:ea typeface="微软雅黑" panose="020B0503020204020204" pitchFamily="34" charset="-122"/>
              </a:rPr>
              <a:t>	描述：浮点类型，又被称为</a:t>
            </a:r>
            <a:r>
              <a:rPr lang="zh-CN" altLang="en-US" sz="4000" dirty="0">
                <a:solidFill>
                  <a:schemeClr val="tx2"/>
                </a:solidFill>
                <a:latin typeface="Helvetica Light"/>
              </a:rPr>
              <a:t>浮点数</a:t>
            </a:r>
            <a:r>
              <a:rPr lang="en-US" altLang="zh-CN" sz="4000" dirty="0">
                <a:solidFill>
                  <a:schemeClr val="tx2"/>
                </a:solidFill>
                <a:latin typeface="Helvetica Light"/>
              </a:rPr>
              <a:t>Float</a:t>
            </a:r>
            <a:r>
              <a:rPr lang="zh-CN" altLang="en-US" sz="4000" dirty="0">
                <a:solidFill>
                  <a:schemeClr val="tx2"/>
                </a:solidFill>
                <a:latin typeface="Helvetica Light"/>
              </a:rPr>
              <a:t>或者双精度数</a:t>
            </a:r>
            <a:r>
              <a:rPr lang="en-US" altLang="zh-CN" sz="4000" dirty="0">
                <a:solidFill>
                  <a:schemeClr val="tx2"/>
                </a:solidFill>
                <a:latin typeface="Helvetica Light"/>
              </a:rPr>
              <a:t>double</a:t>
            </a:r>
            <a:r>
              <a:rPr lang="zh-CN" altLang="en-US" sz="4000" dirty="0">
                <a:solidFill>
                  <a:schemeClr val="tx2"/>
                </a:solidFill>
                <a:latin typeface="Helvetica Light"/>
              </a:rPr>
              <a:t>或者实数</a:t>
            </a:r>
            <a:r>
              <a:rPr lang="en-US" altLang="zh-CN" sz="4000" dirty="0">
                <a:solidFill>
                  <a:schemeClr val="tx2"/>
                </a:solidFill>
                <a:latin typeface="Helvetica Light"/>
              </a:rPr>
              <a:t>real</a:t>
            </a:r>
            <a:r>
              <a:rPr lang="zh-CN" altLang="en-US" sz="4000" dirty="0">
                <a:solidFill>
                  <a:schemeClr val="tx2"/>
                </a:solidFill>
                <a:latin typeface="Helvetica Light"/>
              </a:rPr>
              <a:t>。 </a:t>
            </a:r>
          </a:p>
          <a:p>
            <a:pPr defTabSz="914400"/>
            <a:r>
              <a:rPr lang="zh-CN" altLang="en-US" sz="4000" dirty="0">
                <a:solidFill>
                  <a:schemeClr val="tx2"/>
                </a:solidFill>
                <a:latin typeface="Helvetica Light"/>
              </a:rPr>
              <a:t>	语法：可以通过一下任何一种类型来定义</a:t>
            </a:r>
          </a:p>
          <a:p>
            <a:pPr defTabSz="914400"/>
            <a:r>
              <a:rPr lang="zh-CN" altLang="en-US" sz="4000" dirty="0">
                <a:solidFill>
                  <a:schemeClr val="tx2"/>
                </a:solidFill>
                <a:latin typeface="Helvetica Light"/>
              </a:rPr>
              <a:t>		   </a:t>
            </a:r>
            <a:r>
              <a:rPr lang="en-US" altLang="zh-CN" sz="4000" dirty="0">
                <a:solidFill>
                  <a:srgbClr val="FF0000"/>
                </a:solidFill>
                <a:latin typeface="Helvetica Light"/>
              </a:rPr>
              <a:t>$a</a:t>
            </a:r>
            <a:r>
              <a:rPr lang="en-US" altLang="zh-CN" sz="4000" dirty="0">
                <a:solidFill>
                  <a:srgbClr val="FF0000"/>
                </a:solidFill>
              </a:rPr>
              <a:t> </a:t>
            </a:r>
            <a:r>
              <a:rPr lang="en-US" altLang="zh-CN" sz="4000" dirty="0">
                <a:solidFill>
                  <a:srgbClr val="FF0000"/>
                </a:solidFill>
                <a:latin typeface="Helvetica Light"/>
              </a:rPr>
              <a:t>=</a:t>
            </a:r>
            <a:r>
              <a:rPr lang="en-US" altLang="zh-CN" sz="4000" dirty="0">
                <a:solidFill>
                  <a:srgbClr val="FF0000"/>
                </a:solidFill>
              </a:rPr>
              <a:t> </a:t>
            </a:r>
            <a:r>
              <a:rPr lang="en-US" altLang="zh-CN" sz="4000" dirty="0">
                <a:solidFill>
                  <a:srgbClr val="FF0000"/>
                </a:solidFill>
                <a:latin typeface="Helvetica Light"/>
              </a:rPr>
              <a:t>1.234;</a:t>
            </a:r>
            <a:r>
              <a:rPr lang="en-US" altLang="zh-CN" sz="4000" dirty="0">
                <a:solidFill>
                  <a:srgbClr val="FF0000"/>
                </a:solidFill>
              </a:rPr>
              <a:t> </a:t>
            </a:r>
            <a:r>
              <a:rPr lang="en-US" altLang="zh-CN" sz="4000" dirty="0">
                <a:solidFill>
                  <a:srgbClr val="FF0000"/>
                </a:solidFill>
                <a:latin typeface="Helvetica Light"/>
              </a:rPr>
              <a:t/>
            </a:r>
            <a:br>
              <a:rPr lang="en-US" altLang="zh-CN" sz="4000" dirty="0">
                <a:solidFill>
                  <a:srgbClr val="FF0000"/>
                </a:solidFill>
                <a:latin typeface="Helvetica Light"/>
              </a:rPr>
            </a:br>
            <a:r>
              <a:rPr lang="en-US" altLang="zh-CN" sz="4000" dirty="0">
                <a:solidFill>
                  <a:srgbClr val="FF0000"/>
                </a:solidFill>
                <a:latin typeface="Helvetica Light"/>
              </a:rPr>
              <a:t>		   $b</a:t>
            </a:r>
            <a:r>
              <a:rPr lang="en-US" altLang="zh-CN" sz="4000" dirty="0">
                <a:solidFill>
                  <a:srgbClr val="FF0000"/>
                </a:solidFill>
              </a:rPr>
              <a:t> </a:t>
            </a:r>
            <a:r>
              <a:rPr lang="en-US" altLang="zh-CN" sz="4000" dirty="0">
                <a:solidFill>
                  <a:srgbClr val="FF0000"/>
                </a:solidFill>
                <a:latin typeface="Helvetica Light"/>
              </a:rPr>
              <a:t>=</a:t>
            </a:r>
            <a:r>
              <a:rPr lang="en-US" altLang="zh-CN" sz="4000" dirty="0">
                <a:solidFill>
                  <a:srgbClr val="FF0000"/>
                </a:solidFill>
              </a:rPr>
              <a:t> </a:t>
            </a:r>
            <a:r>
              <a:rPr lang="en-US" altLang="zh-CN" sz="4000" dirty="0">
                <a:solidFill>
                  <a:srgbClr val="FF0000"/>
                </a:solidFill>
                <a:latin typeface="Helvetica Light"/>
              </a:rPr>
              <a:t>1.2e3;</a:t>
            </a:r>
            <a:r>
              <a:rPr lang="en-US" altLang="zh-CN" sz="4000" dirty="0">
                <a:solidFill>
                  <a:srgbClr val="FF0000"/>
                </a:solidFill>
              </a:rPr>
              <a:t> </a:t>
            </a:r>
            <a:r>
              <a:rPr lang="en-US" altLang="zh-CN" sz="4000" dirty="0">
                <a:solidFill>
                  <a:srgbClr val="FF0000"/>
                </a:solidFill>
                <a:latin typeface="Helvetica Light"/>
              </a:rPr>
              <a:t/>
            </a:r>
            <a:br>
              <a:rPr lang="en-US" altLang="zh-CN" sz="4000" dirty="0">
                <a:solidFill>
                  <a:srgbClr val="FF0000"/>
                </a:solidFill>
                <a:latin typeface="Helvetica Light"/>
              </a:rPr>
            </a:br>
            <a:r>
              <a:rPr lang="en-US" altLang="zh-CN" sz="4000" dirty="0">
                <a:solidFill>
                  <a:srgbClr val="FF0000"/>
                </a:solidFill>
                <a:latin typeface="Helvetica Light"/>
              </a:rPr>
              <a:t>		   $c</a:t>
            </a:r>
            <a:r>
              <a:rPr lang="en-US" altLang="zh-CN" sz="4000" dirty="0">
                <a:solidFill>
                  <a:srgbClr val="FF0000"/>
                </a:solidFill>
              </a:rPr>
              <a:t> </a:t>
            </a:r>
            <a:r>
              <a:rPr lang="en-US" altLang="zh-CN" sz="4000" dirty="0">
                <a:solidFill>
                  <a:srgbClr val="FF0000"/>
                </a:solidFill>
                <a:latin typeface="Helvetica Light"/>
              </a:rPr>
              <a:t>=</a:t>
            </a:r>
            <a:r>
              <a:rPr lang="en-US" altLang="zh-CN" sz="4000" dirty="0">
                <a:solidFill>
                  <a:srgbClr val="FF0000"/>
                </a:solidFill>
              </a:rPr>
              <a:t> </a:t>
            </a:r>
            <a:r>
              <a:rPr lang="en-US" altLang="zh-CN" sz="4000" dirty="0">
                <a:solidFill>
                  <a:srgbClr val="FF0000"/>
                </a:solidFill>
                <a:latin typeface="Helvetica Light"/>
              </a:rPr>
              <a:t>7E-10;</a:t>
            </a:r>
            <a:r>
              <a:rPr lang="en-US" altLang="zh-CN" sz="4000" dirty="0">
                <a:solidFill>
                  <a:schemeClr val="tx2"/>
                </a:solidFill>
                <a:latin typeface="Helvetica Light"/>
              </a:rPr>
              <a:t> </a:t>
            </a:r>
          </a:p>
          <a:p>
            <a:pPr defTabSz="914400"/>
            <a:r>
              <a:rPr lang="zh-CN" altLang="en-US" sz="4000" dirty="0">
                <a:solidFill>
                  <a:schemeClr val="tx2"/>
                </a:solidFill>
                <a:latin typeface="Helvetica Light"/>
              </a:rPr>
              <a:t>	注意：</a:t>
            </a:r>
          </a:p>
          <a:p>
            <a:pPr defTabSz="914400"/>
            <a:r>
              <a:rPr lang="zh-CN" altLang="en-US" sz="4000" dirty="0">
                <a:solidFill>
                  <a:schemeClr val="tx2"/>
                </a:solidFill>
                <a:latin typeface="Helvetica Light"/>
              </a:rPr>
              <a:t>		   </a:t>
            </a:r>
            <a:r>
              <a:rPr lang="en-US" altLang="zh-CN" sz="4000" dirty="0">
                <a:solidFill>
                  <a:schemeClr val="tx2"/>
                </a:solidFill>
                <a:latin typeface="Helvetica Light"/>
              </a:rPr>
              <a:t>a.</a:t>
            </a:r>
            <a:r>
              <a:rPr lang="zh-CN" altLang="en-US" sz="4000" dirty="0">
                <a:solidFill>
                  <a:schemeClr val="tx2"/>
                </a:solidFill>
                <a:latin typeface="Helvetica Light"/>
              </a:rPr>
              <a:t>永远不要直接比较两个浮点数的大小，因为这样没有任何意义</a:t>
            </a:r>
          </a:p>
          <a:p>
            <a:pPr defTabSz="914400"/>
            <a:r>
              <a:rPr lang="zh-CN" altLang="en-US" sz="4000" dirty="0">
                <a:solidFill>
                  <a:schemeClr val="tx2"/>
                </a:solidFill>
                <a:latin typeface="Helvetica Light"/>
              </a:rPr>
              <a:t>		   </a:t>
            </a:r>
            <a:r>
              <a:rPr lang="en-US" altLang="zh-CN" sz="4000" dirty="0">
                <a:solidFill>
                  <a:schemeClr val="tx2"/>
                </a:solidFill>
                <a:latin typeface="Helvetica Light"/>
              </a:rPr>
              <a:t>b.</a:t>
            </a:r>
            <a:r>
              <a:rPr lang="zh-CN" altLang="en-US" sz="4000" dirty="0">
                <a:solidFill>
                  <a:schemeClr val="tx2"/>
                </a:solidFill>
                <a:latin typeface="Helvetica Light"/>
              </a:rPr>
              <a:t>如果必须比较浮点数大小，则可以采用</a:t>
            </a:r>
            <a:r>
              <a:rPr lang="en-US" altLang="zh-CN" sz="4000" dirty="0">
                <a:solidFill>
                  <a:schemeClr val="tx2"/>
                </a:solidFill>
                <a:latin typeface="Helvetica Light"/>
              </a:rPr>
              <a:t>【epsilon】</a:t>
            </a:r>
            <a:r>
              <a:rPr lang="zh-CN" altLang="en-US" sz="4000" dirty="0">
                <a:solidFill>
                  <a:schemeClr val="tx2"/>
                </a:solidFill>
                <a:latin typeface="Helvetica Light"/>
              </a:rPr>
              <a:t>机器极小值方式进行比较。</a:t>
            </a:r>
          </a:p>
          <a:p>
            <a:pPr defTabSz="914400"/>
            <a:r>
              <a:rPr lang="zh-CN" altLang="en-US" sz="4000" dirty="0">
                <a:solidFill>
                  <a:schemeClr val="tx2"/>
                </a:solidFill>
                <a:latin typeface="Helvetica Light"/>
              </a:rPr>
              <a:t>		   </a:t>
            </a:r>
            <a:r>
              <a:rPr lang="en-US" altLang="zh-CN" sz="4000" dirty="0" err="1">
                <a:solidFill>
                  <a:schemeClr val="tx2"/>
                </a:solidFill>
                <a:latin typeface="Helvetica Light"/>
              </a:rPr>
              <a:t>c.NAN</a:t>
            </a:r>
            <a:r>
              <a:rPr lang="zh-CN" altLang="en-US" sz="4000" dirty="0">
                <a:solidFill>
                  <a:schemeClr val="tx2"/>
                </a:solidFill>
                <a:latin typeface="Helvetica Light"/>
              </a:rPr>
              <a:t>表示数学上无法用浮点数具体描述出的数字，</a:t>
            </a:r>
          </a:p>
          <a:p>
            <a:pPr defTabSz="914400"/>
            <a:r>
              <a:rPr lang="en-US" altLang="zh-CN" sz="4000" dirty="0">
                <a:solidFill>
                  <a:schemeClr val="tx2"/>
                </a:solidFill>
                <a:latin typeface="Helvetica Light"/>
              </a:rPr>
              <a:t>			</a:t>
            </a:r>
            <a:r>
              <a:rPr lang="zh-CN" altLang="en-US" sz="4000" dirty="0">
                <a:solidFill>
                  <a:schemeClr val="tx2"/>
                </a:solidFill>
                <a:latin typeface="Helvetica Light"/>
              </a:rPr>
              <a:t>和</a:t>
            </a:r>
            <a:r>
              <a:rPr lang="en-US" altLang="zh-CN" sz="4000" dirty="0">
                <a:solidFill>
                  <a:schemeClr val="tx2"/>
                </a:solidFill>
                <a:latin typeface="Helvetica Light"/>
              </a:rPr>
              <a:t>true</a:t>
            </a:r>
            <a:r>
              <a:rPr lang="zh-CN" altLang="en-US" sz="4000" dirty="0">
                <a:solidFill>
                  <a:schemeClr val="tx2"/>
                </a:solidFill>
                <a:latin typeface="Helvetica Light"/>
              </a:rPr>
              <a:t>之外的任何值进行松散或严格比较的结果都会是</a:t>
            </a:r>
            <a:r>
              <a:rPr lang="en-US" altLang="zh-CN" sz="4000" dirty="0">
                <a:solidFill>
                  <a:schemeClr val="tx2"/>
                </a:solidFill>
                <a:latin typeface="Helvetica Light"/>
              </a:rPr>
              <a:t>false</a:t>
            </a:r>
            <a:r>
              <a:rPr lang="zh-CN" altLang="en-US" sz="4000" dirty="0">
                <a:solidFill>
                  <a:schemeClr val="tx2"/>
                </a:solidFill>
                <a:latin typeface="Helvetica Light"/>
              </a:rPr>
              <a:t>。</a:t>
            </a:r>
          </a:p>
          <a:p>
            <a:pPr lvl="4" defTabSz="914400"/>
            <a:r>
              <a:rPr lang="zh-CN" altLang="en-US" sz="4000" dirty="0">
                <a:solidFill>
                  <a:schemeClr val="tx2"/>
                </a:solidFill>
                <a:latin typeface="Helvetica Light"/>
              </a:rPr>
              <a:t>强调：</a:t>
            </a:r>
          </a:p>
          <a:p>
            <a:pPr lvl="4" defTabSz="914400"/>
            <a:r>
              <a:rPr lang="zh-CN" altLang="en-US" sz="4000" dirty="0">
                <a:solidFill>
                  <a:schemeClr val="tx2"/>
                </a:solidFill>
                <a:latin typeface="Helvetica Light"/>
              </a:rPr>
              <a:t>	由于</a:t>
            </a:r>
            <a:r>
              <a:rPr lang="zh-CN" altLang="en-US" sz="4000" dirty="0">
                <a:solidFill>
                  <a:schemeClr val="tx2"/>
                </a:solidFill>
              </a:rPr>
              <a:t> </a:t>
            </a:r>
            <a:r>
              <a:rPr lang="en-US" altLang="zh-CN" sz="4000" dirty="0">
                <a:solidFill>
                  <a:schemeClr val="tx2"/>
                </a:solidFill>
                <a:latin typeface="Helvetica Light"/>
              </a:rPr>
              <a:t>NAN</a:t>
            </a:r>
            <a:r>
              <a:rPr lang="en-US" altLang="zh-CN" sz="4000" dirty="0">
                <a:solidFill>
                  <a:schemeClr val="tx2"/>
                </a:solidFill>
              </a:rPr>
              <a:t> </a:t>
            </a:r>
            <a:r>
              <a:rPr lang="zh-CN" altLang="en-US" sz="4000" dirty="0">
                <a:solidFill>
                  <a:schemeClr val="tx2"/>
                </a:solidFill>
                <a:latin typeface="Helvetica Light"/>
              </a:rPr>
              <a:t>代表着任何不同值，不应拿</a:t>
            </a:r>
            <a:r>
              <a:rPr lang="zh-CN" altLang="en-US" sz="4000" dirty="0">
                <a:solidFill>
                  <a:schemeClr val="tx2"/>
                </a:solidFill>
              </a:rPr>
              <a:t> </a:t>
            </a:r>
            <a:r>
              <a:rPr lang="en-US" altLang="zh-CN" sz="4000" dirty="0">
                <a:solidFill>
                  <a:schemeClr val="tx2"/>
                </a:solidFill>
                <a:latin typeface="Helvetica Light"/>
              </a:rPr>
              <a:t>NAN</a:t>
            </a:r>
            <a:r>
              <a:rPr lang="en-US" altLang="zh-CN" sz="4000" dirty="0">
                <a:solidFill>
                  <a:schemeClr val="tx2"/>
                </a:solidFill>
              </a:rPr>
              <a:t> </a:t>
            </a:r>
            <a:r>
              <a:rPr lang="zh-CN" altLang="en-US" sz="4000" dirty="0">
                <a:solidFill>
                  <a:schemeClr val="tx2"/>
                </a:solidFill>
                <a:latin typeface="Helvetica Light"/>
              </a:rPr>
              <a:t>去和其它值进行比较，包括其自身 。 </a:t>
            </a:r>
          </a:p>
        </p:txBody>
      </p:sp>
      <p:pic>
        <p:nvPicPr>
          <p:cNvPr id="7" name="Picture 2" descr="C:\Users\Administrator\Desktop\dataBase\3.视频录制\sxtLogo.png"/>
          <p:cNvPicPr>
            <a:picLocks noChangeAspect="1" noChangeArrowheads="1"/>
          </p:cNvPicPr>
          <p:nvPr/>
        </p:nvPicPr>
        <p:blipFill>
          <a:blip r:embed="rId3"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hape 131"/>
          <p:cNvSpPr>
            <a:spLocks noChangeArrowheads="1"/>
          </p:cNvSpPr>
          <p:nvPr/>
        </p:nvSpPr>
        <p:spPr bwMode="auto">
          <a:xfrm>
            <a:off x="2111375" y="3257550"/>
            <a:ext cx="20148550" cy="833438"/>
          </a:xfrm>
          <a:prstGeom prst="rect">
            <a:avLst/>
          </a:prstGeom>
          <a:noFill/>
          <a:ln w="12700">
            <a:noFill/>
            <a:miter lim="400000"/>
          </a:ln>
        </p:spPr>
        <p:txBody>
          <a:bodyPr lIns="50800" tIns="50800" rIns="50800" bIns="50800">
            <a:spAutoFit/>
          </a:bodyPr>
          <a:lstStyle/>
          <a:p>
            <a:pPr hangingPunct="0">
              <a:lnSpc>
                <a:spcPct val="120000"/>
              </a:lnSpc>
            </a:pPr>
            <a:r>
              <a:rPr lang="en-US" altLang="zh-CN" sz="4000">
                <a:solidFill>
                  <a:srgbClr val="53585F"/>
                </a:solidFill>
                <a:latin typeface="Helvetica Light"/>
              </a:rPr>
              <a:t>	</a:t>
            </a:r>
            <a:endParaRPr lang="zh-CN" altLang="en-US" sz="4000">
              <a:solidFill>
                <a:srgbClr val="53585F"/>
              </a:solidFill>
              <a:latin typeface="Helvetica Light"/>
            </a:endParaRPr>
          </a:p>
        </p:txBody>
      </p:sp>
      <p:sp>
        <p:nvSpPr>
          <p:cNvPr id="36870" name="Text Box 7"/>
          <p:cNvSpPr txBox="1">
            <a:spLocks noChangeArrowheads="1"/>
          </p:cNvSpPr>
          <p:nvPr/>
        </p:nvSpPr>
        <p:spPr bwMode="auto">
          <a:xfrm>
            <a:off x="1606550" y="2536825"/>
            <a:ext cx="4303713" cy="701675"/>
          </a:xfrm>
          <a:prstGeom prst="rect">
            <a:avLst/>
          </a:prstGeom>
          <a:noFill/>
          <a:ln w="9525">
            <a:noFill/>
            <a:miter lim="800000"/>
          </a:ln>
        </p:spPr>
        <p:txBody>
          <a:bodyPr wrap="none">
            <a:spAutoFit/>
          </a:bodyPr>
          <a:lstStyle/>
          <a:p>
            <a:pPr defTabSz="914400"/>
            <a:r>
              <a:rPr lang="en-US" altLang="zh-CN" sz="4000">
                <a:solidFill>
                  <a:schemeClr val="tx2"/>
                </a:solidFill>
                <a:latin typeface="微软雅黑" panose="020B0503020204020204" pitchFamily="34" charset="-122"/>
                <a:ea typeface="微软雅黑" panose="020B0503020204020204" pitchFamily="34" charset="-122"/>
              </a:rPr>
              <a:t>(4)</a:t>
            </a:r>
            <a:r>
              <a:rPr lang="zh-CN" altLang="en-US" sz="4000">
                <a:solidFill>
                  <a:schemeClr val="tx2"/>
                </a:solidFill>
                <a:latin typeface="微软雅黑" panose="020B0503020204020204" pitchFamily="34" charset="-122"/>
                <a:ea typeface="微软雅黑" panose="020B0503020204020204" pitchFamily="34" charset="-122"/>
              </a:rPr>
              <a:t>字符类型</a:t>
            </a:r>
            <a:r>
              <a:rPr lang="en-US" altLang="zh-CN" sz="4000">
                <a:solidFill>
                  <a:schemeClr val="tx2"/>
                </a:solidFill>
                <a:latin typeface="微软雅黑" panose="020B0503020204020204" pitchFamily="34" charset="-122"/>
                <a:ea typeface="微软雅黑" panose="020B0503020204020204" pitchFamily="34" charset="-122"/>
              </a:rPr>
              <a:t>String</a:t>
            </a:r>
          </a:p>
        </p:txBody>
      </p:sp>
      <p:sp>
        <p:nvSpPr>
          <p:cNvPr id="36871" name="Text Box 8"/>
          <p:cNvSpPr txBox="1">
            <a:spLocks noChangeArrowheads="1"/>
          </p:cNvSpPr>
          <p:nvPr/>
        </p:nvSpPr>
        <p:spPr bwMode="auto">
          <a:xfrm>
            <a:off x="2090738" y="3802063"/>
            <a:ext cx="21910675" cy="8016875"/>
          </a:xfrm>
          <a:prstGeom prst="rect">
            <a:avLst/>
          </a:prstGeom>
          <a:noFill/>
          <a:ln w="9525">
            <a:noFill/>
            <a:miter lim="800000"/>
          </a:ln>
        </p:spPr>
        <p:txBody>
          <a:bodyPr>
            <a:spAutoFit/>
          </a:bodyPr>
          <a:lstStyle/>
          <a:p>
            <a:pPr defTabSz="914400"/>
            <a:r>
              <a:rPr lang="zh-CN" altLang="en-US" sz="4000">
                <a:solidFill>
                  <a:schemeClr val="tx2"/>
                </a:solidFill>
                <a:latin typeface="Helvetica Light"/>
                <a:ea typeface="微软雅黑" panose="020B0503020204020204" pitchFamily="34" charset="-122"/>
              </a:rPr>
              <a:t>	描述：字符类型也叫字符串类型，是由一系列字符构成</a:t>
            </a:r>
            <a:r>
              <a:rPr lang="zh-CN" altLang="en-US" sz="4000">
                <a:solidFill>
                  <a:schemeClr val="tx2"/>
                </a:solidFill>
                <a:latin typeface="Helvetica Light"/>
              </a:rPr>
              <a:t>。</a:t>
            </a:r>
          </a:p>
          <a:p>
            <a:pPr defTabSz="914400"/>
            <a:r>
              <a:rPr lang="zh-CN" altLang="en-US" sz="4000">
                <a:solidFill>
                  <a:schemeClr val="tx2"/>
                </a:solidFill>
                <a:latin typeface="Helvetica Light"/>
              </a:rPr>
              <a:t>		    其中每一个字符等同于一个字节，因此</a:t>
            </a:r>
            <a:r>
              <a:rPr lang="en-US" altLang="zh-CN" sz="4000">
                <a:solidFill>
                  <a:schemeClr val="tx2"/>
                </a:solidFill>
                <a:latin typeface="Helvetica Light"/>
              </a:rPr>
              <a:t>php</a:t>
            </a:r>
            <a:r>
              <a:rPr lang="zh-CN" altLang="en-US" sz="4000">
                <a:solidFill>
                  <a:schemeClr val="tx2"/>
                </a:solidFill>
                <a:latin typeface="Helvetica Light"/>
              </a:rPr>
              <a:t>中只能支持</a:t>
            </a:r>
            <a:r>
              <a:rPr lang="en-US" altLang="zh-CN" sz="4000">
                <a:solidFill>
                  <a:schemeClr val="tx2"/>
                </a:solidFill>
                <a:latin typeface="Helvetica Light"/>
              </a:rPr>
              <a:t>256</a:t>
            </a:r>
            <a:r>
              <a:rPr lang="zh-CN" altLang="en-US" sz="4000">
                <a:solidFill>
                  <a:schemeClr val="tx2"/>
                </a:solidFill>
                <a:latin typeface="Helvetica Light"/>
              </a:rPr>
              <a:t>字符集，</a:t>
            </a:r>
          </a:p>
          <a:p>
            <a:pPr defTabSz="914400"/>
            <a:r>
              <a:rPr lang="zh-CN" altLang="en-US" sz="4000">
                <a:solidFill>
                  <a:schemeClr val="tx2"/>
                </a:solidFill>
                <a:latin typeface="Helvetica Light"/>
              </a:rPr>
              <a:t>		    也正因为这样其不支持</a:t>
            </a:r>
            <a:r>
              <a:rPr lang="en-US" altLang="zh-CN" sz="4000">
                <a:solidFill>
                  <a:schemeClr val="tx2"/>
                </a:solidFill>
                <a:latin typeface="Helvetica Light"/>
              </a:rPr>
              <a:t>Unicode</a:t>
            </a:r>
            <a:r>
              <a:rPr lang="zh-CN" altLang="en-US" sz="4000">
                <a:solidFill>
                  <a:schemeClr val="tx2"/>
                </a:solidFill>
                <a:latin typeface="Helvetica Light"/>
              </a:rPr>
              <a:t>。 </a:t>
            </a:r>
          </a:p>
          <a:p>
            <a:pPr defTabSz="914400"/>
            <a:r>
              <a:rPr lang="zh-CN" altLang="en-US" sz="4000">
                <a:solidFill>
                  <a:schemeClr val="tx2"/>
                </a:solidFill>
                <a:latin typeface="Helvetica Light"/>
              </a:rPr>
              <a:t>	语法：</a:t>
            </a:r>
            <a:r>
              <a:rPr lang="en-US" altLang="zh-CN" sz="4000">
                <a:solidFill>
                  <a:schemeClr val="tx2"/>
                </a:solidFill>
                <a:latin typeface="Helvetica Light"/>
              </a:rPr>
              <a:t>php</a:t>
            </a:r>
            <a:r>
              <a:rPr lang="zh-CN" altLang="en-US" sz="4000">
                <a:solidFill>
                  <a:schemeClr val="tx2"/>
                </a:solidFill>
                <a:latin typeface="Helvetica Light"/>
              </a:rPr>
              <a:t>中字符串有两种定义语法，</a:t>
            </a:r>
            <a:r>
              <a:rPr lang="zh-CN" altLang="en-US" sz="4000">
                <a:solidFill>
                  <a:srgbClr val="FF0000"/>
                </a:solidFill>
                <a:latin typeface="Helvetica Light"/>
              </a:rPr>
              <a:t>单引号</a:t>
            </a:r>
            <a:r>
              <a:rPr lang="zh-CN" altLang="en-US" sz="4000">
                <a:solidFill>
                  <a:schemeClr val="tx2"/>
                </a:solidFill>
                <a:latin typeface="Helvetica Light"/>
              </a:rPr>
              <a:t>和</a:t>
            </a:r>
            <a:r>
              <a:rPr lang="zh-CN" altLang="en-US" sz="4000">
                <a:solidFill>
                  <a:srgbClr val="FF0000"/>
                </a:solidFill>
                <a:latin typeface="Helvetica Light"/>
              </a:rPr>
              <a:t>双引号</a:t>
            </a:r>
            <a:r>
              <a:rPr lang="zh-CN" altLang="en-US" sz="4000">
                <a:solidFill>
                  <a:schemeClr val="tx2"/>
                </a:solidFill>
                <a:latin typeface="Helvetica Light"/>
              </a:rPr>
              <a:t>定义。</a:t>
            </a:r>
          </a:p>
          <a:p>
            <a:pPr defTabSz="914400"/>
            <a:r>
              <a:rPr lang="zh-CN" altLang="en-US" sz="4000">
                <a:solidFill>
                  <a:schemeClr val="tx2"/>
                </a:solidFill>
                <a:latin typeface="Helvetica Light"/>
              </a:rPr>
              <a:t>	注意：</a:t>
            </a:r>
          </a:p>
          <a:p>
            <a:pPr defTabSz="914400"/>
            <a:r>
              <a:rPr lang="zh-CN" altLang="en-US" sz="4000">
                <a:solidFill>
                  <a:schemeClr val="tx2"/>
                </a:solidFill>
                <a:latin typeface="Helvetica Light"/>
              </a:rPr>
              <a:t>		   </a:t>
            </a:r>
            <a:r>
              <a:rPr lang="en-US" altLang="zh-CN" sz="4000">
                <a:solidFill>
                  <a:schemeClr val="tx2"/>
                </a:solidFill>
                <a:latin typeface="Helvetica Light"/>
              </a:rPr>
              <a:t>a.php</a:t>
            </a:r>
            <a:r>
              <a:rPr lang="zh-CN" altLang="en-US" sz="4000">
                <a:solidFill>
                  <a:schemeClr val="tx2"/>
                </a:solidFill>
                <a:latin typeface="Helvetica Light"/>
              </a:rPr>
              <a:t>字符串中使用转义字符</a:t>
            </a:r>
            <a:r>
              <a:rPr lang="en-US" altLang="zh-CN" sz="4000">
                <a:solidFill>
                  <a:schemeClr val="tx2"/>
                </a:solidFill>
                <a:latin typeface="Helvetica Light"/>
              </a:rPr>
              <a:t>\</a:t>
            </a:r>
            <a:r>
              <a:rPr lang="zh-CN" altLang="en-US" sz="4000">
                <a:solidFill>
                  <a:schemeClr val="tx2"/>
                </a:solidFill>
                <a:latin typeface="Helvetica Light"/>
              </a:rPr>
              <a:t>来描述容易引起歧义的内容</a:t>
            </a:r>
          </a:p>
          <a:p>
            <a:pPr defTabSz="914400"/>
            <a:r>
              <a:rPr lang="zh-CN" altLang="en-US" sz="4000">
                <a:solidFill>
                  <a:schemeClr val="tx2"/>
                </a:solidFill>
                <a:latin typeface="Helvetica Light"/>
              </a:rPr>
              <a:t>		   </a:t>
            </a:r>
            <a:r>
              <a:rPr lang="en-US" altLang="zh-CN" sz="4000">
                <a:solidFill>
                  <a:schemeClr val="tx2"/>
                </a:solidFill>
                <a:latin typeface="Helvetica Light"/>
              </a:rPr>
              <a:t>b.php</a:t>
            </a:r>
            <a:r>
              <a:rPr lang="zh-CN" altLang="en-US" sz="4000">
                <a:solidFill>
                  <a:schemeClr val="tx2"/>
                </a:solidFill>
                <a:latin typeface="Helvetica Light"/>
              </a:rPr>
              <a:t>对双引号定义的字符串中的变量可以进行内容解析，而单引号则不行。</a:t>
            </a:r>
          </a:p>
          <a:p>
            <a:pPr defTabSz="914400"/>
            <a:r>
              <a:rPr lang="zh-CN" altLang="en-US" sz="4000">
                <a:solidFill>
                  <a:schemeClr val="tx2"/>
                </a:solidFill>
                <a:latin typeface="Helvetica Light"/>
              </a:rPr>
              <a:t>		   </a:t>
            </a:r>
            <a:r>
              <a:rPr lang="en-US" altLang="zh-CN" sz="4000">
                <a:solidFill>
                  <a:schemeClr val="tx2"/>
                </a:solidFill>
                <a:latin typeface="Helvetica Light"/>
              </a:rPr>
              <a:t>c.php</a:t>
            </a:r>
            <a:r>
              <a:rPr lang="zh-CN" altLang="en-US" sz="4000">
                <a:solidFill>
                  <a:schemeClr val="tx2"/>
                </a:solidFill>
                <a:latin typeface="Helvetica Light"/>
              </a:rPr>
              <a:t>字符串允许多行定义，但会忽略多余的空格和换行。</a:t>
            </a:r>
          </a:p>
          <a:p>
            <a:pPr defTabSz="914400"/>
            <a:r>
              <a:rPr lang="zh-CN" altLang="en-US" sz="4000">
                <a:solidFill>
                  <a:schemeClr val="tx2"/>
                </a:solidFill>
                <a:latin typeface="Helvetica Light"/>
              </a:rPr>
              <a:t>		   </a:t>
            </a:r>
            <a:r>
              <a:rPr lang="en-US" altLang="zh-CN" sz="4000">
                <a:solidFill>
                  <a:schemeClr val="tx2"/>
                </a:solidFill>
                <a:latin typeface="Helvetica Light"/>
              </a:rPr>
              <a:t>d.</a:t>
            </a:r>
            <a:r>
              <a:rPr lang="en-US" altLang="zh-CN" sz="4000">
                <a:solidFill>
                  <a:srgbClr val="FF0000"/>
                </a:solidFill>
                <a:latin typeface="Helvetica Light"/>
              </a:rPr>
              <a:t>php</a:t>
            </a:r>
            <a:r>
              <a:rPr lang="zh-CN" altLang="en-US" sz="4000">
                <a:solidFill>
                  <a:srgbClr val="FF0000"/>
                </a:solidFill>
                <a:latin typeface="Helvetica Light"/>
              </a:rPr>
              <a:t>中字符串拼接采用</a:t>
            </a:r>
            <a:r>
              <a:rPr lang="en-US" altLang="zh-CN" sz="4000">
                <a:solidFill>
                  <a:srgbClr val="FF0000"/>
                </a:solidFill>
                <a:latin typeface="Helvetica Light"/>
              </a:rPr>
              <a:t>.</a:t>
            </a:r>
            <a:r>
              <a:rPr lang="zh-CN" altLang="en-US" sz="4000">
                <a:solidFill>
                  <a:srgbClr val="FF0000"/>
                </a:solidFill>
                <a:latin typeface="Helvetica Light"/>
              </a:rPr>
              <a:t>点运算符实现！不是</a:t>
            </a:r>
            <a:r>
              <a:rPr lang="en-US" altLang="zh-CN" sz="4000">
                <a:solidFill>
                  <a:srgbClr val="FF0000"/>
                </a:solidFill>
                <a:latin typeface="Helvetica Light"/>
              </a:rPr>
              <a:t>+</a:t>
            </a:r>
            <a:r>
              <a:rPr lang="zh-CN" altLang="en-US" sz="4000">
                <a:solidFill>
                  <a:srgbClr val="FF0000"/>
                </a:solidFill>
                <a:latin typeface="Helvetica Light"/>
              </a:rPr>
              <a:t>加号！！！！！！！</a:t>
            </a:r>
          </a:p>
          <a:p>
            <a:pPr lvl="4" defTabSz="914400"/>
            <a:r>
              <a:rPr lang="zh-CN" altLang="en-US" sz="4000">
                <a:solidFill>
                  <a:schemeClr val="tx2"/>
                </a:solidFill>
                <a:latin typeface="Helvetica Light"/>
              </a:rPr>
              <a:t>例子：</a:t>
            </a:r>
          </a:p>
          <a:p>
            <a:pPr lvl="4" defTabSz="914400"/>
            <a:r>
              <a:rPr lang="zh-CN" altLang="en-US" sz="4000">
                <a:solidFill>
                  <a:schemeClr val="tx2"/>
                </a:solidFill>
                <a:latin typeface="Helvetica Light"/>
              </a:rPr>
              <a:t>		   </a:t>
            </a:r>
            <a:r>
              <a:rPr lang="en-US" altLang="zh-CN" sz="4000">
                <a:solidFill>
                  <a:schemeClr val="tx2"/>
                </a:solidFill>
                <a:latin typeface="Helvetica Light"/>
              </a:rPr>
              <a:t>$frank = '</a:t>
            </a:r>
            <a:r>
              <a:rPr lang="zh-CN" altLang="en-US" sz="4000">
                <a:solidFill>
                  <a:schemeClr val="tx2"/>
                </a:solidFill>
                <a:latin typeface="Helvetica Light"/>
              </a:rPr>
              <a:t>张先森</a:t>
            </a:r>
            <a:r>
              <a:rPr lang="en-US" altLang="zh-CN" sz="4000">
                <a:solidFill>
                  <a:schemeClr val="tx2"/>
                </a:solidFill>
                <a:latin typeface="Helvetica Light"/>
              </a:rPr>
              <a:t>';</a:t>
            </a:r>
          </a:p>
          <a:p>
            <a:pPr lvl="4" defTabSz="914400"/>
            <a:r>
              <a:rPr lang="en-US" altLang="zh-CN" sz="4000">
                <a:solidFill>
                  <a:schemeClr val="tx2"/>
                </a:solidFill>
                <a:latin typeface="Helvetica Light"/>
              </a:rPr>
              <a:t>		   echo 'my name is $frank'."&lt;br/&gt;";</a:t>
            </a:r>
          </a:p>
          <a:p>
            <a:pPr lvl="4" defTabSz="914400"/>
            <a:r>
              <a:rPr lang="en-US" altLang="zh-CN" sz="4000">
                <a:solidFill>
                  <a:schemeClr val="tx2"/>
                </a:solidFill>
                <a:latin typeface="Helvetica Light"/>
              </a:rPr>
              <a:t>		   echo "my name is $frank";</a:t>
            </a:r>
            <a:endParaRPr lang="zh-CN" altLang="en-US" sz="4000">
              <a:solidFill>
                <a:schemeClr val="tx2"/>
              </a:solidFill>
              <a:latin typeface="Helvetica Light"/>
            </a:endParaRPr>
          </a:p>
        </p:txBody>
      </p:sp>
      <p:pic>
        <p:nvPicPr>
          <p:cNvPr id="7" name="Picture 2" descr="C:\Users\Administrator\Desktop\dataBase\3.视频录制\sxtLogo.png"/>
          <p:cNvPicPr>
            <a:picLocks noChangeAspect="1" noChangeArrowheads="1"/>
          </p:cNvPicPr>
          <p:nvPr/>
        </p:nvPicPr>
        <p:blipFill>
          <a:blip r:embed="rId3"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hape 131"/>
          <p:cNvSpPr>
            <a:spLocks noChangeArrowheads="1"/>
          </p:cNvSpPr>
          <p:nvPr/>
        </p:nvSpPr>
        <p:spPr bwMode="auto">
          <a:xfrm>
            <a:off x="2111375" y="3257550"/>
            <a:ext cx="20148550" cy="833438"/>
          </a:xfrm>
          <a:prstGeom prst="rect">
            <a:avLst/>
          </a:prstGeom>
          <a:noFill/>
          <a:ln w="12700">
            <a:noFill/>
            <a:miter lim="400000"/>
          </a:ln>
        </p:spPr>
        <p:txBody>
          <a:bodyPr lIns="50800" tIns="50800" rIns="50800" bIns="50800">
            <a:spAutoFit/>
          </a:bodyPr>
          <a:lstStyle/>
          <a:p>
            <a:pPr hangingPunct="0">
              <a:lnSpc>
                <a:spcPct val="120000"/>
              </a:lnSpc>
            </a:pPr>
            <a:r>
              <a:rPr lang="en-US" altLang="zh-CN" sz="4000">
                <a:solidFill>
                  <a:srgbClr val="53585F"/>
                </a:solidFill>
                <a:latin typeface="Helvetica Light"/>
              </a:rPr>
              <a:t>	</a:t>
            </a:r>
            <a:endParaRPr lang="zh-CN" altLang="en-US" sz="4000">
              <a:solidFill>
                <a:srgbClr val="53585F"/>
              </a:solidFill>
              <a:latin typeface="Helvetica Light"/>
            </a:endParaRPr>
          </a:p>
        </p:txBody>
      </p:sp>
      <p:sp>
        <p:nvSpPr>
          <p:cNvPr id="38918" name="Text Box 7"/>
          <p:cNvSpPr txBox="1">
            <a:spLocks noChangeArrowheads="1"/>
          </p:cNvSpPr>
          <p:nvPr/>
        </p:nvSpPr>
        <p:spPr bwMode="auto">
          <a:xfrm>
            <a:off x="1606550" y="2536825"/>
            <a:ext cx="4148138" cy="701675"/>
          </a:xfrm>
          <a:prstGeom prst="rect">
            <a:avLst/>
          </a:prstGeom>
          <a:noFill/>
          <a:ln w="9525">
            <a:noFill/>
            <a:miter lim="800000"/>
          </a:ln>
        </p:spPr>
        <p:txBody>
          <a:bodyPr wrap="none">
            <a:spAutoFit/>
          </a:bodyPr>
          <a:lstStyle/>
          <a:p>
            <a:pPr defTabSz="914400"/>
            <a:r>
              <a:rPr lang="en-US" altLang="zh-CN" sz="4000">
                <a:solidFill>
                  <a:schemeClr val="tx2"/>
                </a:solidFill>
                <a:latin typeface="微软雅黑" panose="020B0503020204020204" pitchFamily="34" charset="-122"/>
                <a:ea typeface="微软雅黑" panose="020B0503020204020204" pitchFamily="34" charset="-122"/>
              </a:rPr>
              <a:t>(5)</a:t>
            </a:r>
            <a:r>
              <a:rPr lang="zh-CN" altLang="en-US" sz="4000">
                <a:solidFill>
                  <a:schemeClr val="tx2"/>
                </a:solidFill>
                <a:latin typeface="微软雅黑" panose="020B0503020204020204" pitchFamily="34" charset="-122"/>
                <a:ea typeface="微软雅黑" panose="020B0503020204020204" pitchFamily="34" charset="-122"/>
              </a:rPr>
              <a:t>数组类型</a:t>
            </a:r>
            <a:r>
              <a:rPr lang="en-US" altLang="zh-CN" sz="4000">
                <a:solidFill>
                  <a:schemeClr val="tx2"/>
                </a:solidFill>
                <a:latin typeface="微软雅黑" panose="020B0503020204020204" pitchFamily="34" charset="-122"/>
                <a:ea typeface="微软雅黑" panose="020B0503020204020204" pitchFamily="34" charset="-122"/>
              </a:rPr>
              <a:t>Array</a:t>
            </a:r>
            <a:endParaRPr lang="zh-CN" altLang="en-US" sz="4000">
              <a:solidFill>
                <a:schemeClr val="tx2"/>
              </a:solidFill>
              <a:latin typeface="微软雅黑" panose="020B0503020204020204" pitchFamily="34" charset="-122"/>
              <a:ea typeface="微软雅黑" panose="020B0503020204020204" pitchFamily="34" charset="-122"/>
            </a:endParaRPr>
          </a:p>
        </p:txBody>
      </p:sp>
      <p:sp>
        <p:nvSpPr>
          <p:cNvPr id="38919" name="Text Box 8"/>
          <p:cNvSpPr txBox="1">
            <a:spLocks noChangeArrowheads="1"/>
          </p:cNvSpPr>
          <p:nvPr/>
        </p:nvSpPr>
        <p:spPr bwMode="auto">
          <a:xfrm>
            <a:off x="2090738" y="3802063"/>
            <a:ext cx="21910675" cy="11674475"/>
          </a:xfrm>
          <a:prstGeom prst="rect">
            <a:avLst/>
          </a:prstGeom>
          <a:noFill/>
          <a:ln w="9525">
            <a:noFill/>
            <a:miter lim="800000"/>
          </a:ln>
        </p:spPr>
        <p:txBody>
          <a:bodyPr>
            <a:spAutoFit/>
          </a:bodyPr>
          <a:lstStyle/>
          <a:p>
            <a:pPr defTabSz="914400"/>
            <a:r>
              <a:rPr lang="zh-CN" altLang="en-US" sz="4000" dirty="0">
                <a:solidFill>
                  <a:schemeClr val="tx2"/>
                </a:solidFill>
                <a:latin typeface="Helvetica Light"/>
                <a:ea typeface="微软雅黑" panose="020B0503020204020204" pitchFamily="34" charset="-122"/>
              </a:rPr>
              <a:t>	描述：</a:t>
            </a:r>
            <a:r>
              <a:rPr lang="en-US" altLang="zh-CN" sz="4000" dirty="0" err="1">
                <a:solidFill>
                  <a:schemeClr val="tx2"/>
                </a:solidFill>
                <a:latin typeface="Helvetica Light"/>
                <a:ea typeface="微软雅黑" panose="020B0503020204020204" pitchFamily="34" charset="-122"/>
              </a:rPr>
              <a:t>php</a:t>
            </a:r>
            <a:r>
              <a:rPr lang="zh-CN" altLang="en-US" sz="4000" dirty="0">
                <a:solidFill>
                  <a:schemeClr val="tx2"/>
                </a:solidFill>
                <a:latin typeface="Helvetica Light"/>
                <a:ea typeface="微软雅黑" panose="020B0503020204020204" pitchFamily="34" charset="-122"/>
              </a:rPr>
              <a:t>中的数组实际上一个有序映射，映射就是把</a:t>
            </a:r>
            <a:r>
              <a:rPr lang="en-US" altLang="zh-CN" sz="4000" dirty="0">
                <a:solidFill>
                  <a:schemeClr val="tx2"/>
                </a:solidFill>
                <a:latin typeface="Helvetica Light"/>
                <a:ea typeface="微软雅黑" panose="020B0503020204020204" pitchFamily="34" charset="-122"/>
              </a:rPr>
              <a:t>keys</a:t>
            </a:r>
            <a:r>
              <a:rPr lang="zh-CN" altLang="en-US" sz="4000" dirty="0">
                <a:solidFill>
                  <a:schemeClr val="tx2"/>
                </a:solidFill>
                <a:latin typeface="Helvetica Light"/>
                <a:ea typeface="微软雅黑" panose="020B0503020204020204" pitchFamily="34" charset="-122"/>
              </a:rPr>
              <a:t>关联到</a:t>
            </a:r>
            <a:r>
              <a:rPr lang="en-US" altLang="zh-CN" sz="4000" dirty="0">
                <a:solidFill>
                  <a:schemeClr val="tx2"/>
                </a:solidFill>
                <a:latin typeface="Helvetica Light"/>
                <a:ea typeface="微软雅黑" panose="020B0503020204020204" pitchFamily="34" charset="-122"/>
              </a:rPr>
              <a:t>values</a:t>
            </a:r>
            <a:r>
              <a:rPr lang="zh-CN" altLang="en-US" sz="4000" dirty="0">
                <a:solidFill>
                  <a:schemeClr val="tx2"/>
                </a:solidFill>
                <a:latin typeface="Helvetica Light"/>
                <a:ea typeface="微软雅黑" panose="020B0503020204020204" pitchFamily="34" charset="-122"/>
              </a:rPr>
              <a:t>上的类型。</a:t>
            </a:r>
            <a:endParaRPr lang="zh-CN" altLang="en-US" sz="4000" dirty="0">
              <a:solidFill>
                <a:schemeClr val="tx2"/>
              </a:solidFill>
              <a:latin typeface="Helvetica Light"/>
            </a:endParaRPr>
          </a:p>
          <a:p>
            <a:pPr defTabSz="914400"/>
            <a:r>
              <a:rPr lang="zh-CN" altLang="en-US" sz="4000" dirty="0">
                <a:solidFill>
                  <a:schemeClr val="tx2"/>
                </a:solidFill>
                <a:latin typeface="Helvetica Light"/>
              </a:rPr>
              <a:t>	语法：</a:t>
            </a:r>
          </a:p>
          <a:p>
            <a:pPr defTabSz="914400"/>
            <a:r>
              <a:rPr lang="en-US" altLang="zh-CN" sz="4000" dirty="0">
                <a:solidFill>
                  <a:schemeClr val="tx2"/>
                </a:solidFill>
                <a:latin typeface="Helvetica Light"/>
              </a:rPr>
              <a:t>		   </a:t>
            </a:r>
            <a:r>
              <a:rPr lang="en-US" altLang="zh-CN" sz="4000" dirty="0">
                <a:solidFill>
                  <a:srgbClr val="FF0000"/>
                </a:solidFill>
                <a:latin typeface="Helvetica Light"/>
              </a:rPr>
              <a:t>array( key =&gt; value , ... ) </a:t>
            </a:r>
          </a:p>
          <a:p>
            <a:pPr defTabSz="914400"/>
            <a:r>
              <a:rPr lang="en-US" altLang="zh-CN" sz="4000" dirty="0">
                <a:solidFill>
                  <a:schemeClr val="tx2"/>
                </a:solidFill>
                <a:latin typeface="Helvetica Light"/>
              </a:rPr>
              <a:t>		   // </a:t>
            </a:r>
            <a:r>
              <a:rPr lang="zh-CN" altLang="en-US" sz="4000" dirty="0">
                <a:solidFill>
                  <a:schemeClr val="tx2"/>
                </a:solidFill>
                <a:latin typeface="Helvetica Light"/>
              </a:rPr>
              <a:t>键（</a:t>
            </a:r>
            <a:r>
              <a:rPr lang="en-US" altLang="zh-CN" sz="4000" dirty="0">
                <a:solidFill>
                  <a:schemeClr val="tx2"/>
                </a:solidFill>
                <a:latin typeface="Helvetica Light"/>
              </a:rPr>
              <a:t>key</a:t>
            </a:r>
            <a:r>
              <a:rPr lang="zh-CN" altLang="en-US" sz="4000" dirty="0">
                <a:solidFill>
                  <a:schemeClr val="tx2"/>
                </a:solidFill>
                <a:latin typeface="Helvetica Light"/>
              </a:rPr>
              <a:t>）可是是一个整数 </a:t>
            </a:r>
            <a:r>
              <a:rPr lang="en-US" altLang="zh-CN" sz="4000" dirty="0">
                <a:solidFill>
                  <a:schemeClr val="tx2"/>
                </a:solidFill>
                <a:latin typeface="Helvetica Light"/>
              </a:rPr>
              <a:t>integer </a:t>
            </a:r>
            <a:r>
              <a:rPr lang="zh-CN" altLang="en-US" sz="4000" dirty="0">
                <a:solidFill>
                  <a:schemeClr val="tx2"/>
                </a:solidFill>
                <a:latin typeface="Helvetica Light"/>
              </a:rPr>
              <a:t>或字符串 </a:t>
            </a:r>
            <a:r>
              <a:rPr lang="en-US" altLang="zh-CN" sz="4000" dirty="0">
                <a:solidFill>
                  <a:schemeClr val="tx2"/>
                </a:solidFill>
                <a:latin typeface="Helvetica Light"/>
              </a:rPr>
              <a:t>string </a:t>
            </a:r>
          </a:p>
          <a:p>
            <a:pPr defTabSz="914400"/>
            <a:r>
              <a:rPr lang="en-US" altLang="zh-CN" sz="4000" dirty="0">
                <a:solidFill>
                  <a:schemeClr val="tx2"/>
                </a:solidFill>
                <a:latin typeface="Helvetica Light"/>
              </a:rPr>
              <a:t>		   // </a:t>
            </a:r>
            <a:r>
              <a:rPr lang="zh-CN" altLang="en-US" sz="4000" dirty="0">
                <a:solidFill>
                  <a:schemeClr val="tx2"/>
                </a:solidFill>
                <a:latin typeface="Helvetica Light"/>
              </a:rPr>
              <a:t>值（</a:t>
            </a:r>
            <a:r>
              <a:rPr lang="en-US" altLang="zh-CN" sz="4000" dirty="0">
                <a:solidFill>
                  <a:schemeClr val="tx2"/>
                </a:solidFill>
                <a:latin typeface="Helvetica Light"/>
              </a:rPr>
              <a:t>value</a:t>
            </a:r>
            <a:r>
              <a:rPr lang="zh-CN" altLang="en-US" sz="4000" dirty="0">
                <a:solidFill>
                  <a:schemeClr val="tx2"/>
                </a:solidFill>
                <a:latin typeface="Helvetica Light"/>
              </a:rPr>
              <a:t>）可以是任意类型的值 。</a:t>
            </a:r>
          </a:p>
          <a:p>
            <a:pPr defTabSz="914400"/>
            <a:r>
              <a:rPr lang="zh-CN" altLang="en-US" sz="4000" dirty="0">
                <a:solidFill>
                  <a:schemeClr val="tx2"/>
                </a:solidFill>
                <a:latin typeface="Helvetica Light"/>
              </a:rPr>
              <a:t>		   </a:t>
            </a:r>
            <a:r>
              <a:rPr lang="zh-CN" altLang="en-US" sz="4000" dirty="0">
                <a:solidFill>
                  <a:srgbClr val="FF0000"/>
                </a:solidFill>
                <a:latin typeface="Helvetica Light"/>
              </a:rPr>
              <a:t>自</a:t>
            </a:r>
            <a:r>
              <a:rPr lang="en-US" altLang="zh-CN" sz="4000" dirty="0">
                <a:solidFill>
                  <a:srgbClr val="FF0000"/>
                </a:solidFill>
                <a:latin typeface="Helvetica Light"/>
              </a:rPr>
              <a:t>php5.4</a:t>
            </a:r>
            <a:r>
              <a:rPr lang="zh-CN" altLang="en-US" sz="4000" dirty="0">
                <a:solidFill>
                  <a:srgbClr val="FF0000"/>
                </a:solidFill>
                <a:latin typeface="Helvetica Light"/>
              </a:rPr>
              <a:t>起，可以直接通过短数组定义方式</a:t>
            </a:r>
            <a:r>
              <a:rPr lang="en-US" altLang="zh-CN" sz="4000" dirty="0">
                <a:solidFill>
                  <a:srgbClr val="FF0000"/>
                </a:solidFill>
                <a:latin typeface="Helvetica Light"/>
              </a:rPr>
              <a:t>[]</a:t>
            </a:r>
            <a:r>
              <a:rPr lang="zh-CN" altLang="en-US" sz="4000" dirty="0">
                <a:solidFill>
                  <a:srgbClr val="FF0000"/>
                </a:solidFill>
                <a:latin typeface="Helvetica Light"/>
              </a:rPr>
              <a:t>来替代</a:t>
            </a:r>
            <a:r>
              <a:rPr lang="en-US" altLang="zh-CN" sz="4000" dirty="0">
                <a:solidFill>
                  <a:srgbClr val="FF0000"/>
                </a:solidFill>
                <a:latin typeface="Helvetica Light"/>
              </a:rPr>
              <a:t>array()</a:t>
            </a:r>
            <a:r>
              <a:rPr lang="zh-CN" altLang="en-US" sz="4000" dirty="0">
                <a:solidFill>
                  <a:srgbClr val="FF0000"/>
                </a:solidFill>
                <a:latin typeface="Helvetica Light"/>
              </a:rPr>
              <a:t>。</a:t>
            </a:r>
          </a:p>
          <a:p>
            <a:pPr defTabSz="914400"/>
            <a:r>
              <a:rPr lang="zh-CN" altLang="en-US" sz="4000" dirty="0">
                <a:solidFill>
                  <a:schemeClr val="tx2"/>
                </a:solidFill>
                <a:latin typeface="Helvetica Light"/>
              </a:rPr>
              <a:t>	注意：</a:t>
            </a:r>
          </a:p>
          <a:p>
            <a:pPr defTabSz="914400"/>
            <a:r>
              <a:rPr lang="zh-CN" altLang="en-US" sz="4000" dirty="0">
                <a:solidFill>
                  <a:schemeClr val="tx2"/>
                </a:solidFill>
                <a:latin typeface="Helvetica Light"/>
              </a:rPr>
              <a:t>		   </a:t>
            </a:r>
            <a:r>
              <a:rPr lang="en-US" altLang="zh-CN" sz="4000" dirty="0" err="1">
                <a:solidFill>
                  <a:schemeClr val="tx2"/>
                </a:solidFill>
                <a:latin typeface="Helvetica Light"/>
              </a:rPr>
              <a:t>a.php</a:t>
            </a:r>
            <a:r>
              <a:rPr lang="zh-CN" altLang="en-US" sz="4000" dirty="0">
                <a:solidFill>
                  <a:schemeClr val="tx2"/>
                </a:solidFill>
                <a:latin typeface="Helvetica Light"/>
              </a:rPr>
              <a:t>中</a:t>
            </a:r>
            <a:r>
              <a:rPr lang="en-US" altLang="zh-CN" sz="4000" dirty="0">
                <a:solidFill>
                  <a:schemeClr val="tx2"/>
                </a:solidFill>
                <a:latin typeface="Helvetica Light"/>
              </a:rPr>
              <a:t>echo</a:t>
            </a:r>
            <a:r>
              <a:rPr lang="zh-CN" altLang="en-US" sz="4000" dirty="0">
                <a:solidFill>
                  <a:schemeClr val="tx2"/>
                </a:solidFill>
                <a:latin typeface="Helvetica Light"/>
              </a:rPr>
              <a:t>仅用来输出简单值，而复杂数据类型则需要通过</a:t>
            </a:r>
            <a:r>
              <a:rPr lang="en-US" altLang="zh-CN" sz="4000" dirty="0" err="1">
                <a:solidFill>
                  <a:schemeClr val="tx2"/>
                </a:solidFill>
                <a:latin typeface="Helvetica Light"/>
              </a:rPr>
              <a:t>print_r</a:t>
            </a:r>
            <a:r>
              <a:rPr lang="en-US" altLang="zh-CN" sz="4000" dirty="0">
                <a:solidFill>
                  <a:schemeClr val="tx2"/>
                </a:solidFill>
                <a:latin typeface="Helvetica Light"/>
              </a:rPr>
              <a:t>()</a:t>
            </a:r>
            <a:r>
              <a:rPr lang="zh-CN" altLang="en-US" sz="4000" dirty="0">
                <a:solidFill>
                  <a:schemeClr val="tx2"/>
                </a:solidFill>
                <a:latin typeface="Helvetica Light"/>
              </a:rPr>
              <a:t>函数来输出</a:t>
            </a:r>
          </a:p>
          <a:p>
            <a:pPr defTabSz="914400"/>
            <a:r>
              <a:rPr lang="zh-CN" altLang="en-US" sz="4000" dirty="0">
                <a:solidFill>
                  <a:schemeClr val="tx2"/>
                </a:solidFill>
                <a:latin typeface="Helvetica Light"/>
              </a:rPr>
              <a:t>		   </a:t>
            </a:r>
            <a:r>
              <a:rPr lang="en-US" altLang="zh-CN" sz="4000" dirty="0" err="1">
                <a:solidFill>
                  <a:schemeClr val="tx2"/>
                </a:solidFill>
                <a:latin typeface="Helvetica Light"/>
              </a:rPr>
              <a:t>b.php</a:t>
            </a:r>
            <a:r>
              <a:rPr lang="zh-CN" altLang="en-US" sz="4000" dirty="0">
                <a:solidFill>
                  <a:schemeClr val="tx2"/>
                </a:solidFill>
                <a:latin typeface="Helvetica Light"/>
              </a:rPr>
              <a:t>中的数组实际上更相似与</a:t>
            </a:r>
            <a:r>
              <a:rPr lang="en-US" altLang="zh-CN" sz="4000" dirty="0" err="1">
                <a:solidFill>
                  <a:schemeClr val="tx2"/>
                </a:solidFill>
                <a:latin typeface="Helvetica Light"/>
              </a:rPr>
              <a:t>js</a:t>
            </a:r>
            <a:r>
              <a:rPr lang="zh-CN" altLang="en-US" sz="4000" dirty="0">
                <a:solidFill>
                  <a:schemeClr val="tx2"/>
                </a:solidFill>
                <a:latin typeface="Helvetica Light"/>
              </a:rPr>
              <a:t>中的对象结构。 </a:t>
            </a:r>
          </a:p>
          <a:p>
            <a:pPr defTabSz="914400"/>
            <a:r>
              <a:rPr lang="zh-CN" altLang="en-US" sz="4000" dirty="0">
                <a:solidFill>
                  <a:schemeClr val="tx2"/>
                </a:solidFill>
                <a:latin typeface="Helvetica Light"/>
              </a:rPr>
              <a:t>		   </a:t>
            </a:r>
            <a:r>
              <a:rPr lang="en-US" altLang="zh-CN" sz="4000" dirty="0" err="1">
                <a:solidFill>
                  <a:schemeClr val="tx2"/>
                </a:solidFill>
                <a:latin typeface="Helvetica Light"/>
              </a:rPr>
              <a:t>c.php</a:t>
            </a:r>
            <a:r>
              <a:rPr lang="zh-CN" altLang="en-US" sz="4000" dirty="0">
                <a:solidFill>
                  <a:schemeClr val="tx2"/>
                </a:solidFill>
                <a:latin typeface="Helvetica Light"/>
              </a:rPr>
              <a:t>中数组的读取和赋值可以通过</a:t>
            </a:r>
            <a:r>
              <a:rPr lang="zh-CN" altLang="en-US" sz="4000" dirty="0">
                <a:solidFill>
                  <a:srgbClr val="FF0000"/>
                </a:solidFill>
                <a:latin typeface="Helvetica Light"/>
              </a:rPr>
              <a:t>数组名</a:t>
            </a:r>
            <a:r>
              <a:rPr lang="en-US" altLang="zh-CN" sz="4000" dirty="0">
                <a:solidFill>
                  <a:srgbClr val="FF0000"/>
                </a:solidFill>
                <a:latin typeface="Helvetica Light"/>
              </a:rPr>
              <a:t>[</a:t>
            </a:r>
            <a:r>
              <a:rPr lang="zh-CN" altLang="en-US" sz="4000" dirty="0">
                <a:solidFill>
                  <a:srgbClr val="FF0000"/>
                </a:solidFill>
                <a:latin typeface="Helvetica Light"/>
              </a:rPr>
              <a:t>键名</a:t>
            </a:r>
            <a:r>
              <a:rPr lang="en-US" altLang="zh-CN" sz="4000" dirty="0">
                <a:solidFill>
                  <a:srgbClr val="FF0000"/>
                </a:solidFill>
                <a:latin typeface="Helvetica Light"/>
              </a:rPr>
              <a:t>]</a:t>
            </a:r>
            <a:r>
              <a:rPr lang="zh-CN" altLang="en-US" sz="4000" dirty="0">
                <a:solidFill>
                  <a:schemeClr val="tx2"/>
                </a:solidFill>
                <a:latin typeface="Helvetica Light"/>
              </a:rPr>
              <a:t>方式来读写。</a:t>
            </a:r>
          </a:p>
          <a:p>
            <a:pPr defTabSz="914400"/>
            <a:r>
              <a:rPr lang="zh-CN" altLang="en-US" sz="4000" dirty="0">
                <a:solidFill>
                  <a:schemeClr val="tx2"/>
                </a:solidFill>
                <a:latin typeface="Helvetica Light"/>
              </a:rPr>
              <a:t>		   </a:t>
            </a:r>
            <a:r>
              <a:rPr lang="en-US" altLang="zh-CN" sz="4000" dirty="0" err="1">
                <a:solidFill>
                  <a:schemeClr val="tx2"/>
                </a:solidFill>
                <a:latin typeface="Helvetica Light"/>
              </a:rPr>
              <a:t>d.php</a:t>
            </a:r>
            <a:r>
              <a:rPr lang="zh-CN" altLang="en-US" sz="4000" dirty="0">
                <a:solidFill>
                  <a:schemeClr val="tx2"/>
                </a:solidFill>
                <a:latin typeface="Helvetica Light"/>
              </a:rPr>
              <a:t>中数组的长度读取通过</a:t>
            </a:r>
            <a:r>
              <a:rPr lang="en-US" altLang="zh-CN" sz="4000" dirty="0">
                <a:solidFill>
                  <a:srgbClr val="FF0000"/>
                </a:solidFill>
                <a:latin typeface="Helvetica Light"/>
              </a:rPr>
              <a:t>count()</a:t>
            </a:r>
            <a:r>
              <a:rPr lang="zh-CN" altLang="en-US" sz="4000" dirty="0">
                <a:solidFill>
                  <a:schemeClr val="tx2"/>
                </a:solidFill>
                <a:latin typeface="Helvetica Light"/>
              </a:rPr>
              <a:t>函数实现</a:t>
            </a:r>
            <a:endParaRPr lang="zh-CN" altLang="en-US" sz="4000" dirty="0">
              <a:solidFill>
                <a:srgbClr val="FF0000"/>
              </a:solidFill>
              <a:latin typeface="Helvetica Light"/>
            </a:endParaRPr>
          </a:p>
          <a:p>
            <a:pPr defTabSz="914400"/>
            <a:r>
              <a:rPr lang="zh-CN" altLang="en-US" sz="4000" dirty="0">
                <a:solidFill>
                  <a:schemeClr val="tx2"/>
                </a:solidFill>
                <a:latin typeface="Helvetica Light"/>
              </a:rPr>
              <a:t>		   </a:t>
            </a:r>
            <a:r>
              <a:rPr lang="en-US" altLang="zh-CN" sz="4000" dirty="0" err="1">
                <a:solidFill>
                  <a:schemeClr val="tx2"/>
                </a:solidFill>
                <a:latin typeface="Helvetica Light"/>
              </a:rPr>
              <a:t>e.php</a:t>
            </a:r>
            <a:r>
              <a:rPr lang="zh-CN" altLang="en-US" sz="4000" dirty="0">
                <a:solidFill>
                  <a:schemeClr val="tx2"/>
                </a:solidFill>
                <a:latin typeface="Helvetica Light"/>
              </a:rPr>
              <a:t>中数组内部添加原本并不存在的</a:t>
            </a:r>
            <a:r>
              <a:rPr lang="en-US" altLang="zh-CN" sz="4000" dirty="0">
                <a:solidFill>
                  <a:schemeClr val="tx2"/>
                </a:solidFill>
                <a:latin typeface="Helvetica Light"/>
              </a:rPr>
              <a:t>key</a:t>
            </a:r>
            <a:r>
              <a:rPr lang="zh-CN" altLang="en-US" sz="4000" dirty="0">
                <a:solidFill>
                  <a:schemeClr val="tx2"/>
                </a:solidFill>
                <a:latin typeface="Helvetica Light"/>
              </a:rPr>
              <a:t>值，不会补齐之间的差值，</a:t>
            </a:r>
          </a:p>
          <a:p>
            <a:pPr defTabSz="914400"/>
            <a:r>
              <a:rPr lang="zh-CN" altLang="en-US" sz="4000" dirty="0">
                <a:solidFill>
                  <a:schemeClr val="tx2"/>
                </a:solidFill>
                <a:latin typeface="Helvetica Light"/>
              </a:rPr>
              <a:t>			而是仅添加当前新输入的</a:t>
            </a:r>
            <a:r>
              <a:rPr lang="en-US" altLang="zh-CN" sz="4000" dirty="0">
                <a:solidFill>
                  <a:schemeClr val="tx2"/>
                </a:solidFill>
                <a:latin typeface="Helvetica Light"/>
              </a:rPr>
              <a:t>key</a:t>
            </a:r>
            <a:r>
              <a:rPr lang="zh-CN" altLang="en-US" sz="4000" dirty="0">
                <a:solidFill>
                  <a:schemeClr val="tx2"/>
                </a:solidFill>
                <a:latin typeface="Helvetica Light"/>
              </a:rPr>
              <a:t>值。例：</a:t>
            </a:r>
            <a:r>
              <a:rPr lang="en-US" altLang="zh-CN" sz="4000" dirty="0">
                <a:solidFill>
                  <a:schemeClr val="tx2"/>
                </a:solidFill>
                <a:latin typeface="Helvetica Light"/>
              </a:rPr>
              <a:t>$</a:t>
            </a:r>
            <a:r>
              <a:rPr lang="en-US" altLang="zh-CN" sz="4000" dirty="0" err="1">
                <a:solidFill>
                  <a:schemeClr val="tx2"/>
                </a:solidFill>
                <a:latin typeface="Helvetica Light"/>
              </a:rPr>
              <a:t>arr</a:t>
            </a:r>
            <a:r>
              <a:rPr lang="en-US" altLang="zh-CN" sz="4000" dirty="0">
                <a:solidFill>
                  <a:schemeClr val="tx2"/>
                </a:solidFill>
                <a:latin typeface="Helvetica Light"/>
              </a:rPr>
              <a:t>[100] = 100.</a:t>
            </a:r>
            <a:r>
              <a:rPr lang="zh-CN" altLang="en-US" sz="4000" dirty="0">
                <a:solidFill>
                  <a:schemeClr val="tx2"/>
                </a:solidFill>
                <a:latin typeface="Helvetica Light"/>
              </a:rPr>
              <a:t>并不会为数组添加</a:t>
            </a:r>
            <a:r>
              <a:rPr lang="en-US" altLang="zh-CN" sz="4000" dirty="0">
                <a:solidFill>
                  <a:schemeClr val="tx2"/>
                </a:solidFill>
                <a:latin typeface="Helvetica Light"/>
              </a:rPr>
              <a:t>100</a:t>
            </a:r>
            <a:r>
              <a:rPr lang="zh-CN" altLang="en-US" sz="4000" dirty="0">
                <a:solidFill>
                  <a:schemeClr val="tx2"/>
                </a:solidFill>
                <a:latin typeface="Helvetica Light"/>
              </a:rPr>
              <a:t>个元素</a:t>
            </a:r>
            <a:endParaRPr lang="zh-CN" altLang="en-US" sz="4000" dirty="0">
              <a:solidFill>
                <a:srgbClr val="FF0000"/>
              </a:solidFill>
              <a:latin typeface="Helvetica Light"/>
            </a:endParaRPr>
          </a:p>
          <a:p>
            <a:pPr defTabSz="914400"/>
            <a:r>
              <a:rPr lang="zh-CN" altLang="en-US" sz="4000" dirty="0">
                <a:solidFill>
                  <a:srgbClr val="FF0000"/>
                </a:solidFill>
                <a:latin typeface="Helvetica Light"/>
              </a:rPr>
              <a:t>	</a:t>
            </a:r>
            <a:r>
              <a:rPr lang="zh-CN" altLang="en-US" sz="4000" dirty="0">
                <a:solidFill>
                  <a:schemeClr val="tx2"/>
                </a:solidFill>
                <a:latin typeface="Helvetica Light"/>
              </a:rPr>
              <a:t>例子：</a:t>
            </a:r>
          </a:p>
          <a:p>
            <a:pPr lvl="4" defTabSz="914400"/>
            <a:r>
              <a:rPr lang="zh-CN" altLang="en-US" sz="4000" dirty="0">
                <a:solidFill>
                  <a:schemeClr val="tx2"/>
                </a:solidFill>
                <a:latin typeface="Helvetica Light"/>
              </a:rPr>
              <a:t>		   </a:t>
            </a:r>
            <a:r>
              <a:rPr lang="en-US" altLang="zh-CN" sz="4000" dirty="0" err="1">
                <a:solidFill>
                  <a:schemeClr val="tx2"/>
                </a:solidFill>
                <a:latin typeface="Helvetica Light"/>
              </a:rPr>
              <a:t>print_r</a:t>
            </a:r>
            <a:r>
              <a:rPr lang="en-US" altLang="zh-CN" sz="4000" dirty="0">
                <a:solidFill>
                  <a:schemeClr val="tx2"/>
                </a:solidFill>
                <a:latin typeface="Helvetica Light"/>
              </a:rPr>
              <a:t>($frank = ['11','22','33']);</a:t>
            </a:r>
          </a:p>
          <a:p>
            <a:pPr lvl="4" defTabSz="914400"/>
            <a:r>
              <a:rPr lang="en-US" altLang="zh-CN" sz="4000" dirty="0">
                <a:solidFill>
                  <a:schemeClr val="tx2"/>
                </a:solidFill>
                <a:latin typeface="Helvetica Light"/>
              </a:rPr>
              <a:t>		   </a:t>
            </a:r>
            <a:r>
              <a:rPr lang="en-US" altLang="zh-CN" sz="4000" dirty="0" err="1">
                <a:solidFill>
                  <a:schemeClr val="tx2"/>
                </a:solidFill>
                <a:latin typeface="Helvetica Light"/>
              </a:rPr>
              <a:t>print_r</a:t>
            </a:r>
            <a:r>
              <a:rPr lang="en-US" altLang="zh-CN" sz="4000" dirty="0">
                <a:solidFill>
                  <a:schemeClr val="tx2"/>
                </a:solidFill>
                <a:latin typeface="Helvetica Light"/>
              </a:rPr>
              <a:t>($frank[0]);</a:t>
            </a:r>
          </a:p>
          <a:p>
            <a:pPr lvl="4" defTabSz="914400"/>
            <a:r>
              <a:rPr lang="en-US" altLang="zh-CN" sz="4000" dirty="0">
                <a:solidFill>
                  <a:schemeClr val="tx2"/>
                </a:solidFill>
                <a:latin typeface="Helvetica Light"/>
              </a:rPr>
              <a:t>		   $frank[100] = 960;</a:t>
            </a:r>
          </a:p>
          <a:p>
            <a:pPr lvl="4" defTabSz="914400"/>
            <a:r>
              <a:rPr lang="en-US" altLang="zh-CN" sz="4000" dirty="0">
                <a:solidFill>
                  <a:schemeClr val="tx2"/>
                </a:solidFill>
                <a:latin typeface="Helvetica Light"/>
              </a:rPr>
              <a:t>		   </a:t>
            </a:r>
            <a:r>
              <a:rPr lang="en-US" altLang="zh-CN" sz="4000" dirty="0" err="1">
                <a:solidFill>
                  <a:schemeClr val="tx2"/>
                </a:solidFill>
                <a:latin typeface="Helvetica Light"/>
              </a:rPr>
              <a:t>print_r</a:t>
            </a:r>
            <a:r>
              <a:rPr lang="en-US" altLang="zh-CN" sz="4000" dirty="0">
                <a:solidFill>
                  <a:schemeClr val="tx2"/>
                </a:solidFill>
                <a:latin typeface="Helvetica Light"/>
              </a:rPr>
              <a:t>($frank);</a:t>
            </a:r>
          </a:p>
          <a:p>
            <a:pPr lvl="4" defTabSz="914400"/>
            <a:r>
              <a:rPr lang="en-US" altLang="zh-CN" sz="4000" dirty="0">
                <a:solidFill>
                  <a:schemeClr val="tx2"/>
                </a:solidFill>
                <a:latin typeface="Helvetica Light"/>
              </a:rPr>
              <a:t>		   echo count($frank);</a:t>
            </a:r>
            <a:endParaRPr lang="zh-CN" altLang="en-US" sz="4000" dirty="0">
              <a:solidFill>
                <a:schemeClr val="tx2"/>
              </a:solidFill>
              <a:latin typeface="Helvetica Light"/>
            </a:endParaRPr>
          </a:p>
        </p:txBody>
      </p:sp>
      <p:pic>
        <p:nvPicPr>
          <p:cNvPr id="7" name="Picture 2" descr="C:\Users\Administrator\Desktop\dataBase\3.视频录制\sxtLogo.png"/>
          <p:cNvPicPr>
            <a:picLocks noChangeAspect="1" noChangeArrowheads="1"/>
          </p:cNvPicPr>
          <p:nvPr/>
        </p:nvPicPr>
        <p:blipFill>
          <a:blip r:embed="rId3"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hape 131"/>
          <p:cNvSpPr>
            <a:spLocks noChangeArrowheads="1"/>
          </p:cNvSpPr>
          <p:nvPr/>
        </p:nvSpPr>
        <p:spPr bwMode="auto">
          <a:xfrm>
            <a:off x="2111375" y="3257550"/>
            <a:ext cx="20148550" cy="833438"/>
          </a:xfrm>
          <a:prstGeom prst="rect">
            <a:avLst/>
          </a:prstGeom>
          <a:noFill/>
          <a:ln w="12700">
            <a:noFill/>
            <a:miter lim="400000"/>
          </a:ln>
        </p:spPr>
        <p:txBody>
          <a:bodyPr lIns="50800" tIns="50800" rIns="50800" bIns="50800">
            <a:spAutoFit/>
          </a:bodyPr>
          <a:lstStyle/>
          <a:p>
            <a:pPr hangingPunct="0">
              <a:lnSpc>
                <a:spcPct val="120000"/>
              </a:lnSpc>
            </a:pPr>
            <a:r>
              <a:rPr lang="en-US" altLang="zh-CN" sz="4000">
                <a:solidFill>
                  <a:srgbClr val="53585F"/>
                </a:solidFill>
                <a:latin typeface="Helvetica Light"/>
              </a:rPr>
              <a:t>	</a:t>
            </a:r>
            <a:endParaRPr lang="zh-CN" altLang="en-US" sz="4000">
              <a:solidFill>
                <a:srgbClr val="53585F"/>
              </a:solidFill>
              <a:latin typeface="Helvetica Light"/>
            </a:endParaRPr>
          </a:p>
        </p:txBody>
      </p:sp>
      <p:sp>
        <p:nvSpPr>
          <p:cNvPr id="40966" name="Text Box 7"/>
          <p:cNvSpPr txBox="1">
            <a:spLocks noChangeArrowheads="1"/>
          </p:cNvSpPr>
          <p:nvPr/>
        </p:nvSpPr>
        <p:spPr bwMode="auto">
          <a:xfrm>
            <a:off x="1606550" y="2536825"/>
            <a:ext cx="4459288" cy="701675"/>
          </a:xfrm>
          <a:prstGeom prst="rect">
            <a:avLst/>
          </a:prstGeom>
          <a:noFill/>
          <a:ln w="9525">
            <a:noFill/>
            <a:miter lim="800000"/>
          </a:ln>
        </p:spPr>
        <p:txBody>
          <a:bodyPr wrap="none">
            <a:spAutoFit/>
          </a:bodyPr>
          <a:lstStyle/>
          <a:p>
            <a:pPr defTabSz="914400"/>
            <a:r>
              <a:rPr lang="en-US" altLang="zh-CN" sz="4000">
                <a:solidFill>
                  <a:schemeClr val="tx2"/>
                </a:solidFill>
                <a:latin typeface="微软雅黑" panose="020B0503020204020204" pitchFamily="34" charset="-122"/>
                <a:ea typeface="微软雅黑" panose="020B0503020204020204" pitchFamily="34" charset="-122"/>
              </a:rPr>
              <a:t>(6)</a:t>
            </a:r>
            <a:r>
              <a:rPr lang="zh-CN" altLang="en-US" sz="4000">
                <a:solidFill>
                  <a:schemeClr val="tx2"/>
                </a:solidFill>
                <a:latin typeface="微软雅黑" panose="020B0503020204020204" pitchFamily="34" charset="-122"/>
                <a:ea typeface="微软雅黑" panose="020B0503020204020204" pitchFamily="34" charset="-122"/>
              </a:rPr>
              <a:t>对象类型</a:t>
            </a:r>
            <a:r>
              <a:rPr lang="en-US" altLang="zh-CN" sz="4000">
                <a:solidFill>
                  <a:schemeClr val="tx2"/>
                </a:solidFill>
                <a:latin typeface="微软雅黑" panose="020B0503020204020204" pitchFamily="34" charset="-122"/>
                <a:ea typeface="微软雅黑" panose="020B0503020204020204" pitchFamily="34" charset="-122"/>
              </a:rPr>
              <a:t>Object</a:t>
            </a:r>
          </a:p>
        </p:txBody>
      </p:sp>
      <p:sp>
        <p:nvSpPr>
          <p:cNvPr id="40967" name="Text Box 8"/>
          <p:cNvSpPr txBox="1">
            <a:spLocks noChangeArrowheads="1"/>
          </p:cNvSpPr>
          <p:nvPr/>
        </p:nvSpPr>
        <p:spPr bwMode="auto">
          <a:xfrm>
            <a:off x="2090738" y="3802063"/>
            <a:ext cx="21910675" cy="9845675"/>
          </a:xfrm>
          <a:prstGeom prst="rect">
            <a:avLst/>
          </a:prstGeom>
          <a:noFill/>
          <a:ln w="9525">
            <a:noFill/>
            <a:miter lim="800000"/>
          </a:ln>
        </p:spPr>
        <p:txBody>
          <a:bodyPr>
            <a:spAutoFit/>
          </a:bodyPr>
          <a:lstStyle/>
          <a:p>
            <a:pPr defTabSz="914400"/>
            <a:r>
              <a:rPr lang="zh-CN" altLang="en-US" sz="4000" dirty="0">
                <a:solidFill>
                  <a:schemeClr val="tx2"/>
                </a:solidFill>
                <a:latin typeface="Helvetica Light"/>
                <a:ea typeface="微软雅黑" panose="020B0503020204020204" pitchFamily="34" charset="-122"/>
              </a:rPr>
              <a:t>	描述：</a:t>
            </a:r>
            <a:r>
              <a:rPr lang="en-US" altLang="zh-CN" sz="4000" dirty="0" err="1">
                <a:solidFill>
                  <a:schemeClr val="tx2"/>
                </a:solidFill>
                <a:latin typeface="Helvetica Light"/>
                <a:ea typeface="微软雅黑" panose="020B0503020204020204" pitchFamily="34" charset="-122"/>
              </a:rPr>
              <a:t>php</a:t>
            </a:r>
            <a:r>
              <a:rPr lang="zh-CN" altLang="en-US" sz="4000" dirty="0">
                <a:solidFill>
                  <a:schemeClr val="tx2"/>
                </a:solidFill>
                <a:latin typeface="Helvetica Light"/>
                <a:ea typeface="微软雅黑" panose="020B0503020204020204" pitchFamily="34" charset="-122"/>
              </a:rPr>
              <a:t>中想要创建一个对象，则必须通过</a:t>
            </a:r>
            <a:r>
              <a:rPr lang="en-US" altLang="zh-CN" sz="4000" dirty="0">
                <a:solidFill>
                  <a:schemeClr val="tx2"/>
                </a:solidFill>
                <a:latin typeface="Helvetica Light"/>
                <a:ea typeface="微软雅黑" panose="020B0503020204020204" pitchFamily="34" charset="-122"/>
              </a:rPr>
              <a:t>new</a:t>
            </a:r>
            <a:r>
              <a:rPr lang="zh-CN" altLang="en-US" sz="4000" dirty="0">
                <a:solidFill>
                  <a:schemeClr val="tx2"/>
                </a:solidFill>
                <a:latin typeface="Helvetica Light"/>
                <a:ea typeface="微软雅黑" panose="020B0503020204020204" pitchFamily="34" charset="-122"/>
              </a:rPr>
              <a:t>语句实例化一个类得到。</a:t>
            </a:r>
            <a:endParaRPr lang="zh-CN" altLang="en-US" sz="4000" dirty="0">
              <a:solidFill>
                <a:schemeClr val="tx2"/>
              </a:solidFill>
              <a:latin typeface="Helvetica Light"/>
            </a:endParaRPr>
          </a:p>
          <a:p>
            <a:pPr defTabSz="914400"/>
            <a:r>
              <a:rPr lang="zh-CN" altLang="en-US" sz="4000" dirty="0">
                <a:solidFill>
                  <a:schemeClr val="tx2"/>
                </a:solidFill>
                <a:latin typeface="Helvetica Light"/>
              </a:rPr>
              <a:t>	语法：</a:t>
            </a:r>
            <a:r>
              <a:rPr lang="en-US" altLang="zh-CN" sz="4000" dirty="0">
                <a:solidFill>
                  <a:srgbClr val="FF0000"/>
                </a:solidFill>
                <a:latin typeface="Helvetica Light"/>
              </a:rPr>
              <a:t>$</a:t>
            </a:r>
            <a:r>
              <a:rPr lang="en-US" altLang="zh-CN" sz="4000" dirty="0" err="1">
                <a:solidFill>
                  <a:srgbClr val="FF0000"/>
                </a:solidFill>
                <a:latin typeface="Helvetica Light"/>
              </a:rPr>
              <a:t>obj</a:t>
            </a:r>
            <a:r>
              <a:rPr lang="en-US" altLang="zh-CN" sz="4000" dirty="0">
                <a:solidFill>
                  <a:srgbClr val="FF0000"/>
                </a:solidFill>
                <a:latin typeface="Helvetica Light"/>
              </a:rPr>
              <a:t> = new </a:t>
            </a:r>
            <a:r>
              <a:rPr lang="en-US" altLang="zh-CN" sz="4000" dirty="0" err="1">
                <a:solidFill>
                  <a:srgbClr val="FF0000"/>
                </a:solidFill>
                <a:latin typeface="Helvetica Light"/>
              </a:rPr>
              <a:t>Func</a:t>
            </a:r>
            <a:r>
              <a:rPr lang="en-US" altLang="zh-CN" sz="4000" dirty="0">
                <a:solidFill>
                  <a:srgbClr val="FF0000"/>
                </a:solidFill>
                <a:latin typeface="Helvetica Light"/>
              </a:rPr>
              <a:t>;</a:t>
            </a:r>
            <a:endParaRPr lang="zh-CN" altLang="en-US" sz="4000" dirty="0">
              <a:solidFill>
                <a:srgbClr val="FF0000"/>
              </a:solidFill>
              <a:latin typeface="Helvetica Light"/>
            </a:endParaRPr>
          </a:p>
          <a:p>
            <a:pPr defTabSz="914400"/>
            <a:r>
              <a:rPr lang="zh-CN" altLang="en-US" sz="4000" dirty="0">
                <a:solidFill>
                  <a:schemeClr val="tx2"/>
                </a:solidFill>
                <a:latin typeface="Helvetica Light"/>
              </a:rPr>
              <a:t>	注意：</a:t>
            </a:r>
          </a:p>
          <a:p>
            <a:pPr defTabSz="914400"/>
            <a:r>
              <a:rPr lang="zh-CN" altLang="en-US" sz="4000" dirty="0">
                <a:solidFill>
                  <a:schemeClr val="tx2"/>
                </a:solidFill>
                <a:latin typeface="Helvetica Light"/>
              </a:rPr>
              <a:t>		   </a:t>
            </a:r>
            <a:r>
              <a:rPr lang="en-US" altLang="zh-CN" sz="4000" dirty="0" err="1">
                <a:solidFill>
                  <a:schemeClr val="tx2"/>
                </a:solidFill>
                <a:latin typeface="Helvetica Light"/>
              </a:rPr>
              <a:t>a.php</a:t>
            </a:r>
            <a:r>
              <a:rPr lang="zh-CN" altLang="en-US" sz="4000" dirty="0">
                <a:solidFill>
                  <a:schemeClr val="tx2"/>
                </a:solidFill>
                <a:latin typeface="Helvetica Light"/>
              </a:rPr>
              <a:t>中类由</a:t>
            </a:r>
            <a:r>
              <a:rPr lang="en-US" altLang="zh-CN" sz="4000" dirty="0">
                <a:solidFill>
                  <a:schemeClr val="tx2"/>
                </a:solidFill>
                <a:latin typeface="Helvetica Light"/>
              </a:rPr>
              <a:t>class</a:t>
            </a:r>
            <a:r>
              <a:rPr lang="zh-CN" altLang="en-US" sz="4000" dirty="0">
                <a:solidFill>
                  <a:schemeClr val="tx2"/>
                </a:solidFill>
                <a:latin typeface="Helvetica Light"/>
              </a:rPr>
              <a:t>关键字声明，类名后没有小括号。</a:t>
            </a:r>
          </a:p>
          <a:p>
            <a:pPr defTabSz="914400"/>
            <a:r>
              <a:rPr lang="zh-CN" altLang="en-US" sz="4000" dirty="0">
                <a:solidFill>
                  <a:schemeClr val="tx2"/>
                </a:solidFill>
                <a:latin typeface="Helvetica Light"/>
              </a:rPr>
              <a:t>		   </a:t>
            </a:r>
            <a:r>
              <a:rPr lang="en-US" altLang="zh-CN" sz="4000" dirty="0" err="1">
                <a:solidFill>
                  <a:schemeClr val="tx2"/>
                </a:solidFill>
                <a:latin typeface="Helvetica Light"/>
              </a:rPr>
              <a:t>b.php</a:t>
            </a:r>
            <a:r>
              <a:rPr lang="zh-CN" altLang="en-US" sz="4000" dirty="0">
                <a:solidFill>
                  <a:schemeClr val="tx2"/>
                </a:solidFill>
                <a:latin typeface="Helvetica Light"/>
              </a:rPr>
              <a:t>中类内部的方法由</a:t>
            </a:r>
            <a:r>
              <a:rPr lang="en-US" altLang="zh-CN" sz="4000" dirty="0">
                <a:solidFill>
                  <a:schemeClr val="tx2"/>
                </a:solidFill>
                <a:latin typeface="Helvetica Light"/>
              </a:rPr>
              <a:t>-&gt;</a:t>
            </a:r>
            <a:r>
              <a:rPr lang="zh-CN" altLang="en-US" sz="4000" dirty="0">
                <a:solidFill>
                  <a:schemeClr val="tx2"/>
                </a:solidFill>
                <a:latin typeface="Helvetica Light"/>
              </a:rPr>
              <a:t>箭头来调用，而不是</a:t>
            </a:r>
            <a:r>
              <a:rPr lang="en-US" altLang="zh-CN" sz="4000" dirty="0">
                <a:solidFill>
                  <a:schemeClr val="tx2"/>
                </a:solidFill>
                <a:latin typeface="Helvetica Light"/>
              </a:rPr>
              <a:t>.</a:t>
            </a:r>
            <a:r>
              <a:rPr lang="zh-CN" altLang="en-US" sz="4000" dirty="0">
                <a:solidFill>
                  <a:schemeClr val="tx2"/>
                </a:solidFill>
                <a:latin typeface="Helvetica Light"/>
              </a:rPr>
              <a:t>点运算符。</a:t>
            </a:r>
          </a:p>
          <a:p>
            <a:pPr defTabSz="914400"/>
            <a:r>
              <a:rPr lang="zh-CN" altLang="en-US" sz="4000" dirty="0">
                <a:solidFill>
                  <a:schemeClr val="tx2"/>
                </a:solidFill>
                <a:latin typeface="Helvetica Light"/>
              </a:rPr>
              <a:t>	例子：</a:t>
            </a:r>
          </a:p>
          <a:p>
            <a:pPr lvl="4" defTabSz="914400"/>
            <a:r>
              <a:rPr lang="zh-CN" altLang="en-US" sz="4000" dirty="0">
                <a:solidFill>
                  <a:schemeClr val="tx2"/>
                </a:solidFill>
                <a:latin typeface="Helvetica Light"/>
              </a:rPr>
              <a:t>		   </a:t>
            </a:r>
            <a:r>
              <a:rPr lang="en-US" altLang="zh-CN" sz="4000" dirty="0">
                <a:solidFill>
                  <a:schemeClr val="tx2"/>
                </a:solidFill>
                <a:latin typeface="Helvetica Light"/>
              </a:rPr>
              <a:t>class </a:t>
            </a:r>
            <a:r>
              <a:rPr lang="en-US" altLang="zh-CN" sz="4000" dirty="0" err="1">
                <a:solidFill>
                  <a:schemeClr val="tx2"/>
                </a:solidFill>
                <a:latin typeface="Helvetica Light"/>
              </a:rPr>
              <a:t>Peo</a:t>
            </a:r>
            <a:r>
              <a:rPr lang="en-US" altLang="zh-CN" sz="4000" dirty="0" smtClean="0">
                <a:solidFill>
                  <a:schemeClr val="tx2"/>
                </a:solidFill>
                <a:latin typeface="Helvetica Light"/>
              </a:rPr>
              <a:t>{</a:t>
            </a:r>
            <a:endParaRPr lang="en-US" altLang="zh-CN" sz="4000" dirty="0">
              <a:solidFill>
                <a:schemeClr val="tx2"/>
              </a:solidFill>
              <a:latin typeface="Helvetica Light"/>
            </a:endParaRPr>
          </a:p>
          <a:p>
            <a:pPr lvl="4" defTabSz="914400"/>
            <a:r>
              <a:rPr lang="en-US" altLang="zh-CN" sz="4000" dirty="0">
                <a:solidFill>
                  <a:schemeClr val="tx2"/>
                </a:solidFill>
                <a:latin typeface="Helvetica Light"/>
              </a:rPr>
              <a:t>				function eat(){</a:t>
            </a:r>
          </a:p>
          <a:p>
            <a:pPr lvl="4" defTabSz="914400"/>
            <a:r>
              <a:rPr lang="en-US" altLang="zh-CN" sz="4000" dirty="0">
                <a:solidFill>
                  <a:schemeClr val="tx2"/>
                </a:solidFill>
                <a:latin typeface="Helvetica Light"/>
              </a:rPr>
              <a:t>					echo '</a:t>
            </a:r>
            <a:r>
              <a:rPr lang="zh-CN" altLang="en-US" sz="4000" dirty="0">
                <a:solidFill>
                  <a:schemeClr val="tx2"/>
                </a:solidFill>
                <a:latin typeface="Helvetica Light"/>
              </a:rPr>
              <a:t>我会吃饭</a:t>
            </a:r>
            <a:r>
              <a:rPr lang="en-US" altLang="zh-CN" sz="4000" dirty="0">
                <a:solidFill>
                  <a:schemeClr val="tx2"/>
                </a:solidFill>
                <a:latin typeface="Helvetica Light"/>
              </a:rPr>
              <a:t>';</a:t>
            </a:r>
          </a:p>
          <a:p>
            <a:pPr lvl="4" defTabSz="914400"/>
            <a:r>
              <a:rPr lang="en-US" altLang="zh-CN" sz="4000" dirty="0">
                <a:solidFill>
                  <a:schemeClr val="tx2"/>
                </a:solidFill>
                <a:latin typeface="Helvetica Light"/>
              </a:rPr>
              <a:t>				}</a:t>
            </a:r>
          </a:p>
          <a:p>
            <a:pPr lvl="4" defTabSz="914400"/>
            <a:r>
              <a:rPr lang="en-US" altLang="zh-CN" sz="4000" dirty="0">
                <a:solidFill>
                  <a:schemeClr val="tx2"/>
                </a:solidFill>
                <a:latin typeface="Helvetica Light"/>
              </a:rPr>
              <a:t>		   }</a:t>
            </a:r>
          </a:p>
          <a:p>
            <a:pPr lvl="4" defTabSz="914400"/>
            <a:r>
              <a:rPr lang="en-US" altLang="zh-CN" sz="4000" dirty="0">
                <a:solidFill>
                  <a:schemeClr val="tx2"/>
                </a:solidFill>
                <a:latin typeface="Helvetica Light"/>
              </a:rPr>
              <a:t>		   </a:t>
            </a:r>
            <a:r>
              <a:rPr lang="en-US" altLang="zh-CN" sz="4000" dirty="0">
                <a:solidFill>
                  <a:srgbClr val="FF0000"/>
                </a:solidFill>
                <a:latin typeface="Helvetica Light"/>
              </a:rPr>
              <a:t>$frank = new </a:t>
            </a:r>
            <a:r>
              <a:rPr lang="en-US" altLang="zh-CN" sz="4000" dirty="0" err="1">
                <a:solidFill>
                  <a:srgbClr val="FF0000"/>
                </a:solidFill>
                <a:latin typeface="Helvetica Light"/>
              </a:rPr>
              <a:t>Peo</a:t>
            </a:r>
            <a:r>
              <a:rPr lang="en-US" altLang="zh-CN" sz="4000" dirty="0">
                <a:solidFill>
                  <a:srgbClr val="FF0000"/>
                </a:solidFill>
                <a:latin typeface="Helvetica Light"/>
              </a:rPr>
              <a:t>;</a:t>
            </a:r>
          </a:p>
          <a:p>
            <a:pPr lvl="4" defTabSz="914400"/>
            <a:r>
              <a:rPr lang="en-US" altLang="zh-CN" sz="4000" dirty="0">
                <a:solidFill>
                  <a:schemeClr val="tx2"/>
                </a:solidFill>
                <a:latin typeface="Helvetica Light"/>
              </a:rPr>
              <a:t>		   </a:t>
            </a:r>
            <a:r>
              <a:rPr lang="en-US" altLang="zh-CN" sz="4000" dirty="0" err="1">
                <a:solidFill>
                  <a:schemeClr val="tx2"/>
                </a:solidFill>
                <a:latin typeface="Helvetica Light"/>
              </a:rPr>
              <a:t>print_r</a:t>
            </a:r>
            <a:r>
              <a:rPr lang="en-US" altLang="zh-CN" sz="4000" dirty="0">
                <a:solidFill>
                  <a:schemeClr val="tx2"/>
                </a:solidFill>
                <a:latin typeface="Helvetica Light"/>
              </a:rPr>
              <a:t>($frank-&gt;eat());</a:t>
            </a:r>
          </a:p>
          <a:p>
            <a:pPr lvl="4" defTabSz="914400"/>
            <a:r>
              <a:rPr lang="zh-CN" altLang="en-US" sz="4000" dirty="0">
                <a:solidFill>
                  <a:schemeClr val="tx2"/>
                </a:solidFill>
                <a:latin typeface="Helvetica Light"/>
              </a:rPr>
              <a:t>	</a:t>
            </a:r>
          </a:p>
          <a:p>
            <a:pPr lvl="4" defTabSz="914400"/>
            <a:r>
              <a:rPr lang="zh-CN" altLang="en-US" sz="4000" dirty="0">
                <a:solidFill>
                  <a:schemeClr val="tx2"/>
                </a:solidFill>
                <a:latin typeface="Helvetica Light"/>
              </a:rPr>
              <a:t>	补充：对于类和对象的使用方法远不止如此，而在数据类型当中我们只需要知道</a:t>
            </a:r>
          </a:p>
          <a:p>
            <a:pPr lvl="4" defTabSz="914400"/>
            <a:r>
              <a:rPr lang="zh-CN" altLang="en-US" sz="4000" dirty="0">
                <a:solidFill>
                  <a:schemeClr val="tx2"/>
                </a:solidFill>
                <a:latin typeface="Helvetica Light"/>
              </a:rPr>
              <a:t>		    对象类型是如何创建的即可，剩余部分会在类和对象中详细说明。</a:t>
            </a:r>
          </a:p>
        </p:txBody>
      </p:sp>
      <p:pic>
        <p:nvPicPr>
          <p:cNvPr id="7" name="Picture 2" descr="C:\Users\Administrator\Desktop\dataBase\3.视频录制\sxtLogo.png"/>
          <p:cNvPicPr>
            <a:picLocks noChangeAspect="1" noChangeArrowheads="1"/>
          </p:cNvPicPr>
          <p:nvPr/>
        </p:nvPicPr>
        <p:blipFill>
          <a:blip r:embed="rId3"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hape 131"/>
          <p:cNvSpPr>
            <a:spLocks noChangeArrowheads="1"/>
          </p:cNvSpPr>
          <p:nvPr/>
        </p:nvSpPr>
        <p:spPr bwMode="auto">
          <a:xfrm>
            <a:off x="2111375" y="3257550"/>
            <a:ext cx="20148550" cy="833438"/>
          </a:xfrm>
          <a:prstGeom prst="rect">
            <a:avLst/>
          </a:prstGeom>
          <a:noFill/>
          <a:ln w="12700">
            <a:noFill/>
            <a:miter lim="400000"/>
          </a:ln>
        </p:spPr>
        <p:txBody>
          <a:bodyPr lIns="50800" tIns="50800" rIns="50800" bIns="50800">
            <a:spAutoFit/>
          </a:bodyPr>
          <a:lstStyle/>
          <a:p>
            <a:pPr hangingPunct="0">
              <a:lnSpc>
                <a:spcPct val="120000"/>
              </a:lnSpc>
            </a:pPr>
            <a:r>
              <a:rPr lang="en-US" altLang="zh-CN" sz="4000">
                <a:solidFill>
                  <a:srgbClr val="53585F"/>
                </a:solidFill>
                <a:latin typeface="Helvetica Light"/>
              </a:rPr>
              <a:t>	</a:t>
            </a:r>
            <a:endParaRPr lang="zh-CN" altLang="en-US" sz="4000">
              <a:solidFill>
                <a:srgbClr val="53585F"/>
              </a:solidFill>
              <a:latin typeface="Helvetica Light"/>
            </a:endParaRPr>
          </a:p>
        </p:txBody>
      </p:sp>
      <p:sp>
        <p:nvSpPr>
          <p:cNvPr id="43014" name="Text Box 7"/>
          <p:cNvSpPr txBox="1">
            <a:spLocks noChangeArrowheads="1"/>
          </p:cNvSpPr>
          <p:nvPr/>
        </p:nvSpPr>
        <p:spPr bwMode="auto">
          <a:xfrm>
            <a:off x="1606550" y="2536825"/>
            <a:ext cx="4167188" cy="701675"/>
          </a:xfrm>
          <a:prstGeom prst="rect">
            <a:avLst/>
          </a:prstGeom>
          <a:noFill/>
          <a:ln w="9525">
            <a:noFill/>
            <a:miter lim="800000"/>
          </a:ln>
        </p:spPr>
        <p:txBody>
          <a:bodyPr wrap="none">
            <a:spAutoFit/>
          </a:bodyPr>
          <a:lstStyle/>
          <a:p>
            <a:pPr defTabSz="914400"/>
            <a:r>
              <a:rPr lang="en-US" altLang="zh-CN" sz="4000">
                <a:solidFill>
                  <a:schemeClr val="tx2"/>
                </a:solidFill>
                <a:latin typeface="微软雅黑" panose="020B0503020204020204" pitchFamily="34" charset="-122"/>
                <a:ea typeface="微软雅黑" panose="020B0503020204020204" pitchFamily="34" charset="-122"/>
              </a:rPr>
              <a:t>(7)</a:t>
            </a:r>
            <a:r>
              <a:rPr lang="zh-CN" altLang="en-US" sz="4000">
                <a:solidFill>
                  <a:schemeClr val="tx2"/>
                </a:solidFill>
                <a:latin typeface="微软雅黑" panose="020B0503020204020204" pitchFamily="34" charset="-122"/>
                <a:ea typeface="微软雅黑" panose="020B0503020204020204" pitchFamily="34" charset="-122"/>
              </a:rPr>
              <a:t>空值类型</a:t>
            </a:r>
            <a:r>
              <a:rPr lang="en-US" altLang="zh-CN" sz="4000">
                <a:solidFill>
                  <a:schemeClr val="tx2"/>
                </a:solidFill>
                <a:latin typeface="微软雅黑" panose="020B0503020204020204" pitchFamily="34" charset="-122"/>
                <a:ea typeface="微软雅黑" panose="020B0503020204020204" pitchFamily="34" charset="-122"/>
              </a:rPr>
              <a:t>NULL</a:t>
            </a:r>
          </a:p>
        </p:txBody>
      </p:sp>
      <p:sp>
        <p:nvSpPr>
          <p:cNvPr id="43015" name="Text Box 8"/>
          <p:cNvSpPr txBox="1">
            <a:spLocks noChangeArrowheads="1"/>
          </p:cNvSpPr>
          <p:nvPr/>
        </p:nvSpPr>
        <p:spPr bwMode="auto">
          <a:xfrm>
            <a:off x="2090738" y="3802063"/>
            <a:ext cx="21910675" cy="2530475"/>
          </a:xfrm>
          <a:prstGeom prst="rect">
            <a:avLst/>
          </a:prstGeom>
          <a:noFill/>
          <a:ln w="9525">
            <a:noFill/>
            <a:miter lim="800000"/>
          </a:ln>
        </p:spPr>
        <p:txBody>
          <a:bodyPr>
            <a:spAutoFit/>
          </a:bodyPr>
          <a:lstStyle/>
          <a:p>
            <a:pPr defTabSz="914400"/>
            <a:r>
              <a:rPr lang="zh-CN" altLang="en-US" sz="4000" dirty="0">
                <a:solidFill>
                  <a:schemeClr val="tx2"/>
                </a:solidFill>
                <a:latin typeface="Helvetica Light"/>
                <a:ea typeface="微软雅黑" panose="020B0503020204020204" pitchFamily="34" charset="-122"/>
              </a:rPr>
              <a:t>	描述：</a:t>
            </a:r>
            <a:r>
              <a:rPr lang="en-US" altLang="zh-CN" sz="4000" dirty="0">
                <a:solidFill>
                  <a:schemeClr val="tx2"/>
                </a:solidFill>
                <a:latin typeface="Helvetica Light"/>
                <a:ea typeface="微软雅黑" panose="020B0503020204020204" pitchFamily="34" charset="-122"/>
              </a:rPr>
              <a:t>NULL</a:t>
            </a:r>
            <a:r>
              <a:rPr lang="zh-CN" altLang="en-US" sz="4000" dirty="0">
                <a:solidFill>
                  <a:schemeClr val="tx2"/>
                </a:solidFill>
                <a:latin typeface="Helvetica Light"/>
                <a:ea typeface="微软雅黑" panose="020B0503020204020204" pitchFamily="34" charset="-122"/>
              </a:rPr>
              <a:t>表示变量未被赋值的状态，</a:t>
            </a:r>
            <a:r>
              <a:rPr lang="en-US" altLang="zh-CN" sz="4000" dirty="0">
                <a:solidFill>
                  <a:schemeClr val="tx2"/>
                </a:solidFill>
                <a:latin typeface="Helvetica Light"/>
                <a:ea typeface="微软雅黑" panose="020B0503020204020204" pitchFamily="34" charset="-122"/>
              </a:rPr>
              <a:t>NULL</a:t>
            </a:r>
            <a:r>
              <a:rPr lang="zh-CN" altLang="en-US" sz="4000" dirty="0">
                <a:solidFill>
                  <a:schemeClr val="tx2"/>
                </a:solidFill>
                <a:latin typeface="Helvetica Light"/>
                <a:ea typeface="微软雅黑" panose="020B0503020204020204" pitchFamily="34" charset="-122"/>
              </a:rPr>
              <a:t>类型唯一可能的值就是</a:t>
            </a:r>
            <a:r>
              <a:rPr lang="en-US" altLang="zh-CN" sz="4000" dirty="0">
                <a:solidFill>
                  <a:schemeClr val="tx2"/>
                </a:solidFill>
                <a:latin typeface="Helvetica Light"/>
                <a:ea typeface="微软雅黑" panose="020B0503020204020204" pitchFamily="34" charset="-122"/>
              </a:rPr>
              <a:t>NULL</a:t>
            </a:r>
            <a:r>
              <a:rPr lang="zh-CN" altLang="en-US" sz="4000" dirty="0">
                <a:solidFill>
                  <a:schemeClr val="tx2"/>
                </a:solidFill>
                <a:latin typeface="Helvetica Light"/>
                <a:ea typeface="微软雅黑" panose="020B0503020204020204" pitchFamily="34" charset="-122"/>
              </a:rPr>
              <a:t>。</a:t>
            </a:r>
            <a:endParaRPr lang="zh-CN" altLang="en-US" sz="4000" dirty="0">
              <a:solidFill>
                <a:schemeClr val="tx2"/>
              </a:solidFill>
              <a:latin typeface="Helvetica Light"/>
            </a:endParaRPr>
          </a:p>
          <a:p>
            <a:pPr defTabSz="914400"/>
            <a:r>
              <a:rPr lang="zh-CN" altLang="en-US" sz="4000" dirty="0">
                <a:solidFill>
                  <a:schemeClr val="tx2"/>
                </a:solidFill>
                <a:latin typeface="Helvetica Light"/>
              </a:rPr>
              <a:t>	注意：</a:t>
            </a:r>
            <a:r>
              <a:rPr lang="en-US" altLang="zh-CN" sz="4000" dirty="0">
                <a:solidFill>
                  <a:schemeClr val="tx2"/>
                </a:solidFill>
                <a:latin typeface="Helvetica Light"/>
              </a:rPr>
              <a:t>NULL</a:t>
            </a:r>
            <a:r>
              <a:rPr lang="zh-CN" altLang="en-US" sz="4000" dirty="0">
                <a:solidFill>
                  <a:schemeClr val="tx2"/>
                </a:solidFill>
                <a:latin typeface="Helvetica Light"/>
              </a:rPr>
              <a:t>值不区分大小写，</a:t>
            </a:r>
            <a:r>
              <a:rPr lang="en-US" altLang="zh-CN" sz="4000" dirty="0">
                <a:solidFill>
                  <a:schemeClr val="tx2"/>
                </a:solidFill>
                <a:latin typeface="Helvetica Light"/>
              </a:rPr>
              <a:t>NULL</a:t>
            </a:r>
            <a:r>
              <a:rPr lang="zh-CN" altLang="en-US" sz="4000" dirty="0">
                <a:solidFill>
                  <a:schemeClr val="tx2"/>
                </a:solidFill>
                <a:latin typeface="Helvetica Light"/>
              </a:rPr>
              <a:t>或</a:t>
            </a:r>
            <a:r>
              <a:rPr lang="en-US" altLang="zh-CN" sz="4000" dirty="0">
                <a:solidFill>
                  <a:schemeClr val="tx2"/>
                </a:solidFill>
                <a:latin typeface="Helvetica Light"/>
              </a:rPr>
              <a:t>null</a:t>
            </a:r>
            <a:r>
              <a:rPr lang="zh-CN" altLang="en-US" sz="4000" dirty="0">
                <a:solidFill>
                  <a:schemeClr val="tx2"/>
                </a:solidFill>
                <a:latin typeface="Helvetica Light"/>
              </a:rPr>
              <a:t>都可以</a:t>
            </a:r>
          </a:p>
          <a:p>
            <a:pPr defTabSz="914400"/>
            <a:r>
              <a:rPr lang="zh-CN" altLang="en-US" sz="4000" dirty="0">
                <a:solidFill>
                  <a:schemeClr val="tx2"/>
                </a:solidFill>
                <a:latin typeface="Helvetica Light"/>
              </a:rPr>
              <a:t>	例子：</a:t>
            </a:r>
          </a:p>
          <a:p>
            <a:pPr lvl="4" defTabSz="914400"/>
            <a:r>
              <a:rPr lang="zh-CN" altLang="en-US" sz="4000" dirty="0">
                <a:solidFill>
                  <a:schemeClr val="tx2"/>
                </a:solidFill>
                <a:latin typeface="Helvetica Light"/>
              </a:rPr>
              <a:t>		   </a:t>
            </a:r>
            <a:r>
              <a:rPr lang="en-US" altLang="zh-CN" sz="4000" dirty="0">
                <a:solidFill>
                  <a:schemeClr val="tx2"/>
                </a:solidFill>
                <a:latin typeface="Helvetica Light"/>
              </a:rPr>
              <a:t>var_dump($frank = NULL);</a:t>
            </a:r>
            <a:r>
              <a:rPr lang="zh-CN" altLang="en-US" sz="4000" dirty="0">
                <a:solidFill>
                  <a:schemeClr val="tx2"/>
                </a:solidFill>
                <a:latin typeface="Helvetica Light"/>
              </a:rPr>
              <a:t>	</a:t>
            </a:r>
          </a:p>
        </p:txBody>
      </p:sp>
      <p:pic>
        <p:nvPicPr>
          <p:cNvPr id="7" name="Picture 2" descr="C:\Users\Administrator\Desktop\dataBase\3.视频录制\sxtLogo.png"/>
          <p:cNvPicPr>
            <a:picLocks noChangeAspect="1" noChangeArrowheads="1"/>
          </p:cNvPicPr>
          <p:nvPr/>
        </p:nvPicPr>
        <p:blipFill>
          <a:blip r:embed="rId3"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hape 131"/>
          <p:cNvSpPr>
            <a:spLocks noChangeArrowheads="1"/>
          </p:cNvSpPr>
          <p:nvPr/>
        </p:nvSpPr>
        <p:spPr bwMode="auto">
          <a:xfrm>
            <a:off x="2111375" y="3257550"/>
            <a:ext cx="20148550" cy="833438"/>
          </a:xfrm>
          <a:prstGeom prst="rect">
            <a:avLst/>
          </a:prstGeom>
          <a:noFill/>
          <a:ln w="12700">
            <a:noFill/>
            <a:miter lim="400000"/>
          </a:ln>
        </p:spPr>
        <p:txBody>
          <a:bodyPr lIns="50800" tIns="50800" rIns="50800" bIns="50800">
            <a:spAutoFit/>
          </a:bodyPr>
          <a:lstStyle/>
          <a:p>
            <a:pPr hangingPunct="0">
              <a:lnSpc>
                <a:spcPct val="120000"/>
              </a:lnSpc>
            </a:pPr>
            <a:r>
              <a:rPr lang="en-US" altLang="zh-CN" sz="4000">
                <a:solidFill>
                  <a:srgbClr val="53585F"/>
                </a:solidFill>
                <a:latin typeface="Helvetica Light"/>
              </a:rPr>
              <a:t>	</a:t>
            </a:r>
            <a:endParaRPr lang="zh-CN" altLang="en-US" sz="4000">
              <a:solidFill>
                <a:srgbClr val="53585F"/>
              </a:solidFill>
              <a:latin typeface="Helvetica Light"/>
            </a:endParaRPr>
          </a:p>
        </p:txBody>
      </p:sp>
      <p:sp>
        <p:nvSpPr>
          <p:cNvPr id="45062" name="Text Box 7"/>
          <p:cNvSpPr txBox="1">
            <a:spLocks noChangeArrowheads="1"/>
          </p:cNvSpPr>
          <p:nvPr/>
        </p:nvSpPr>
        <p:spPr bwMode="auto">
          <a:xfrm>
            <a:off x="1895475" y="2054225"/>
            <a:ext cx="4376738" cy="1006475"/>
          </a:xfrm>
          <a:prstGeom prst="rect">
            <a:avLst/>
          </a:prstGeom>
          <a:noFill/>
          <a:ln w="9525">
            <a:noFill/>
            <a:miter lim="800000"/>
          </a:ln>
        </p:spPr>
        <p:txBody>
          <a:bodyPr wrap="none">
            <a:spAutoFit/>
          </a:bodyPr>
          <a:lstStyle/>
          <a:p>
            <a:pPr defTabSz="914400"/>
            <a:r>
              <a:rPr lang="en-US" altLang="zh-CN" sz="6000">
                <a:solidFill>
                  <a:schemeClr val="tx2"/>
                </a:solidFill>
                <a:ea typeface="宋体" panose="02010600030101010101" pitchFamily="2" charset="-122"/>
              </a:rPr>
              <a:t>4.php</a:t>
            </a:r>
            <a:r>
              <a:rPr lang="zh-CN" altLang="en-US" sz="6000">
                <a:solidFill>
                  <a:schemeClr val="tx2"/>
                </a:solidFill>
                <a:ea typeface="宋体" panose="02010600030101010101" pitchFamily="2" charset="-122"/>
              </a:rPr>
              <a:t>运算符</a:t>
            </a:r>
          </a:p>
        </p:txBody>
      </p:sp>
      <p:sp>
        <p:nvSpPr>
          <p:cNvPr id="45063" name="Text Box 8"/>
          <p:cNvSpPr txBox="1">
            <a:spLocks noChangeArrowheads="1"/>
          </p:cNvSpPr>
          <p:nvPr/>
        </p:nvSpPr>
        <p:spPr bwMode="auto">
          <a:xfrm>
            <a:off x="2398713" y="3689350"/>
            <a:ext cx="21026437" cy="7407275"/>
          </a:xfrm>
          <a:prstGeom prst="rect">
            <a:avLst/>
          </a:prstGeom>
          <a:noFill/>
          <a:ln w="9525">
            <a:noFill/>
            <a:miter lim="800000"/>
          </a:ln>
        </p:spPr>
        <p:txBody>
          <a:bodyPr>
            <a:spAutoFit/>
          </a:bodyPr>
          <a:lstStyle/>
          <a:p>
            <a:pPr defTabSz="914400"/>
            <a:r>
              <a:rPr lang="en-US" altLang="zh-CN" sz="4000" dirty="0">
                <a:solidFill>
                  <a:schemeClr val="tx2"/>
                </a:solidFill>
                <a:latin typeface="Helvetica Light"/>
                <a:ea typeface="微软雅黑" panose="020B0503020204020204" pitchFamily="34" charset="-122"/>
              </a:rPr>
              <a:t>	</a:t>
            </a:r>
            <a:r>
              <a:rPr lang="en-US" altLang="zh-CN" sz="4000" dirty="0" err="1">
                <a:solidFill>
                  <a:schemeClr val="tx2"/>
                </a:solidFill>
                <a:latin typeface="Helvetica Light"/>
                <a:ea typeface="微软雅黑" panose="020B0503020204020204" pitchFamily="34" charset="-122"/>
              </a:rPr>
              <a:t>php</a:t>
            </a:r>
            <a:r>
              <a:rPr lang="zh-CN" altLang="en-US" sz="4000" dirty="0">
                <a:solidFill>
                  <a:schemeClr val="tx2"/>
                </a:solidFill>
                <a:latin typeface="Helvetica Light"/>
                <a:ea typeface="微软雅黑" panose="020B0503020204020204" pitchFamily="34" charset="-122"/>
              </a:rPr>
              <a:t>中运算符和</a:t>
            </a:r>
            <a:r>
              <a:rPr lang="en-US" altLang="zh-CN" sz="4000" dirty="0" err="1">
                <a:solidFill>
                  <a:schemeClr val="tx2"/>
                </a:solidFill>
                <a:latin typeface="Helvetica Light"/>
                <a:ea typeface="微软雅黑" panose="020B0503020204020204" pitchFamily="34" charset="-122"/>
              </a:rPr>
              <a:t>js</a:t>
            </a:r>
            <a:r>
              <a:rPr lang="zh-CN" altLang="en-US" sz="4000" dirty="0">
                <a:solidFill>
                  <a:schemeClr val="tx2"/>
                </a:solidFill>
                <a:latin typeface="Helvetica Light"/>
                <a:ea typeface="微软雅黑" panose="020B0503020204020204" pitchFamily="34" charset="-122"/>
              </a:rPr>
              <a:t>中的运算符大同小异，因此整体上来讲可以直接按照经验进行使用。但毕竟存在差别，因此列出两个明显的运算规则区别：</a:t>
            </a:r>
          </a:p>
          <a:p>
            <a:pPr defTabSz="914400"/>
            <a:r>
              <a:rPr lang="en-US" altLang="zh-CN" sz="4000" dirty="0">
                <a:solidFill>
                  <a:schemeClr val="tx2"/>
                </a:solidFill>
                <a:latin typeface="Helvetica Light"/>
                <a:ea typeface="微软雅黑" panose="020B0503020204020204" pitchFamily="34" charset="-122"/>
              </a:rPr>
              <a:t>	</a:t>
            </a:r>
          </a:p>
          <a:p>
            <a:pPr defTabSz="914400"/>
            <a:r>
              <a:rPr lang="en-US" altLang="zh-CN" sz="4000" dirty="0">
                <a:solidFill>
                  <a:schemeClr val="tx2"/>
                </a:solidFill>
                <a:latin typeface="Helvetica Light"/>
                <a:ea typeface="微软雅黑" panose="020B0503020204020204" pitchFamily="34" charset="-122"/>
              </a:rPr>
              <a:t>	(1)</a:t>
            </a:r>
            <a:r>
              <a:rPr lang="zh-CN" altLang="en-US" sz="4000" dirty="0">
                <a:solidFill>
                  <a:schemeClr val="tx2"/>
                </a:solidFill>
                <a:latin typeface="Helvetica Light"/>
                <a:ea typeface="微软雅黑" panose="020B0503020204020204" pitchFamily="34" charset="-122"/>
              </a:rPr>
              <a:t>字符串的拼接符号不再是</a:t>
            </a:r>
            <a:r>
              <a:rPr lang="en-US" altLang="zh-CN" sz="4000" dirty="0">
                <a:solidFill>
                  <a:schemeClr val="tx2"/>
                </a:solidFill>
                <a:latin typeface="Helvetica Light"/>
                <a:ea typeface="微软雅黑" panose="020B0503020204020204" pitchFamily="34" charset="-122"/>
              </a:rPr>
              <a:t>+</a:t>
            </a:r>
            <a:r>
              <a:rPr lang="zh-CN" altLang="en-US" sz="4000" dirty="0">
                <a:solidFill>
                  <a:schemeClr val="tx2"/>
                </a:solidFill>
                <a:latin typeface="Helvetica Light"/>
                <a:ea typeface="微软雅黑" panose="020B0503020204020204" pitchFamily="34" charset="-122"/>
              </a:rPr>
              <a:t>加号运算符，而是</a:t>
            </a:r>
            <a:r>
              <a:rPr lang="en-US" altLang="zh-CN" sz="4000" dirty="0">
                <a:solidFill>
                  <a:schemeClr val="tx2"/>
                </a:solidFill>
                <a:latin typeface="Helvetica Light"/>
                <a:ea typeface="微软雅黑" panose="020B0503020204020204" pitchFamily="34" charset="-122"/>
              </a:rPr>
              <a:t>.</a:t>
            </a:r>
            <a:r>
              <a:rPr lang="zh-CN" altLang="en-US" sz="4000" dirty="0">
                <a:solidFill>
                  <a:schemeClr val="tx2"/>
                </a:solidFill>
                <a:latin typeface="Helvetica Light"/>
                <a:ea typeface="微软雅黑" panose="020B0503020204020204" pitchFamily="34" charset="-122"/>
              </a:rPr>
              <a:t>点运算符。</a:t>
            </a:r>
          </a:p>
          <a:p>
            <a:pPr defTabSz="914400"/>
            <a:r>
              <a:rPr lang="zh-CN" altLang="en-US" sz="4000" dirty="0">
                <a:solidFill>
                  <a:schemeClr val="tx2"/>
                </a:solidFill>
                <a:latin typeface="Helvetica Light"/>
                <a:ea typeface="微软雅黑" panose="020B0503020204020204" pitchFamily="34" charset="-122"/>
              </a:rPr>
              <a:t>	</a:t>
            </a:r>
            <a:r>
              <a:rPr lang="en-US" altLang="zh-CN" sz="4000" dirty="0">
                <a:solidFill>
                  <a:schemeClr val="tx2"/>
                </a:solidFill>
                <a:latin typeface="Helvetica Light"/>
                <a:ea typeface="微软雅黑" panose="020B0503020204020204" pitchFamily="34" charset="-122"/>
              </a:rPr>
              <a:t>(2)</a:t>
            </a:r>
            <a:r>
              <a:rPr lang="zh-CN" altLang="en-US" sz="4000" dirty="0">
                <a:solidFill>
                  <a:schemeClr val="tx2"/>
                </a:solidFill>
                <a:latin typeface="Helvetica Light"/>
                <a:ea typeface="微软雅黑" panose="020B0503020204020204" pitchFamily="34" charset="-122"/>
              </a:rPr>
              <a:t>字符串内的</a:t>
            </a:r>
            <a:r>
              <a:rPr lang="en-US" altLang="zh-CN" sz="4000" dirty="0">
                <a:solidFill>
                  <a:schemeClr val="tx2"/>
                </a:solidFill>
                <a:latin typeface="Helvetica Light"/>
                <a:ea typeface="微软雅黑" panose="020B0503020204020204" pitchFamily="34" charset="-122"/>
              </a:rPr>
              <a:t>+=</a:t>
            </a:r>
            <a:r>
              <a:rPr lang="zh-CN" altLang="en-US" sz="4000" dirty="0">
                <a:solidFill>
                  <a:schemeClr val="tx2"/>
                </a:solidFill>
                <a:latin typeface="Helvetica Light"/>
                <a:ea typeface="微软雅黑" panose="020B0503020204020204" pitchFamily="34" charset="-122"/>
              </a:rPr>
              <a:t>运算符号也不再表示拼接，而是使用</a:t>
            </a:r>
            <a:r>
              <a:rPr lang="en-US" altLang="zh-CN" sz="4000" dirty="0">
                <a:solidFill>
                  <a:schemeClr val="tx2"/>
                </a:solidFill>
                <a:latin typeface="Helvetica Light"/>
                <a:ea typeface="微软雅黑" panose="020B0503020204020204" pitchFamily="34" charset="-122"/>
              </a:rPr>
              <a:t>.=</a:t>
            </a:r>
            <a:r>
              <a:rPr lang="zh-CN" altLang="en-US" sz="4000" dirty="0">
                <a:solidFill>
                  <a:schemeClr val="tx2"/>
                </a:solidFill>
                <a:latin typeface="Helvetica Light"/>
                <a:ea typeface="微软雅黑" panose="020B0503020204020204" pitchFamily="34" charset="-122"/>
              </a:rPr>
              <a:t>来进行拼接。</a:t>
            </a:r>
          </a:p>
          <a:p>
            <a:pPr defTabSz="914400"/>
            <a:r>
              <a:rPr lang="zh-CN" altLang="en-US" sz="4000" dirty="0">
                <a:solidFill>
                  <a:schemeClr val="tx2"/>
                </a:solidFill>
                <a:latin typeface="Helvetica Light"/>
                <a:ea typeface="微软雅黑" panose="020B0503020204020204" pitchFamily="34" charset="-122"/>
              </a:rPr>
              <a:t>		原本的</a:t>
            </a:r>
            <a:r>
              <a:rPr lang="en-US" altLang="zh-CN" sz="4000" dirty="0">
                <a:solidFill>
                  <a:schemeClr val="tx2"/>
                </a:solidFill>
                <a:latin typeface="Helvetica Light"/>
                <a:ea typeface="微软雅黑" panose="020B0503020204020204" pitchFamily="34" charset="-122"/>
              </a:rPr>
              <a:t>+=</a:t>
            </a:r>
            <a:r>
              <a:rPr lang="zh-CN" altLang="en-US" sz="4000" dirty="0">
                <a:solidFill>
                  <a:schemeClr val="tx2"/>
                </a:solidFill>
                <a:latin typeface="Helvetica Light"/>
                <a:ea typeface="微软雅黑" panose="020B0503020204020204" pitchFamily="34" charset="-122"/>
              </a:rPr>
              <a:t>仅用来单纯的数学运算累加。</a:t>
            </a:r>
          </a:p>
          <a:p>
            <a:pPr defTabSz="914400"/>
            <a:endParaRPr lang="zh-CN" altLang="en-US" sz="4000" dirty="0">
              <a:solidFill>
                <a:schemeClr val="tx2"/>
              </a:solidFill>
              <a:latin typeface="Helvetica Light"/>
              <a:ea typeface="微软雅黑" panose="020B0503020204020204" pitchFamily="34" charset="-122"/>
            </a:endParaRPr>
          </a:p>
          <a:p>
            <a:pPr defTabSz="914400"/>
            <a:r>
              <a:rPr lang="zh-CN" altLang="en-US" sz="4000" dirty="0">
                <a:solidFill>
                  <a:schemeClr val="tx2"/>
                </a:solidFill>
                <a:latin typeface="Helvetica Light"/>
                <a:ea typeface="微软雅黑" panose="020B0503020204020204" pitchFamily="34" charset="-122"/>
              </a:rPr>
              <a:t>	</a:t>
            </a:r>
            <a:r>
              <a:rPr lang="en-US" altLang="zh-CN" sz="4000" dirty="0">
                <a:solidFill>
                  <a:schemeClr val="tx2"/>
                </a:solidFill>
                <a:latin typeface="Helvetica Light"/>
              </a:rPr>
              <a:t>$str1 = '123';</a:t>
            </a:r>
          </a:p>
          <a:p>
            <a:pPr defTabSz="914400"/>
            <a:r>
              <a:rPr lang="en-US" altLang="zh-CN" sz="4000" dirty="0">
                <a:solidFill>
                  <a:schemeClr val="tx2"/>
                </a:solidFill>
                <a:latin typeface="Helvetica Light"/>
              </a:rPr>
              <a:t>	var_dump($str1+= '456');//</a:t>
            </a:r>
            <a:r>
              <a:rPr lang="en-US" altLang="zh-CN" sz="4000" dirty="0" err="1">
                <a:solidFill>
                  <a:schemeClr val="tx2"/>
                </a:solidFill>
                <a:latin typeface="Helvetica Light"/>
              </a:rPr>
              <a:t>int</a:t>
            </a:r>
            <a:r>
              <a:rPr lang="en-US" altLang="zh-CN" sz="4000" dirty="0">
                <a:solidFill>
                  <a:schemeClr val="tx2"/>
                </a:solidFill>
                <a:latin typeface="Helvetica Light"/>
              </a:rPr>
              <a:t>(579) </a:t>
            </a:r>
          </a:p>
          <a:p>
            <a:pPr defTabSz="914400"/>
            <a:r>
              <a:rPr lang="en-US" altLang="zh-CN" sz="4000" dirty="0">
                <a:solidFill>
                  <a:schemeClr val="tx2"/>
                </a:solidFill>
                <a:latin typeface="Helvetica Light"/>
              </a:rPr>
              <a:t>	</a:t>
            </a:r>
          </a:p>
          <a:p>
            <a:pPr defTabSz="914400"/>
            <a:r>
              <a:rPr lang="en-US" altLang="zh-CN" sz="4000" dirty="0">
                <a:solidFill>
                  <a:schemeClr val="tx2"/>
                </a:solidFill>
                <a:latin typeface="Helvetica Light"/>
              </a:rPr>
              <a:t>	$str1 = </a:t>
            </a:r>
            <a:r>
              <a:rPr lang="en-US" altLang="zh-CN" sz="4000" dirty="0">
                <a:solidFill>
                  <a:schemeClr val="tx2"/>
                </a:solidFill>
              </a:rPr>
              <a:t>‘</a:t>
            </a:r>
            <a:r>
              <a:rPr lang="en-US" altLang="zh-CN" sz="4000" dirty="0">
                <a:solidFill>
                  <a:schemeClr val="tx2"/>
                </a:solidFill>
                <a:latin typeface="Helvetica Light"/>
              </a:rPr>
              <a:t>123</a:t>
            </a:r>
            <a:r>
              <a:rPr lang="en-US" altLang="zh-CN" sz="4000" dirty="0">
                <a:solidFill>
                  <a:schemeClr val="tx2"/>
                </a:solidFill>
              </a:rPr>
              <a:t>’</a:t>
            </a:r>
            <a:r>
              <a:rPr lang="en-US" altLang="zh-CN" sz="4000" dirty="0">
                <a:solidFill>
                  <a:schemeClr val="tx2"/>
                </a:solidFill>
                <a:latin typeface="Helvetica Light"/>
              </a:rPr>
              <a:t>;</a:t>
            </a:r>
          </a:p>
          <a:p>
            <a:pPr defTabSz="914400"/>
            <a:r>
              <a:rPr lang="en-US" altLang="zh-CN" sz="4000" dirty="0">
                <a:solidFill>
                  <a:schemeClr val="tx2"/>
                </a:solidFill>
                <a:latin typeface="Helvetica Light"/>
              </a:rPr>
              <a:t>	</a:t>
            </a:r>
            <a:r>
              <a:rPr lang="en-US" altLang="en-US" sz="4000" dirty="0">
                <a:solidFill>
                  <a:schemeClr val="tx2"/>
                </a:solidFill>
                <a:latin typeface="Helvetica Light"/>
              </a:rPr>
              <a:t>var_dump($str1.= '456');</a:t>
            </a:r>
            <a:r>
              <a:rPr lang="en-US" altLang="zh-CN" sz="4000" dirty="0">
                <a:solidFill>
                  <a:schemeClr val="tx2"/>
                </a:solidFill>
                <a:latin typeface="Helvetica Light"/>
              </a:rPr>
              <a:t>//string(6) "123456" </a:t>
            </a:r>
            <a:endParaRPr lang="zh-CN" altLang="en-US" sz="4000" dirty="0">
              <a:solidFill>
                <a:schemeClr val="tx2"/>
              </a:solidFill>
              <a:latin typeface="Helvetica Light"/>
            </a:endParaRPr>
          </a:p>
        </p:txBody>
      </p:sp>
      <p:pic>
        <p:nvPicPr>
          <p:cNvPr id="7" name="Picture 2" descr="C:\Users\Administrator\Desktop\dataBase\3.视频录制\sxtLogo.png"/>
          <p:cNvPicPr>
            <a:picLocks noChangeAspect="1" noChangeArrowheads="1"/>
          </p:cNvPicPr>
          <p:nvPr/>
        </p:nvPicPr>
        <p:blipFill>
          <a:blip r:embed="rId2"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Shape 131"/>
          <p:cNvSpPr>
            <a:spLocks noChangeArrowheads="1"/>
          </p:cNvSpPr>
          <p:nvPr/>
        </p:nvSpPr>
        <p:spPr bwMode="auto">
          <a:xfrm>
            <a:off x="2111375" y="3257550"/>
            <a:ext cx="20148550" cy="833438"/>
          </a:xfrm>
          <a:prstGeom prst="rect">
            <a:avLst/>
          </a:prstGeom>
          <a:noFill/>
          <a:ln w="12700">
            <a:noFill/>
            <a:miter lim="400000"/>
          </a:ln>
        </p:spPr>
        <p:txBody>
          <a:bodyPr lIns="50800" tIns="50800" rIns="50800" bIns="50800">
            <a:spAutoFit/>
          </a:bodyPr>
          <a:lstStyle/>
          <a:p>
            <a:pPr hangingPunct="0">
              <a:lnSpc>
                <a:spcPct val="120000"/>
              </a:lnSpc>
            </a:pPr>
            <a:r>
              <a:rPr lang="en-US" altLang="zh-CN" sz="4000">
                <a:solidFill>
                  <a:srgbClr val="53585F"/>
                </a:solidFill>
                <a:latin typeface="Helvetica Light"/>
              </a:rPr>
              <a:t>	</a:t>
            </a:r>
            <a:endParaRPr lang="zh-CN" altLang="en-US" sz="4000">
              <a:solidFill>
                <a:srgbClr val="53585F"/>
              </a:solidFill>
              <a:latin typeface="Helvetica Light"/>
            </a:endParaRPr>
          </a:p>
        </p:txBody>
      </p:sp>
      <p:sp>
        <p:nvSpPr>
          <p:cNvPr id="46084" name="Text Box 7"/>
          <p:cNvSpPr txBox="1">
            <a:spLocks noChangeArrowheads="1"/>
          </p:cNvSpPr>
          <p:nvPr/>
        </p:nvSpPr>
        <p:spPr bwMode="auto">
          <a:xfrm>
            <a:off x="1895475" y="2054225"/>
            <a:ext cx="6662738" cy="1006475"/>
          </a:xfrm>
          <a:prstGeom prst="rect">
            <a:avLst/>
          </a:prstGeom>
          <a:noFill/>
          <a:ln w="9525">
            <a:noFill/>
            <a:miter lim="800000"/>
          </a:ln>
        </p:spPr>
        <p:txBody>
          <a:bodyPr wrap="none">
            <a:spAutoFit/>
          </a:bodyPr>
          <a:lstStyle/>
          <a:p>
            <a:pPr defTabSz="914400"/>
            <a:r>
              <a:rPr lang="en-US" altLang="zh-CN" sz="6000">
                <a:solidFill>
                  <a:schemeClr val="tx2"/>
                </a:solidFill>
                <a:ea typeface="宋体" panose="02010600030101010101" pitchFamily="2" charset="-122"/>
              </a:rPr>
              <a:t>5.php</a:t>
            </a:r>
            <a:r>
              <a:rPr lang="zh-CN" altLang="en-US" sz="6000">
                <a:solidFill>
                  <a:schemeClr val="tx2"/>
                </a:solidFill>
                <a:ea typeface="宋体" panose="02010600030101010101" pitchFamily="2" charset="-122"/>
              </a:rPr>
              <a:t>流程控制语句</a:t>
            </a:r>
          </a:p>
        </p:txBody>
      </p:sp>
      <p:sp>
        <p:nvSpPr>
          <p:cNvPr id="46085" name="Text Box 8"/>
          <p:cNvSpPr txBox="1">
            <a:spLocks noChangeArrowheads="1"/>
          </p:cNvSpPr>
          <p:nvPr/>
        </p:nvSpPr>
        <p:spPr bwMode="auto">
          <a:xfrm>
            <a:off x="2398713" y="3689350"/>
            <a:ext cx="21026437" cy="4968875"/>
          </a:xfrm>
          <a:prstGeom prst="rect">
            <a:avLst/>
          </a:prstGeom>
          <a:noFill/>
          <a:ln w="9525">
            <a:noFill/>
            <a:miter lim="800000"/>
          </a:ln>
        </p:spPr>
        <p:txBody>
          <a:bodyPr>
            <a:spAutoFit/>
          </a:bodyPr>
          <a:lstStyle/>
          <a:p>
            <a:pPr defTabSz="914400"/>
            <a:r>
              <a:rPr lang="en-US" altLang="zh-CN" sz="4000" dirty="0">
                <a:solidFill>
                  <a:schemeClr val="tx2"/>
                </a:solidFill>
                <a:latin typeface="Helvetica Light"/>
                <a:ea typeface="微软雅黑" panose="020B0503020204020204" pitchFamily="34" charset="-122"/>
              </a:rPr>
              <a:t>	</a:t>
            </a:r>
            <a:r>
              <a:rPr lang="en-US" altLang="zh-CN" sz="4000" dirty="0" err="1">
                <a:solidFill>
                  <a:schemeClr val="tx2"/>
                </a:solidFill>
                <a:latin typeface="Helvetica Light"/>
                <a:ea typeface="微软雅黑" panose="020B0503020204020204" pitchFamily="34" charset="-122"/>
              </a:rPr>
              <a:t>php</a:t>
            </a:r>
            <a:r>
              <a:rPr lang="zh-CN" altLang="en-US" sz="4000" dirty="0">
                <a:solidFill>
                  <a:schemeClr val="tx2"/>
                </a:solidFill>
                <a:latin typeface="Helvetica Light"/>
                <a:ea typeface="微软雅黑" panose="020B0503020204020204" pitchFamily="34" charset="-122"/>
              </a:rPr>
              <a:t>中流程控制语句与</a:t>
            </a:r>
            <a:r>
              <a:rPr lang="en-US" altLang="zh-CN" sz="4000" dirty="0" err="1">
                <a:solidFill>
                  <a:schemeClr val="tx2"/>
                </a:solidFill>
                <a:latin typeface="Helvetica Light"/>
                <a:ea typeface="微软雅黑" panose="020B0503020204020204" pitchFamily="34" charset="-122"/>
              </a:rPr>
              <a:t>js</a:t>
            </a:r>
            <a:r>
              <a:rPr lang="zh-CN" altLang="en-US" sz="4000" dirty="0">
                <a:solidFill>
                  <a:schemeClr val="tx2"/>
                </a:solidFill>
                <a:latin typeface="Helvetica Light"/>
                <a:ea typeface="微软雅黑" panose="020B0503020204020204" pitchFamily="34" charset="-122"/>
              </a:rPr>
              <a:t>中的流程控制语句语法基本一样，可以直接使用。</a:t>
            </a:r>
          </a:p>
          <a:p>
            <a:pPr defTabSz="914400"/>
            <a:r>
              <a:rPr lang="en-US" altLang="zh-CN" sz="4000" dirty="0">
                <a:solidFill>
                  <a:schemeClr val="tx2"/>
                </a:solidFill>
                <a:latin typeface="Helvetica Light"/>
                <a:ea typeface="微软雅黑" panose="020B0503020204020204" pitchFamily="34" charset="-122"/>
              </a:rPr>
              <a:t>	</a:t>
            </a:r>
            <a:r>
              <a:rPr lang="en-US" altLang="zh-CN" sz="4000" dirty="0" err="1">
                <a:solidFill>
                  <a:schemeClr val="tx2"/>
                </a:solidFill>
                <a:latin typeface="Helvetica Light"/>
                <a:ea typeface="微软雅黑" panose="020B0503020204020204" pitchFamily="34" charset="-122"/>
              </a:rPr>
              <a:t>php</a:t>
            </a:r>
            <a:r>
              <a:rPr lang="zh-CN" altLang="en-US" sz="4000" dirty="0">
                <a:solidFill>
                  <a:schemeClr val="tx2"/>
                </a:solidFill>
                <a:latin typeface="Helvetica Light"/>
                <a:ea typeface="微软雅黑" panose="020B0503020204020204" pitchFamily="34" charset="-122"/>
              </a:rPr>
              <a:t>中不但包括了</a:t>
            </a:r>
            <a:r>
              <a:rPr lang="en-US" altLang="zh-CN" sz="4000" dirty="0" err="1">
                <a:solidFill>
                  <a:schemeClr val="tx2"/>
                </a:solidFill>
                <a:latin typeface="Helvetica Light"/>
                <a:ea typeface="微软雅黑" panose="020B0503020204020204" pitchFamily="34" charset="-122"/>
              </a:rPr>
              <a:t>js</a:t>
            </a:r>
            <a:r>
              <a:rPr lang="zh-CN" altLang="en-US" sz="4000" dirty="0">
                <a:solidFill>
                  <a:schemeClr val="tx2"/>
                </a:solidFill>
                <a:latin typeface="Helvetica Light"/>
                <a:ea typeface="微软雅黑" panose="020B0503020204020204" pitchFamily="34" charset="-122"/>
              </a:rPr>
              <a:t>中原有的语句，还新添加了一些流程控制：</a:t>
            </a:r>
            <a:endParaRPr lang="en-US" altLang="zh-CN" sz="4000" dirty="0">
              <a:solidFill>
                <a:schemeClr val="tx2"/>
              </a:solidFill>
              <a:latin typeface="Helvetica Light"/>
              <a:ea typeface="微软雅黑" panose="020B0503020204020204" pitchFamily="34" charset="-122"/>
            </a:endParaRPr>
          </a:p>
          <a:p>
            <a:pPr defTabSz="914400"/>
            <a:r>
              <a:rPr lang="en-US" altLang="zh-CN" sz="4000" dirty="0">
                <a:solidFill>
                  <a:schemeClr val="tx2"/>
                </a:solidFill>
                <a:latin typeface="Helvetica Light"/>
                <a:ea typeface="微软雅黑" panose="020B0503020204020204" pitchFamily="34" charset="-122"/>
              </a:rPr>
              <a:t>		</a:t>
            </a:r>
          </a:p>
          <a:p>
            <a:pPr defTabSz="914400"/>
            <a:r>
              <a:rPr lang="en-US" altLang="zh-CN" sz="4000" dirty="0">
                <a:solidFill>
                  <a:schemeClr val="tx2"/>
                </a:solidFill>
                <a:latin typeface="Helvetica Light"/>
                <a:ea typeface="微软雅黑" panose="020B0503020204020204" pitchFamily="34" charset="-122"/>
              </a:rPr>
              <a:t>	(1)</a:t>
            </a:r>
            <a:r>
              <a:rPr lang="zh-CN" altLang="en-US" sz="4000" dirty="0">
                <a:solidFill>
                  <a:schemeClr val="tx2"/>
                </a:solidFill>
                <a:latin typeface="Helvetica Light"/>
                <a:ea typeface="微软雅黑" panose="020B0503020204020204" pitchFamily="34" charset="-122"/>
              </a:rPr>
              <a:t>快速遍历不再是</a:t>
            </a:r>
            <a:r>
              <a:rPr lang="en-US" altLang="zh-CN" sz="4000" dirty="0">
                <a:solidFill>
                  <a:schemeClr val="tx2"/>
                </a:solidFill>
                <a:latin typeface="Helvetica Light"/>
                <a:ea typeface="微软雅黑" panose="020B0503020204020204" pitchFamily="34" charset="-122"/>
              </a:rPr>
              <a:t>for-in</a:t>
            </a:r>
            <a:r>
              <a:rPr lang="zh-CN" altLang="en-US" sz="4000" dirty="0">
                <a:solidFill>
                  <a:schemeClr val="tx2"/>
                </a:solidFill>
                <a:latin typeface="Helvetica Light"/>
                <a:ea typeface="微软雅黑" panose="020B0503020204020204" pitchFamily="34" charset="-122"/>
              </a:rPr>
              <a:t>结构，而是提供了一个</a:t>
            </a:r>
            <a:r>
              <a:rPr lang="en-US" altLang="zh-CN" sz="4000" dirty="0" err="1">
                <a:solidFill>
                  <a:schemeClr val="tx2"/>
                </a:solidFill>
                <a:latin typeface="Helvetica Light"/>
                <a:ea typeface="微软雅黑" panose="020B0503020204020204" pitchFamily="34" charset="-122"/>
              </a:rPr>
              <a:t>foreach</a:t>
            </a:r>
            <a:r>
              <a:rPr lang="zh-CN" altLang="en-US" sz="4000" dirty="0">
                <a:solidFill>
                  <a:schemeClr val="tx2"/>
                </a:solidFill>
                <a:latin typeface="Helvetica Light"/>
                <a:ea typeface="微软雅黑" panose="020B0503020204020204" pitchFamily="34" charset="-122"/>
              </a:rPr>
              <a:t>语句</a:t>
            </a:r>
          </a:p>
          <a:p>
            <a:pPr defTabSz="914400"/>
            <a:r>
              <a:rPr lang="zh-CN" altLang="en-US" sz="4000" dirty="0">
                <a:solidFill>
                  <a:schemeClr val="tx2"/>
                </a:solidFill>
                <a:latin typeface="Helvetica Light"/>
                <a:ea typeface="微软雅黑" panose="020B0503020204020204" pitchFamily="34" charset="-122"/>
              </a:rPr>
              <a:t>	</a:t>
            </a:r>
            <a:r>
              <a:rPr lang="en-US" altLang="zh-CN" sz="4000" dirty="0">
                <a:solidFill>
                  <a:schemeClr val="tx2"/>
                </a:solidFill>
                <a:latin typeface="Helvetica Light"/>
                <a:ea typeface="微软雅黑" panose="020B0503020204020204" pitchFamily="34" charset="-122"/>
              </a:rPr>
              <a:t>(2)</a:t>
            </a:r>
            <a:r>
              <a:rPr lang="zh-CN" altLang="en-US" sz="4000" dirty="0">
                <a:solidFill>
                  <a:schemeClr val="tx2"/>
                </a:solidFill>
                <a:latin typeface="Helvetica Light"/>
                <a:ea typeface="微软雅黑" panose="020B0503020204020204" pitchFamily="34" charset="-122"/>
              </a:rPr>
              <a:t>文件引入语句</a:t>
            </a:r>
            <a:r>
              <a:rPr lang="en-US" altLang="zh-CN" sz="4000" dirty="0">
                <a:solidFill>
                  <a:schemeClr val="tx2"/>
                </a:solidFill>
                <a:latin typeface="Helvetica Light"/>
                <a:ea typeface="微软雅黑" panose="020B0503020204020204" pitchFamily="34" charset="-122"/>
              </a:rPr>
              <a:t>include</a:t>
            </a:r>
            <a:r>
              <a:rPr lang="zh-CN" altLang="en-US" sz="4000" dirty="0">
                <a:solidFill>
                  <a:schemeClr val="tx2"/>
                </a:solidFill>
                <a:latin typeface="Helvetica Light"/>
                <a:ea typeface="微软雅黑" panose="020B0503020204020204" pitchFamily="34" charset="-122"/>
              </a:rPr>
              <a:t>和</a:t>
            </a:r>
            <a:r>
              <a:rPr lang="en-US" altLang="zh-CN" sz="4000" dirty="0">
                <a:solidFill>
                  <a:schemeClr val="tx2"/>
                </a:solidFill>
                <a:latin typeface="Helvetica Light"/>
                <a:ea typeface="微软雅黑" panose="020B0503020204020204" pitchFamily="34" charset="-122"/>
              </a:rPr>
              <a:t>require</a:t>
            </a:r>
          </a:p>
          <a:p>
            <a:pPr defTabSz="914400"/>
            <a:r>
              <a:rPr lang="zh-CN" altLang="en-US" sz="4000" dirty="0">
                <a:solidFill>
                  <a:schemeClr val="tx2"/>
                </a:solidFill>
                <a:latin typeface="Helvetica Light"/>
                <a:ea typeface="微软雅黑" panose="020B0503020204020204" pitchFamily="34" charset="-122"/>
              </a:rPr>
              <a:t>	    文件的单次引入语句</a:t>
            </a:r>
            <a:r>
              <a:rPr lang="en-US" altLang="zh-CN" sz="4000" dirty="0" err="1">
                <a:solidFill>
                  <a:schemeClr val="tx2"/>
                </a:solidFill>
                <a:latin typeface="Helvetica Light"/>
                <a:ea typeface="微软雅黑" panose="020B0503020204020204" pitchFamily="34" charset="-122"/>
              </a:rPr>
              <a:t>include_once</a:t>
            </a:r>
            <a:r>
              <a:rPr lang="zh-CN" altLang="en-US" sz="4000" dirty="0">
                <a:solidFill>
                  <a:schemeClr val="tx2"/>
                </a:solidFill>
                <a:latin typeface="Helvetica Light"/>
                <a:ea typeface="微软雅黑" panose="020B0503020204020204" pitchFamily="34" charset="-122"/>
              </a:rPr>
              <a:t>和</a:t>
            </a:r>
            <a:r>
              <a:rPr lang="en-US" altLang="zh-CN" sz="4000" dirty="0" err="1">
                <a:solidFill>
                  <a:schemeClr val="tx2"/>
                </a:solidFill>
                <a:latin typeface="Helvetica Light"/>
                <a:ea typeface="微软雅黑" panose="020B0503020204020204" pitchFamily="34" charset="-122"/>
              </a:rPr>
              <a:t>require_once</a:t>
            </a:r>
            <a:endParaRPr lang="en-US" altLang="zh-CN" sz="4000" dirty="0">
              <a:solidFill>
                <a:schemeClr val="tx2"/>
              </a:solidFill>
              <a:latin typeface="Helvetica Light"/>
              <a:ea typeface="微软雅黑" panose="020B0503020204020204" pitchFamily="34" charset="-122"/>
            </a:endParaRPr>
          </a:p>
          <a:p>
            <a:pPr defTabSz="914400"/>
            <a:endParaRPr lang="zh-CN" altLang="en-US" sz="4000" dirty="0">
              <a:solidFill>
                <a:schemeClr val="tx2"/>
              </a:solidFill>
              <a:latin typeface="Helvetica Light"/>
              <a:ea typeface="微软雅黑" panose="020B0503020204020204" pitchFamily="34" charset="-122"/>
            </a:endParaRPr>
          </a:p>
          <a:p>
            <a:pPr defTabSz="914400"/>
            <a:r>
              <a:rPr lang="zh-CN" altLang="en-US" sz="4000" dirty="0">
                <a:solidFill>
                  <a:schemeClr val="tx2"/>
                </a:solidFill>
                <a:latin typeface="Helvetica Light"/>
                <a:ea typeface="微软雅黑" panose="020B0503020204020204" pitchFamily="34" charset="-122"/>
              </a:rPr>
              <a:t>	</a:t>
            </a:r>
            <a:endParaRPr lang="zh-CN" altLang="en-US" sz="4000" dirty="0">
              <a:solidFill>
                <a:schemeClr val="tx2"/>
              </a:solidFill>
              <a:latin typeface="Helvetica Light"/>
            </a:endParaRPr>
          </a:p>
        </p:txBody>
      </p:sp>
      <p:pic>
        <p:nvPicPr>
          <p:cNvPr id="5" name="Picture 2" descr="C:\Users\Administrator\Desktop\dataBase\3.视频录制\sxtLogo.png"/>
          <p:cNvPicPr>
            <a:picLocks noChangeAspect="1" noChangeArrowheads="1"/>
          </p:cNvPicPr>
          <p:nvPr/>
        </p:nvPicPr>
        <p:blipFill>
          <a:blip r:embed="rId2"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Shape 131"/>
          <p:cNvSpPr>
            <a:spLocks noChangeArrowheads="1"/>
          </p:cNvSpPr>
          <p:nvPr/>
        </p:nvSpPr>
        <p:spPr bwMode="auto">
          <a:xfrm>
            <a:off x="2111375" y="3257550"/>
            <a:ext cx="20148550" cy="833438"/>
          </a:xfrm>
          <a:prstGeom prst="rect">
            <a:avLst/>
          </a:prstGeom>
          <a:noFill/>
          <a:ln w="12700">
            <a:noFill/>
            <a:miter lim="400000"/>
          </a:ln>
        </p:spPr>
        <p:txBody>
          <a:bodyPr lIns="50800" tIns="50800" rIns="50800" bIns="50800">
            <a:spAutoFit/>
          </a:bodyPr>
          <a:lstStyle/>
          <a:p>
            <a:pPr hangingPunct="0">
              <a:lnSpc>
                <a:spcPct val="120000"/>
              </a:lnSpc>
            </a:pPr>
            <a:r>
              <a:rPr lang="en-US" altLang="zh-CN" sz="4000">
                <a:solidFill>
                  <a:srgbClr val="53585F"/>
                </a:solidFill>
                <a:latin typeface="Helvetica Light"/>
              </a:rPr>
              <a:t>	</a:t>
            </a:r>
            <a:endParaRPr lang="zh-CN" altLang="en-US" sz="4000">
              <a:solidFill>
                <a:srgbClr val="53585F"/>
              </a:solidFill>
              <a:latin typeface="Helvetica Light"/>
            </a:endParaRPr>
          </a:p>
        </p:txBody>
      </p:sp>
      <p:sp>
        <p:nvSpPr>
          <p:cNvPr id="47110" name="Text Box 7"/>
          <p:cNvSpPr txBox="1">
            <a:spLocks noChangeArrowheads="1"/>
          </p:cNvSpPr>
          <p:nvPr/>
        </p:nvSpPr>
        <p:spPr bwMode="auto">
          <a:xfrm>
            <a:off x="1606550" y="2536825"/>
            <a:ext cx="4683125" cy="701675"/>
          </a:xfrm>
          <a:prstGeom prst="rect">
            <a:avLst/>
          </a:prstGeom>
          <a:noFill/>
          <a:ln w="9525">
            <a:noFill/>
            <a:miter lim="800000"/>
          </a:ln>
        </p:spPr>
        <p:txBody>
          <a:bodyPr wrap="none">
            <a:spAutoFit/>
          </a:bodyPr>
          <a:lstStyle/>
          <a:p>
            <a:pPr defTabSz="914400"/>
            <a:r>
              <a:rPr lang="en-US" altLang="zh-CN" sz="4000">
                <a:solidFill>
                  <a:schemeClr val="tx2"/>
                </a:solidFill>
                <a:latin typeface="微软雅黑" panose="020B0503020204020204" pitchFamily="34" charset="-122"/>
                <a:ea typeface="微软雅黑" panose="020B0503020204020204" pitchFamily="34" charset="-122"/>
              </a:rPr>
              <a:t>(1)foreach</a:t>
            </a:r>
            <a:r>
              <a:rPr lang="zh-CN" altLang="en-US" sz="4000">
                <a:solidFill>
                  <a:schemeClr val="tx2"/>
                </a:solidFill>
                <a:latin typeface="微软雅黑" panose="020B0503020204020204" pitchFamily="34" charset="-122"/>
                <a:ea typeface="微软雅黑" panose="020B0503020204020204" pitchFamily="34" charset="-122"/>
              </a:rPr>
              <a:t>快速遍历</a:t>
            </a:r>
          </a:p>
        </p:txBody>
      </p:sp>
      <p:sp>
        <p:nvSpPr>
          <p:cNvPr id="47112" name="Text Box 10"/>
          <p:cNvSpPr txBox="1">
            <a:spLocks noChangeArrowheads="1"/>
          </p:cNvSpPr>
          <p:nvPr/>
        </p:nvSpPr>
        <p:spPr bwMode="auto">
          <a:xfrm>
            <a:off x="2090738" y="3802063"/>
            <a:ext cx="21910675" cy="9845675"/>
          </a:xfrm>
          <a:prstGeom prst="rect">
            <a:avLst/>
          </a:prstGeom>
          <a:noFill/>
          <a:ln w="9525">
            <a:noFill/>
            <a:miter lim="800000"/>
          </a:ln>
        </p:spPr>
        <p:txBody>
          <a:bodyPr>
            <a:spAutoFit/>
          </a:bodyPr>
          <a:lstStyle/>
          <a:p>
            <a:pPr defTabSz="914400"/>
            <a:r>
              <a:rPr lang="zh-CN" altLang="en-US" sz="4000" dirty="0">
                <a:solidFill>
                  <a:schemeClr val="tx2"/>
                </a:solidFill>
                <a:latin typeface="Helvetica Light"/>
                <a:ea typeface="微软雅黑" panose="020B0503020204020204" pitchFamily="34" charset="-122"/>
              </a:rPr>
              <a:t>	描述：</a:t>
            </a:r>
            <a:r>
              <a:rPr lang="en-US" altLang="zh-CN" sz="4000" dirty="0" err="1">
                <a:solidFill>
                  <a:schemeClr val="tx2"/>
                </a:solidFill>
                <a:latin typeface="Helvetica Light"/>
              </a:rPr>
              <a:t>foreach</a:t>
            </a:r>
            <a:r>
              <a:rPr lang="en-US" altLang="zh-CN" sz="4000" dirty="0">
                <a:solidFill>
                  <a:schemeClr val="tx2"/>
                </a:solidFill>
              </a:rPr>
              <a:t> </a:t>
            </a:r>
            <a:r>
              <a:rPr lang="zh-CN" altLang="en-US" sz="4000" dirty="0">
                <a:solidFill>
                  <a:schemeClr val="tx2"/>
                </a:solidFill>
                <a:latin typeface="Helvetica Light"/>
              </a:rPr>
              <a:t>语法结构提供了遍历数组的简单方式，</a:t>
            </a:r>
            <a:r>
              <a:rPr lang="en-US" altLang="zh-CN" sz="4000" dirty="0" err="1">
                <a:solidFill>
                  <a:schemeClr val="tx2"/>
                </a:solidFill>
                <a:latin typeface="Helvetica Light"/>
              </a:rPr>
              <a:t>foreach</a:t>
            </a:r>
            <a:r>
              <a:rPr lang="en-US" altLang="zh-CN" sz="4000" dirty="0">
                <a:solidFill>
                  <a:schemeClr val="tx2"/>
                </a:solidFill>
              </a:rPr>
              <a:t> </a:t>
            </a:r>
            <a:r>
              <a:rPr lang="zh-CN" altLang="en-US" sz="4000" dirty="0">
                <a:solidFill>
                  <a:schemeClr val="tx2"/>
                </a:solidFill>
                <a:latin typeface="Helvetica Light"/>
              </a:rPr>
              <a:t>仅能够应用于数组和对象。</a:t>
            </a:r>
          </a:p>
          <a:p>
            <a:pPr defTabSz="914400"/>
            <a:r>
              <a:rPr lang="zh-CN" altLang="en-US" sz="4000" dirty="0">
                <a:solidFill>
                  <a:schemeClr val="tx2"/>
                </a:solidFill>
                <a:latin typeface="Helvetica Light"/>
              </a:rPr>
              <a:t>		   如果尝试应用于其他数据类型的变量，或者未初始化的变量将发出错误信息。 </a:t>
            </a:r>
          </a:p>
          <a:p>
            <a:pPr defTabSz="914400"/>
            <a:r>
              <a:rPr lang="zh-CN" altLang="en-US" sz="4000" dirty="0">
                <a:solidFill>
                  <a:schemeClr val="tx2"/>
                </a:solidFill>
                <a:latin typeface="Helvetica Light"/>
              </a:rPr>
              <a:t>	语法：</a:t>
            </a:r>
          </a:p>
          <a:p>
            <a:pPr defTabSz="914400"/>
            <a:r>
              <a:rPr lang="en-US" altLang="zh-CN" sz="4000" dirty="0">
                <a:solidFill>
                  <a:schemeClr val="tx2"/>
                </a:solidFill>
                <a:latin typeface="Helvetica Light"/>
              </a:rPr>
              <a:t>		   </a:t>
            </a:r>
            <a:r>
              <a:rPr lang="en-US" altLang="zh-CN" sz="4000" dirty="0" err="1">
                <a:solidFill>
                  <a:srgbClr val="FF0000"/>
                </a:solidFill>
                <a:latin typeface="Helvetica Light"/>
              </a:rPr>
              <a:t>foreach</a:t>
            </a:r>
            <a:r>
              <a:rPr lang="en-US" altLang="zh-CN" sz="4000" dirty="0">
                <a:solidFill>
                  <a:srgbClr val="FF0000"/>
                </a:solidFill>
                <a:latin typeface="Helvetica Light"/>
              </a:rPr>
              <a:t> (</a:t>
            </a:r>
            <a:r>
              <a:rPr lang="en-US" altLang="zh-CN" sz="4000" dirty="0" err="1">
                <a:solidFill>
                  <a:srgbClr val="FF0000"/>
                </a:solidFill>
                <a:latin typeface="Helvetica Light"/>
              </a:rPr>
              <a:t>array_expression</a:t>
            </a:r>
            <a:r>
              <a:rPr lang="en-US" altLang="zh-CN" sz="4000" dirty="0">
                <a:solidFill>
                  <a:srgbClr val="FF0000"/>
                </a:solidFill>
                <a:latin typeface="Helvetica Light"/>
              </a:rPr>
              <a:t> as $value) {  statement  }</a:t>
            </a:r>
          </a:p>
          <a:p>
            <a:pPr defTabSz="914400"/>
            <a:r>
              <a:rPr lang="en-US" altLang="zh-CN" sz="4000" dirty="0">
                <a:solidFill>
                  <a:schemeClr val="tx2"/>
                </a:solidFill>
                <a:latin typeface="Helvetica Light"/>
              </a:rPr>
              <a:t>		   </a:t>
            </a:r>
            <a:r>
              <a:rPr lang="zh-CN" altLang="en-US" sz="4000" dirty="0">
                <a:solidFill>
                  <a:schemeClr val="tx2"/>
                </a:solidFill>
                <a:latin typeface="Helvetica Light"/>
              </a:rPr>
              <a:t>或者</a:t>
            </a:r>
          </a:p>
          <a:p>
            <a:pPr defTabSz="914400"/>
            <a:r>
              <a:rPr lang="en-US" altLang="zh-CN" sz="4000" dirty="0">
                <a:solidFill>
                  <a:schemeClr val="tx2"/>
                </a:solidFill>
                <a:latin typeface="Helvetica Light"/>
              </a:rPr>
              <a:t>		   </a:t>
            </a:r>
            <a:r>
              <a:rPr lang="en-US" altLang="zh-CN" sz="4000" dirty="0" err="1">
                <a:solidFill>
                  <a:srgbClr val="FF0000"/>
                </a:solidFill>
                <a:latin typeface="Helvetica Light"/>
              </a:rPr>
              <a:t>foreach</a:t>
            </a:r>
            <a:r>
              <a:rPr lang="en-US" altLang="zh-CN" sz="4000" dirty="0">
                <a:solidFill>
                  <a:srgbClr val="FF0000"/>
                </a:solidFill>
                <a:latin typeface="Helvetica Light"/>
              </a:rPr>
              <a:t> (</a:t>
            </a:r>
            <a:r>
              <a:rPr lang="en-US" altLang="zh-CN" sz="4000" dirty="0" err="1">
                <a:solidFill>
                  <a:srgbClr val="FF0000"/>
                </a:solidFill>
                <a:latin typeface="Helvetica Light"/>
              </a:rPr>
              <a:t>array_expression</a:t>
            </a:r>
            <a:r>
              <a:rPr lang="en-US" altLang="zh-CN" sz="4000" dirty="0">
                <a:solidFill>
                  <a:srgbClr val="FF0000"/>
                </a:solidFill>
                <a:latin typeface="Helvetica Light"/>
              </a:rPr>
              <a:t> as $key =&gt; $value) {  statement  }</a:t>
            </a:r>
          </a:p>
          <a:p>
            <a:pPr defTabSz="914400"/>
            <a:r>
              <a:rPr lang="zh-CN" altLang="en-US" sz="4000" dirty="0">
                <a:solidFill>
                  <a:schemeClr val="tx2"/>
                </a:solidFill>
                <a:latin typeface="Helvetica Light"/>
              </a:rPr>
              <a:t>	注意：</a:t>
            </a:r>
          </a:p>
          <a:p>
            <a:pPr defTabSz="914400"/>
            <a:r>
              <a:rPr lang="zh-CN" altLang="en-US" sz="4000" dirty="0">
                <a:solidFill>
                  <a:schemeClr val="tx2"/>
                </a:solidFill>
                <a:latin typeface="Helvetica Light"/>
              </a:rPr>
              <a:t>		   </a:t>
            </a:r>
            <a:r>
              <a:rPr lang="en-US" altLang="zh-CN" sz="4000" dirty="0">
                <a:solidFill>
                  <a:schemeClr val="tx2"/>
                </a:solidFill>
                <a:latin typeface="Helvetica Light"/>
              </a:rPr>
              <a:t>a.</a:t>
            </a:r>
            <a:r>
              <a:rPr lang="zh-CN" altLang="en-US" sz="4000" dirty="0">
                <a:solidFill>
                  <a:schemeClr val="tx2"/>
                </a:solidFill>
                <a:latin typeface="Helvetica Light"/>
              </a:rPr>
              <a:t>第一种格式遍历给定的</a:t>
            </a:r>
            <a:r>
              <a:rPr lang="zh-CN" altLang="en-US" sz="4000" dirty="0">
                <a:solidFill>
                  <a:schemeClr val="tx2"/>
                </a:solidFill>
              </a:rPr>
              <a:t> </a:t>
            </a:r>
            <a:r>
              <a:rPr lang="en-US" altLang="zh-CN" sz="4000" dirty="0" err="1">
                <a:solidFill>
                  <a:schemeClr val="tx2"/>
                </a:solidFill>
                <a:latin typeface="Helvetica Light"/>
              </a:rPr>
              <a:t>array_expression</a:t>
            </a:r>
            <a:r>
              <a:rPr lang="en-US" altLang="zh-CN" sz="4000" dirty="0">
                <a:solidFill>
                  <a:schemeClr val="tx2"/>
                </a:solidFill>
              </a:rPr>
              <a:t> </a:t>
            </a:r>
            <a:r>
              <a:rPr lang="zh-CN" altLang="en-US" sz="4000" dirty="0">
                <a:solidFill>
                  <a:schemeClr val="tx2"/>
                </a:solidFill>
                <a:latin typeface="Helvetica Light"/>
              </a:rPr>
              <a:t>数组。每次循环中，</a:t>
            </a:r>
          </a:p>
          <a:p>
            <a:pPr defTabSz="914400"/>
            <a:r>
              <a:rPr lang="zh-CN" altLang="en-US" sz="4000" dirty="0">
                <a:solidFill>
                  <a:schemeClr val="tx2"/>
                </a:solidFill>
                <a:latin typeface="Helvetica Light"/>
              </a:rPr>
              <a:t>			当前单元的值被赋给</a:t>
            </a:r>
            <a:r>
              <a:rPr lang="zh-CN" altLang="en-US" sz="4000" dirty="0">
                <a:solidFill>
                  <a:schemeClr val="tx2"/>
                </a:solidFill>
              </a:rPr>
              <a:t> </a:t>
            </a:r>
            <a:r>
              <a:rPr lang="en-US" altLang="zh-CN" sz="4000" dirty="0">
                <a:solidFill>
                  <a:schemeClr val="tx2"/>
                </a:solidFill>
                <a:latin typeface="Helvetica Light"/>
              </a:rPr>
              <a:t>$value</a:t>
            </a:r>
            <a:r>
              <a:rPr lang="en-US" altLang="zh-CN" sz="4000" dirty="0">
                <a:solidFill>
                  <a:schemeClr val="tx2"/>
                </a:solidFill>
              </a:rPr>
              <a:t> </a:t>
            </a:r>
            <a:r>
              <a:rPr lang="zh-CN" altLang="en-US" sz="4000" dirty="0">
                <a:solidFill>
                  <a:schemeClr val="tx2"/>
                </a:solidFill>
                <a:latin typeface="Helvetica Light"/>
              </a:rPr>
              <a:t>并且数组内部的指针向前移一步</a:t>
            </a:r>
          </a:p>
          <a:p>
            <a:pPr defTabSz="914400"/>
            <a:r>
              <a:rPr lang="zh-CN" altLang="en-US" sz="4000" dirty="0">
                <a:solidFill>
                  <a:schemeClr val="tx2"/>
                </a:solidFill>
                <a:latin typeface="Helvetica Light"/>
              </a:rPr>
              <a:t>		    （因此下一次循环中将会得到下一个单元）。</a:t>
            </a:r>
          </a:p>
          <a:p>
            <a:pPr defTabSz="914400"/>
            <a:r>
              <a:rPr lang="zh-CN" altLang="en-US" sz="4000" dirty="0">
                <a:solidFill>
                  <a:schemeClr val="tx2"/>
                </a:solidFill>
                <a:latin typeface="Helvetica Light"/>
              </a:rPr>
              <a:t>		   </a:t>
            </a:r>
            <a:r>
              <a:rPr lang="en-US" altLang="zh-CN" sz="4000" dirty="0">
                <a:solidFill>
                  <a:schemeClr val="tx2"/>
                </a:solidFill>
                <a:latin typeface="Helvetica Light"/>
              </a:rPr>
              <a:t>b.</a:t>
            </a:r>
            <a:r>
              <a:rPr lang="zh-CN" altLang="en-US" sz="4000" dirty="0">
                <a:solidFill>
                  <a:schemeClr val="tx2"/>
                </a:solidFill>
                <a:latin typeface="Helvetica Light"/>
              </a:rPr>
              <a:t>第二种格式做同样的事，只除了当前单元的键名也会在每次循环中被赋给变量</a:t>
            </a:r>
            <a:r>
              <a:rPr lang="en-US" altLang="zh-CN" sz="4000" dirty="0">
                <a:solidFill>
                  <a:schemeClr val="tx2"/>
                </a:solidFill>
                <a:latin typeface="Helvetica Light"/>
              </a:rPr>
              <a:t>$key</a:t>
            </a:r>
            <a:r>
              <a:rPr lang="zh-CN" altLang="en-US" sz="4000" dirty="0">
                <a:solidFill>
                  <a:schemeClr val="tx2"/>
                </a:solidFill>
                <a:latin typeface="Helvetica Light"/>
              </a:rPr>
              <a:t>。</a:t>
            </a:r>
          </a:p>
          <a:p>
            <a:pPr defTabSz="914400"/>
            <a:r>
              <a:rPr lang="zh-CN" altLang="en-US" sz="4000" dirty="0">
                <a:solidFill>
                  <a:schemeClr val="tx2"/>
                </a:solidFill>
                <a:latin typeface="Helvetica Light"/>
              </a:rPr>
              <a:t>	例子：</a:t>
            </a:r>
          </a:p>
          <a:p>
            <a:pPr lvl="4" defTabSz="914400"/>
            <a:r>
              <a:rPr lang="zh-CN" altLang="en-US" sz="4000" dirty="0">
                <a:solidFill>
                  <a:schemeClr val="tx2"/>
                </a:solidFill>
                <a:latin typeface="Helvetica Light"/>
              </a:rPr>
              <a:t>		   </a:t>
            </a:r>
            <a:r>
              <a:rPr lang="en-US" altLang="zh-CN" sz="4000" dirty="0">
                <a:solidFill>
                  <a:schemeClr val="tx2"/>
                </a:solidFill>
                <a:latin typeface="Helvetica Light"/>
              </a:rPr>
              <a:t>$</a:t>
            </a:r>
            <a:r>
              <a:rPr lang="en-US" altLang="zh-CN" sz="4000" dirty="0" err="1">
                <a:solidFill>
                  <a:schemeClr val="tx2"/>
                </a:solidFill>
                <a:latin typeface="Helvetica Light"/>
              </a:rPr>
              <a:t>arr</a:t>
            </a:r>
            <a:r>
              <a:rPr lang="en-US" altLang="zh-CN" sz="4000" dirty="0">
                <a:solidFill>
                  <a:schemeClr val="tx2"/>
                </a:solidFill>
                <a:latin typeface="Helvetica Light"/>
              </a:rPr>
              <a:t> = [1,2,3,4,5];</a:t>
            </a:r>
          </a:p>
          <a:p>
            <a:pPr lvl="4" defTabSz="914400"/>
            <a:r>
              <a:rPr lang="en-US" altLang="zh-CN" sz="4000" dirty="0">
                <a:solidFill>
                  <a:schemeClr val="tx2"/>
                </a:solidFill>
                <a:latin typeface="Helvetica Light"/>
              </a:rPr>
              <a:t>		   </a:t>
            </a:r>
            <a:r>
              <a:rPr lang="en-US" altLang="zh-CN" sz="4000" dirty="0" err="1">
                <a:solidFill>
                  <a:schemeClr val="tx2"/>
                </a:solidFill>
                <a:latin typeface="Helvetica Light"/>
              </a:rPr>
              <a:t>foreach</a:t>
            </a:r>
            <a:r>
              <a:rPr lang="en-US" altLang="zh-CN" sz="4000" dirty="0">
                <a:solidFill>
                  <a:schemeClr val="tx2"/>
                </a:solidFill>
                <a:latin typeface="Helvetica Light"/>
              </a:rPr>
              <a:t> ($</a:t>
            </a:r>
            <a:r>
              <a:rPr lang="en-US" altLang="zh-CN" sz="4000" dirty="0" err="1">
                <a:solidFill>
                  <a:schemeClr val="tx2"/>
                </a:solidFill>
                <a:latin typeface="Helvetica Light"/>
              </a:rPr>
              <a:t>arr</a:t>
            </a:r>
            <a:r>
              <a:rPr lang="en-US" altLang="zh-CN" sz="4000" dirty="0">
                <a:solidFill>
                  <a:schemeClr val="tx2"/>
                </a:solidFill>
                <a:latin typeface="Helvetica Light"/>
              </a:rPr>
              <a:t> as $index =&gt; $value) {</a:t>
            </a:r>
          </a:p>
          <a:p>
            <a:pPr lvl="4" defTabSz="914400"/>
            <a:r>
              <a:rPr lang="en-US" altLang="zh-CN" sz="4000" dirty="0">
                <a:solidFill>
                  <a:schemeClr val="tx2"/>
                </a:solidFill>
                <a:latin typeface="Helvetica Light"/>
              </a:rPr>
              <a:t>			   echo '$</a:t>
            </a:r>
            <a:r>
              <a:rPr lang="en-US" altLang="zh-CN" sz="4000" dirty="0" err="1">
                <a:solidFill>
                  <a:schemeClr val="tx2"/>
                </a:solidFill>
                <a:latin typeface="Helvetica Light"/>
              </a:rPr>
              <a:t>arr</a:t>
            </a:r>
            <a:r>
              <a:rPr lang="en-US" altLang="zh-CN" sz="4000" dirty="0">
                <a:solidFill>
                  <a:schemeClr val="tx2"/>
                </a:solidFill>
                <a:latin typeface="Helvetica Light"/>
              </a:rPr>
              <a:t>['.$index.']:'.$value."&lt;</a:t>
            </a:r>
            <a:r>
              <a:rPr lang="en-US" altLang="zh-CN" sz="4000" dirty="0" err="1">
                <a:solidFill>
                  <a:schemeClr val="tx2"/>
                </a:solidFill>
                <a:latin typeface="Helvetica Light"/>
              </a:rPr>
              <a:t>br</a:t>
            </a:r>
            <a:r>
              <a:rPr lang="en-US" altLang="zh-CN" sz="4000" dirty="0">
                <a:solidFill>
                  <a:schemeClr val="tx2"/>
                </a:solidFill>
                <a:latin typeface="Helvetica Light"/>
              </a:rPr>
              <a:t>/&gt;";</a:t>
            </a:r>
          </a:p>
          <a:p>
            <a:pPr lvl="4" defTabSz="914400"/>
            <a:r>
              <a:rPr lang="en-US" altLang="zh-CN" sz="4000" dirty="0">
                <a:solidFill>
                  <a:schemeClr val="tx2"/>
                </a:solidFill>
                <a:latin typeface="Helvetica Light"/>
              </a:rPr>
              <a:t>		   }</a:t>
            </a:r>
            <a:endParaRPr lang="zh-CN" altLang="en-US" sz="4000" dirty="0">
              <a:solidFill>
                <a:schemeClr val="tx2"/>
              </a:solidFill>
              <a:latin typeface="Helvetica Light"/>
            </a:endParaRPr>
          </a:p>
        </p:txBody>
      </p:sp>
      <p:pic>
        <p:nvPicPr>
          <p:cNvPr id="7" name="Picture 2" descr="C:\Users\Administrator\Desktop\dataBase\3.视频录制\sxtLogo.png"/>
          <p:cNvPicPr>
            <a:picLocks noChangeAspect="1" noChangeArrowheads="1"/>
          </p:cNvPicPr>
          <p:nvPr/>
        </p:nvPicPr>
        <p:blipFill>
          <a:blip r:embed="rId3"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Text Box 7"/>
          <p:cNvSpPr txBox="1">
            <a:spLocks noChangeArrowheads="1"/>
          </p:cNvSpPr>
          <p:nvPr/>
        </p:nvSpPr>
        <p:spPr bwMode="auto">
          <a:xfrm>
            <a:off x="2903538" y="2149475"/>
            <a:ext cx="3816350" cy="854075"/>
          </a:xfrm>
          <a:prstGeom prst="rect">
            <a:avLst/>
          </a:prstGeom>
          <a:noFill/>
          <a:ln w="9525">
            <a:noFill/>
            <a:miter lim="800000"/>
          </a:ln>
        </p:spPr>
        <p:txBody>
          <a:bodyPr>
            <a:spAutoFit/>
          </a:bodyPr>
          <a:lstStyle/>
          <a:p>
            <a:pPr defTabSz="914400"/>
            <a:r>
              <a:rPr lang="zh-CN" altLang="en-US">
                <a:solidFill>
                  <a:schemeClr val="tx2"/>
                </a:solidFill>
                <a:ea typeface="微软雅黑" panose="020B0503020204020204" pitchFamily="34" charset="-122"/>
              </a:rPr>
              <a:t>课程大纲</a:t>
            </a:r>
          </a:p>
        </p:txBody>
      </p:sp>
      <p:sp>
        <p:nvSpPr>
          <p:cNvPr id="17414" name="Text Box 8"/>
          <p:cNvSpPr txBox="1">
            <a:spLocks noChangeArrowheads="1"/>
          </p:cNvSpPr>
          <p:nvPr/>
        </p:nvSpPr>
        <p:spPr bwMode="auto">
          <a:xfrm>
            <a:off x="6862763" y="3762375"/>
            <a:ext cx="11828462" cy="6188075"/>
          </a:xfrm>
          <a:prstGeom prst="rect">
            <a:avLst/>
          </a:prstGeom>
          <a:noFill/>
          <a:ln w="9525">
            <a:noFill/>
            <a:miter lim="800000"/>
          </a:ln>
        </p:spPr>
        <p:txBody>
          <a:bodyPr wrap="none">
            <a:spAutoFit/>
          </a:bodyPr>
          <a:lstStyle/>
          <a:p>
            <a:pPr defTabSz="914400"/>
            <a:r>
              <a:rPr lang="en-US" altLang="zh-CN">
                <a:solidFill>
                  <a:schemeClr val="tx2"/>
                </a:solidFill>
                <a:latin typeface="Helvetica Light"/>
                <a:ea typeface="宋体" panose="02010600030101010101" pitchFamily="2" charset="-122"/>
              </a:rPr>
              <a:t>1.php</a:t>
            </a:r>
            <a:r>
              <a:rPr lang="zh-CN" altLang="en-US">
                <a:solidFill>
                  <a:schemeClr val="tx2"/>
                </a:solidFill>
                <a:latin typeface="Helvetica Light"/>
                <a:ea typeface="宋体" panose="02010600030101010101" pitchFamily="2" charset="-122"/>
              </a:rPr>
              <a:t>简介</a:t>
            </a:r>
          </a:p>
          <a:p>
            <a:pPr defTabSz="914400"/>
            <a:r>
              <a:rPr lang="en-US" altLang="zh-CN">
                <a:solidFill>
                  <a:schemeClr val="tx2"/>
                </a:solidFill>
                <a:latin typeface="Helvetica Light"/>
                <a:ea typeface="宋体" panose="02010600030101010101" pitchFamily="2" charset="-122"/>
              </a:rPr>
              <a:t>2.php</a:t>
            </a:r>
            <a:r>
              <a:rPr lang="zh-CN" altLang="en-US">
                <a:solidFill>
                  <a:schemeClr val="tx2"/>
                </a:solidFill>
                <a:latin typeface="Helvetica Light"/>
                <a:ea typeface="宋体" panose="02010600030101010101" pitchFamily="2" charset="-122"/>
              </a:rPr>
              <a:t>概述与名词解释</a:t>
            </a:r>
          </a:p>
          <a:p>
            <a:pPr defTabSz="914400"/>
            <a:r>
              <a:rPr lang="en-US" altLang="zh-CN">
                <a:solidFill>
                  <a:schemeClr val="tx2"/>
                </a:solidFill>
                <a:latin typeface="Helvetica Light"/>
                <a:ea typeface="宋体" panose="02010600030101010101" pitchFamily="2" charset="-122"/>
              </a:rPr>
              <a:t>3.</a:t>
            </a:r>
            <a:r>
              <a:rPr lang="en-US" altLang="zh-CN">
                <a:solidFill>
                  <a:schemeClr val="tx2"/>
                </a:solidFill>
                <a:latin typeface="Helvetica Light"/>
              </a:rPr>
              <a:t>php</a:t>
            </a:r>
            <a:r>
              <a:rPr lang="zh-CN" altLang="en-US">
                <a:solidFill>
                  <a:schemeClr val="tx2"/>
                </a:solidFill>
                <a:latin typeface="宋体" panose="02010600030101010101" pitchFamily="2" charset="-122"/>
                <a:ea typeface="宋体" panose="02010600030101010101" pitchFamily="2" charset="-122"/>
              </a:rPr>
              <a:t>常见数据类型</a:t>
            </a:r>
          </a:p>
          <a:p>
            <a:pPr defTabSz="914400"/>
            <a:r>
              <a:rPr lang="en-US" altLang="zh-CN">
                <a:solidFill>
                  <a:schemeClr val="tx2"/>
                </a:solidFill>
                <a:latin typeface="Helvetica Light"/>
                <a:ea typeface="宋体" panose="02010600030101010101" pitchFamily="2" charset="-122"/>
              </a:rPr>
              <a:t>4.php</a:t>
            </a:r>
            <a:r>
              <a:rPr lang="zh-CN" altLang="en-US">
                <a:solidFill>
                  <a:schemeClr val="tx2"/>
                </a:solidFill>
                <a:latin typeface="Helvetica Light"/>
                <a:ea typeface="宋体" panose="02010600030101010101" pitchFamily="2" charset="-122"/>
              </a:rPr>
              <a:t>运算符</a:t>
            </a:r>
          </a:p>
          <a:p>
            <a:pPr defTabSz="914400"/>
            <a:r>
              <a:rPr lang="en-US" altLang="zh-CN">
                <a:solidFill>
                  <a:schemeClr val="tx2"/>
                </a:solidFill>
                <a:latin typeface="Helvetica Light"/>
                <a:ea typeface="宋体" panose="02010600030101010101" pitchFamily="2" charset="-122"/>
              </a:rPr>
              <a:t>5.php</a:t>
            </a:r>
            <a:r>
              <a:rPr lang="zh-CN" altLang="en-US">
                <a:solidFill>
                  <a:schemeClr val="tx2"/>
                </a:solidFill>
                <a:latin typeface="Helvetica Light"/>
                <a:ea typeface="宋体" panose="02010600030101010101" pitchFamily="2" charset="-122"/>
              </a:rPr>
              <a:t>流程控制语句</a:t>
            </a:r>
          </a:p>
          <a:p>
            <a:pPr defTabSz="914400"/>
            <a:r>
              <a:rPr lang="en-US" altLang="zh-CN">
                <a:solidFill>
                  <a:schemeClr val="tx2"/>
                </a:solidFill>
                <a:latin typeface="Helvetica Light"/>
                <a:ea typeface="宋体" panose="02010600030101010101" pitchFamily="2" charset="-122"/>
              </a:rPr>
              <a:t>6.php</a:t>
            </a:r>
            <a:r>
              <a:rPr lang="zh-CN" altLang="en-US">
                <a:solidFill>
                  <a:schemeClr val="tx2"/>
                </a:solidFill>
                <a:latin typeface="Helvetica Light"/>
                <a:ea typeface="宋体" panose="02010600030101010101" pitchFamily="2" charset="-122"/>
              </a:rPr>
              <a:t>函数</a:t>
            </a:r>
          </a:p>
          <a:p>
            <a:pPr defTabSz="914400"/>
            <a:r>
              <a:rPr lang="en-US" altLang="zh-CN">
                <a:solidFill>
                  <a:schemeClr val="tx2"/>
                </a:solidFill>
                <a:latin typeface="Helvetica Light"/>
                <a:ea typeface="宋体" panose="02010600030101010101" pitchFamily="2" charset="-122"/>
              </a:rPr>
              <a:t>7.php</a:t>
            </a:r>
            <a:r>
              <a:rPr lang="zh-CN" altLang="en-US">
                <a:solidFill>
                  <a:schemeClr val="tx2"/>
                </a:solidFill>
                <a:latin typeface="Helvetica Light"/>
                <a:ea typeface="宋体" panose="02010600030101010101" pitchFamily="2" charset="-122"/>
              </a:rPr>
              <a:t>类与对象</a:t>
            </a:r>
          </a:p>
          <a:p>
            <a:pPr defTabSz="914400"/>
            <a:r>
              <a:rPr lang="en-US" altLang="zh-CN">
                <a:solidFill>
                  <a:schemeClr val="tx2"/>
                </a:solidFill>
                <a:latin typeface="Helvetica Light"/>
                <a:ea typeface="宋体" panose="02010600030101010101" pitchFamily="2" charset="-122"/>
              </a:rPr>
              <a:t>8.php</a:t>
            </a:r>
            <a:r>
              <a:rPr lang="zh-CN" altLang="en-US">
                <a:solidFill>
                  <a:schemeClr val="tx2"/>
                </a:solidFill>
                <a:latin typeface="Helvetica Light"/>
                <a:ea typeface="宋体" panose="02010600030101010101" pitchFamily="2" charset="-122"/>
              </a:rPr>
              <a:t>会话</a:t>
            </a:r>
            <a:r>
              <a:rPr lang="en-US" altLang="zh-CN">
                <a:solidFill>
                  <a:schemeClr val="tx2"/>
                </a:solidFill>
                <a:latin typeface="Helvetica Light"/>
                <a:ea typeface="宋体" panose="02010600030101010101" pitchFamily="2" charset="-122"/>
              </a:rPr>
              <a:t>session</a:t>
            </a:r>
            <a:r>
              <a:rPr lang="zh-CN" altLang="en-US">
                <a:solidFill>
                  <a:schemeClr val="tx2"/>
                </a:solidFill>
                <a:latin typeface="Helvetica Light"/>
                <a:ea typeface="宋体" panose="02010600030101010101" pitchFamily="2" charset="-122"/>
              </a:rPr>
              <a:t>与缓存</a:t>
            </a:r>
            <a:r>
              <a:rPr lang="en-US" altLang="zh-CN">
                <a:solidFill>
                  <a:schemeClr val="tx2"/>
                </a:solidFill>
                <a:latin typeface="Helvetica Light"/>
                <a:ea typeface="宋体" panose="02010600030101010101" pitchFamily="2" charset="-122"/>
              </a:rPr>
              <a:t>cookie</a:t>
            </a:r>
            <a:r>
              <a:rPr lang="zh-CN" altLang="en-US">
                <a:solidFill>
                  <a:schemeClr val="tx2"/>
                </a:solidFill>
                <a:latin typeface="Helvetica Light"/>
                <a:ea typeface="宋体" panose="02010600030101010101" pitchFamily="2" charset="-122"/>
              </a:rPr>
              <a:t>（扩展）</a:t>
            </a:r>
          </a:p>
        </p:txBody>
      </p:sp>
      <p:pic>
        <p:nvPicPr>
          <p:cNvPr id="4" name="Picture 2" descr="C:\Users\Administrator\Desktop\dataBase\3.视频录制\sxtLogo.png"/>
          <p:cNvPicPr>
            <a:picLocks noChangeAspect="1" noChangeArrowheads="1"/>
          </p:cNvPicPr>
          <p:nvPr/>
        </p:nvPicPr>
        <p:blipFill>
          <a:blip r:embed="rId2" cstate="print"/>
          <a:srcRect/>
          <a:stretch>
            <a:fillRect/>
          </a:stretch>
        </p:blipFill>
        <p:spPr bwMode="auto">
          <a:xfrm>
            <a:off x="526704" y="449288"/>
            <a:ext cx="1944216" cy="1704928"/>
          </a:xfrm>
          <a:prstGeom prst="rect">
            <a:avLst/>
          </a:prstGeom>
          <a:noFill/>
        </p:spPr>
      </p:pic>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hape 131"/>
          <p:cNvSpPr>
            <a:spLocks noChangeArrowheads="1"/>
          </p:cNvSpPr>
          <p:nvPr/>
        </p:nvSpPr>
        <p:spPr bwMode="auto">
          <a:xfrm>
            <a:off x="2111375" y="3257550"/>
            <a:ext cx="20148550" cy="833438"/>
          </a:xfrm>
          <a:prstGeom prst="rect">
            <a:avLst/>
          </a:prstGeom>
          <a:noFill/>
          <a:ln w="12700">
            <a:noFill/>
            <a:miter lim="400000"/>
          </a:ln>
        </p:spPr>
        <p:txBody>
          <a:bodyPr lIns="50800" tIns="50800" rIns="50800" bIns="50800">
            <a:spAutoFit/>
          </a:bodyPr>
          <a:lstStyle/>
          <a:p>
            <a:pPr hangingPunct="0">
              <a:lnSpc>
                <a:spcPct val="120000"/>
              </a:lnSpc>
            </a:pPr>
            <a:r>
              <a:rPr lang="en-US" altLang="zh-CN" sz="4000">
                <a:solidFill>
                  <a:srgbClr val="53585F"/>
                </a:solidFill>
                <a:latin typeface="Helvetica Light"/>
              </a:rPr>
              <a:t>	</a:t>
            </a:r>
            <a:endParaRPr lang="zh-CN" altLang="en-US" sz="4000">
              <a:solidFill>
                <a:srgbClr val="53585F"/>
              </a:solidFill>
              <a:latin typeface="Helvetica Light"/>
            </a:endParaRPr>
          </a:p>
        </p:txBody>
      </p:sp>
      <p:sp>
        <p:nvSpPr>
          <p:cNvPr id="49158" name="Text Box 7"/>
          <p:cNvSpPr txBox="1">
            <a:spLocks noChangeArrowheads="1"/>
          </p:cNvSpPr>
          <p:nvPr/>
        </p:nvSpPr>
        <p:spPr bwMode="auto">
          <a:xfrm>
            <a:off x="1606550" y="2536825"/>
            <a:ext cx="4506913" cy="701675"/>
          </a:xfrm>
          <a:prstGeom prst="rect">
            <a:avLst/>
          </a:prstGeom>
          <a:noFill/>
          <a:ln w="9525">
            <a:noFill/>
            <a:miter lim="800000"/>
          </a:ln>
        </p:spPr>
        <p:txBody>
          <a:bodyPr wrap="none">
            <a:spAutoFit/>
          </a:bodyPr>
          <a:lstStyle/>
          <a:p>
            <a:pPr defTabSz="914400"/>
            <a:r>
              <a:rPr lang="en-US" altLang="zh-CN" sz="4000">
                <a:solidFill>
                  <a:schemeClr val="tx2"/>
                </a:solidFill>
                <a:latin typeface="微软雅黑" panose="020B0503020204020204" pitchFamily="34" charset="-122"/>
                <a:ea typeface="微软雅黑" panose="020B0503020204020204" pitchFamily="34" charset="-122"/>
              </a:rPr>
              <a:t>(2)inclue</a:t>
            </a:r>
            <a:r>
              <a:rPr lang="zh-CN" altLang="en-US" sz="4000">
                <a:solidFill>
                  <a:schemeClr val="tx2"/>
                </a:solidFill>
                <a:latin typeface="微软雅黑" panose="020B0503020204020204" pitchFamily="34" charset="-122"/>
                <a:ea typeface="微软雅黑" panose="020B0503020204020204" pitchFamily="34" charset="-122"/>
              </a:rPr>
              <a:t>与</a:t>
            </a:r>
            <a:r>
              <a:rPr lang="en-US" altLang="zh-CN" sz="4000">
                <a:solidFill>
                  <a:schemeClr val="tx2"/>
                </a:solidFill>
                <a:latin typeface="微软雅黑" panose="020B0503020204020204" pitchFamily="34" charset="-122"/>
                <a:ea typeface="微软雅黑" panose="020B0503020204020204" pitchFamily="34" charset="-122"/>
              </a:rPr>
              <a:t>require</a:t>
            </a:r>
          </a:p>
        </p:txBody>
      </p:sp>
      <p:sp>
        <p:nvSpPr>
          <p:cNvPr id="49160" name="Text Box 9"/>
          <p:cNvSpPr txBox="1">
            <a:spLocks noChangeArrowheads="1"/>
          </p:cNvSpPr>
          <p:nvPr/>
        </p:nvSpPr>
        <p:spPr bwMode="auto">
          <a:xfrm>
            <a:off x="2090738" y="3802063"/>
            <a:ext cx="21910675" cy="8778875"/>
          </a:xfrm>
          <a:prstGeom prst="rect">
            <a:avLst/>
          </a:prstGeom>
          <a:noFill/>
          <a:ln w="9525">
            <a:noFill/>
            <a:miter lim="800000"/>
          </a:ln>
        </p:spPr>
        <p:txBody>
          <a:bodyPr>
            <a:spAutoFit/>
          </a:bodyPr>
          <a:lstStyle/>
          <a:p>
            <a:pPr defTabSz="914400"/>
            <a:r>
              <a:rPr lang="zh-CN" altLang="en-US" sz="4000" dirty="0">
                <a:solidFill>
                  <a:schemeClr val="tx2"/>
                </a:solidFill>
                <a:latin typeface="Helvetica Light"/>
                <a:ea typeface="微软雅黑" panose="020B0503020204020204" pitchFamily="34" charset="-122"/>
              </a:rPr>
              <a:t>	描述：</a:t>
            </a:r>
            <a:r>
              <a:rPr lang="en-US" altLang="zh-CN" sz="4000" dirty="0">
                <a:solidFill>
                  <a:schemeClr val="tx2"/>
                </a:solidFill>
                <a:latin typeface="Helvetica Light"/>
              </a:rPr>
              <a:t>include</a:t>
            </a:r>
            <a:r>
              <a:rPr lang="zh-CN" altLang="en-US" sz="4000" dirty="0">
                <a:solidFill>
                  <a:schemeClr val="tx2"/>
                </a:solidFill>
                <a:latin typeface="Helvetica Light"/>
              </a:rPr>
              <a:t>和</a:t>
            </a:r>
            <a:r>
              <a:rPr lang="en-US" altLang="zh-CN" sz="4000" dirty="0">
                <a:solidFill>
                  <a:schemeClr val="tx2"/>
                </a:solidFill>
                <a:latin typeface="Helvetica Light"/>
              </a:rPr>
              <a:t>require</a:t>
            </a:r>
            <a:r>
              <a:rPr lang="en-US" altLang="zh-CN" sz="4000" dirty="0">
                <a:solidFill>
                  <a:schemeClr val="tx2"/>
                </a:solidFill>
              </a:rPr>
              <a:t> </a:t>
            </a:r>
            <a:r>
              <a:rPr lang="zh-CN" altLang="en-US" sz="4000" dirty="0">
                <a:solidFill>
                  <a:schemeClr val="tx2"/>
                </a:solidFill>
                <a:latin typeface="Helvetica Light"/>
              </a:rPr>
              <a:t>语句都表示包含并运行指定文件。</a:t>
            </a:r>
          </a:p>
          <a:p>
            <a:pPr defTabSz="914400"/>
            <a:r>
              <a:rPr lang="zh-CN" altLang="en-US" sz="4000" dirty="0">
                <a:solidFill>
                  <a:schemeClr val="tx2"/>
                </a:solidFill>
                <a:latin typeface="Helvetica Light"/>
              </a:rPr>
              <a:t>		   但未找到文件</a:t>
            </a:r>
            <a:r>
              <a:rPr lang="en-US" altLang="zh-CN" sz="4000" dirty="0">
                <a:solidFill>
                  <a:schemeClr val="tx2"/>
                </a:solidFill>
                <a:latin typeface="Helvetica Light"/>
              </a:rPr>
              <a:t>include</a:t>
            </a:r>
            <a:r>
              <a:rPr lang="zh-CN" altLang="en-US" sz="4000" dirty="0">
                <a:solidFill>
                  <a:schemeClr val="tx2"/>
                </a:solidFill>
                <a:latin typeface="Helvetica Light"/>
              </a:rPr>
              <a:t>会发出一条警告，后者会发出一个致命错误 </a:t>
            </a:r>
          </a:p>
          <a:p>
            <a:pPr defTabSz="914400"/>
            <a:r>
              <a:rPr lang="zh-CN" altLang="en-US" sz="4000" dirty="0">
                <a:solidFill>
                  <a:schemeClr val="tx2"/>
                </a:solidFill>
                <a:latin typeface="Helvetica Light"/>
              </a:rPr>
              <a:t>	语法：</a:t>
            </a:r>
          </a:p>
          <a:p>
            <a:pPr defTabSz="914400"/>
            <a:r>
              <a:rPr lang="en-US" altLang="zh-CN" sz="4000" dirty="0">
                <a:solidFill>
                  <a:schemeClr val="tx2"/>
                </a:solidFill>
                <a:latin typeface="Helvetica Light"/>
              </a:rPr>
              <a:t>		   </a:t>
            </a:r>
            <a:r>
              <a:rPr lang="en-US" altLang="zh-CN" sz="4000" dirty="0">
                <a:solidFill>
                  <a:srgbClr val="FF0000"/>
                </a:solidFill>
                <a:latin typeface="Helvetica Light"/>
              </a:rPr>
              <a:t>include</a:t>
            </a:r>
            <a:r>
              <a:rPr lang="en-US" altLang="zh-CN" sz="4000" dirty="0">
                <a:solidFill>
                  <a:srgbClr val="FF0000"/>
                </a:solidFill>
              </a:rPr>
              <a:t> ‘</a:t>
            </a:r>
            <a:r>
              <a:rPr lang="zh-CN" altLang="en-US" sz="4000" dirty="0">
                <a:solidFill>
                  <a:srgbClr val="FF0000"/>
                </a:solidFill>
                <a:latin typeface="Helvetica Light"/>
              </a:rPr>
              <a:t>文件名</a:t>
            </a:r>
            <a:r>
              <a:rPr lang="en-US" altLang="zh-CN" sz="4000" dirty="0">
                <a:solidFill>
                  <a:srgbClr val="FF0000"/>
                </a:solidFill>
                <a:latin typeface="Helvetica Light"/>
              </a:rPr>
              <a:t>|</a:t>
            </a:r>
            <a:r>
              <a:rPr lang="zh-CN" altLang="en-US" sz="4000" dirty="0">
                <a:solidFill>
                  <a:srgbClr val="FF0000"/>
                </a:solidFill>
                <a:latin typeface="Helvetica Light"/>
              </a:rPr>
              <a:t>文件路径</a:t>
            </a:r>
            <a:r>
              <a:rPr lang="en-US" altLang="zh-CN" sz="4000" dirty="0">
                <a:solidFill>
                  <a:srgbClr val="FF0000"/>
                </a:solidFill>
                <a:latin typeface="Helvetica Light"/>
              </a:rPr>
              <a:t>';</a:t>
            </a:r>
            <a:r>
              <a:rPr lang="en-US" altLang="zh-CN" sz="4000" dirty="0">
                <a:solidFill>
                  <a:schemeClr val="tx2"/>
                </a:solidFill>
                <a:latin typeface="Helvetica Light"/>
              </a:rPr>
              <a:t> </a:t>
            </a:r>
          </a:p>
          <a:p>
            <a:pPr defTabSz="914400"/>
            <a:r>
              <a:rPr lang="zh-CN" altLang="en-US" sz="4000" dirty="0">
                <a:solidFill>
                  <a:schemeClr val="tx2"/>
                </a:solidFill>
                <a:latin typeface="Helvetica Light"/>
              </a:rPr>
              <a:t>	注意：</a:t>
            </a:r>
          </a:p>
          <a:p>
            <a:pPr defTabSz="914400"/>
            <a:r>
              <a:rPr lang="zh-CN" altLang="en-US" sz="4000" dirty="0">
                <a:solidFill>
                  <a:schemeClr val="tx2"/>
                </a:solidFill>
                <a:latin typeface="Helvetica Light"/>
              </a:rPr>
              <a:t>		   </a:t>
            </a:r>
            <a:r>
              <a:rPr lang="en-US" altLang="zh-CN" sz="4000" dirty="0">
                <a:solidFill>
                  <a:schemeClr val="tx2"/>
                </a:solidFill>
                <a:latin typeface="Helvetica Light"/>
              </a:rPr>
              <a:t>a.</a:t>
            </a:r>
            <a:r>
              <a:rPr lang="zh-CN" altLang="en-US" sz="4000" dirty="0">
                <a:solidFill>
                  <a:schemeClr val="tx2"/>
                </a:solidFill>
                <a:latin typeface="Helvetica Light"/>
              </a:rPr>
              <a:t>当一个文件被包含时，其中所包含的代码继承了 </a:t>
            </a:r>
            <a:r>
              <a:rPr lang="en-US" altLang="zh-CN" sz="4000" dirty="0">
                <a:solidFill>
                  <a:schemeClr val="tx2"/>
                </a:solidFill>
                <a:latin typeface="Helvetica Light"/>
              </a:rPr>
              <a:t>include </a:t>
            </a:r>
            <a:r>
              <a:rPr lang="zh-CN" altLang="en-US" sz="4000" dirty="0">
                <a:solidFill>
                  <a:schemeClr val="tx2"/>
                </a:solidFill>
                <a:latin typeface="Helvetica Light"/>
              </a:rPr>
              <a:t>所在行的变量范围。</a:t>
            </a:r>
          </a:p>
          <a:p>
            <a:pPr defTabSz="914400"/>
            <a:r>
              <a:rPr lang="zh-CN" altLang="en-US" sz="4000" dirty="0">
                <a:solidFill>
                  <a:schemeClr val="tx2"/>
                </a:solidFill>
                <a:latin typeface="Helvetica Light"/>
              </a:rPr>
              <a:t>		      从该处开始，调用文件在该行处可用的任何变量在被调用的文件中也都可用。</a:t>
            </a:r>
          </a:p>
          <a:p>
            <a:pPr defTabSz="914400"/>
            <a:r>
              <a:rPr lang="zh-CN" altLang="en-US" sz="4000" dirty="0">
                <a:solidFill>
                  <a:schemeClr val="tx2"/>
                </a:solidFill>
                <a:latin typeface="Helvetica Light"/>
              </a:rPr>
              <a:t>		   </a:t>
            </a:r>
            <a:r>
              <a:rPr lang="en-US" altLang="zh-CN" sz="4000" dirty="0">
                <a:solidFill>
                  <a:schemeClr val="tx2"/>
                </a:solidFill>
                <a:latin typeface="Helvetica Light"/>
              </a:rPr>
              <a:t>b.</a:t>
            </a:r>
            <a:r>
              <a:rPr lang="zh-CN" altLang="en-US" sz="4000" dirty="0">
                <a:solidFill>
                  <a:schemeClr val="tx2"/>
                </a:solidFill>
                <a:latin typeface="Helvetica Light"/>
              </a:rPr>
              <a:t>不过所有在包含文件中定义的函数和类都具有全局作用域。 </a:t>
            </a:r>
          </a:p>
          <a:p>
            <a:pPr defTabSz="914400"/>
            <a:r>
              <a:rPr lang="zh-CN" altLang="en-US" sz="4000" dirty="0">
                <a:solidFill>
                  <a:schemeClr val="tx2"/>
                </a:solidFill>
                <a:latin typeface="Helvetica Light"/>
              </a:rPr>
              <a:t>	例子：</a:t>
            </a:r>
          </a:p>
          <a:p>
            <a:pPr defTabSz="914400"/>
            <a:r>
              <a:rPr lang="en-US" altLang="zh-CN" dirty="0">
                <a:solidFill>
                  <a:schemeClr val="tx2"/>
                </a:solidFill>
              </a:rPr>
              <a:t>		   </a:t>
            </a:r>
            <a:r>
              <a:rPr lang="en-US" altLang="zh-CN" sz="4000" dirty="0" err="1">
                <a:solidFill>
                  <a:schemeClr val="tx2"/>
                </a:solidFill>
              </a:rPr>
              <a:t>vars.php</a:t>
            </a:r>
            <a:endParaRPr lang="zh-CN" altLang="en-US" sz="4000" dirty="0">
              <a:solidFill>
                <a:schemeClr val="tx2"/>
              </a:solidFill>
              <a:latin typeface="Helvetica Light"/>
            </a:endParaRPr>
          </a:p>
          <a:p>
            <a:pPr lvl="4" defTabSz="914400"/>
            <a:r>
              <a:rPr lang="en-US" altLang="zh-CN" sz="4000" dirty="0">
                <a:solidFill>
                  <a:schemeClr val="tx2"/>
                </a:solidFill>
                <a:latin typeface="Helvetica Light"/>
              </a:rPr>
              <a:t>		   &lt;?</a:t>
            </a:r>
            <a:r>
              <a:rPr lang="en-US" altLang="zh-CN" sz="4000" dirty="0" err="1">
                <a:solidFill>
                  <a:schemeClr val="tx2"/>
                </a:solidFill>
                <a:latin typeface="Helvetica Light"/>
              </a:rPr>
              <a:t>php</a:t>
            </a:r>
            <a:r>
              <a:rPr lang="en-US" altLang="zh-CN" sz="4000" dirty="0">
                <a:solidFill>
                  <a:schemeClr val="tx2"/>
                </a:solidFill>
                <a:latin typeface="Helvetica Light"/>
              </a:rPr>
              <a:t/>
            </a:r>
            <a:br>
              <a:rPr lang="en-US" altLang="zh-CN" sz="4000" dirty="0">
                <a:solidFill>
                  <a:schemeClr val="tx2"/>
                </a:solidFill>
                <a:latin typeface="Helvetica Light"/>
              </a:rPr>
            </a:br>
            <a:r>
              <a:rPr lang="en-US" altLang="zh-CN" sz="4000" dirty="0">
                <a:solidFill>
                  <a:schemeClr val="tx2"/>
                </a:solidFill>
                <a:latin typeface="Helvetica Light"/>
              </a:rPr>
              <a:t>				$color</a:t>
            </a:r>
            <a:r>
              <a:rPr lang="en-US" altLang="zh-CN" sz="4000" dirty="0">
                <a:solidFill>
                  <a:schemeClr val="tx2"/>
                </a:solidFill>
              </a:rPr>
              <a:t> </a:t>
            </a:r>
            <a:r>
              <a:rPr lang="en-US" altLang="zh-CN" sz="4000" dirty="0">
                <a:solidFill>
                  <a:schemeClr val="tx2"/>
                </a:solidFill>
                <a:latin typeface="Helvetica Light"/>
              </a:rPr>
              <a:t>=</a:t>
            </a:r>
            <a:r>
              <a:rPr lang="en-US" altLang="zh-CN" sz="4000" dirty="0">
                <a:solidFill>
                  <a:schemeClr val="tx2"/>
                </a:solidFill>
              </a:rPr>
              <a:t> </a:t>
            </a:r>
            <a:r>
              <a:rPr lang="en-US" altLang="zh-CN" sz="4000" dirty="0">
                <a:solidFill>
                  <a:schemeClr val="tx2"/>
                </a:solidFill>
                <a:latin typeface="Helvetica Light"/>
              </a:rPr>
              <a:t>'green';</a:t>
            </a:r>
            <a:br>
              <a:rPr lang="en-US" altLang="zh-CN" sz="4000" dirty="0">
                <a:solidFill>
                  <a:schemeClr val="tx2"/>
                </a:solidFill>
                <a:latin typeface="Helvetica Light"/>
              </a:rPr>
            </a:br>
            <a:r>
              <a:rPr lang="en-US" altLang="zh-CN" sz="4000" dirty="0">
                <a:solidFill>
                  <a:schemeClr val="tx2"/>
                </a:solidFill>
                <a:latin typeface="Helvetica Light"/>
              </a:rPr>
              <a:t>				$fruit</a:t>
            </a:r>
            <a:r>
              <a:rPr lang="en-US" altLang="zh-CN" sz="4000" dirty="0">
                <a:solidFill>
                  <a:schemeClr val="tx2"/>
                </a:solidFill>
              </a:rPr>
              <a:t> </a:t>
            </a:r>
            <a:r>
              <a:rPr lang="en-US" altLang="zh-CN" sz="4000" dirty="0">
                <a:solidFill>
                  <a:schemeClr val="tx2"/>
                </a:solidFill>
                <a:latin typeface="Helvetica Light"/>
              </a:rPr>
              <a:t>=</a:t>
            </a:r>
            <a:r>
              <a:rPr lang="en-US" altLang="zh-CN" sz="4000" dirty="0">
                <a:solidFill>
                  <a:schemeClr val="tx2"/>
                </a:solidFill>
              </a:rPr>
              <a:t> </a:t>
            </a:r>
            <a:r>
              <a:rPr lang="en-US" altLang="zh-CN" sz="4000" dirty="0">
                <a:solidFill>
                  <a:schemeClr val="tx2"/>
                </a:solidFill>
                <a:latin typeface="Helvetica Light"/>
              </a:rPr>
              <a:t>'apple';</a:t>
            </a:r>
          </a:p>
          <a:p>
            <a:pPr lvl="4" defTabSz="914400"/>
            <a:r>
              <a:rPr lang="en-US" altLang="zh-CN" sz="4000" dirty="0">
                <a:solidFill>
                  <a:schemeClr val="tx2"/>
                </a:solidFill>
                <a:latin typeface="Helvetica Light"/>
              </a:rPr>
              <a:t>		   ?&gt;</a:t>
            </a:r>
          </a:p>
        </p:txBody>
      </p:sp>
      <p:sp>
        <p:nvSpPr>
          <p:cNvPr id="49161" name="Rectangle 12"/>
          <p:cNvSpPr>
            <a:spLocks noChangeArrowheads="1"/>
          </p:cNvSpPr>
          <p:nvPr/>
        </p:nvSpPr>
        <p:spPr bwMode="auto">
          <a:xfrm>
            <a:off x="12480925" y="9412288"/>
            <a:ext cx="10656888" cy="3749675"/>
          </a:xfrm>
          <a:prstGeom prst="rect">
            <a:avLst/>
          </a:prstGeom>
          <a:noFill/>
          <a:ln w="9525">
            <a:noFill/>
            <a:miter lim="800000"/>
          </a:ln>
        </p:spPr>
        <p:txBody>
          <a:bodyPr>
            <a:spAutoFit/>
          </a:bodyPr>
          <a:lstStyle/>
          <a:p>
            <a:pPr defTabSz="914400"/>
            <a:r>
              <a:rPr lang="en-US" altLang="zh-CN" sz="4000" dirty="0" err="1">
                <a:solidFill>
                  <a:schemeClr val="tx2"/>
                </a:solidFill>
              </a:rPr>
              <a:t>test.php</a:t>
            </a:r>
            <a:endParaRPr lang="en-US" altLang="zh-CN" sz="4000" dirty="0">
              <a:solidFill>
                <a:schemeClr val="tx2"/>
              </a:solidFill>
            </a:endParaRPr>
          </a:p>
          <a:p>
            <a:pPr defTabSz="914400"/>
            <a:r>
              <a:rPr lang="en-US" altLang="zh-CN" sz="4000" dirty="0">
                <a:solidFill>
                  <a:schemeClr val="tx2"/>
                </a:solidFill>
              </a:rPr>
              <a:t>&lt;?</a:t>
            </a:r>
            <a:r>
              <a:rPr lang="en-US" altLang="zh-CN" sz="4000" dirty="0" err="1">
                <a:solidFill>
                  <a:schemeClr val="tx2"/>
                </a:solidFill>
              </a:rPr>
              <a:t>php</a:t>
            </a:r>
            <a:r>
              <a:rPr lang="en-US" altLang="zh-CN" sz="4000" dirty="0">
                <a:solidFill>
                  <a:schemeClr val="tx2"/>
                </a:solidFill>
              </a:rPr>
              <a:t/>
            </a:r>
            <a:br>
              <a:rPr lang="en-US" altLang="zh-CN" sz="4000" dirty="0">
                <a:solidFill>
                  <a:schemeClr val="tx2"/>
                </a:solidFill>
              </a:rPr>
            </a:br>
            <a:r>
              <a:rPr lang="en-US" altLang="zh-CN" sz="4000" dirty="0">
                <a:solidFill>
                  <a:schemeClr val="tx2"/>
                </a:solidFill>
              </a:rPr>
              <a:t>	echo "A $color $fruit"; // A</a:t>
            </a:r>
            <a:br>
              <a:rPr lang="en-US" altLang="zh-CN" sz="4000" dirty="0">
                <a:solidFill>
                  <a:schemeClr val="tx2"/>
                </a:solidFill>
              </a:rPr>
            </a:br>
            <a:r>
              <a:rPr lang="en-US" altLang="zh-CN" sz="4000" dirty="0">
                <a:solidFill>
                  <a:schemeClr val="tx2"/>
                </a:solidFill>
              </a:rPr>
              <a:t>	</a:t>
            </a:r>
            <a:r>
              <a:rPr lang="en-US" altLang="zh-CN" sz="4000" dirty="0">
                <a:solidFill>
                  <a:srgbClr val="FF0000"/>
                </a:solidFill>
              </a:rPr>
              <a:t>include '</a:t>
            </a:r>
            <a:r>
              <a:rPr lang="en-US" altLang="zh-CN" sz="4000" dirty="0" err="1">
                <a:solidFill>
                  <a:srgbClr val="FF0000"/>
                </a:solidFill>
              </a:rPr>
              <a:t>vars.php</a:t>
            </a:r>
            <a:r>
              <a:rPr lang="en-US" altLang="zh-CN" sz="4000" dirty="0">
                <a:solidFill>
                  <a:srgbClr val="FF0000"/>
                </a:solidFill>
              </a:rPr>
              <a:t>';</a:t>
            </a:r>
            <a:r>
              <a:rPr lang="en-US" altLang="zh-CN" sz="4000" dirty="0">
                <a:solidFill>
                  <a:schemeClr val="tx2"/>
                </a:solidFill>
              </a:rPr>
              <a:t/>
            </a:r>
            <a:br>
              <a:rPr lang="en-US" altLang="zh-CN" sz="4000" dirty="0">
                <a:solidFill>
                  <a:schemeClr val="tx2"/>
                </a:solidFill>
              </a:rPr>
            </a:br>
            <a:r>
              <a:rPr lang="en-US" altLang="zh-CN" sz="4000" dirty="0">
                <a:solidFill>
                  <a:schemeClr val="tx2"/>
                </a:solidFill>
              </a:rPr>
              <a:t>	echo "A $color $fruit"; // A green apple</a:t>
            </a:r>
          </a:p>
          <a:p>
            <a:pPr lvl="4" defTabSz="914400"/>
            <a:r>
              <a:rPr lang="en-US" altLang="zh-CN" sz="4000" dirty="0">
                <a:solidFill>
                  <a:schemeClr val="tx2"/>
                </a:solidFill>
              </a:rPr>
              <a:t>?&gt;</a:t>
            </a:r>
            <a:r>
              <a:rPr lang="en-US" altLang="zh-CN" sz="4000" dirty="0"/>
              <a:t> </a:t>
            </a:r>
            <a:endParaRPr lang="zh-CN" altLang="en-US" sz="4000" dirty="0"/>
          </a:p>
        </p:txBody>
      </p:sp>
      <p:pic>
        <p:nvPicPr>
          <p:cNvPr id="9" name="Picture 2" descr="C:\Users\Administrator\Desktop\dataBase\3.视频录制\sxtLogo.png"/>
          <p:cNvPicPr>
            <a:picLocks noChangeAspect="1" noChangeArrowheads="1"/>
          </p:cNvPicPr>
          <p:nvPr/>
        </p:nvPicPr>
        <p:blipFill>
          <a:blip r:embed="rId3"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Shape 131"/>
          <p:cNvSpPr>
            <a:spLocks noChangeArrowheads="1"/>
          </p:cNvSpPr>
          <p:nvPr/>
        </p:nvSpPr>
        <p:spPr bwMode="auto">
          <a:xfrm>
            <a:off x="2111375" y="3257550"/>
            <a:ext cx="20148550" cy="833438"/>
          </a:xfrm>
          <a:prstGeom prst="rect">
            <a:avLst/>
          </a:prstGeom>
          <a:noFill/>
          <a:ln w="12700">
            <a:noFill/>
            <a:miter lim="400000"/>
          </a:ln>
        </p:spPr>
        <p:txBody>
          <a:bodyPr lIns="50800" tIns="50800" rIns="50800" bIns="50800">
            <a:spAutoFit/>
          </a:bodyPr>
          <a:lstStyle/>
          <a:p>
            <a:pPr hangingPunct="0">
              <a:lnSpc>
                <a:spcPct val="120000"/>
              </a:lnSpc>
            </a:pPr>
            <a:r>
              <a:rPr lang="en-US" altLang="zh-CN" sz="4000">
                <a:solidFill>
                  <a:srgbClr val="53585F"/>
                </a:solidFill>
                <a:latin typeface="Helvetica Light"/>
              </a:rPr>
              <a:t>	</a:t>
            </a:r>
            <a:endParaRPr lang="zh-CN" altLang="en-US" sz="4000">
              <a:solidFill>
                <a:srgbClr val="53585F"/>
              </a:solidFill>
              <a:latin typeface="Helvetica Light"/>
            </a:endParaRPr>
          </a:p>
        </p:txBody>
      </p:sp>
      <p:sp>
        <p:nvSpPr>
          <p:cNvPr id="51204" name="Text Box 7"/>
          <p:cNvSpPr txBox="1">
            <a:spLocks noChangeArrowheads="1"/>
          </p:cNvSpPr>
          <p:nvPr/>
        </p:nvSpPr>
        <p:spPr bwMode="auto">
          <a:xfrm>
            <a:off x="1895475" y="2054225"/>
            <a:ext cx="3614738" cy="1006475"/>
          </a:xfrm>
          <a:prstGeom prst="rect">
            <a:avLst/>
          </a:prstGeom>
          <a:noFill/>
          <a:ln w="9525">
            <a:noFill/>
            <a:miter lim="800000"/>
          </a:ln>
        </p:spPr>
        <p:txBody>
          <a:bodyPr wrap="none">
            <a:spAutoFit/>
          </a:bodyPr>
          <a:lstStyle/>
          <a:p>
            <a:pPr defTabSz="914400"/>
            <a:r>
              <a:rPr lang="en-US" altLang="zh-CN" sz="6000">
                <a:solidFill>
                  <a:schemeClr val="tx2"/>
                </a:solidFill>
                <a:ea typeface="宋体" panose="02010600030101010101" pitchFamily="2" charset="-122"/>
              </a:rPr>
              <a:t>6.php</a:t>
            </a:r>
            <a:r>
              <a:rPr lang="zh-CN" altLang="en-US" sz="6000">
                <a:solidFill>
                  <a:schemeClr val="tx2"/>
                </a:solidFill>
                <a:ea typeface="宋体" panose="02010600030101010101" pitchFamily="2" charset="-122"/>
              </a:rPr>
              <a:t>函数</a:t>
            </a:r>
          </a:p>
        </p:txBody>
      </p:sp>
      <p:sp>
        <p:nvSpPr>
          <p:cNvPr id="51205" name="Text Box 9"/>
          <p:cNvSpPr txBox="1">
            <a:spLocks noChangeArrowheads="1"/>
          </p:cNvSpPr>
          <p:nvPr/>
        </p:nvSpPr>
        <p:spPr bwMode="auto">
          <a:xfrm>
            <a:off x="2398713" y="3689350"/>
            <a:ext cx="21026437" cy="9845675"/>
          </a:xfrm>
          <a:prstGeom prst="rect">
            <a:avLst/>
          </a:prstGeom>
          <a:noFill/>
          <a:ln w="9525">
            <a:noFill/>
            <a:miter lim="800000"/>
          </a:ln>
        </p:spPr>
        <p:txBody>
          <a:bodyPr>
            <a:spAutoFit/>
          </a:bodyPr>
          <a:lstStyle/>
          <a:p>
            <a:pPr defTabSz="914400"/>
            <a:r>
              <a:rPr lang="en-US" altLang="zh-CN" sz="4000">
                <a:solidFill>
                  <a:schemeClr val="tx2"/>
                </a:solidFill>
                <a:latin typeface="Helvetica Light"/>
                <a:ea typeface="微软雅黑" panose="020B0503020204020204" pitchFamily="34" charset="-122"/>
              </a:rPr>
              <a:t>	php</a:t>
            </a:r>
            <a:r>
              <a:rPr lang="zh-CN" altLang="en-US" sz="4000">
                <a:solidFill>
                  <a:schemeClr val="tx2"/>
                </a:solidFill>
                <a:latin typeface="Helvetica Light"/>
                <a:ea typeface="微软雅黑" panose="020B0503020204020204" pitchFamily="34" charset="-122"/>
              </a:rPr>
              <a:t>中的函数结构和</a:t>
            </a:r>
            <a:r>
              <a:rPr lang="en-US" altLang="zh-CN" sz="4000">
                <a:solidFill>
                  <a:schemeClr val="tx2"/>
                </a:solidFill>
                <a:latin typeface="Helvetica Light"/>
                <a:ea typeface="微软雅黑" panose="020B0503020204020204" pitchFamily="34" charset="-122"/>
              </a:rPr>
              <a:t>js</a:t>
            </a:r>
            <a:r>
              <a:rPr lang="zh-CN" altLang="en-US" sz="4000">
                <a:solidFill>
                  <a:schemeClr val="tx2"/>
                </a:solidFill>
                <a:latin typeface="Helvetica Light"/>
                <a:ea typeface="微软雅黑" panose="020B0503020204020204" pitchFamily="34" charset="-122"/>
              </a:rPr>
              <a:t>中的函数结构基本持有相同的语法结构和特征。</a:t>
            </a:r>
          </a:p>
          <a:p>
            <a:pPr defTabSz="914400"/>
            <a:r>
              <a:rPr lang="zh-CN" altLang="en-US" sz="4000">
                <a:solidFill>
                  <a:schemeClr val="tx2"/>
                </a:solidFill>
                <a:latin typeface="Helvetica Light"/>
                <a:ea typeface="微软雅黑" panose="020B0503020204020204" pitchFamily="34" charset="-122"/>
              </a:rPr>
              <a:t>	例如：</a:t>
            </a:r>
          </a:p>
          <a:p>
            <a:pPr defTabSz="914400"/>
            <a:r>
              <a:rPr lang="zh-CN" altLang="en-US" sz="4000">
                <a:solidFill>
                  <a:schemeClr val="tx2"/>
                </a:solidFill>
                <a:latin typeface="Helvetica Light"/>
                <a:ea typeface="微软雅黑" panose="020B0503020204020204" pitchFamily="34" charset="-122"/>
              </a:rPr>
              <a:t>		函数的声明语法由</a:t>
            </a:r>
            <a:r>
              <a:rPr lang="en-US" altLang="zh-CN" sz="4000">
                <a:solidFill>
                  <a:schemeClr val="tx2"/>
                </a:solidFill>
                <a:latin typeface="Helvetica Light"/>
                <a:ea typeface="微软雅黑" panose="020B0503020204020204" pitchFamily="34" charset="-122"/>
              </a:rPr>
              <a:t>function</a:t>
            </a:r>
            <a:r>
              <a:rPr lang="zh-CN" altLang="en-US" sz="4000">
                <a:solidFill>
                  <a:schemeClr val="tx2"/>
                </a:solidFill>
                <a:latin typeface="Helvetica Light"/>
                <a:ea typeface="微软雅黑" panose="020B0503020204020204" pitchFamily="34" charset="-122"/>
              </a:rPr>
              <a:t>命令声明，</a:t>
            </a:r>
          </a:p>
          <a:p>
            <a:pPr defTabSz="914400"/>
            <a:r>
              <a:rPr lang="zh-CN" altLang="en-US" sz="4000">
                <a:solidFill>
                  <a:schemeClr val="tx2"/>
                </a:solidFill>
                <a:latin typeface="Helvetica Light"/>
                <a:ea typeface="微软雅黑" panose="020B0503020204020204" pitchFamily="34" charset="-122"/>
              </a:rPr>
              <a:t>		函数参数写在小括号内部，</a:t>
            </a:r>
          </a:p>
          <a:p>
            <a:pPr defTabSz="914400"/>
            <a:r>
              <a:rPr lang="zh-CN" altLang="en-US" sz="4000">
                <a:solidFill>
                  <a:schemeClr val="tx2"/>
                </a:solidFill>
                <a:latin typeface="Helvetica Light"/>
                <a:ea typeface="微软雅黑" panose="020B0503020204020204" pitchFamily="34" charset="-122"/>
              </a:rPr>
              <a:t>		函数返回值在函数内部采用</a:t>
            </a:r>
            <a:r>
              <a:rPr lang="en-US" altLang="zh-CN" sz="4000">
                <a:solidFill>
                  <a:schemeClr val="tx2"/>
                </a:solidFill>
                <a:latin typeface="Helvetica Light"/>
                <a:ea typeface="微软雅黑" panose="020B0503020204020204" pitchFamily="34" charset="-122"/>
              </a:rPr>
              <a:t>return</a:t>
            </a:r>
            <a:r>
              <a:rPr lang="zh-CN" altLang="en-US" sz="4000">
                <a:solidFill>
                  <a:schemeClr val="tx2"/>
                </a:solidFill>
                <a:latin typeface="Helvetica Light"/>
                <a:ea typeface="微软雅黑" panose="020B0503020204020204" pitchFamily="34" charset="-122"/>
              </a:rPr>
              <a:t>关键词声明，</a:t>
            </a:r>
          </a:p>
          <a:p>
            <a:pPr defTabSz="914400"/>
            <a:r>
              <a:rPr lang="zh-CN" altLang="en-US" sz="4000">
                <a:solidFill>
                  <a:schemeClr val="tx2"/>
                </a:solidFill>
                <a:latin typeface="Helvetica Light"/>
                <a:ea typeface="微软雅黑" panose="020B0503020204020204" pitchFamily="34" charset="-122"/>
              </a:rPr>
              <a:t>		函数可以先使用后声明</a:t>
            </a:r>
          </a:p>
          <a:p>
            <a:pPr defTabSz="914400"/>
            <a:r>
              <a:rPr lang="en-US" altLang="zh-CN" sz="4000">
                <a:solidFill>
                  <a:schemeClr val="tx2"/>
                </a:solidFill>
                <a:latin typeface="Helvetica Light"/>
                <a:ea typeface="微软雅黑" panose="020B0503020204020204" pitchFamily="34" charset="-122"/>
              </a:rPr>
              <a:t>		</a:t>
            </a:r>
            <a:r>
              <a:rPr lang="zh-CN" altLang="en-US" sz="4000">
                <a:solidFill>
                  <a:schemeClr val="tx2"/>
                </a:solidFill>
                <a:latin typeface="Helvetica Light"/>
                <a:ea typeface="微软雅黑" panose="020B0503020204020204" pitchFamily="34" charset="-122"/>
              </a:rPr>
              <a:t>函数内部返回的函数</a:t>
            </a:r>
            <a:r>
              <a:rPr lang="en-US" altLang="zh-CN" sz="4000">
                <a:solidFill>
                  <a:schemeClr val="tx2"/>
                </a:solidFill>
                <a:latin typeface="Helvetica Light"/>
                <a:ea typeface="微软雅黑" panose="020B0503020204020204" pitchFamily="34" charset="-122"/>
              </a:rPr>
              <a:t>(</a:t>
            </a:r>
            <a:r>
              <a:rPr lang="zh-CN" altLang="en-US" sz="4000">
                <a:solidFill>
                  <a:schemeClr val="tx2"/>
                </a:solidFill>
                <a:latin typeface="Helvetica Light"/>
                <a:ea typeface="微软雅黑" panose="020B0503020204020204" pitchFamily="34" charset="-122"/>
              </a:rPr>
              <a:t>闭包</a:t>
            </a:r>
            <a:r>
              <a:rPr lang="en-US" altLang="zh-CN" sz="4000">
                <a:solidFill>
                  <a:schemeClr val="tx2"/>
                </a:solidFill>
                <a:latin typeface="Helvetica Light"/>
                <a:ea typeface="微软雅黑" panose="020B0503020204020204" pitchFamily="34" charset="-122"/>
              </a:rPr>
              <a:t>)</a:t>
            </a:r>
          </a:p>
          <a:p>
            <a:pPr defTabSz="914400"/>
            <a:r>
              <a:rPr lang="en-US" altLang="zh-CN" sz="4000">
                <a:solidFill>
                  <a:schemeClr val="tx2"/>
                </a:solidFill>
                <a:latin typeface="Helvetica Light"/>
                <a:ea typeface="微软雅黑" panose="020B0503020204020204" pitchFamily="34" charset="-122"/>
              </a:rPr>
              <a:t>		php</a:t>
            </a:r>
            <a:r>
              <a:rPr lang="zh-CN" altLang="en-US" sz="4000">
                <a:solidFill>
                  <a:schemeClr val="tx2"/>
                </a:solidFill>
                <a:latin typeface="Helvetica Light"/>
                <a:ea typeface="微软雅黑" panose="020B0503020204020204" pitchFamily="34" charset="-122"/>
              </a:rPr>
              <a:t>中的作用域也采用函数级别，因此函数内部的变量无法在函数外部直接访问。</a:t>
            </a:r>
            <a:endParaRPr lang="en-US" altLang="zh-CN" sz="4000">
              <a:solidFill>
                <a:schemeClr val="tx2"/>
              </a:solidFill>
              <a:latin typeface="Helvetica Light"/>
              <a:ea typeface="微软雅黑" panose="020B0503020204020204" pitchFamily="34" charset="-122"/>
            </a:endParaRPr>
          </a:p>
          <a:p>
            <a:pPr defTabSz="914400"/>
            <a:r>
              <a:rPr lang="zh-CN" altLang="en-US" sz="4000">
                <a:solidFill>
                  <a:schemeClr val="tx2"/>
                </a:solidFill>
                <a:latin typeface="Helvetica Light"/>
                <a:ea typeface="微软雅黑" panose="020B0503020204020204" pitchFamily="34" charset="-122"/>
              </a:rPr>
              <a:t>		</a:t>
            </a:r>
            <a:r>
              <a:rPr lang="en-US" altLang="zh-CN" sz="4000">
                <a:solidFill>
                  <a:schemeClr val="tx2"/>
                </a:solidFill>
                <a:latin typeface="微软雅黑" panose="020B0503020204020204" pitchFamily="34" charset="-122"/>
                <a:ea typeface="微软雅黑" panose="020B0503020204020204" pitchFamily="34" charset="-122"/>
              </a:rPr>
              <a:t>…</a:t>
            </a:r>
            <a:endParaRPr lang="zh-CN" altLang="en-US" sz="4000">
              <a:solidFill>
                <a:schemeClr val="tx2"/>
              </a:solidFill>
              <a:latin typeface="Helvetica Light"/>
              <a:ea typeface="微软雅黑" panose="020B0503020204020204" pitchFamily="34" charset="-122"/>
            </a:endParaRPr>
          </a:p>
          <a:p>
            <a:pPr defTabSz="914400"/>
            <a:r>
              <a:rPr lang="zh-CN" altLang="en-US" sz="4000">
                <a:solidFill>
                  <a:schemeClr val="tx2"/>
                </a:solidFill>
                <a:latin typeface="Helvetica Light"/>
                <a:ea typeface="微软雅黑" panose="020B0503020204020204" pitchFamily="34" charset="-122"/>
              </a:rPr>
              <a:t>	</a:t>
            </a:r>
          </a:p>
          <a:p>
            <a:pPr defTabSz="914400"/>
            <a:r>
              <a:rPr lang="zh-CN" altLang="en-US" sz="4000">
                <a:solidFill>
                  <a:schemeClr val="tx2"/>
                </a:solidFill>
                <a:latin typeface="Helvetica Light"/>
                <a:ea typeface="微软雅黑" panose="020B0503020204020204" pitchFamily="34" charset="-122"/>
              </a:rPr>
              <a:t>	但</a:t>
            </a:r>
            <a:r>
              <a:rPr lang="en-US" altLang="zh-CN" sz="4000">
                <a:solidFill>
                  <a:schemeClr val="tx2"/>
                </a:solidFill>
                <a:latin typeface="Helvetica Light"/>
                <a:ea typeface="微软雅黑" panose="020B0503020204020204" pitchFamily="34" charset="-122"/>
              </a:rPr>
              <a:t>php</a:t>
            </a:r>
            <a:r>
              <a:rPr lang="zh-CN" altLang="en-US" sz="4000">
                <a:solidFill>
                  <a:schemeClr val="tx2"/>
                </a:solidFill>
                <a:latin typeface="Helvetica Light"/>
                <a:ea typeface="微软雅黑" panose="020B0503020204020204" pitchFamily="34" charset="-122"/>
              </a:rPr>
              <a:t>中函数的作用域部分与</a:t>
            </a:r>
            <a:r>
              <a:rPr lang="en-US" altLang="zh-CN" sz="4000">
                <a:solidFill>
                  <a:schemeClr val="tx2"/>
                </a:solidFill>
                <a:latin typeface="Helvetica Light"/>
                <a:ea typeface="微软雅黑" panose="020B0503020204020204" pitchFamily="34" charset="-122"/>
              </a:rPr>
              <a:t>js</a:t>
            </a:r>
            <a:r>
              <a:rPr lang="zh-CN" altLang="en-US" sz="4000">
                <a:solidFill>
                  <a:schemeClr val="tx2"/>
                </a:solidFill>
                <a:latin typeface="Helvetica Light"/>
                <a:ea typeface="微软雅黑" panose="020B0503020204020204" pitchFamily="34" charset="-122"/>
              </a:rPr>
              <a:t>中的函数还是存在一些区别的。</a:t>
            </a:r>
          </a:p>
          <a:p>
            <a:pPr defTabSz="914400"/>
            <a:r>
              <a:rPr lang="en-US" altLang="zh-CN" sz="4000">
                <a:solidFill>
                  <a:schemeClr val="tx2"/>
                </a:solidFill>
                <a:latin typeface="Helvetica Light"/>
                <a:ea typeface="微软雅黑" panose="020B0503020204020204" pitchFamily="34" charset="-122"/>
              </a:rPr>
              <a:t>	</a:t>
            </a:r>
            <a:r>
              <a:rPr lang="zh-CN" altLang="en-US" sz="4000">
                <a:solidFill>
                  <a:schemeClr val="tx2"/>
                </a:solidFill>
                <a:latin typeface="Helvetica Light"/>
                <a:ea typeface="微软雅黑" panose="020B0503020204020204" pitchFamily="34" charset="-122"/>
              </a:rPr>
              <a:t>例如：	</a:t>
            </a:r>
          </a:p>
          <a:p>
            <a:pPr defTabSz="914400"/>
            <a:r>
              <a:rPr lang="zh-CN" altLang="en-US" sz="4000">
                <a:solidFill>
                  <a:schemeClr val="tx2"/>
                </a:solidFill>
                <a:latin typeface="Helvetica Light"/>
                <a:ea typeface="微软雅黑" panose="020B0503020204020204" pitchFamily="34" charset="-122"/>
              </a:rPr>
              <a:t>		在函数外部定义的全局变量并不能在函数内部直接使用，</a:t>
            </a:r>
          </a:p>
          <a:p>
            <a:pPr defTabSz="914400"/>
            <a:r>
              <a:rPr lang="zh-CN" altLang="en-US" sz="4000">
                <a:solidFill>
                  <a:schemeClr val="tx2"/>
                </a:solidFill>
                <a:latin typeface="Helvetica Light"/>
                <a:ea typeface="微软雅黑" panose="020B0503020204020204" pitchFamily="34" charset="-122"/>
              </a:rPr>
              <a:t>			而是需要通过关键词</a:t>
            </a:r>
            <a:r>
              <a:rPr lang="en-US" altLang="zh-CN" sz="4000">
                <a:solidFill>
                  <a:schemeClr val="tx2"/>
                </a:solidFill>
                <a:latin typeface="Helvetica Light"/>
                <a:ea typeface="微软雅黑" panose="020B0503020204020204" pitchFamily="34" charset="-122"/>
              </a:rPr>
              <a:t>global</a:t>
            </a:r>
            <a:r>
              <a:rPr lang="zh-CN" altLang="en-US" sz="4000">
                <a:solidFill>
                  <a:schemeClr val="tx2"/>
                </a:solidFill>
                <a:latin typeface="Helvetica Light"/>
                <a:ea typeface="微软雅黑" panose="020B0503020204020204" pitchFamily="34" charset="-122"/>
              </a:rPr>
              <a:t>在函数内部再次声明才可以。</a:t>
            </a:r>
          </a:p>
          <a:p>
            <a:pPr defTabSz="914400"/>
            <a:endParaRPr lang="zh-CN" altLang="en-US" sz="4000">
              <a:solidFill>
                <a:schemeClr val="tx2"/>
              </a:solidFill>
              <a:latin typeface="Helvetica Light"/>
              <a:ea typeface="微软雅黑" panose="020B0503020204020204" pitchFamily="34" charset="-122"/>
            </a:endParaRPr>
          </a:p>
          <a:p>
            <a:pPr defTabSz="914400"/>
            <a:r>
              <a:rPr lang="zh-CN" altLang="en-US" sz="4000">
                <a:solidFill>
                  <a:schemeClr val="tx2"/>
                </a:solidFill>
                <a:latin typeface="Helvetica Light"/>
                <a:ea typeface="微软雅黑" panose="020B0503020204020204" pitchFamily="34" charset="-122"/>
              </a:rPr>
              <a:t>	</a:t>
            </a:r>
          </a:p>
        </p:txBody>
      </p:sp>
      <p:pic>
        <p:nvPicPr>
          <p:cNvPr id="5" name="Picture 2" descr="C:\Users\Administrator\Desktop\dataBase\3.视频录制\sxtLogo.png"/>
          <p:cNvPicPr>
            <a:picLocks noChangeAspect="1" noChangeArrowheads="1"/>
          </p:cNvPicPr>
          <p:nvPr/>
        </p:nvPicPr>
        <p:blipFill>
          <a:blip r:embed="rId2"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Shape 131"/>
          <p:cNvSpPr>
            <a:spLocks noChangeArrowheads="1"/>
          </p:cNvSpPr>
          <p:nvPr/>
        </p:nvSpPr>
        <p:spPr bwMode="auto">
          <a:xfrm>
            <a:off x="2091055" y="3227070"/>
            <a:ext cx="20148550" cy="833438"/>
          </a:xfrm>
          <a:prstGeom prst="rect">
            <a:avLst/>
          </a:prstGeom>
          <a:noFill/>
          <a:ln w="12700">
            <a:noFill/>
            <a:miter lim="400000"/>
          </a:ln>
        </p:spPr>
        <p:txBody>
          <a:bodyPr lIns="50800" tIns="50800" rIns="50800" bIns="50800">
            <a:spAutoFit/>
          </a:bodyPr>
          <a:lstStyle/>
          <a:p>
            <a:pPr hangingPunct="0">
              <a:lnSpc>
                <a:spcPct val="120000"/>
              </a:lnSpc>
            </a:pPr>
            <a:r>
              <a:rPr lang="en-US" altLang="zh-CN" sz="4000">
                <a:solidFill>
                  <a:srgbClr val="53585F"/>
                </a:solidFill>
                <a:latin typeface="Helvetica Light"/>
              </a:rPr>
              <a:t>	</a:t>
            </a:r>
            <a:endParaRPr lang="zh-CN" altLang="en-US" sz="4000">
              <a:solidFill>
                <a:srgbClr val="53585F"/>
              </a:solidFill>
              <a:latin typeface="Helvetica Light"/>
            </a:endParaRPr>
          </a:p>
        </p:txBody>
      </p:sp>
      <p:sp>
        <p:nvSpPr>
          <p:cNvPr id="52231" name="Text Box 9"/>
          <p:cNvSpPr txBox="1">
            <a:spLocks noChangeArrowheads="1"/>
          </p:cNvSpPr>
          <p:nvPr/>
        </p:nvSpPr>
        <p:spPr bwMode="auto">
          <a:xfrm>
            <a:off x="2090738" y="3802063"/>
            <a:ext cx="21550312" cy="8626475"/>
          </a:xfrm>
          <a:prstGeom prst="rect">
            <a:avLst/>
          </a:prstGeom>
          <a:noFill/>
          <a:ln w="9525">
            <a:noFill/>
            <a:miter lim="800000"/>
          </a:ln>
        </p:spPr>
        <p:txBody>
          <a:bodyPr>
            <a:spAutoFit/>
          </a:bodyPr>
          <a:lstStyle/>
          <a:p>
            <a:pPr defTabSz="914400"/>
            <a:r>
              <a:rPr lang="zh-CN" altLang="en-US" sz="4000">
                <a:solidFill>
                  <a:schemeClr val="tx2"/>
                </a:solidFill>
                <a:latin typeface="Helvetica Light"/>
              </a:rPr>
              <a:t>例如：</a:t>
            </a:r>
          </a:p>
          <a:p>
            <a:pPr defTabSz="914400"/>
            <a:r>
              <a:rPr lang="en-US" altLang="zh-CN" sz="4000">
                <a:solidFill>
                  <a:schemeClr val="tx2"/>
                </a:solidFill>
                <a:latin typeface="Helvetica Light"/>
              </a:rPr>
              <a:t>	$num = 100;			//</a:t>
            </a:r>
            <a:r>
              <a:rPr lang="zh-CN" altLang="en-US" sz="4000">
                <a:solidFill>
                  <a:schemeClr val="tx2"/>
                </a:solidFill>
                <a:latin typeface="Helvetica Light"/>
              </a:rPr>
              <a:t>设置全局变量</a:t>
            </a:r>
            <a:r>
              <a:rPr lang="en-US" altLang="zh-CN" sz="4000">
                <a:solidFill>
                  <a:schemeClr val="tx2"/>
                </a:solidFill>
                <a:latin typeface="Helvetica Light"/>
              </a:rPr>
              <a:t>$num</a:t>
            </a:r>
          </a:p>
          <a:p>
            <a:pPr defTabSz="914400"/>
            <a:r>
              <a:rPr lang="en-US" altLang="zh-CN" sz="4000">
                <a:solidFill>
                  <a:schemeClr val="tx2"/>
                </a:solidFill>
                <a:latin typeface="Helvetica Light"/>
              </a:rPr>
              <a:t>	function func(){</a:t>
            </a:r>
          </a:p>
          <a:p>
            <a:pPr defTabSz="914400"/>
            <a:r>
              <a:rPr lang="en-US" altLang="zh-CN" sz="4000">
                <a:solidFill>
                  <a:schemeClr val="tx2"/>
                </a:solidFill>
                <a:latin typeface="Helvetica Light"/>
              </a:rPr>
              <a:t>		global $num;		//</a:t>
            </a:r>
            <a:r>
              <a:rPr lang="zh-CN" altLang="en-US" sz="4000">
                <a:solidFill>
                  <a:schemeClr val="tx2"/>
                </a:solidFill>
                <a:latin typeface="Helvetica Light"/>
              </a:rPr>
              <a:t>在函数内部声明</a:t>
            </a:r>
            <a:r>
              <a:rPr lang="en-US" altLang="zh-CN" sz="4000">
                <a:solidFill>
                  <a:schemeClr val="tx2"/>
                </a:solidFill>
                <a:latin typeface="Helvetica Light"/>
              </a:rPr>
              <a:t>$num</a:t>
            </a:r>
            <a:r>
              <a:rPr lang="zh-CN" altLang="en-US" sz="4000">
                <a:solidFill>
                  <a:schemeClr val="tx2"/>
                </a:solidFill>
                <a:latin typeface="Helvetica Light"/>
              </a:rPr>
              <a:t>为全局变量，否则调用出错</a:t>
            </a:r>
          </a:p>
          <a:p>
            <a:pPr defTabSz="914400"/>
            <a:r>
              <a:rPr lang="en-US" altLang="zh-CN" sz="4000">
                <a:solidFill>
                  <a:schemeClr val="tx2"/>
                </a:solidFill>
                <a:latin typeface="Helvetica Light"/>
              </a:rPr>
              <a:t>		echo $num;		//</a:t>
            </a:r>
            <a:r>
              <a:rPr lang="zh-CN" altLang="en-US" sz="4000">
                <a:solidFill>
                  <a:schemeClr val="tx2"/>
                </a:solidFill>
                <a:latin typeface="Helvetica Light"/>
              </a:rPr>
              <a:t>输出结果为</a:t>
            </a:r>
            <a:r>
              <a:rPr lang="en-US" altLang="zh-CN" sz="4000">
                <a:solidFill>
                  <a:schemeClr val="tx2"/>
                </a:solidFill>
                <a:latin typeface="Helvetica Light"/>
              </a:rPr>
              <a:t>100</a:t>
            </a:r>
            <a:r>
              <a:rPr lang="zh-CN" altLang="en-US" sz="4000">
                <a:solidFill>
                  <a:schemeClr val="tx2"/>
                </a:solidFill>
                <a:latin typeface="Helvetica Light"/>
              </a:rPr>
              <a:t>，证明访问成功</a:t>
            </a:r>
          </a:p>
          <a:p>
            <a:pPr defTabSz="914400"/>
            <a:r>
              <a:rPr lang="en-US" altLang="zh-CN" sz="4000">
                <a:solidFill>
                  <a:schemeClr val="tx2"/>
                </a:solidFill>
                <a:latin typeface="Helvetica Light"/>
              </a:rPr>
              <a:t>		$num++;			//</a:t>
            </a:r>
            <a:r>
              <a:rPr lang="zh-CN" altLang="en-US" sz="4000">
                <a:solidFill>
                  <a:schemeClr val="tx2"/>
                </a:solidFill>
                <a:latin typeface="Helvetica Light"/>
              </a:rPr>
              <a:t>对全局变量做出修改</a:t>
            </a:r>
          </a:p>
          <a:p>
            <a:pPr defTabSz="914400"/>
            <a:r>
              <a:rPr lang="en-US" altLang="zh-CN" sz="4000">
                <a:solidFill>
                  <a:schemeClr val="tx2"/>
                </a:solidFill>
                <a:latin typeface="Helvetica Light"/>
              </a:rPr>
              <a:t>	}</a:t>
            </a:r>
          </a:p>
          <a:p>
            <a:pPr defTabSz="914400"/>
            <a:r>
              <a:rPr lang="en-US" altLang="zh-CN" sz="4000">
                <a:solidFill>
                  <a:schemeClr val="tx2"/>
                </a:solidFill>
                <a:latin typeface="Helvetica Light"/>
              </a:rPr>
              <a:t>	func();</a:t>
            </a:r>
          </a:p>
          <a:p>
            <a:pPr defTabSz="914400"/>
            <a:r>
              <a:rPr lang="en-US" altLang="zh-CN" sz="4000">
                <a:solidFill>
                  <a:schemeClr val="tx2"/>
                </a:solidFill>
                <a:latin typeface="Helvetica Light"/>
              </a:rPr>
              <a:t>	echo $num;			//</a:t>
            </a:r>
            <a:r>
              <a:rPr lang="zh-CN" altLang="en-US" sz="4000">
                <a:solidFill>
                  <a:schemeClr val="tx2"/>
                </a:solidFill>
                <a:latin typeface="Helvetica Light"/>
              </a:rPr>
              <a:t>在函数外部再次输出</a:t>
            </a:r>
            <a:r>
              <a:rPr lang="en-US" altLang="zh-CN" sz="4000">
                <a:solidFill>
                  <a:schemeClr val="tx2"/>
                </a:solidFill>
                <a:latin typeface="Helvetica Light"/>
              </a:rPr>
              <a:t>$num</a:t>
            </a:r>
            <a:r>
              <a:rPr lang="zh-CN" altLang="en-US" sz="4000">
                <a:solidFill>
                  <a:schemeClr val="tx2"/>
                </a:solidFill>
                <a:latin typeface="Helvetica Light"/>
              </a:rPr>
              <a:t>，得出结果</a:t>
            </a:r>
            <a:r>
              <a:rPr lang="en-US" altLang="zh-CN" sz="4000">
                <a:solidFill>
                  <a:schemeClr val="tx2"/>
                </a:solidFill>
                <a:latin typeface="Helvetica Light"/>
              </a:rPr>
              <a:t>101</a:t>
            </a:r>
          </a:p>
          <a:p>
            <a:pPr defTabSz="914400"/>
            <a:endParaRPr lang="en-US" altLang="zh-CN" sz="4000">
              <a:solidFill>
                <a:schemeClr val="tx2"/>
              </a:solidFill>
              <a:latin typeface="Helvetica Light"/>
            </a:endParaRPr>
          </a:p>
          <a:p>
            <a:pPr defTabSz="914400"/>
            <a:endParaRPr lang="en-US" altLang="zh-CN" sz="4000">
              <a:solidFill>
                <a:schemeClr val="tx2"/>
              </a:solidFill>
              <a:latin typeface="Helvetica Light"/>
            </a:endParaRPr>
          </a:p>
          <a:p>
            <a:pPr defTabSz="914400"/>
            <a:r>
              <a:rPr lang="en-US" altLang="zh-CN" sz="4000">
                <a:solidFill>
                  <a:schemeClr val="tx2"/>
                </a:solidFill>
                <a:latin typeface="Helvetica Light"/>
              </a:rPr>
              <a:t>	</a:t>
            </a:r>
            <a:r>
              <a:rPr lang="zh-CN" altLang="en-US" sz="4000">
                <a:solidFill>
                  <a:schemeClr val="tx2"/>
                </a:solidFill>
                <a:latin typeface="Helvetica Light"/>
              </a:rPr>
              <a:t>通过上面的例子得出：</a:t>
            </a:r>
            <a:endParaRPr lang="en-US" altLang="zh-CN" sz="4000">
              <a:solidFill>
                <a:schemeClr val="tx2"/>
              </a:solidFill>
              <a:latin typeface="Helvetica Light"/>
            </a:endParaRPr>
          </a:p>
          <a:p>
            <a:pPr defTabSz="914400"/>
            <a:r>
              <a:rPr lang="zh-CN" altLang="en-US" sz="4000">
                <a:solidFill>
                  <a:schemeClr val="tx2"/>
                </a:solidFill>
                <a:latin typeface="Helvetica Light"/>
              </a:rPr>
              <a:t>		在</a:t>
            </a:r>
            <a:r>
              <a:rPr lang="en-US" altLang="zh-CN" sz="4000">
                <a:solidFill>
                  <a:schemeClr val="tx2"/>
                </a:solidFill>
                <a:latin typeface="Helvetica Light"/>
              </a:rPr>
              <a:t>php</a:t>
            </a:r>
            <a:r>
              <a:rPr lang="zh-CN" altLang="en-US" sz="4000">
                <a:solidFill>
                  <a:schemeClr val="tx2"/>
                </a:solidFill>
                <a:latin typeface="Helvetica Light"/>
              </a:rPr>
              <a:t>的函数中如果想要使用哪怕是全局变量，也必须采用关键词</a:t>
            </a:r>
            <a:r>
              <a:rPr lang="en-US" altLang="zh-CN" sz="4000">
                <a:solidFill>
                  <a:schemeClr val="tx2"/>
                </a:solidFill>
                <a:latin typeface="Helvetica Light"/>
              </a:rPr>
              <a:t>global</a:t>
            </a:r>
            <a:r>
              <a:rPr lang="zh-CN" altLang="en-US" sz="4000">
                <a:solidFill>
                  <a:schemeClr val="tx2"/>
                </a:solidFill>
                <a:latin typeface="Helvetica Light"/>
              </a:rPr>
              <a:t>声明一次。</a:t>
            </a:r>
          </a:p>
          <a:p>
            <a:pPr defTabSz="914400"/>
            <a:r>
              <a:rPr lang="zh-CN" altLang="en-US" sz="4000">
                <a:solidFill>
                  <a:schemeClr val="tx2"/>
                </a:solidFill>
                <a:latin typeface="Helvetica Light"/>
              </a:rPr>
              <a:t>		否则无法生效。</a:t>
            </a:r>
          </a:p>
        </p:txBody>
      </p:sp>
      <p:pic>
        <p:nvPicPr>
          <p:cNvPr id="6" name="Picture 2" descr="C:\Users\Administrator\Desktop\dataBase\3.视频录制\sxtLogo.png"/>
          <p:cNvPicPr>
            <a:picLocks noChangeAspect="1" noChangeArrowheads="1"/>
          </p:cNvPicPr>
          <p:nvPr/>
        </p:nvPicPr>
        <p:blipFill>
          <a:blip r:embed="rId3"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hape 131"/>
          <p:cNvSpPr>
            <a:spLocks noChangeArrowheads="1"/>
          </p:cNvSpPr>
          <p:nvPr/>
        </p:nvSpPr>
        <p:spPr bwMode="auto">
          <a:xfrm>
            <a:off x="2111375" y="3257550"/>
            <a:ext cx="20148550" cy="833438"/>
          </a:xfrm>
          <a:prstGeom prst="rect">
            <a:avLst/>
          </a:prstGeom>
          <a:noFill/>
          <a:ln w="12700">
            <a:noFill/>
            <a:miter lim="400000"/>
          </a:ln>
        </p:spPr>
        <p:txBody>
          <a:bodyPr lIns="50800" tIns="50800" rIns="50800" bIns="50800">
            <a:spAutoFit/>
          </a:bodyPr>
          <a:lstStyle/>
          <a:p>
            <a:pPr hangingPunct="0">
              <a:lnSpc>
                <a:spcPct val="120000"/>
              </a:lnSpc>
            </a:pPr>
            <a:r>
              <a:rPr lang="en-US" altLang="zh-CN" sz="4000">
                <a:solidFill>
                  <a:srgbClr val="53585F"/>
                </a:solidFill>
                <a:latin typeface="Helvetica Light"/>
              </a:rPr>
              <a:t>	</a:t>
            </a:r>
            <a:endParaRPr lang="zh-CN" altLang="en-US" sz="4000">
              <a:solidFill>
                <a:srgbClr val="53585F"/>
              </a:solidFill>
              <a:latin typeface="Helvetica Light"/>
            </a:endParaRPr>
          </a:p>
        </p:txBody>
      </p:sp>
      <p:sp>
        <p:nvSpPr>
          <p:cNvPr id="54276" name="Text Box 7"/>
          <p:cNvSpPr txBox="1">
            <a:spLocks noChangeArrowheads="1"/>
          </p:cNvSpPr>
          <p:nvPr/>
        </p:nvSpPr>
        <p:spPr bwMode="auto">
          <a:xfrm>
            <a:off x="1895475" y="2054225"/>
            <a:ext cx="5138738" cy="1006475"/>
          </a:xfrm>
          <a:prstGeom prst="rect">
            <a:avLst/>
          </a:prstGeom>
          <a:noFill/>
          <a:ln w="9525">
            <a:noFill/>
            <a:miter lim="800000"/>
          </a:ln>
        </p:spPr>
        <p:txBody>
          <a:bodyPr wrap="none">
            <a:spAutoFit/>
          </a:bodyPr>
          <a:lstStyle/>
          <a:p>
            <a:pPr defTabSz="914400"/>
            <a:r>
              <a:rPr lang="en-US" altLang="zh-CN" sz="6000">
                <a:solidFill>
                  <a:schemeClr val="tx2"/>
                </a:solidFill>
                <a:ea typeface="宋体" panose="02010600030101010101" pitchFamily="2" charset="-122"/>
              </a:rPr>
              <a:t>7.php</a:t>
            </a:r>
            <a:r>
              <a:rPr lang="zh-CN" altLang="en-US" sz="6000">
                <a:solidFill>
                  <a:schemeClr val="tx2"/>
                </a:solidFill>
                <a:ea typeface="宋体" panose="02010600030101010101" pitchFamily="2" charset="-122"/>
              </a:rPr>
              <a:t>类和对象</a:t>
            </a:r>
          </a:p>
        </p:txBody>
      </p:sp>
      <p:sp>
        <p:nvSpPr>
          <p:cNvPr id="54277" name="Text Box 6"/>
          <p:cNvSpPr txBox="1">
            <a:spLocks noChangeArrowheads="1"/>
          </p:cNvSpPr>
          <p:nvPr/>
        </p:nvSpPr>
        <p:spPr bwMode="auto">
          <a:xfrm>
            <a:off x="2398713" y="3689350"/>
            <a:ext cx="21026437" cy="6797675"/>
          </a:xfrm>
          <a:prstGeom prst="rect">
            <a:avLst/>
          </a:prstGeom>
          <a:noFill/>
          <a:ln w="9525">
            <a:noFill/>
            <a:miter lim="800000"/>
          </a:ln>
        </p:spPr>
        <p:txBody>
          <a:bodyPr>
            <a:spAutoFit/>
          </a:bodyPr>
          <a:lstStyle/>
          <a:p>
            <a:pPr defTabSz="914400"/>
            <a:r>
              <a:rPr lang="zh-CN" altLang="en-US" sz="4000">
                <a:solidFill>
                  <a:schemeClr val="tx2"/>
                </a:solidFill>
                <a:latin typeface="Helvetica Light"/>
                <a:ea typeface="微软雅黑" panose="020B0503020204020204" pitchFamily="34" charset="-122"/>
              </a:rPr>
              <a:t>	</a:t>
            </a:r>
            <a:r>
              <a:rPr lang="en-US" altLang="zh-CN" sz="4000">
                <a:solidFill>
                  <a:schemeClr val="tx2"/>
                </a:solidFill>
                <a:latin typeface="Helvetica Light"/>
                <a:ea typeface="微软雅黑" panose="020B0503020204020204" pitchFamily="34" charset="-122"/>
              </a:rPr>
              <a:t>php</a:t>
            </a:r>
            <a:r>
              <a:rPr lang="zh-CN" altLang="en-US" sz="4000">
                <a:solidFill>
                  <a:schemeClr val="tx2"/>
                </a:solidFill>
                <a:latin typeface="Helvetica Light"/>
                <a:ea typeface="微软雅黑" panose="020B0503020204020204" pitchFamily="34" charset="-122"/>
              </a:rPr>
              <a:t>中和</a:t>
            </a:r>
            <a:r>
              <a:rPr lang="en-US" altLang="zh-CN" sz="4000">
                <a:solidFill>
                  <a:schemeClr val="tx2"/>
                </a:solidFill>
                <a:latin typeface="Helvetica Light"/>
                <a:ea typeface="微软雅黑" panose="020B0503020204020204" pitchFamily="34" charset="-122"/>
              </a:rPr>
              <a:t>javascript</a:t>
            </a:r>
            <a:r>
              <a:rPr lang="zh-CN" altLang="en-US" sz="4000">
                <a:solidFill>
                  <a:schemeClr val="tx2"/>
                </a:solidFill>
                <a:latin typeface="Helvetica Light"/>
                <a:ea typeface="微软雅黑" panose="020B0503020204020204" pitchFamily="34" charset="-122"/>
              </a:rPr>
              <a:t>不同，</a:t>
            </a:r>
            <a:r>
              <a:rPr lang="en-US" altLang="zh-CN" sz="4000">
                <a:solidFill>
                  <a:schemeClr val="tx2"/>
                </a:solidFill>
                <a:latin typeface="Helvetica Light"/>
                <a:ea typeface="微软雅黑" panose="020B0503020204020204" pitchFamily="34" charset="-122"/>
              </a:rPr>
              <a:t>php</a:t>
            </a:r>
            <a:r>
              <a:rPr lang="zh-CN" altLang="en-US" sz="4000">
                <a:solidFill>
                  <a:schemeClr val="tx2"/>
                </a:solidFill>
                <a:latin typeface="Helvetica Light"/>
                <a:ea typeface="微软雅黑" panose="020B0503020204020204" pitchFamily="34" charset="-122"/>
              </a:rPr>
              <a:t>内对于类和对象是有准确的定义和关键词声明的。</a:t>
            </a:r>
          </a:p>
          <a:p>
            <a:pPr defTabSz="914400"/>
            <a:r>
              <a:rPr lang="zh-CN" altLang="en-US" sz="4000">
                <a:solidFill>
                  <a:schemeClr val="tx2"/>
                </a:solidFill>
                <a:latin typeface="Helvetica Light"/>
                <a:ea typeface="微软雅黑" panose="020B0503020204020204" pitchFamily="34" charset="-122"/>
              </a:rPr>
              <a:t>	因此暂时撇开目前对类和对象所保留的认知，让我们一起来看看在</a:t>
            </a:r>
            <a:r>
              <a:rPr lang="en-US" altLang="zh-CN" sz="4000">
                <a:solidFill>
                  <a:schemeClr val="tx2"/>
                </a:solidFill>
                <a:latin typeface="Helvetica Light"/>
                <a:ea typeface="微软雅黑" panose="020B0503020204020204" pitchFamily="34" charset="-122"/>
              </a:rPr>
              <a:t>php</a:t>
            </a:r>
            <a:r>
              <a:rPr lang="zh-CN" altLang="en-US" sz="4000">
                <a:solidFill>
                  <a:schemeClr val="tx2"/>
                </a:solidFill>
                <a:latin typeface="Helvetica Light"/>
                <a:ea typeface="微软雅黑" panose="020B0503020204020204" pitchFamily="34" charset="-122"/>
              </a:rPr>
              <a:t>中类和对象是如何规定的。</a:t>
            </a:r>
          </a:p>
          <a:p>
            <a:pPr defTabSz="914400"/>
            <a:r>
              <a:rPr lang="zh-CN" altLang="en-US" sz="4000">
                <a:solidFill>
                  <a:schemeClr val="tx2"/>
                </a:solidFill>
                <a:latin typeface="Helvetica Light"/>
                <a:ea typeface="微软雅黑" panose="020B0503020204020204" pitchFamily="34" charset="-122"/>
              </a:rPr>
              <a:t>	我们从下面几个角度来讨论一下</a:t>
            </a:r>
            <a:r>
              <a:rPr lang="en-US" altLang="zh-CN" sz="4000">
                <a:solidFill>
                  <a:schemeClr val="tx2"/>
                </a:solidFill>
                <a:latin typeface="Helvetica Light"/>
                <a:ea typeface="微软雅黑" panose="020B0503020204020204" pitchFamily="34" charset="-122"/>
              </a:rPr>
              <a:t>php</a:t>
            </a:r>
            <a:r>
              <a:rPr lang="zh-CN" altLang="en-US" sz="4000">
                <a:solidFill>
                  <a:schemeClr val="tx2"/>
                </a:solidFill>
                <a:latin typeface="Helvetica Light"/>
                <a:ea typeface="微软雅黑" panose="020B0503020204020204" pitchFamily="34" charset="-122"/>
              </a:rPr>
              <a:t>中的类和对象：</a:t>
            </a:r>
          </a:p>
          <a:p>
            <a:pPr defTabSz="914400"/>
            <a:endParaRPr lang="zh-CN" altLang="en-US" sz="4000">
              <a:solidFill>
                <a:schemeClr val="tx2"/>
              </a:solidFill>
              <a:latin typeface="Helvetica Light"/>
              <a:ea typeface="微软雅黑" panose="020B0503020204020204" pitchFamily="34" charset="-122"/>
            </a:endParaRPr>
          </a:p>
          <a:p>
            <a:pPr defTabSz="914400"/>
            <a:r>
              <a:rPr lang="zh-CN" altLang="en-US" sz="4000">
                <a:solidFill>
                  <a:schemeClr val="tx2"/>
                </a:solidFill>
                <a:latin typeface="Helvetica Light"/>
                <a:ea typeface="微软雅黑" panose="020B0503020204020204" pitchFamily="34" charset="-122"/>
              </a:rPr>
              <a:t>		</a:t>
            </a:r>
            <a:r>
              <a:rPr lang="en-US" altLang="zh-CN" sz="4000">
                <a:solidFill>
                  <a:schemeClr val="tx2"/>
                </a:solidFill>
                <a:latin typeface="Helvetica Light"/>
                <a:ea typeface="微软雅黑" panose="020B0503020204020204" pitchFamily="34" charset="-122"/>
              </a:rPr>
              <a:t>(1)php</a:t>
            </a:r>
            <a:r>
              <a:rPr lang="zh-CN" altLang="en-US" sz="4000">
                <a:solidFill>
                  <a:schemeClr val="tx2"/>
                </a:solidFill>
                <a:latin typeface="Helvetica Light"/>
                <a:ea typeface="微软雅黑" panose="020B0503020204020204" pitchFamily="34" charset="-122"/>
              </a:rPr>
              <a:t>中的类</a:t>
            </a:r>
          </a:p>
          <a:p>
            <a:pPr defTabSz="914400"/>
            <a:r>
              <a:rPr lang="en-US" altLang="zh-CN" sz="4000">
                <a:solidFill>
                  <a:schemeClr val="tx2"/>
                </a:solidFill>
                <a:latin typeface="Helvetica Light"/>
                <a:ea typeface="微软雅黑" panose="020B0503020204020204" pitchFamily="34" charset="-122"/>
              </a:rPr>
              <a:t>		(2)php</a:t>
            </a:r>
            <a:r>
              <a:rPr lang="zh-CN" altLang="en-US" sz="4000">
                <a:solidFill>
                  <a:schemeClr val="tx2"/>
                </a:solidFill>
                <a:latin typeface="Helvetica Light"/>
                <a:ea typeface="微软雅黑" panose="020B0503020204020204" pitchFamily="34" charset="-122"/>
              </a:rPr>
              <a:t>中的对象</a:t>
            </a:r>
          </a:p>
          <a:p>
            <a:pPr defTabSz="914400"/>
            <a:r>
              <a:rPr lang="en-US" altLang="zh-CN" sz="4000">
                <a:solidFill>
                  <a:schemeClr val="tx2"/>
                </a:solidFill>
                <a:latin typeface="Helvetica Light"/>
                <a:ea typeface="微软雅黑" panose="020B0503020204020204" pitchFamily="34" charset="-122"/>
              </a:rPr>
              <a:t>		(3)php</a:t>
            </a:r>
            <a:r>
              <a:rPr lang="zh-CN" altLang="en-US" sz="4000">
                <a:solidFill>
                  <a:schemeClr val="tx2"/>
                </a:solidFill>
                <a:latin typeface="Helvetica Light"/>
                <a:ea typeface="微软雅黑" panose="020B0503020204020204" pitchFamily="34" charset="-122"/>
              </a:rPr>
              <a:t>中类的属性与属性类型关键词</a:t>
            </a:r>
          </a:p>
          <a:p>
            <a:pPr defTabSz="914400"/>
            <a:r>
              <a:rPr lang="en-US" altLang="zh-CN" sz="4000">
                <a:solidFill>
                  <a:schemeClr val="tx2"/>
                </a:solidFill>
                <a:latin typeface="Helvetica Light"/>
                <a:ea typeface="微软雅黑" panose="020B0503020204020204" pitchFamily="34" charset="-122"/>
              </a:rPr>
              <a:t>		(4)php</a:t>
            </a:r>
            <a:r>
              <a:rPr lang="zh-CN" altLang="en-US" sz="4000">
                <a:solidFill>
                  <a:schemeClr val="tx2"/>
                </a:solidFill>
                <a:latin typeface="Helvetica Light"/>
                <a:ea typeface="微软雅黑" panose="020B0503020204020204" pitchFamily="34" charset="-122"/>
              </a:rPr>
              <a:t>中的类常量与静态变量</a:t>
            </a:r>
          </a:p>
          <a:p>
            <a:pPr defTabSz="914400"/>
            <a:r>
              <a:rPr lang="en-US" altLang="zh-CN" sz="4000">
                <a:solidFill>
                  <a:schemeClr val="tx2"/>
                </a:solidFill>
                <a:latin typeface="Helvetica Light"/>
                <a:ea typeface="微软雅黑" panose="020B0503020204020204" pitchFamily="34" charset="-122"/>
              </a:rPr>
              <a:t>		(5)php</a:t>
            </a:r>
            <a:r>
              <a:rPr lang="zh-CN" altLang="en-US" sz="4000">
                <a:solidFill>
                  <a:schemeClr val="tx2"/>
                </a:solidFill>
                <a:latin typeface="Helvetica Light"/>
                <a:ea typeface="微软雅黑" panose="020B0503020204020204" pitchFamily="34" charset="-122"/>
              </a:rPr>
              <a:t>中类的构造函数</a:t>
            </a:r>
            <a:endParaRPr lang="en-US" altLang="zh-CN" sz="4000">
              <a:solidFill>
                <a:schemeClr val="tx2"/>
              </a:solidFill>
              <a:latin typeface="Helvetica Light"/>
              <a:ea typeface="微软雅黑" panose="020B0503020204020204" pitchFamily="34" charset="-122"/>
            </a:endParaRPr>
          </a:p>
          <a:p>
            <a:pPr defTabSz="914400"/>
            <a:r>
              <a:rPr lang="en-US" altLang="zh-CN" sz="4000">
                <a:solidFill>
                  <a:schemeClr val="tx2"/>
                </a:solidFill>
                <a:latin typeface="Helvetica Light"/>
                <a:ea typeface="微软雅黑" panose="020B0503020204020204" pitchFamily="34" charset="-122"/>
              </a:rPr>
              <a:t>		(6)php</a:t>
            </a:r>
            <a:r>
              <a:rPr lang="zh-CN" altLang="en-US" sz="4000">
                <a:solidFill>
                  <a:schemeClr val="tx2"/>
                </a:solidFill>
                <a:latin typeface="Helvetica Light"/>
                <a:ea typeface="微软雅黑" panose="020B0503020204020204" pitchFamily="34" charset="-122"/>
              </a:rPr>
              <a:t>中的继承</a:t>
            </a:r>
          </a:p>
        </p:txBody>
      </p:sp>
      <p:pic>
        <p:nvPicPr>
          <p:cNvPr id="5" name="Picture 2" descr="C:\Users\Administrator\Desktop\dataBase\3.视频录制\sxtLogo.png"/>
          <p:cNvPicPr>
            <a:picLocks noChangeAspect="1" noChangeArrowheads="1"/>
          </p:cNvPicPr>
          <p:nvPr/>
        </p:nvPicPr>
        <p:blipFill>
          <a:blip r:embed="rId3"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hape 131"/>
          <p:cNvSpPr>
            <a:spLocks noChangeArrowheads="1"/>
          </p:cNvSpPr>
          <p:nvPr/>
        </p:nvSpPr>
        <p:spPr bwMode="auto">
          <a:xfrm>
            <a:off x="2111375" y="3257550"/>
            <a:ext cx="20148550" cy="833438"/>
          </a:xfrm>
          <a:prstGeom prst="rect">
            <a:avLst/>
          </a:prstGeom>
          <a:noFill/>
          <a:ln w="12700">
            <a:noFill/>
            <a:miter lim="400000"/>
          </a:ln>
        </p:spPr>
        <p:txBody>
          <a:bodyPr lIns="50800" tIns="50800" rIns="50800" bIns="50800">
            <a:spAutoFit/>
          </a:bodyPr>
          <a:lstStyle/>
          <a:p>
            <a:pPr hangingPunct="0">
              <a:lnSpc>
                <a:spcPct val="120000"/>
              </a:lnSpc>
            </a:pPr>
            <a:r>
              <a:rPr lang="en-US" altLang="zh-CN" sz="4000">
                <a:solidFill>
                  <a:srgbClr val="53585F"/>
                </a:solidFill>
                <a:latin typeface="Helvetica Light"/>
              </a:rPr>
              <a:t>	</a:t>
            </a:r>
            <a:endParaRPr lang="zh-CN" altLang="en-US" sz="4000">
              <a:solidFill>
                <a:srgbClr val="53585F"/>
              </a:solidFill>
              <a:latin typeface="Helvetica Light"/>
            </a:endParaRPr>
          </a:p>
        </p:txBody>
      </p:sp>
      <p:sp>
        <p:nvSpPr>
          <p:cNvPr id="56326" name="Text Box 7"/>
          <p:cNvSpPr txBox="1">
            <a:spLocks noChangeArrowheads="1"/>
          </p:cNvSpPr>
          <p:nvPr/>
        </p:nvSpPr>
        <p:spPr bwMode="auto">
          <a:xfrm>
            <a:off x="1606550" y="2536825"/>
            <a:ext cx="3306763" cy="701675"/>
          </a:xfrm>
          <a:prstGeom prst="rect">
            <a:avLst/>
          </a:prstGeom>
          <a:noFill/>
          <a:ln w="9525">
            <a:noFill/>
            <a:miter lim="800000"/>
          </a:ln>
        </p:spPr>
        <p:txBody>
          <a:bodyPr wrap="none">
            <a:spAutoFit/>
          </a:bodyPr>
          <a:lstStyle/>
          <a:p>
            <a:pPr defTabSz="914400"/>
            <a:r>
              <a:rPr lang="en-US" altLang="zh-CN" sz="4000">
                <a:solidFill>
                  <a:schemeClr val="tx2"/>
                </a:solidFill>
                <a:latin typeface="微软雅黑" panose="020B0503020204020204" pitchFamily="34" charset="-122"/>
                <a:ea typeface="微软雅黑" panose="020B0503020204020204" pitchFamily="34" charset="-122"/>
              </a:rPr>
              <a:t>(1)php</a:t>
            </a:r>
            <a:r>
              <a:rPr lang="zh-CN" altLang="en-US" sz="4000">
                <a:solidFill>
                  <a:schemeClr val="tx2"/>
                </a:solidFill>
                <a:latin typeface="微软雅黑" panose="020B0503020204020204" pitchFamily="34" charset="-122"/>
                <a:ea typeface="微软雅黑" panose="020B0503020204020204" pitchFamily="34" charset="-122"/>
              </a:rPr>
              <a:t>中的类</a:t>
            </a:r>
          </a:p>
        </p:txBody>
      </p:sp>
      <p:sp>
        <p:nvSpPr>
          <p:cNvPr id="56327" name="Text Box 8"/>
          <p:cNvSpPr txBox="1">
            <a:spLocks noChangeArrowheads="1"/>
          </p:cNvSpPr>
          <p:nvPr/>
        </p:nvSpPr>
        <p:spPr bwMode="auto">
          <a:xfrm>
            <a:off x="2090738" y="3802063"/>
            <a:ext cx="21910675" cy="8626475"/>
          </a:xfrm>
          <a:prstGeom prst="rect">
            <a:avLst/>
          </a:prstGeom>
          <a:noFill/>
          <a:ln w="9525">
            <a:noFill/>
            <a:miter lim="800000"/>
          </a:ln>
        </p:spPr>
        <p:txBody>
          <a:bodyPr>
            <a:spAutoFit/>
          </a:bodyPr>
          <a:lstStyle/>
          <a:p>
            <a:pPr defTabSz="914400"/>
            <a:r>
              <a:rPr lang="zh-CN" altLang="en-US" sz="4000">
                <a:solidFill>
                  <a:schemeClr val="tx2"/>
                </a:solidFill>
                <a:latin typeface="Helvetica Light"/>
              </a:rPr>
              <a:t>	描述：</a:t>
            </a:r>
            <a:r>
              <a:rPr lang="en-US" altLang="zh-CN" sz="4000">
                <a:solidFill>
                  <a:schemeClr val="tx2"/>
                </a:solidFill>
                <a:latin typeface="Helvetica Light"/>
              </a:rPr>
              <a:t>php</a:t>
            </a:r>
            <a:r>
              <a:rPr lang="zh-CN" altLang="en-US" sz="4000">
                <a:solidFill>
                  <a:schemeClr val="tx2"/>
                </a:solidFill>
                <a:latin typeface="Helvetica Light"/>
              </a:rPr>
              <a:t>中类的定义都以关键字</a:t>
            </a:r>
            <a:r>
              <a:rPr lang="zh-CN" altLang="en-US" sz="4000">
                <a:solidFill>
                  <a:schemeClr val="tx2"/>
                </a:solidFill>
              </a:rPr>
              <a:t> </a:t>
            </a:r>
            <a:r>
              <a:rPr lang="en-US" altLang="zh-CN" sz="4000">
                <a:solidFill>
                  <a:schemeClr val="tx2"/>
                </a:solidFill>
                <a:latin typeface="Helvetica Light"/>
              </a:rPr>
              <a:t>class</a:t>
            </a:r>
            <a:r>
              <a:rPr lang="en-US" altLang="zh-CN" sz="4000">
                <a:solidFill>
                  <a:schemeClr val="tx2"/>
                </a:solidFill>
              </a:rPr>
              <a:t> </a:t>
            </a:r>
            <a:r>
              <a:rPr lang="zh-CN" altLang="en-US" sz="4000">
                <a:solidFill>
                  <a:schemeClr val="tx2"/>
                </a:solidFill>
                <a:latin typeface="Helvetica Light"/>
              </a:rPr>
              <a:t>开头，后跟类名，再后面跟着一对花括号。</a:t>
            </a:r>
          </a:p>
          <a:p>
            <a:pPr defTabSz="914400"/>
            <a:r>
              <a:rPr lang="zh-CN" altLang="en-US" sz="4000">
                <a:solidFill>
                  <a:schemeClr val="tx2"/>
                </a:solidFill>
                <a:latin typeface="Helvetica Light"/>
              </a:rPr>
              <a:t>		    括号内包含有类的属性与方法的定义。</a:t>
            </a:r>
          </a:p>
          <a:p>
            <a:pPr defTabSz="914400"/>
            <a:r>
              <a:rPr lang="zh-CN" altLang="en-US" sz="4000">
                <a:solidFill>
                  <a:schemeClr val="tx2"/>
                </a:solidFill>
                <a:latin typeface="Helvetica Light"/>
              </a:rPr>
              <a:t>	语法：</a:t>
            </a:r>
            <a:r>
              <a:rPr lang="en-US" altLang="zh-CN" sz="4000">
                <a:solidFill>
                  <a:srgbClr val="FF0000"/>
                </a:solidFill>
                <a:latin typeface="Helvetica Light"/>
              </a:rPr>
              <a:t>class </a:t>
            </a:r>
            <a:r>
              <a:rPr lang="zh-CN" altLang="en-US" sz="4000">
                <a:solidFill>
                  <a:srgbClr val="FF0000"/>
                </a:solidFill>
                <a:latin typeface="Helvetica Light"/>
              </a:rPr>
              <a:t>类名 </a:t>
            </a:r>
            <a:r>
              <a:rPr lang="en-US" altLang="zh-CN" sz="4000">
                <a:solidFill>
                  <a:srgbClr val="FF0000"/>
                </a:solidFill>
                <a:latin typeface="Helvetica Light"/>
              </a:rPr>
              <a:t>{  </a:t>
            </a:r>
            <a:r>
              <a:rPr lang="zh-CN" altLang="en-US" sz="4000">
                <a:solidFill>
                  <a:srgbClr val="FF0000"/>
                </a:solidFill>
                <a:latin typeface="Helvetica Light"/>
              </a:rPr>
              <a:t>类内部的结构  </a:t>
            </a:r>
            <a:r>
              <a:rPr lang="en-US" altLang="zh-CN" sz="4000">
                <a:solidFill>
                  <a:srgbClr val="FF0000"/>
                </a:solidFill>
                <a:latin typeface="Helvetica Light"/>
              </a:rPr>
              <a:t>}</a:t>
            </a:r>
          </a:p>
          <a:p>
            <a:pPr defTabSz="914400"/>
            <a:r>
              <a:rPr lang="zh-CN" altLang="en-US" sz="4000">
                <a:solidFill>
                  <a:schemeClr val="tx2"/>
                </a:solidFill>
                <a:latin typeface="Helvetica Light"/>
              </a:rPr>
              <a:t>	说明：</a:t>
            </a:r>
          </a:p>
          <a:p>
            <a:pPr defTabSz="914400"/>
            <a:r>
              <a:rPr lang="zh-CN" altLang="en-US" sz="4000">
                <a:solidFill>
                  <a:schemeClr val="tx2"/>
                </a:solidFill>
                <a:latin typeface="Helvetica Light"/>
              </a:rPr>
              <a:t>		   </a:t>
            </a:r>
            <a:r>
              <a:rPr lang="en-US" altLang="zh-CN" sz="4000">
                <a:solidFill>
                  <a:schemeClr val="tx2"/>
                </a:solidFill>
                <a:latin typeface="Helvetica Light"/>
              </a:rPr>
              <a:t>a.</a:t>
            </a:r>
            <a:r>
              <a:rPr lang="zh-CN" altLang="en-US" sz="4000">
                <a:solidFill>
                  <a:schemeClr val="tx2"/>
                </a:solidFill>
                <a:latin typeface="Helvetica Light"/>
              </a:rPr>
              <a:t>类名可以是任何非 </a:t>
            </a:r>
            <a:r>
              <a:rPr lang="en-US" altLang="zh-CN" sz="4000">
                <a:solidFill>
                  <a:schemeClr val="tx2"/>
                </a:solidFill>
                <a:latin typeface="Helvetica Light"/>
              </a:rPr>
              <a:t>PHP</a:t>
            </a:r>
            <a:r>
              <a:rPr lang="en-US" altLang="zh-CN" sz="4000">
                <a:solidFill>
                  <a:schemeClr val="tx2"/>
                </a:solidFill>
              </a:rPr>
              <a:t> </a:t>
            </a:r>
            <a:r>
              <a:rPr lang="zh-CN" altLang="en-US" sz="4000">
                <a:solidFill>
                  <a:schemeClr val="tx2"/>
                </a:solidFill>
                <a:latin typeface="Helvetica Light"/>
              </a:rPr>
              <a:t>保留字的合法标签。一个合法类名以字母或下划线开头，</a:t>
            </a:r>
          </a:p>
          <a:p>
            <a:pPr defTabSz="914400"/>
            <a:r>
              <a:rPr lang="zh-CN" altLang="en-US" sz="4000">
                <a:solidFill>
                  <a:schemeClr val="tx2"/>
                </a:solidFill>
                <a:latin typeface="Helvetica Light"/>
              </a:rPr>
              <a:t>			后面跟着若干字母，数字或下划线。</a:t>
            </a:r>
            <a:r>
              <a:rPr lang="zh-CN" altLang="en-US" sz="4000">
                <a:latin typeface="Helvetica Light"/>
              </a:rPr>
              <a:t> </a:t>
            </a:r>
          </a:p>
          <a:p>
            <a:pPr defTabSz="914400"/>
            <a:r>
              <a:rPr lang="zh-CN" altLang="en-US" sz="4000">
                <a:solidFill>
                  <a:schemeClr val="tx2"/>
                </a:solidFill>
                <a:latin typeface="Helvetica Light"/>
              </a:rPr>
              <a:t>		   </a:t>
            </a:r>
            <a:r>
              <a:rPr lang="en-US" altLang="zh-CN" sz="4000">
                <a:solidFill>
                  <a:schemeClr val="tx2"/>
                </a:solidFill>
                <a:latin typeface="Helvetica Light"/>
              </a:rPr>
              <a:t>b.</a:t>
            </a:r>
            <a:r>
              <a:rPr lang="zh-CN" altLang="en-US" sz="4000">
                <a:solidFill>
                  <a:schemeClr val="tx2"/>
                </a:solidFill>
                <a:latin typeface="Helvetica Light"/>
              </a:rPr>
              <a:t>一个类可以包含有属于自己的常量，变量</a:t>
            </a:r>
            <a:r>
              <a:rPr lang="en-US" altLang="zh-CN" sz="4000">
                <a:solidFill>
                  <a:schemeClr val="tx2"/>
                </a:solidFill>
                <a:latin typeface="Helvetica Light"/>
              </a:rPr>
              <a:t>【</a:t>
            </a:r>
            <a:r>
              <a:rPr lang="zh-CN" altLang="en-US" sz="4000">
                <a:solidFill>
                  <a:schemeClr val="tx2"/>
                </a:solidFill>
                <a:latin typeface="Helvetica Light"/>
              </a:rPr>
              <a:t>属性</a:t>
            </a:r>
            <a:r>
              <a:rPr lang="en-US" altLang="zh-CN" sz="4000">
                <a:solidFill>
                  <a:schemeClr val="tx2"/>
                </a:solidFill>
                <a:latin typeface="Helvetica Light"/>
              </a:rPr>
              <a:t>】</a:t>
            </a:r>
            <a:r>
              <a:rPr lang="zh-CN" altLang="en-US" sz="4000">
                <a:solidFill>
                  <a:schemeClr val="tx2"/>
                </a:solidFill>
                <a:latin typeface="Helvetica Light"/>
              </a:rPr>
              <a:t>以及函数</a:t>
            </a:r>
            <a:r>
              <a:rPr lang="en-US" altLang="zh-CN" sz="4000">
                <a:solidFill>
                  <a:schemeClr val="tx2"/>
                </a:solidFill>
                <a:latin typeface="Helvetica Light"/>
              </a:rPr>
              <a:t>【</a:t>
            </a:r>
            <a:r>
              <a:rPr lang="zh-CN" altLang="en-US" sz="4000">
                <a:solidFill>
                  <a:schemeClr val="tx2"/>
                </a:solidFill>
                <a:latin typeface="Helvetica Light"/>
              </a:rPr>
              <a:t>即方法</a:t>
            </a:r>
            <a:r>
              <a:rPr lang="en-US" altLang="zh-CN" sz="4000">
                <a:solidFill>
                  <a:schemeClr val="tx2"/>
                </a:solidFill>
                <a:latin typeface="Helvetica Light"/>
              </a:rPr>
              <a:t>】</a:t>
            </a:r>
            <a:r>
              <a:rPr lang="zh-CN" altLang="en-US" sz="4000">
                <a:solidFill>
                  <a:schemeClr val="tx2"/>
                </a:solidFill>
                <a:latin typeface="Helvetica Light"/>
              </a:rPr>
              <a:t>。</a:t>
            </a:r>
          </a:p>
          <a:p>
            <a:pPr defTabSz="914400"/>
            <a:r>
              <a:rPr lang="zh-CN" altLang="en-US" sz="4000">
                <a:solidFill>
                  <a:schemeClr val="tx2"/>
                </a:solidFill>
                <a:latin typeface="Helvetica Light"/>
              </a:rPr>
              <a:t>	例子：</a:t>
            </a:r>
          </a:p>
          <a:p>
            <a:pPr defTabSz="914400"/>
            <a:r>
              <a:rPr lang="zh-CN" altLang="en-US" sz="4000">
                <a:solidFill>
                  <a:schemeClr val="tx2"/>
                </a:solidFill>
                <a:latin typeface="Helvetica Light"/>
              </a:rPr>
              <a:t>		   </a:t>
            </a:r>
            <a:r>
              <a:rPr lang="en-US" altLang="zh-CN" sz="4000">
                <a:solidFill>
                  <a:srgbClr val="FF0000"/>
                </a:solidFill>
                <a:latin typeface="Helvetica Light"/>
              </a:rPr>
              <a:t>class Peo{</a:t>
            </a:r>
          </a:p>
          <a:p>
            <a:pPr defTabSz="914400"/>
            <a:r>
              <a:rPr lang="en-US" altLang="zh-CN" sz="4000">
                <a:solidFill>
                  <a:schemeClr val="tx2"/>
                </a:solidFill>
                <a:latin typeface="Helvetica Light"/>
              </a:rPr>
              <a:t>				</a:t>
            </a:r>
            <a:r>
              <a:rPr lang="en-US" altLang="zh-CN" sz="4000">
                <a:solidFill>
                  <a:schemeClr val="accent2"/>
                </a:solidFill>
                <a:latin typeface="Helvetica Light"/>
              </a:rPr>
              <a:t>public</a:t>
            </a:r>
            <a:r>
              <a:rPr lang="en-US" altLang="zh-CN" sz="4000">
                <a:solidFill>
                  <a:schemeClr val="tx2"/>
                </a:solidFill>
                <a:latin typeface="Helvetica Light"/>
              </a:rPr>
              <a:t> $peoName = </a:t>
            </a:r>
            <a:r>
              <a:rPr lang="en-US" altLang="zh-CN" sz="4000">
                <a:solidFill>
                  <a:schemeClr val="tx2"/>
                </a:solidFill>
              </a:rPr>
              <a:t>‘</a:t>
            </a:r>
            <a:r>
              <a:rPr lang="en-US" altLang="zh-CN" sz="4000">
                <a:solidFill>
                  <a:schemeClr val="tx2"/>
                </a:solidFill>
                <a:latin typeface="Helvetica Light"/>
              </a:rPr>
              <a:t>people name</a:t>
            </a:r>
            <a:r>
              <a:rPr lang="en-US" altLang="zh-CN" sz="4000">
                <a:solidFill>
                  <a:schemeClr val="tx2"/>
                </a:solidFill>
              </a:rPr>
              <a:t>’</a:t>
            </a:r>
            <a:r>
              <a:rPr lang="en-US" altLang="zh-CN" sz="4000">
                <a:solidFill>
                  <a:schemeClr val="tx2"/>
                </a:solidFill>
                <a:latin typeface="Helvetica Light"/>
              </a:rPr>
              <a:t>;	//public</a:t>
            </a:r>
            <a:r>
              <a:rPr lang="zh-CN" altLang="en-US" sz="4000">
                <a:solidFill>
                  <a:schemeClr val="tx2"/>
                </a:solidFill>
                <a:latin typeface="Helvetica Light"/>
              </a:rPr>
              <a:t>是一个关键词，稍后再说</a:t>
            </a:r>
          </a:p>
          <a:p>
            <a:pPr defTabSz="914400"/>
            <a:r>
              <a:rPr lang="en-US" altLang="zh-CN" sz="4000">
                <a:solidFill>
                  <a:schemeClr val="tx2"/>
                </a:solidFill>
                <a:latin typeface="Helvetica Light"/>
              </a:rPr>
              <a:t>				function showSelf(){</a:t>
            </a:r>
          </a:p>
          <a:p>
            <a:pPr defTabSz="914400"/>
            <a:r>
              <a:rPr lang="en-US" altLang="zh-CN" sz="4000">
                <a:solidFill>
                  <a:schemeClr val="tx2"/>
                </a:solidFill>
                <a:latin typeface="Helvetica Light"/>
              </a:rPr>
              <a:t>					echo 'hello world!';</a:t>
            </a:r>
          </a:p>
          <a:p>
            <a:pPr defTabSz="914400"/>
            <a:r>
              <a:rPr lang="en-US" altLang="zh-CN" sz="4000">
                <a:solidFill>
                  <a:schemeClr val="tx2"/>
                </a:solidFill>
                <a:latin typeface="Helvetica Light"/>
              </a:rPr>
              <a:t>				}</a:t>
            </a:r>
          </a:p>
          <a:p>
            <a:pPr defTabSz="914400"/>
            <a:r>
              <a:rPr lang="en-US" altLang="zh-CN" sz="4000">
                <a:solidFill>
                  <a:schemeClr val="tx2"/>
                </a:solidFill>
                <a:latin typeface="Helvetica Light"/>
              </a:rPr>
              <a:t>		   </a:t>
            </a:r>
            <a:r>
              <a:rPr lang="en-US" altLang="zh-CN" sz="4000">
                <a:solidFill>
                  <a:srgbClr val="FF0000"/>
                </a:solidFill>
                <a:latin typeface="Helvetica Light"/>
              </a:rPr>
              <a:t>}</a:t>
            </a:r>
            <a:endParaRPr lang="zh-CN" altLang="en-US" sz="4000">
              <a:solidFill>
                <a:srgbClr val="FF0000"/>
              </a:solidFill>
              <a:latin typeface="Helvetica Light"/>
            </a:endParaRPr>
          </a:p>
        </p:txBody>
      </p:sp>
      <p:pic>
        <p:nvPicPr>
          <p:cNvPr id="7" name="Picture 2" descr="C:\Users\Administrator\Desktop\dataBase\3.视频录制\sxtLogo.png"/>
          <p:cNvPicPr>
            <a:picLocks noChangeAspect="1" noChangeArrowheads="1"/>
          </p:cNvPicPr>
          <p:nvPr/>
        </p:nvPicPr>
        <p:blipFill>
          <a:blip r:embed="rId3"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Shape 131"/>
          <p:cNvSpPr>
            <a:spLocks noChangeArrowheads="1"/>
          </p:cNvSpPr>
          <p:nvPr/>
        </p:nvSpPr>
        <p:spPr bwMode="auto">
          <a:xfrm>
            <a:off x="2111375" y="3257550"/>
            <a:ext cx="20148550" cy="833438"/>
          </a:xfrm>
          <a:prstGeom prst="rect">
            <a:avLst/>
          </a:prstGeom>
          <a:noFill/>
          <a:ln w="12700">
            <a:noFill/>
            <a:miter lim="400000"/>
          </a:ln>
        </p:spPr>
        <p:txBody>
          <a:bodyPr lIns="50800" tIns="50800" rIns="50800" bIns="50800">
            <a:spAutoFit/>
          </a:bodyPr>
          <a:lstStyle/>
          <a:p>
            <a:pPr hangingPunct="0">
              <a:lnSpc>
                <a:spcPct val="120000"/>
              </a:lnSpc>
            </a:pPr>
            <a:r>
              <a:rPr lang="en-US" altLang="zh-CN" sz="4000">
                <a:solidFill>
                  <a:srgbClr val="53585F"/>
                </a:solidFill>
                <a:latin typeface="Helvetica Light"/>
              </a:rPr>
              <a:t>	</a:t>
            </a:r>
            <a:endParaRPr lang="zh-CN" altLang="en-US" sz="4000">
              <a:solidFill>
                <a:srgbClr val="53585F"/>
              </a:solidFill>
              <a:latin typeface="Helvetica Light"/>
            </a:endParaRPr>
          </a:p>
        </p:txBody>
      </p:sp>
      <p:sp>
        <p:nvSpPr>
          <p:cNvPr id="58374" name="Text Box 7"/>
          <p:cNvSpPr txBox="1">
            <a:spLocks noChangeArrowheads="1"/>
          </p:cNvSpPr>
          <p:nvPr/>
        </p:nvSpPr>
        <p:spPr bwMode="auto">
          <a:xfrm>
            <a:off x="1606550" y="2536825"/>
            <a:ext cx="3814763" cy="701675"/>
          </a:xfrm>
          <a:prstGeom prst="rect">
            <a:avLst/>
          </a:prstGeom>
          <a:noFill/>
          <a:ln w="9525">
            <a:noFill/>
            <a:miter lim="800000"/>
          </a:ln>
        </p:spPr>
        <p:txBody>
          <a:bodyPr wrap="none">
            <a:spAutoFit/>
          </a:bodyPr>
          <a:lstStyle/>
          <a:p>
            <a:pPr defTabSz="914400"/>
            <a:r>
              <a:rPr lang="en-US" altLang="zh-CN" sz="4000">
                <a:solidFill>
                  <a:schemeClr val="tx2"/>
                </a:solidFill>
                <a:latin typeface="微软雅黑" panose="020B0503020204020204" pitchFamily="34" charset="-122"/>
                <a:ea typeface="微软雅黑" panose="020B0503020204020204" pitchFamily="34" charset="-122"/>
              </a:rPr>
              <a:t>(2)php</a:t>
            </a:r>
            <a:r>
              <a:rPr lang="zh-CN" altLang="en-US" sz="4000">
                <a:solidFill>
                  <a:schemeClr val="tx2"/>
                </a:solidFill>
                <a:latin typeface="微软雅黑" panose="020B0503020204020204" pitchFamily="34" charset="-122"/>
                <a:ea typeface="微软雅黑" panose="020B0503020204020204" pitchFamily="34" charset="-122"/>
              </a:rPr>
              <a:t>中的对象</a:t>
            </a:r>
          </a:p>
        </p:txBody>
      </p:sp>
      <p:sp>
        <p:nvSpPr>
          <p:cNvPr id="58375" name="Text Box 8"/>
          <p:cNvSpPr txBox="1">
            <a:spLocks noChangeArrowheads="1"/>
          </p:cNvSpPr>
          <p:nvPr/>
        </p:nvSpPr>
        <p:spPr bwMode="auto">
          <a:xfrm>
            <a:off x="2090738" y="3802063"/>
            <a:ext cx="21910675" cy="8626475"/>
          </a:xfrm>
          <a:prstGeom prst="rect">
            <a:avLst/>
          </a:prstGeom>
          <a:noFill/>
          <a:ln w="9525">
            <a:noFill/>
            <a:miter lim="800000"/>
          </a:ln>
        </p:spPr>
        <p:txBody>
          <a:bodyPr>
            <a:spAutoFit/>
          </a:bodyPr>
          <a:lstStyle/>
          <a:p>
            <a:pPr defTabSz="914400"/>
            <a:r>
              <a:rPr lang="zh-CN" altLang="en-US" sz="4000">
                <a:solidFill>
                  <a:schemeClr val="tx2"/>
                </a:solidFill>
                <a:latin typeface="Helvetica Light"/>
              </a:rPr>
              <a:t>	描述：要创建一个类的实例，必须使用</a:t>
            </a:r>
            <a:r>
              <a:rPr lang="zh-CN" altLang="en-US" sz="4000">
                <a:solidFill>
                  <a:schemeClr val="tx2"/>
                </a:solidFill>
              </a:rPr>
              <a:t> </a:t>
            </a:r>
            <a:r>
              <a:rPr lang="en-US" altLang="zh-CN" sz="4000">
                <a:solidFill>
                  <a:schemeClr val="tx2"/>
                </a:solidFill>
                <a:latin typeface="Helvetica Light"/>
              </a:rPr>
              <a:t>new</a:t>
            </a:r>
            <a:r>
              <a:rPr lang="en-US" altLang="zh-CN" sz="4000">
                <a:solidFill>
                  <a:schemeClr val="tx2"/>
                </a:solidFill>
              </a:rPr>
              <a:t> </a:t>
            </a:r>
            <a:r>
              <a:rPr lang="zh-CN" altLang="en-US" sz="4000">
                <a:solidFill>
                  <a:schemeClr val="tx2"/>
                </a:solidFill>
                <a:latin typeface="Helvetica Light"/>
              </a:rPr>
              <a:t>关键字。类应在被实例化之前定义。</a:t>
            </a:r>
          </a:p>
          <a:p>
            <a:pPr defTabSz="914400"/>
            <a:r>
              <a:rPr lang="zh-CN" altLang="en-US" sz="4000">
                <a:solidFill>
                  <a:schemeClr val="tx2"/>
                </a:solidFill>
                <a:latin typeface="Helvetica Light"/>
              </a:rPr>
              <a:t>	语法：</a:t>
            </a:r>
            <a:r>
              <a:rPr lang="en-US" altLang="zh-CN" sz="4000">
                <a:solidFill>
                  <a:srgbClr val="FF0000"/>
                </a:solidFill>
                <a:latin typeface="Helvetica Light"/>
              </a:rPr>
              <a:t>$</a:t>
            </a:r>
            <a:r>
              <a:rPr lang="zh-CN" altLang="en-US" sz="4000">
                <a:solidFill>
                  <a:srgbClr val="FF0000"/>
                </a:solidFill>
                <a:latin typeface="Helvetica Light"/>
              </a:rPr>
              <a:t>对象名 </a:t>
            </a:r>
            <a:r>
              <a:rPr lang="en-US" altLang="zh-CN" sz="4000">
                <a:solidFill>
                  <a:srgbClr val="FF0000"/>
                </a:solidFill>
                <a:latin typeface="Helvetica Light"/>
              </a:rPr>
              <a:t>= new </a:t>
            </a:r>
            <a:r>
              <a:rPr lang="zh-CN" altLang="en-US" sz="4000">
                <a:solidFill>
                  <a:srgbClr val="FF0000"/>
                </a:solidFill>
                <a:latin typeface="Helvetica Light"/>
              </a:rPr>
              <a:t>类名</a:t>
            </a:r>
            <a:r>
              <a:rPr lang="en-US" altLang="zh-CN" sz="4000">
                <a:solidFill>
                  <a:srgbClr val="FF0000"/>
                </a:solidFill>
                <a:latin typeface="Helvetica Light"/>
              </a:rPr>
              <a:t>();</a:t>
            </a:r>
          </a:p>
          <a:p>
            <a:pPr defTabSz="914400"/>
            <a:r>
              <a:rPr lang="zh-CN" altLang="en-US" sz="4000">
                <a:solidFill>
                  <a:schemeClr val="tx2"/>
                </a:solidFill>
                <a:latin typeface="Helvetica Light"/>
              </a:rPr>
              <a:t>	说明：</a:t>
            </a:r>
          </a:p>
          <a:p>
            <a:pPr defTabSz="914400"/>
            <a:r>
              <a:rPr lang="zh-CN" altLang="en-US" sz="4000">
                <a:solidFill>
                  <a:schemeClr val="tx2"/>
                </a:solidFill>
                <a:latin typeface="Helvetica Light"/>
              </a:rPr>
              <a:t>		   </a:t>
            </a:r>
            <a:r>
              <a:rPr lang="en-US" altLang="zh-CN" sz="4000">
                <a:solidFill>
                  <a:schemeClr val="tx2"/>
                </a:solidFill>
                <a:latin typeface="Helvetica Light"/>
              </a:rPr>
              <a:t>a.</a:t>
            </a:r>
            <a:r>
              <a:rPr lang="zh-CN" altLang="en-US" sz="4000">
                <a:solidFill>
                  <a:schemeClr val="tx2"/>
                </a:solidFill>
                <a:latin typeface="Helvetica Light"/>
              </a:rPr>
              <a:t>对于创建对象的语句中，</a:t>
            </a:r>
            <a:r>
              <a:rPr lang="en-US" altLang="zh-CN" sz="4000">
                <a:solidFill>
                  <a:schemeClr val="tx2"/>
                </a:solidFill>
                <a:latin typeface="Helvetica Light"/>
              </a:rPr>
              <a:t>new</a:t>
            </a:r>
            <a:r>
              <a:rPr lang="zh-CN" altLang="en-US" sz="4000">
                <a:solidFill>
                  <a:schemeClr val="tx2"/>
                </a:solidFill>
                <a:latin typeface="Helvetica Light"/>
              </a:rPr>
              <a:t>后面的类名后有没有小括号都可以。</a:t>
            </a:r>
            <a:endParaRPr lang="en-US" altLang="zh-CN">
              <a:solidFill>
                <a:schemeClr val="tx2"/>
              </a:solidFill>
            </a:endParaRPr>
          </a:p>
          <a:p>
            <a:pPr defTabSz="914400"/>
            <a:r>
              <a:rPr lang="zh-CN" altLang="en-US" sz="4000">
                <a:solidFill>
                  <a:schemeClr val="tx2"/>
                </a:solidFill>
                <a:latin typeface="Helvetica Light"/>
              </a:rPr>
              <a:t>		   </a:t>
            </a:r>
            <a:r>
              <a:rPr lang="en-US" altLang="zh-CN" sz="4000">
                <a:solidFill>
                  <a:schemeClr val="tx2"/>
                </a:solidFill>
                <a:latin typeface="Helvetica Light"/>
              </a:rPr>
              <a:t>b.</a:t>
            </a:r>
            <a:r>
              <a:rPr lang="zh-CN" altLang="en-US" sz="4000">
                <a:solidFill>
                  <a:schemeClr val="tx2"/>
                </a:solidFill>
              </a:rPr>
              <a:t>对象与对象之间的传值仍然是赋值传递，只不过传递的内容是一个内存地址。</a:t>
            </a:r>
            <a:endParaRPr lang="zh-CN" altLang="en-US" sz="4000">
              <a:solidFill>
                <a:schemeClr val="tx2"/>
              </a:solidFill>
              <a:latin typeface="Helvetica Light"/>
            </a:endParaRPr>
          </a:p>
          <a:p>
            <a:pPr defTabSz="914400"/>
            <a:r>
              <a:rPr lang="zh-CN" altLang="en-US" sz="4000">
                <a:solidFill>
                  <a:schemeClr val="tx2"/>
                </a:solidFill>
                <a:latin typeface="Helvetica Light"/>
              </a:rPr>
              <a:t>	例子：</a:t>
            </a:r>
          </a:p>
          <a:p>
            <a:pPr defTabSz="914400"/>
            <a:r>
              <a:rPr lang="zh-CN" altLang="en-US" sz="4000">
                <a:solidFill>
                  <a:schemeClr val="tx2"/>
                </a:solidFill>
                <a:latin typeface="Helvetica Light"/>
              </a:rPr>
              <a:t>		   </a:t>
            </a:r>
            <a:r>
              <a:rPr lang="en-US" altLang="zh-CN" sz="4000">
                <a:solidFill>
                  <a:schemeClr val="tx2"/>
                </a:solidFill>
                <a:latin typeface="Helvetica Light"/>
              </a:rPr>
              <a:t>class Peo{</a:t>
            </a:r>
          </a:p>
          <a:p>
            <a:pPr defTabSz="914400"/>
            <a:r>
              <a:rPr lang="en-US" altLang="zh-CN" sz="4000">
                <a:solidFill>
                  <a:schemeClr val="tx2"/>
                </a:solidFill>
                <a:latin typeface="Helvetica Light"/>
              </a:rPr>
              <a:t>				</a:t>
            </a:r>
            <a:r>
              <a:rPr lang="en-US" altLang="zh-CN" sz="4000">
                <a:solidFill>
                  <a:schemeClr val="accent2"/>
                </a:solidFill>
                <a:latin typeface="Helvetica Light"/>
              </a:rPr>
              <a:t>public</a:t>
            </a:r>
            <a:r>
              <a:rPr lang="en-US" altLang="zh-CN" sz="4000">
                <a:solidFill>
                  <a:schemeClr val="tx2"/>
                </a:solidFill>
                <a:latin typeface="Helvetica Light"/>
              </a:rPr>
              <a:t> $peoName = </a:t>
            </a:r>
            <a:r>
              <a:rPr lang="en-US" altLang="zh-CN" sz="4000">
                <a:solidFill>
                  <a:schemeClr val="tx2"/>
                </a:solidFill>
              </a:rPr>
              <a:t>‘</a:t>
            </a:r>
            <a:r>
              <a:rPr lang="en-US" altLang="zh-CN" sz="4000">
                <a:solidFill>
                  <a:schemeClr val="tx2"/>
                </a:solidFill>
                <a:latin typeface="Helvetica Light"/>
              </a:rPr>
              <a:t>people name</a:t>
            </a:r>
            <a:r>
              <a:rPr lang="en-US" altLang="zh-CN" sz="4000">
                <a:solidFill>
                  <a:schemeClr val="tx2"/>
                </a:solidFill>
              </a:rPr>
              <a:t>’</a:t>
            </a:r>
            <a:r>
              <a:rPr lang="en-US" altLang="zh-CN" sz="4000">
                <a:solidFill>
                  <a:schemeClr val="tx2"/>
                </a:solidFill>
                <a:latin typeface="Helvetica Light"/>
              </a:rPr>
              <a:t>;	</a:t>
            </a:r>
          </a:p>
          <a:p>
            <a:pPr defTabSz="914400"/>
            <a:r>
              <a:rPr lang="en-US" altLang="zh-CN" sz="4000">
                <a:solidFill>
                  <a:schemeClr val="tx2"/>
                </a:solidFill>
                <a:latin typeface="Helvetica Light"/>
              </a:rPr>
              <a:t>				function showSelf(){</a:t>
            </a:r>
          </a:p>
          <a:p>
            <a:pPr defTabSz="914400"/>
            <a:r>
              <a:rPr lang="en-US" altLang="zh-CN" sz="4000">
                <a:solidFill>
                  <a:schemeClr val="tx2"/>
                </a:solidFill>
                <a:latin typeface="Helvetica Light"/>
              </a:rPr>
              <a:t>					echo 'hello world!';</a:t>
            </a:r>
          </a:p>
          <a:p>
            <a:pPr defTabSz="914400"/>
            <a:r>
              <a:rPr lang="en-US" altLang="zh-CN" sz="4000">
                <a:solidFill>
                  <a:schemeClr val="tx2"/>
                </a:solidFill>
                <a:latin typeface="Helvetica Light"/>
              </a:rPr>
              <a:t>				}</a:t>
            </a:r>
          </a:p>
          <a:p>
            <a:pPr defTabSz="914400"/>
            <a:r>
              <a:rPr lang="en-US" altLang="zh-CN" sz="4000">
                <a:solidFill>
                  <a:schemeClr val="tx2"/>
                </a:solidFill>
                <a:latin typeface="Helvetica Light"/>
              </a:rPr>
              <a:t>		   }</a:t>
            </a:r>
          </a:p>
          <a:p>
            <a:pPr defTabSz="914400"/>
            <a:r>
              <a:rPr lang="zh-CN" altLang="en-US" sz="4000">
                <a:solidFill>
                  <a:srgbClr val="FF0000"/>
                </a:solidFill>
                <a:latin typeface="Helvetica Light"/>
              </a:rPr>
              <a:t>		   </a:t>
            </a:r>
            <a:r>
              <a:rPr lang="en-US" altLang="zh-CN" sz="4000">
                <a:solidFill>
                  <a:srgbClr val="FF0000"/>
                </a:solidFill>
                <a:latin typeface="Helvetica Light"/>
              </a:rPr>
              <a:t>$frank = new Peo;//Peo Object ( [peoName] =&gt; people name ) </a:t>
            </a:r>
          </a:p>
          <a:p>
            <a:pPr defTabSz="914400"/>
            <a:r>
              <a:rPr lang="en-US" altLang="zh-CN" sz="4000">
                <a:solidFill>
                  <a:srgbClr val="FF0000"/>
                </a:solidFill>
                <a:latin typeface="Helvetica Light"/>
              </a:rPr>
              <a:t>		   </a:t>
            </a:r>
            <a:r>
              <a:rPr lang="en-US" altLang="zh-CN" sz="4000">
                <a:solidFill>
                  <a:schemeClr val="tx2"/>
                </a:solidFill>
                <a:latin typeface="Helvetica Light"/>
              </a:rPr>
              <a:t>print_r($frank);</a:t>
            </a:r>
          </a:p>
        </p:txBody>
      </p:sp>
      <p:pic>
        <p:nvPicPr>
          <p:cNvPr id="7" name="Picture 2" descr="C:\Users\Administrator\Desktop\dataBase\3.视频录制\sxtLogo.png"/>
          <p:cNvPicPr>
            <a:picLocks noChangeAspect="1" noChangeArrowheads="1"/>
          </p:cNvPicPr>
          <p:nvPr/>
        </p:nvPicPr>
        <p:blipFill>
          <a:blip r:embed="rId3"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Shape 131"/>
          <p:cNvSpPr>
            <a:spLocks noChangeArrowheads="1"/>
          </p:cNvSpPr>
          <p:nvPr/>
        </p:nvSpPr>
        <p:spPr bwMode="auto">
          <a:xfrm>
            <a:off x="2111375" y="3257550"/>
            <a:ext cx="20148550" cy="833438"/>
          </a:xfrm>
          <a:prstGeom prst="rect">
            <a:avLst/>
          </a:prstGeom>
          <a:noFill/>
          <a:ln w="12700">
            <a:noFill/>
            <a:miter lim="400000"/>
          </a:ln>
        </p:spPr>
        <p:txBody>
          <a:bodyPr lIns="50800" tIns="50800" rIns="50800" bIns="50800">
            <a:spAutoFit/>
          </a:bodyPr>
          <a:lstStyle/>
          <a:p>
            <a:pPr hangingPunct="0">
              <a:lnSpc>
                <a:spcPct val="120000"/>
              </a:lnSpc>
            </a:pPr>
            <a:r>
              <a:rPr lang="en-US" altLang="zh-CN" sz="4000">
                <a:solidFill>
                  <a:srgbClr val="53585F"/>
                </a:solidFill>
                <a:latin typeface="Helvetica Light"/>
              </a:rPr>
              <a:t>	</a:t>
            </a:r>
            <a:endParaRPr lang="zh-CN" altLang="en-US" sz="4000">
              <a:solidFill>
                <a:srgbClr val="53585F"/>
              </a:solidFill>
              <a:latin typeface="Helvetica Light"/>
            </a:endParaRPr>
          </a:p>
        </p:txBody>
      </p:sp>
      <p:sp>
        <p:nvSpPr>
          <p:cNvPr id="60422" name="Text Box 7"/>
          <p:cNvSpPr txBox="1">
            <a:spLocks noChangeArrowheads="1"/>
          </p:cNvSpPr>
          <p:nvPr/>
        </p:nvSpPr>
        <p:spPr bwMode="auto">
          <a:xfrm>
            <a:off x="1606550" y="2536825"/>
            <a:ext cx="8386763" cy="701675"/>
          </a:xfrm>
          <a:prstGeom prst="rect">
            <a:avLst/>
          </a:prstGeom>
          <a:noFill/>
          <a:ln w="9525">
            <a:noFill/>
            <a:miter lim="800000"/>
          </a:ln>
        </p:spPr>
        <p:txBody>
          <a:bodyPr wrap="none">
            <a:spAutoFit/>
          </a:bodyPr>
          <a:lstStyle/>
          <a:p>
            <a:pPr defTabSz="914400"/>
            <a:r>
              <a:rPr lang="en-US" altLang="zh-CN" sz="4000">
                <a:solidFill>
                  <a:schemeClr val="tx2"/>
                </a:solidFill>
                <a:latin typeface="Helvetica Light"/>
                <a:ea typeface="微软雅黑" panose="020B0503020204020204" pitchFamily="34" charset="-122"/>
              </a:rPr>
              <a:t>(</a:t>
            </a:r>
            <a:r>
              <a:rPr lang="en-US" altLang="zh-CN" sz="4000">
                <a:solidFill>
                  <a:schemeClr val="tx2"/>
                </a:solidFill>
                <a:latin typeface="Helvetica Light"/>
              </a:rPr>
              <a:t>3)php</a:t>
            </a:r>
            <a:r>
              <a:rPr lang="zh-CN" altLang="en-US" sz="4000">
                <a:solidFill>
                  <a:schemeClr val="tx2"/>
                </a:solidFill>
                <a:latin typeface="Helvetica Light"/>
              </a:rPr>
              <a:t>中类的属性与属性类型关键词</a:t>
            </a:r>
          </a:p>
        </p:txBody>
      </p:sp>
      <p:sp>
        <p:nvSpPr>
          <p:cNvPr id="60423" name="Text Box 8"/>
          <p:cNvSpPr txBox="1">
            <a:spLocks noChangeArrowheads="1"/>
          </p:cNvSpPr>
          <p:nvPr/>
        </p:nvSpPr>
        <p:spPr bwMode="auto">
          <a:xfrm>
            <a:off x="2090738" y="3802063"/>
            <a:ext cx="21910675" cy="9236075"/>
          </a:xfrm>
          <a:prstGeom prst="rect">
            <a:avLst/>
          </a:prstGeom>
          <a:noFill/>
          <a:ln w="9525">
            <a:noFill/>
            <a:miter lim="800000"/>
          </a:ln>
        </p:spPr>
        <p:txBody>
          <a:bodyPr>
            <a:spAutoFit/>
          </a:bodyPr>
          <a:lstStyle/>
          <a:p>
            <a:pPr defTabSz="914400"/>
            <a:r>
              <a:rPr lang="zh-CN" altLang="en-US" sz="4000">
                <a:solidFill>
                  <a:schemeClr val="tx2"/>
                </a:solidFill>
                <a:latin typeface="Helvetica Light"/>
              </a:rPr>
              <a:t>	描述：类内部的变量成员称为属性，或字段、特征。	</a:t>
            </a:r>
          </a:p>
          <a:p>
            <a:pPr defTabSz="914400"/>
            <a:r>
              <a:rPr lang="zh-CN" altLang="en-US" sz="4000">
                <a:solidFill>
                  <a:schemeClr val="tx2"/>
                </a:solidFill>
                <a:latin typeface="Helvetica Light"/>
              </a:rPr>
              <a:t>	语法：</a:t>
            </a:r>
            <a:r>
              <a:rPr lang="zh-CN" altLang="en-US" sz="4000">
                <a:solidFill>
                  <a:srgbClr val="FF0000"/>
                </a:solidFill>
                <a:latin typeface="Helvetica Light"/>
              </a:rPr>
              <a:t>由关键字</a:t>
            </a:r>
            <a:r>
              <a:rPr lang="en-US" altLang="zh-CN" sz="4000">
                <a:solidFill>
                  <a:srgbClr val="FF0000"/>
                </a:solidFill>
                <a:latin typeface="Helvetica Light"/>
              </a:rPr>
              <a:t>public</a:t>
            </a:r>
            <a:r>
              <a:rPr lang="zh-CN" altLang="en-US" sz="4000">
                <a:solidFill>
                  <a:srgbClr val="FF0000"/>
                </a:solidFill>
                <a:latin typeface="Helvetica Light"/>
              </a:rPr>
              <a:t>，</a:t>
            </a:r>
            <a:r>
              <a:rPr lang="en-US" altLang="zh-CN" sz="4000">
                <a:solidFill>
                  <a:srgbClr val="FF0000"/>
                </a:solidFill>
                <a:latin typeface="Helvetica Light"/>
              </a:rPr>
              <a:t>protected</a:t>
            </a:r>
            <a:r>
              <a:rPr lang="zh-CN" altLang="en-US" sz="4000">
                <a:solidFill>
                  <a:srgbClr val="FF0000"/>
                </a:solidFill>
                <a:latin typeface="Helvetica Light"/>
              </a:rPr>
              <a:t>或者</a:t>
            </a:r>
            <a:r>
              <a:rPr lang="en-US" altLang="zh-CN" sz="4000">
                <a:solidFill>
                  <a:srgbClr val="FF0000"/>
                </a:solidFill>
                <a:latin typeface="Helvetica Light"/>
              </a:rPr>
              <a:t>private</a:t>
            </a:r>
            <a:r>
              <a:rPr lang="zh-CN" altLang="en-US" sz="4000">
                <a:solidFill>
                  <a:srgbClr val="FF0000"/>
                </a:solidFill>
                <a:latin typeface="Helvetica Light"/>
              </a:rPr>
              <a:t>开头，然后跟一个普通的变量声明来组成。</a:t>
            </a:r>
          </a:p>
          <a:p>
            <a:pPr defTabSz="914400"/>
            <a:r>
              <a:rPr lang="en-US" altLang="zh-CN" sz="4000">
                <a:solidFill>
                  <a:srgbClr val="FF0000"/>
                </a:solidFill>
                <a:latin typeface="Helvetica Light"/>
              </a:rPr>
              <a:t>		    class </a:t>
            </a:r>
            <a:r>
              <a:rPr lang="zh-CN" altLang="en-US" sz="4000">
                <a:solidFill>
                  <a:srgbClr val="FF0000"/>
                </a:solidFill>
                <a:latin typeface="Helvetica Light"/>
              </a:rPr>
              <a:t>类名</a:t>
            </a:r>
            <a:r>
              <a:rPr lang="en-US" altLang="zh-CN" sz="4000">
                <a:solidFill>
                  <a:srgbClr val="FF0000"/>
                </a:solidFill>
                <a:latin typeface="Helvetica Light"/>
              </a:rPr>
              <a:t>{</a:t>
            </a:r>
          </a:p>
          <a:p>
            <a:pPr defTabSz="914400"/>
            <a:r>
              <a:rPr lang="en-US" altLang="zh-CN" sz="4000">
                <a:solidFill>
                  <a:srgbClr val="FF0000"/>
                </a:solidFill>
                <a:latin typeface="Helvetica Light"/>
              </a:rPr>
              <a:t>			    </a:t>
            </a:r>
            <a:r>
              <a:rPr lang="zh-CN" altLang="en-US" sz="4000">
                <a:solidFill>
                  <a:srgbClr val="FF0000"/>
                </a:solidFill>
                <a:latin typeface="Helvetica Light"/>
              </a:rPr>
              <a:t>属性关键词 </a:t>
            </a:r>
            <a:r>
              <a:rPr lang="en-US" altLang="zh-CN" sz="4000">
                <a:solidFill>
                  <a:srgbClr val="FF0000"/>
                </a:solidFill>
                <a:latin typeface="Helvetica Light"/>
              </a:rPr>
              <a:t>$</a:t>
            </a:r>
            <a:r>
              <a:rPr lang="zh-CN" altLang="en-US" sz="4000">
                <a:solidFill>
                  <a:srgbClr val="FF0000"/>
                </a:solidFill>
                <a:latin typeface="Helvetica Light"/>
              </a:rPr>
              <a:t>变量名</a:t>
            </a:r>
            <a:r>
              <a:rPr lang="en-US" altLang="zh-CN" sz="4000">
                <a:solidFill>
                  <a:srgbClr val="FF0000"/>
                </a:solidFill>
                <a:latin typeface="Helvetica Light"/>
              </a:rPr>
              <a:t>(</a:t>
            </a:r>
            <a:r>
              <a:rPr lang="zh-CN" altLang="en-US" sz="4000">
                <a:solidFill>
                  <a:srgbClr val="FF0000"/>
                </a:solidFill>
                <a:latin typeface="Helvetica Light"/>
              </a:rPr>
              <a:t>属性名</a:t>
            </a:r>
            <a:r>
              <a:rPr lang="en-US" altLang="zh-CN" sz="4000">
                <a:solidFill>
                  <a:srgbClr val="FF0000"/>
                </a:solidFill>
                <a:latin typeface="Helvetica Light"/>
              </a:rPr>
              <a:t>) = </a:t>
            </a:r>
            <a:r>
              <a:rPr lang="zh-CN" altLang="en-US" sz="4000">
                <a:solidFill>
                  <a:srgbClr val="FF0000"/>
                </a:solidFill>
                <a:latin typeface="Helvetica Light"/>
              </a:rPr>
              <a:t>属性值</a:t>
            </a:r>
            <a:r>
              <a:rPr lang="en-US" altLang="zh-CN" sz="4000">
                <a:solidFill>
                  <a:srgbClr val="FF0000"/>
                </a:solidFill>
                <a:latin typeface="Helvetica Light"/>
              </a:rPr>
              <a:t>;</a:t>
            </a:r>
          </a:p>
          <a:p>
            <a:pPr defTabSz="914400"/>
            <a:r>
              <a:rPr lang="en-US" altLang="zh-CN" sz="4000">
                <a:solidFill>
                  <a:srgbClr val="FF0000"/>
                </a:solidFill>
                <a:latin typeface="Helvetica Light"/>
              </a:rPr>
              <a:t>			    </a:t>
            </a:r>
            <a:r>
              <a:rPr lang="zh-CN" altLang="en-US" sz="4000">
                <a:solidFill>
                  <a:srgbClr val="FF0000"/>
                </a:solidFill>
                <a:latin typeface="Helvetica Light"/>
              </a:rPr>
              <a:t>属性关键词 </a:t>
            </a:r>
            <a:r>
              <a:rPr lang="en-US" altLang="zh-CN" sz="4000">
                <a:solidFill>
                  <a:srgbClr val="FF0000"/>
                </a:solidFill>
                <a:latin typeface="Helvetica Light"/>
              </a:rPr>
              <a:t>function </a:t>
            </a:r>
            <a:r>
              <a:rPr lang="zh-CN" altLang="en-US" sz="4000">
                <a:solidFill>
                  <a:srgbClr val="FF0000"/>
                </a:solidFill>
                <a:latin typeface="Helvetica Light"/>
              </a:rPr>
              <a:t>方法名 </a:t>
            </a:r>
            <a:r>
              <a:rPr lang="en-US" altLang="zh-CN" sz="4000">
                <a:solidFill>
                  <a:srgbClr val="FF0000"/>
                </a:solidFill>
                <a:latin typeface="Helvetica Light"/>
              </a:rPr>
              <a:t>(</a:t>
            </a:r>
            <a:r>
              <a:rPr lang="zh-CN" altLang="en-US" sz="4000">
                <a:solidFill>
                  <a:srgbClr val="FF0000"/>
                </a:solidFill>
                <a:latin typeface="Helvetica Light"/>
              </a:rPr>
              <a:t>参数</a:t>
            </a:r>
            <a:r>
              <a:rPr lang="en-US" altLang="zh-CN" sz="4000">
                <a:solidFill>
                  <a:srgbClr val="FF0000"/>
                </a:solidFill>
                <a:latin typeface="Helvetica Light"/>
              </a:rPr>
              <a:t>1,</a:t>
            </a:r>
            <a:r>
              <a:rPr lang="zh-CN" altLang="en-US" sz="4000">
                <a:solidFill>
                  <a:srgbClr val="FF0000"/>
                </a:solidFill>
                <a:latin typeface="Helvetica Light"/>
              </a:rPr>
              <a:t>参数</a:t>
            </a:r>
            <a:r>
              <a:rPr lang="en-US" altLang="zh-CN" sz="4000">
                <a:solidFill>
                  <a:srgbClr val="FF0000"/>
                </a:solidFill>
                <a:latin typeface="Helvetica Light"/>
              </a:rPr>
              <a:t>2,</a:t>
            </a:r>
            <a:r>
              <a:rPr lang="en-US" altLang="zh-CN" sz="4000">
                <a:solidFill>
                  <a:srgbClr val="FF0000"/>
                </a:solidFill>
              </a:rPr>
              <a:t>…</a:t>
            </a:r>
            <a:r>
              <a:rPr lang="en-US" altLang="zh-CN" sz="4000">
                <a:solidFill>
                  <a:srgbClr val="FF0000"/>
                </a:solidFill>
                <a:latin typeface="Helvetica Light"/>
              </a:rPr>
              <a:t>){  </a:t>
            </a:r>
            <a:r>
              <a:rPr lang="zh-CN" altLang="en-US" sz="4000">
                <a:solidFill>
                  <a:srgbClr val="FF0000"/>
                </a:solidFill>
                <a:latin typeface="Helvetica Light"/>
              </a:rPr>
              <a:t>方法内容代码</a:t>
            </a:r>
            <a:r>
              <a:rPr lang="en-US" altLang="zh-CN" sz="4000">
                <a:solidFill>
                  <a:srgbClr val="FF0000"/>
                </a:solidFill>
                <a:latin typeface="Helvetica Light"/>
              </a:rPr>
              <a:t>;  }</a:t>
            </a:r>
          </a:p>
          <a:p>
            <a:pPr defTabSz="914400"/>
            <a:r>
              <a:rPr lang="en-US" altLang="zh-CN" sz="4000">
                <a:solidFill>
                  <a:srgbClr val="FF0000"/>
                </a:solidFill>
                <a:latin typeface="Helvetica Light"/>
              </a:rPr>
              <a:t>		    }</a:t>
            </a:r>
          </a:p>
          <a:p>
            <a:pPr defTabSz="914400"/>
            <a:r>
              <a:rPr lang="zh-CN" altLang="en-US" sz="4000">
                <a:solidFill>
                  <a:schemeClr val="tx2"/>
                </a:solidFill>
                <a:latin typeface="Helvetica Light"/>
              </a:rPr>
              <a:t>	说明：</a:t>
            </a:r>
          </a:p>
          <a:p>
            <a:pPr defTabSz="914400"/>
            <a:r>
              <a:rPr lang="zh-CN" altLang="en-US" sz="4000">
                <a:solidFill>
                  <a:schemeClr val="tx2"/>
                </a:solidFill>
                <a:latin typeface="Helvetica Light"/>
              </a:rPr>
              <a:t>		   </a:t>
            </a:r>
            <a:r>
              <a:rPr lang="en-US" altLang="zh-CN" sz="4000">
                <a:solidFill>
                  <a:schemeClr val="tx2"/>
                </a:solidFill>
                <a:latin typeface="Helvetica Light"/>
              </a:rPr>
              <a:t>a.</a:t>
            </a:r>
            <a:r>
              <a:rPr lang="zh-CN" altLang="en-US" sz="4000">
                <a:solidFill>
                  <a:schemeClr val="tx2"/>
                </a:solidFill>
                <a:latin typeface="Helvetica Light"/>
              </a:rPr>
              <a:t>属性中的变量可以初始化，但初始化的值必须是常数。</a:t>
            </a:r>
          </a:p>
          <a:p>
            <a:pPr defTabSz="914400"/>
            <a:r>
              <a:rPr lang="zh-CN" altLang="en-US" sz="4000">
                <a:solidFill>
                  <a:schemeClr val="tx2"/>
                </a:solidFill>
                <a:latin typeface="Helvetica Light"/>
              </a:rPr>
              <a:t>		   </a:t>
            </a:r>
            <a:r>
              <a:rPr lang="en-US" altLang="zh-CN" sz="4000">
                <a:solidFill>
                  <a:schemeClr val="tx2"/>
                </a:solidFill>
                <a:latin typeface="Helvetica Light"/>
              </a:rPr>
              <a:t>b.</a:t>
            </a:r>
            <a:r>
              <a:rPr lang="zh-CN" altLang="en-US" sz="4000">
                <a:solidFill>
                  <a:schemeClr val="tx2"/>
                </a:solidFill>
                <a:latin typeface="Helvetica Light"/>
              </a:rPr>
              <a:t>类的属性和方法如果没有写明类型关键词，则都默认是公有</a:t>
            </a:r>
          </a:p>
          <a:p>
            <a:pPr defTabSz="914400"/>
            <a:r>
              <a:rPr lang="en-US" altLang="zh-CN" sz="4000">
                <a:solidFill>
                  <a:schemeClr val="tx2"/>
                </a:solidFill>
                <a:latin typeface="Helvetica Light"/>
              </a:rPr>
              <a:t>			</a:t>
            </a:r>
            <a:r>
              <a:rPr lang="en-US" altLang="zh-CN" sz="4000">
                <a:solidFill>
                  <a:schemeClr val="accent2"/>
                </a:solidFill>
                <a:latin typeface="Helvetica Light"/>
              </a:rPr>
              <a:t>public</a:t>
            </a:r>
            <a:r>
              <a:rPr lang="zh-CN" altLang="en-US" sz="4000">
                <a:solidFill>
                  <a:schemeClr val="accent2"/>
                </a:solidFill>
                <a:latin typeface="Helvetica Light"/>
              </a:rPr>
              <a:t>：被定义为公有的类成员可以在任何地方被访问。</a:t>
            </a:r>
          </a:p>
          <a:p>
            <a:pPr defTabSz="914400"/>
            <a:r>
              <a:rPr lang="zh-CN" altLang="en-US" sz="4000">
                <a:solidFill>
                  <a:schemeClr val="accent2"/>
                </a:solidFill>
                <a:latin typeface="Helvetica Light"/>
              </a:rPr>
              <a:t>			</a:t>
            </a:r>
            <a:r>
              <a:rPr lang="en-US" altLang="zh-CN" sz="4000">
                <a:solidFill>
                  <a:schemeClr val="accent2"/>
                </a:solidFill>
                <a:latin typeface="Helvetica Light"/>
              </a:rPr>
              <a:t>protect</a:t>
            </a:r>
            <a:r>
              <a:rPr lang="zh-CN" altLang="en-US" sz="4000">
                <a:solidFill>
                  <a:schemeClr val="accent2"/>
                </a:solidFill>
                <a:latin typeface="Helvetica Light"/>
              </a:rPr>
              <a:t>：被定义为受保护的类成员则可以被其自身以及其子类和父类访问。</a:t>
            </a:r>
          </a:p>
          <a:p>
            <a:pPr defTabSz="914400"/>
            <a:r>
              <a:rPr lang="zh-CN" altLang="en-US" sz="4000">
                <a:solidFill>
                  <a:schemeClr val="accent2"/>
                </a:solidFill>
                <a:latin typeface="Helvetica Light"/>
              </a:rPr>
              <a:t>			</a:t>
            </a:r>
            <a:r>
              <a:rPr lang="en-US" altLang="zh-CN" sz="4000">
                <a:solidFill>
                  <a:schemeClr val="accent2"/>
                </a:solidFill>
                <a:latin typeface="Helvetica Light"/>
              </a:rPr>
              <a:t>private</a:t>
            </a:r>
            <a:r>
              <a:rPr lang="zh-CN" altLang="en-US" sz="4000">
                <a:solidFill>
                  <a:schemeClr val="accent2"/>
                </a:solidFill>
                <a:latin typeface="Helvetica Light"/>
              </a:rPr>
              <a:t>：被定义为私有的类成员则只能被其定义所在的类访问。</a:t>
            </a:r>
          </a:p>
          <a:p>
            <a:pPr defTabSz="914400"/>
            <a:r>
              <a:rPr lang="zh-CN" altLang="en-US" sz="4000">
                <a:solidFill>
                  <a:schemeClr val="tx2"/>
                </a:solidFill>
                <a:latin typeface="Helvetica Light"/>
              </a:rPr>
              <a:t>		   </a:t>
            </a:r>
            <a:r>
              <a:rPr lang="en-US" altLang="zh-CN" sz="4000">
                <a:solidFill>
                  <a:schemeClr val="tx2"/>
                </a:solidFill>
                <a:latin typeface="Helvetica Light"/>
              </a:rPr>
              <a:t>c.</a:t>
            </a:r>
            <a:r>
              <a:rPr lang="zh-CN" altLang="en-US" sz="4000">
                <a:solidFill>
                  <a:schemeClr val="tx2"/>
                </a:solidFill>
                <a:latin typeface="Helvetica Light"/>
              </a:rPr>
              <a:t>在类的成员方法中，可以用</a:t>
            </a:r>
            <a:r>
              <a:rPr lang="en-US" altLang="zh-CN" sz="4000">
                <a:solidFill>
                  <a:schemeClr val="tx2"/>
                </a:solidFill>
                <a:latin typeface="Helvetica Light"/>
              </a:rPr>
              <a:t>-&gt;</a:t>
            </a:r>
            <a:r>
              <a:rPr lang="zh-CN" altLang="en-US" sz="4000">
                <a:solidFill>
                  <a:schemeClr val="tx2"/>
                </a:solidFill>
                <a:latin typeface="Helvetica Light"/>
              </a:rPr>
              <a:t>来访问非静态属性，其中</a:t>
            </a:r>
            <a:r>
              <a:rPr lang="en-US" altLang="zh-CN" sz="4000">
                <a:solidFill>
                  <a:schemeClr val="tx2"/>
                </a:solidFill>
                <a:latin typeface="Helvetica Light"/>
              </a:rPr>
              <a:t>-&gt;</a:t>
            </a:r>
            <a:r>
              <a:rPr lang="zh-CN" altLang="en-US" sz="4000">
                <a:solidFill>
                  <a:schemeClr val="tx2"/>
                </a:solidFill>
                <a:latin typeface="Helvetica Light"/>
              </a:rPr>
              <a:t>称为对象运算符</a:t>
            </a:r>
          </a:p>
          <a:p>
            <a:pPr defTabSz="914400"/>
            <a:r>
              <a:rPr lang="zh-CN" altLang="en-US" sz="4000">
                <a:solidFill>
                  <a:schemeClr val="tx2"/>
                </a:solidFill>
                <a:latin typeface="Helvetica Light"/>
              </a:rPr>
              <a:t>	例子：</a:t>
            </a:r>
          </a:p>
          <a:p>
            <a:pPr defTabSz="914400"/>
            <a:r>
              <a:rPr lang="zh-CN" altLang="en-US" sz="4000">
                <a:solidFill>
                  <a:schemeClr val="tx2"/>
                </a:solidFill>
                <a:latin typeface="Helvetica Light"/>
              </a:rPr>
              <a:t>		   见下页</a:t>
            </a:r>
            <a:endParaRPr lang="en-US" altLang="zh-CN" sz="4000">
              <a:solidFill>
                <a:schemeClr val="tx2"/>
              </a:solidFill>
              <a:latin typeface="Helvetica Light"/>
            </a:endParaRPr>
          </a:p>
        </p:txBody>
      </p:sp>
      <p:pic>
        <p:nvPicPr>
          <p:cNvPr id="7" name="Picture 2" descr="C:\Users\Administrator\Desktop\dataBase\3.视频录制\sxtLogo.png"/>
          <p:cNvPicPr>
            <a:picLocks noChangeAspect="1" noChangeArrowheads="1"/>
          </p:cNvPicPr>
          <p:nvPr/>
        </p:nvPicPr>
        <p:blipFill>
          <a:blip r:embed="rId3"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Shape 131"/>
          <p:cNvSpPr>
            <a:spLocks noChangeArrowheads="1"/>
          </p:cNvSpPr>
          <p:nvPr/>
        </p:nvSpPr>
        <p:spPr bwMode="auto">
          <a:xfrm>
            <a:off x="2111375" y="3257550"/>
            <a:ext cx="20148550" cy="833438"/>
          </a:xfrm>
          <a:prstGeom prst="rect">
            <a:avLst/>
          </a:prstGeom>
          <a:noFill/>
          <a:ln w="12700">
            <a:noFill/>
            <a:miter lim="400000"/>
          </a:ln>
        </p:spPr>
        <p:txBody>
          <a:bodyPr lIns="50800" tIns="50800" rIns="50800" bIns="50800">
            <a:spAutoFit/>
          </a:bodyPr>
          <a:lstStyle/>
          <a:p>
            <a:pPr hangingPunct="0">
              <a:lnSpc>
                <a:spcPct val="120000"/>
              </a:lnSpc>
            </a:pPr>
            <a:r>
              <a:rPr lang="en-US" altLang="zh-CN" sz="4000">
                <a:solidFill>
                  <a:srgbClr val="53585F"/>
                </a:solidFill>
                <a:latin typeface="Helvetica Light"/>
              </a:rPr>
              <a:t>	</a:t>
            </a:r>
            <a:endParaRPr lang="zh-CN" altLang="en-US" sz="4000">
              <a:solidFill>
                <a:srgbClr val="53585F"/>
              </a:solidFill>
              <a:latin typeface="Helvetica Light"/>
            </a:endParaRPr>
          </a:p>
        </p:txBody>
      </p:sp>
      <p:sp>
        <p:nvSpPr>
          <p:cNvPr id="62470" name="Text Box 8"/>
          <p:cNvSpPr txBox="1">
            <a:spLocks noChangeArrowheads="1"/>
          </p:cNvSpPr>
          <p:nvPr/>
        </p:nvSpPr>
        <p:spPr bwMode="auto">
          <a:xfrm>
            <a:off x="2090738" y="2595563"/>
            <a:ext cx="21405850" cy="10455275"/>
          </a:xfrm>
          <a:prstGeom prst="rect">
            <a:avLst/>
          </a:prstGeom>
          <a:noFill/>
          <a:ln w="9525">
            <a:noFill/>
            <a:miter lim="800000"/>
          </a:ln>
        </p:spPr>
        <p:txBody>
          <a:bodyPr>
            <a:spAutoFit/>
          </a:bodyPr>
          <a:lstStyle/>
          <a:p>
            <a:pPr defTabSz="914400"/>
            <a:r>
              <a:rPr lang="en-US" altLang="zh-CN" sz="4000">
                <a:solidFill>
                  <a:schemeClr val="tx2"/>
                </a:solidFill>
                <a:latin typeface="Helvetica Light"/>
              </a:rPr>
              <a:t>class Peo{</a:t>
            </a:r>
          </a:p>
          <a:p>
            <a:pPr defTabSz="914400"/>
            <a:r>
              <a:rPr lang="en-US" altLang="zh-CN" sz="4000">
                <a:solidFill>
                  <a:schemeClr val="tx2"/>
                </a:solidFill>
                <a:latin typeface="Helvetica Light"/>
              </a:rPr>
              <a:t>	public $peoName = </a:t>
            </a:r>
            <a:r>
              <a:rPr lang="en-US" altLang="zh-CN" sz="4000">
                <a:solidFill>
                  <a:schemeClr val="tx2"/>
                </a:solidFill>
              </a:rPr>
              <a:t>‘</a:t>
            </a:r>
            <a:r>
              <a:rPr lang="en-US" altLang="zh-CN" sz="4000">
                <a:solidFill>
                  <a:schemeClr val="tx2"/>
                </a:solidFill>
                <a:latin typeface="Helvetica Light"/>
              </a:rPr>
              <a:t>people name</a:t>
            </a:r>
            <a:r>
              <a:rPr lang="en-US" altLang="zh-CN" sz="4000">
                <a:solidFill>
                  <a:schemeClr val="tx2"/>
                </a:solidFill>
              </a:rPr>
              <a:t>’</a:t>
            </a:r>
            <a:r>
              <a:rPr lang="en-US" altLang="zh-CN" sz="4000">
                <a:solidFill>
                  <a:schemeClr val="tx2"/>
                </a:solidFill>
                <a:latin typeface="Helvetica Light"/>
              </a:rPr>
              <a:t>;		//</a:t>
            </a:r>
            <a:r>
              <a:rPr lang="zh-CN" altLang="en-US" sz="4000">
                <a:solidFill>
                  <a:schemeClr val="tx2"/>
                </a:solidFill>
                <a:latin typeface="Helvetica Light"/>
              </a:rPr>
              <a:t>声明公有属性</a:t>
            </a:r>
          </a:p>
          <a:p>
            <a:pPr defTabSz="914400"/>
            <a:r>
              <a:rPr lang="en-US" altLang="zh-CN" sz="4000">
                <a:solidFill>
                  <a:schemeClr val="tx2"/>
                </a:solidFill>
                <a:latin typeface="Helvetica Light"/>
              </a:rPr>
              <a:t>	private function showSelf(){				//</a:t>
            </a:r>
            <a:r>
              <a:rPr lang="zh-CN" altLang="en-US" sz="4000">
                <a:solidFill>
                  <a:schemeClr val="tx2"/>
                </a:solidFill>
                <a:latin typeface="Helvetica Light"/>
              </a:rPr>
              <a:t>声明私有方法</a:t>
            </a:r>
          </a:p>
          <a:p>
            <a:pPr defTabSz="914400"/>
            <a:r>
              <a:rPr lang="en-US" altLang="zh-CN" sz="4000">
                <a:solidFill>
                  <a:schemeClr val="tx2"/>
                </a:solidFill>
                <a:latin typeface="Helvetica Light"/>
              </a:rPr>
              <a:t>		echo 'hello world!';</a:t>
            </a:r>
          </a:p>
          <a:p>
            <a:pPr defTabSz="914400"/>
            <a:r>
              <a:rPr lang="en-US" altLang="zh-CN" sz="4000">
                <a:solidFill>
                  <a:schemeClr val="tx2"/>
                </a:solidFill>
                <a:latin typeface="Helvetica Light"/>
              </a:rPr>
              <a:t>	}</a:t>
            </a:r>
          </a:p>
          <a:p>
            <a:pPr defTabSz="914400"/>
            <a:r>
              <a:rPr lang="en-US" altLang="zh-CN" sz="4000">
                <a:solidFill>
                  <a:schemeClr val="tx2"/>
                </a:solidFill>
                <a:latin typeface="Helvetica Light"/>
              </a:rPr>
              <a:t>	public function canUsedFunc(){			//</a:t>
            </a:r>
            <a:r>
              <a:rPr lang="zh-CN" altLang="en-US" sz="4000">
                <a:solidFill>
                  <a:schemeClr val="tx2"/>
                </a:solidFill>
                <a:latin typeface="Helvetica Light"/>
              </a:rPr>
              <a:t>声明公有方法</a:t>
            </a:r>
          </a:p>
          <a:p>
            <a:pPr defTabSz="914400"/>
            <a:r>
              <a:rPr lang="en-US" altLang="zh-CN" sz="4000">
                <a:solidFill>
                  <a:schemeClr val="tx2"/>
                </a:solidFill>
                <a:latin typeface="Helvetica Light"/>
              </a:rPr>
              <a:t>		$this-&gt;showSelf();						//$this</a:t>
            </a:r>
            <a:r>
              <a:rPr lang="zh-CN" altLang="en-US" sz="4000">
                <a:solidFill>
                  <a:schemeClr val="tx2"/>
                </a:solidFill>
                <a:latin typeface="Helvetica Light"/>
              </a:rPr>
              <a:t>是一个伪对象，表示</a:t>
            </a:r>
          </a:p>
          <a:p>
            <a:pPr defTabSz="914400"/>
            <a:r>
              <a:rPr lang="en-US" altLang="zh-CN" sz="4000">
                <a:solidFill>
                  <a:schemeClr val="tx2"/>
                </a:solidFill>
                <a:latin typeface="Helvetica Light"/>
              </a:rPr>
              <a:t>	}											//	</a:t>
            </a:r>
            <a:r>
              <a:rPr lang="zh-CN" altLang="en-US" sz="4000">
                <a:solidFill>
                  <a:schemeClr val="tx2"/>
                </a:solidFill>
              </a:rPr>
              <a:t>当前正在调用这个方法的对象</a:t>
            </a:r>
            <a:endParaRPr lang="en-US" altLang="zh-CN" sz="4000">
              <a:solidFill>
                <a:schemeClr val="tx2"/>
              </a:solidFill>
              <a:latin typeface="Helvetica Light"/>
            </a:endParaRPr>
          </a:p>
          <a:p>
            <a:pPr defTabSz="914400"/>
            <a:r>
              <a:rPr lang="en-US" altLang="zh-CN" sz="4000">
                <a:solidFill>
                  <a:schemeClr val="tx2"/>
                </a:solidFill>
                <a:latin typeface="Helvetica Light"/>
              </a:rPr>
              <a:t>}</a:t>
            </a:r>
          </a:p>
          <a:p>
            <a:pPr defTabSz="914400"/>
            <a:endParaRPr lang="en-US" altLang="zh-CN" sz="4000">
              <a:solidFill>
                <a:schemeClr val="tx2"/>
              </a:solidFill>
              <a:latin typeface="Helvetica Light"/>
            </a:endParaRPr>
          </a:p>
          <a:p>
            <a:pPr defTabSz="914400"/>
            <a:r>
              <a:rPr lang="en-US" altLang="zh-CN" sz="4000">
                <a:solidFill>
                  <a:schemeClr val="tx2"/>
                </a:solidFill>
                <a:latin typeface="Helvetica Light"/>
              </a:rPr>
              <a:t>$frank = new Peo();							//</a:t>
            </a:r>
            <a:r>
              <a:rPr lang="zh-CN" altLang="en-US" sz="4000">
                <a:solidFill>
                  <a:schemeClr val="tx2"/>
                </a:solidFill>
                <a:latin typeface="Helvetica Light"/>
              </a:rPr>
              <a:t>实例化一个</a:t>
            </a:r>
            <a:r>
              <a:rPr lang="en-US" altLang="zh-CN" sz="4000">
                <a:solidFill>
                  <a:schemeClr val="tx2"/>
                </a:solidFill>
                <a:latin typeface="Helvetica Light"/>
              </a:rPr>
              <a:t>Peo</a:t>
            </a:r>
            <a:r>
              <a:rPr lang="zh-CN" altLang="en-US" sz="4000">
                <a:solidFill>
                  <a:schemeClr val="tx2"/>
                </a:solidFill>
                <a:latin typeface="Helvetica Light"/>
              </a:rPr>
              <a:t>类的对象</a:t>
            </a:r>
          </a:p>
          <a:p>
            <a:pPr defTabSz="914400"/>
            <a:r>
              <a:rPr lang="en-US" altLang="zh-CN" sz="4000">
                <a:solidFill>
                  <a:schemeClr val="tx2"/>
                </a:solidFill>
                <a:latin typeface="Helvetica Light"/>
              </a:rPr>
              <a:t>echo $frank-&gt;peoName;						//</a:t>
            </a:r>
            <a:r>
              <a:rPr lang="zh-CN" altLang="en-US" sz="4000">
                <a:solidFill>
                  <a:schemeClr val="tx2"/>
                </a:solidFill>
                <a:latin typeface="Helvetica Light"/>
              </a:rPr>
              <a:t>通过</a:t>
            </a:r>
            <a:r>
              <a:rPr lang="en-US" altLang="zh-CN" sz="4000">
                <a:solidFill>
                  <a:schemeClr val="tx2"/>
                </a:solidFill>
                <a:latin typeface="Helvetica Light"/>
              </a:rPr>
              <a:t>-&gt;</a:t>
            </a:r>
            <a:r>
              <a:rPr lang="zh-CN" altLang="en-US" sz="4000">
                <a:solidFill>
                  <a:schemeClr val="tx2"/>
                </a:solidFill>
                <a:latin typeface="Helvetica Light"/>
              </a:rPr>
              <a:t>访问对象的公有属性</a:t>
            </a:r>
          </a:p>
          <a:p>
            <a:pPr defTabSz="914400"/>
            <a:endParaRPr lang="en-US" altLang="zh-CN" sz="4000">
              <a:solidFill>
                <a:schemeClr val="tx2"/>
              </a:solidFill>
              <a:latin typeface="Helvetica Light"/>
            </a:endParaRPr>
          </a:p>
          <a:p>
            <a:pPr defTabSz="914400"/>
            <a:r>
              <a:rPr lang="en-US" altLang="zh-CN" sz="4000">
                <a:solidFill>
                  <a:srgbClr val="FF0000"/>
                </a:solidFill>
                <a:latin typeface="Helvetica Light"/>
              </a:rPr>
              <a:t>$frank-&gt;peoName = </a:t>
            </a:r>
            <a:r>
              <a:rPr lang="en-US" altLang="zh-CN" sz="4000">
                <a:solidFill>
                  <a:srgbClr val="FF0000"/>
                </a:solidFill>
              </a:rPr>
              <a:t>‘</a:t>
            </a:r>
            <a:r>
              <a:rPr lang="en-US" altLang="zh-CN" sz="4000">
                <a:solidFill>
                  <a:srgbClr val="FF0000"/>
                </a:solidFill>
                <a:latin typeface="Helvetica Light"/>
              </a:rPr>
              <a:t>Frank</a:t>
            </a:r>
            <a:r>
              <a:rPr lang="en-US" altLang="zh-CN" sz="4000">
                <a:solidFill>
                  <a:srgbClr val="FF0000"/>
                </a:solidFill>
              </a:rPr>
              <a:t>’</a:t>
            </a:r>
            <a:r>
              <a:rPr lang="en-US" altLang="zh-CN" sz="4000">
                <a:solidFill>
                  <a:srgbClr val="FF0000"/>
                </a:solidFill>
                <a:latin typeface="Helvetica Light"/>
              </a:rPr>
              <a:t>;</a:t>
            </a:r>
            <a:r>
              <a:rPr lang="en-US" altLang="zh-CN" sz="4000">
                <a:solidFill>
                  <a:schemeClr val="tx2"/>
                </a:solidFill>
                <a:latin typeface="Helvetica Light"/>
              </a:rPr>
              <a:t>					</a:t>
            </a:r>
            <a:r>
              <a:rPr lang="en-US" altLang="zh-CN" sz="4000">
                <a:solidFill>
                  <a:srgbClr val="FF0000"/>
                </a:solidFill>
                <a:latin typeface="Helvetica Light"/>
              </a:rPr>
              <a:t>//</a:t>
            </a:r>
            <a:r>
              <a:rPr lang="zh-CN" altLang="en-US" sz="4000">
                <a:solidFill>
                  <a:srgbClr val="FF0000"/>
                </a:solidFill>
                <a:latin typeface="Helvetica Light"/>
              </a:rPr>
              <a:t>修改对象的公有属性</a:t>
            </a:r>
          </a:p>
          <a:p>
            <a:pPr defTabSz="914400"/>
            <a:r>
              <a:rPr lang="en-US" altLang="zh-CN" sz="4000">
                <a:solidFill>
                  <a:schemeClr val="tx2"/>
                </a:solidFill>
                <a:latin typeface="Helvetica Light"/>
              </a:rPr>
              <a:t>echo $frank-&gt;peoName;						</a:t>
            </a:r>
          </a:p>
          <a:p>
            <a:pPr defTabSz="914400"/>
            <a:endParaRPr lang="en-US" altLang="zh-CN" sz="4000">
              <a:solidFill>
                <a:schemeClr val="tx2"/>
              </a:solidFill>
              <a:latin typeface="Helvetica Light"/>
            </a:endParaRPr>
          </a:p>
          <a:p>
            <a:pPr defTabSz="914400"/>
            <a:r>
              <a:rPr lang="en-US" altLang="zh-CN" sz="4000">
                <a:solidFill>
                  <a:srgbClr val="FF0000"/>
                </a:solidFill>
                <a:latin typeface="Helvetica Light"/>
              </a:rPr>
              <a:t>$frank-&gt;canUsedFunc();	</a:t>
            </a:r>
            <a:r>
              <a:rPr lang="en-US" altLang="zh-CN" sz="4000">
                <a:solidFill>
                  <a:schemeClr val="tx2"/>
                </a:solidFill>
                <a:latin typeface="Helvetica Light"/>
              </a:rPr>
              <a:t>					</a:t>
            </a:r>
            <a:r>
              <a:rPr lang="en-US" altLang="zh-CN" sz="4000">
                <a:solidFill>
                  <a:srgbClr val="FF0000"/>
                </a:solidFill>
                <a:latin typeface="Helvetica Light"/>
              </a:rPr>
              <a:t>//</a:t>
            </a:r>
            <a:r>
              <a:rPr lang="zh-CN" altLang="en-US" sz="4000">
                <a:solidFill>
                  <a:srgbClr val="FF0000"/>
                </a:solidFill>
                <a:latin typeface="Helvetica Light"/>
              </a:rPr>
              <a:t>调用对象的公有方法，间接执行私有方法</a:t>
            </a:r>
          </a:p>
        </p:txBody>
      </p:sp>
      <p:pic>
        <p:nvPicPr>
          <p:cNvPr id="6" name="Picture 2" descr="C:\Users\Administrator\Desktop\dataBase\3.视频录制\sxtLogo.png"/>
          <p:cNvPicPr>
            <a:picLocks noChangeAspect="1" noChangeArrowheads="1"/>
          </p:cNvPicPr>
          <p:nvPr/>
        </p:nvPicPr>
        <p:blipFill>
          <a:blip r:embed="rId3"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Shape 131"/>
          <p:cNvSpPr>
            <a:spLocks noChangeArrowheads="1"/>
          </p:cNvSpPr>
          <p:nvPr/>
        </p:nvSpPr>
        <p:spPr bwMode="auto">
          <a:xfrm>
            <a:off x="2111375" y="3257550"/>
            <a:ext cx="20148550" cy="833438"/>
          </a:xfrm>
          <a:prstGeom prst="rect">
            <a:avLst/>
          </a:prstGeom>
          <a:noFill/>
          <a:ln w="12700">
            <a:noFill/>
            <a:miter lim="400000"/>
          </a:ln>
        </p:spPr>
        <p:txBody>
          <a:bodyPr lIns="50800" tIns="50800" rIns="50800" bIns="50800">
            <a:spAutoFit/>
          </a:bodyPr>
          <a:lstStyle/>
          <a:p>
            <a:pPr hangingPunct="0">
              <a:lnSpc>
                <a:spcPct val="120000"/>
              </a:lnSpc>
            </a:pPr>
            <a:r>
              <a:rPr lang="en-US" altLang="zh-CN" sz="4000">
                <a:solidFill>
                  <a:srgbClr val="53585F"/>
                </a:solidFill>
                <a:latin typeface="Helvetica Light"/>
              </a:rPr>
              <a:t>	</a:t>
            </a:r>
            <a:endParaRPr lang="zh-CN" altLang="en-US" sz="4000">
              <a:solidFill>
                <a:srgbClr val="53585F"/>
              </a:solidFill>
              <a:latin typeface="Helvetica Light"/>
            </a:endParaRPr>
          </a:p>
        </p:txBody>
      </p:sp>
      <p:sp>
        <p:nvSpPr>
          <p:cNvPr id="64518" name="Text Box 7"/>
          <p:cNvSpPr txBox="1">
            <a:spLocks noChangeArrowheads="1"/>
          </p:cNvSpPr>
          <p:nvPr/>
        </p:nvSpPr>
        <p:spPr bwMode="auto">
          <a:xfrm>
            <a:off x="1606550" y="2536825"/>
            <a:ext cx="6862763" cy="701675"/>
          </a:xfrm>
          <a:prstGeom prst="rect">
            <a:avLst/>
          </a:prstGeom>
          <a:noFill/>
          <a:ln w="9525">
            <a:noFill/>
            <a:miter lim="800000"/>
          </a:ln>
        </p:spPr>
        <p:txBody>
          <a:bodyPr wrap="none">
            <a:spAutoFit/>
          </a:bodyPr>
          <a:lstStyle/>
          <a:p>
            <a:pPr defTabSz="914400"/>
            <a:r>
              <a:rPr lang="en-US" altLang="zh-CN" sz="4000">
                <a:solidFill>
                  <a:schemeClr val="tx2"/>
                </a:solidFill>
                <a:latin typeface="Helvetica Light"/>
                <a:ea typeface="微软雅黑" panose="020B0503020204020204" pitchFamily="34" charset="-122"/>
              </a:rPr>
              <a:t>(</a:t>
            </a:r>
            <a:r>
              <a:rPr lang="en-US" altLang="zh-CN" sz="4000">
                <a:solidFill>
                  <a:schemeClr val="tx2"/>
                </a:solidFill>
                <a:latin typeface="Helvetica Light"/>
              </a:rPr>
              <a:t>4)php</a:t>
            </a:r>
            <a:r>
              <a:rPr lang="zh-CN" altLang="en-US" sz="4000">
                <a:solidFill>
                  <a:schemeClr val="tx2"/>
                </a:solidFill>
                <a:latin typeface="Helvetica Light"/>
              </a:rPr>
              <a:t>中的类常量与静态变量</a:t>
            </a:r>
          </a:p>
        </p:txBody>
      </p:sp>
      <p:sp>
        <p:nvSpPr>
          <p:cNvPr id="64519" name="Text Box 8"/>
          <p:cNvSpPr txBox="1">
            <a:spLocks noChangeArrowheads="1"/>
          </p:cNvSpPr>
          <p:nvPr/>
        </p:nvSpPr>
        <p:spPr bwMode="auto">
          <a:xfrm>
            <a:off x="2090738" y="3802063"/>
            <a:ext cx="21910675" cy="8016875"/>
          </a:xfrm>
          <a:prstGeom prst="rect">
            <a:avLst/>
          </a:prstGeom>
          <a:noFill/>
          <a:ln w="9525">
            <a:noFill/>
            <a:miter lim="800000"/>
          </a:ln>
        </p:spPr>
        <p:txBody>
          <a:bodyPr>
            <a:spAutoFit/>
          </a:bodyPr>
          <a:lstStyle/>
          <a:p>
            <a:pPr defTabSz="914400"/>
            <a:r>
              <a:rPr lang="zh-CN" altLang="en-US" sz="4000">
                <a:solidFill>
                  <a:schemeClr val="tx2"/>
                </a:solidFill>
                <a:latin typeface="Helvetica Light"/>
              </a:rPr>
              <a:t>	描述：</a:t>
            </a:r>
            <a:r>
              <a:rPr lang="en-US" altLang="zh-CN" sz="4000">
                <a:solidFill>
                  <a:schemeClr val="tx2"/>
                </a:solidFill>
                <a:latin typeface="Helvetica Light"/>
              </a:rPr>
              <a:t>php</a:t>
            </a:r>
            <a:r>
              <a:rPr lang="zh-CN" altLang="en-US" sz="4000">
                <a:solidFill>
                  <a:schemeClr val="tx2"/>
                </a:solidFill>
                <a:latin typeface="Helvetica Light"/>
              </a:rPr>
              <a:t>中的类常量和静态变量是存在与类结构中的两个不同与常见属性的两种结构。</a:t>
            </a:r>
          </a:p>
          <a:p>
            <a:pPr defTabSz="914400"/>
            <a:r>
              <a:rPr lang="zh-CN" altLang="en-US" sz="4000">
                <a:solidFill>
                  <a:schemeClr val="tx2"/>
                </a:solidFill>
                <a:latin typeface="Helvetica Light"/>
              </a:rPr>
              <a:t>	语法：类常量由关键词</a:t>
            </a:r>
            <a:r>
              <a:rPr lang="en-US" altLang="zh-CN" sz="4000">
                <a:solidFill>
                  <a:schemeClr val="tx2"/>
                </a:solidFill>
                <a:latin typeface="Helvetica Light"/>
              </a:rPr>
              <a:t>const</a:t>
            </a:r>
            <a:r>
              <a:rPr lang="zh-CN" altLang="en-US" sz="4000">
                <a:solidFill>
                  <a:schemeClr val="tx2"/>
                </a:solidFill>
                <a:latin typeface="Helvetica Light"/>
              </a:rPr>
              <a:t>声明，而静态变量则使用关键词</a:t>
            </a:r>
            <a:r>
              <a:rPr lang="en-US" altLang="zh-CN" sz="4000">
                <a:solidFill>
                  <a:schemeClr val="tx2"/>
                </a:solidFill>
                <a:latin typeface="Helvetica Light"/>
              </a:rPr>
              <a:t>static</a:t>
            </a:r>
            <a:r>
              <a:rPr lang="zh-CN" altLang="en-US" sz="4000">
                <a:solidFill>
                  <a:schemeClr val="tx2"/>
                </a:solidFill>
                <a:latin typeface="Helvetica Light"/>
              </a:rPr>
              <a:t>声明</a:t>
            </a:r>
          </a:p>
          <a:p>
            <a:pPr defTabSz="914400"/>
            <a:r>
              <a:rPr lang="zh-CN" altLang="en-US" sz="4000">
                <a:solidFill>
                  <a:schemeClr val="tx2"/>
                </a:solidFill>
                <a:latin typeface="Helvetica Light"/>
              </a:rPr>
              <a:t>		    </a:t>
            </a:r>
            <a:r>
              <a:rPr lang="en-US" altLang="zh-CN" sz="4000">
                <a:solidFill>
                  <a:srgbClr val="FF0000"/>
                </a:solidFill>
                <a:latin typeface="Helvetica Light"/>
              </a:rPr>
              <a:t>class </a:t>
            </a:r>
            <a:r>
              <a:rPr lang="zh-CN" altLang="en-US" sz="4000">
                <a:solidFill>
                  <a:srgbClr val="FF0000"/>
                </a:solidFill>
                <a:latin typeface="Helvetica Light"/>
              </a:rPr>
              <a:t>类名</a:t>
            </a:r>
            <a:r>
              <a:rPr lang="en-US" altLang="zh-CN" sz="4000">
                <a:solidFill>
                  <a:srgbClr val="FF0000"/>
                </a:solidFill>
                <a:latin typeface="Helvetica Light"/>
              </a:rPr>
              <a:t>{</a:t>
            </a:r>
          </a:p>
          <a:p>
            <a:pPr defTabSz="914400"/>
            <a:r>
              <a:rPr lang="en-US" altLang="zh-CN" sz="4000">
                <a:solidFill>
                  <a:srgbClr val="FF0000"/>
                </a:solidFill>
                <a:latin typeface="Helvetica Light"/>
              </a:rPr>
              <a:t>		    		const </a:t>
            </a:r>
            <a:r>
              <a:rPr lang="zh-CN" altLang="en-US" sz="4000">
                <a:solidFill>
                  <a:srgbClr val="FF0000"/>
                </a:solidFill>
                <a:latin typeface="Helvetica Light"/>
              </a:rPr>
              <a:t>类常量</a:t>
            </a:r>
            <a:r>
              <a:rPr lang="en-US" altLang="zh-CN" sz="4000">
                <a:solidFill>
                  <a:srgbClr val="FF0000"/>
                </a:solidFill>
                <a:latin typeface="Helvetica Light"/>
              </a:rPr>
              <a:t>(</a:t>
            </a:r>
            <a:r>
              <a:rPr lang="zh-CN" altLang="en-US" sz="4000">
                <a:solidFill>
                  <a:srgbClr val="FF0000"/>
                </a:solidFill>
                <a:latin typeface="Helvetica Light"/>
              </a:rPr>
              <a:t>没有</a:t>
            </a:r>
            <a:r>
              <a:rPr lang="en-US" altLang="zh-CN" sz="4000">
                <a:solidFill>
                  <a:srgbClr val="FF0000"/>
                </a:solidFill>
                <a:latin typeface="Helvetica Light"/>
              </a:rPr>
              <a:t>$</a:t>
            </a:r>
            <a:r>
              <a:rPr lang="zh-CN" altLang="en-US" sz="4000">
                <a:solidFill>
                  <a:srgbClr val="FF0000"/>
                </a:solidFill>
                <a:latin typeface="Helvetica Light"/>
              </a:rPr>
              <a:t>开头</a:t>
            </a:r>
            <a:r>
              <a:rPr lang="en-US" altLang="zh-CN" sz="4000">
                <a:solidFill>
                  <a:srgbClr val="FF0000"/>
                </a:solidFill>
                <a:latin typeface="Helvetica Light"/>
              </a:rPr>
              <a:t>) = </a:t>
            </a:r>
            <a:r>
              <a:rPr lang="zh-CN" altLang="en-US" sz="4000">
                <a:solidFill>
                  <a:srgbClr val="FF0000"/>
                </a:solidFill>
                <a:latin typeface="Helvetica Light"/>
              </a:rPr>
              <a:t>简单值</a:t>
            </a:r>
            <a:r>
              <a:rPr lang="en-US" altLang="zh-CN" sz="4000">
                <a:solidFill>
                  <a:srgbClr val="FF0000"/>
                </a:solidFill>
                <a:latin typeface="Helvetica Light"/>
              </a:rPr>
              <a:t>;</a:t>
            </a:r>
          </a:p>
          <a:p>
            <a:pPr defTabSz="914400"/>
            <a:r>
              <a:rPr lang="en-US" altLang="zh-CN" sz="4000">
                <a:solidFill>
                  <a:srgbClr val="FF0000"/>
                </a:solidFill>
                <a:latin typeface="Helvetica Light"/>
              </a:rPr>
              <a:t>				static </a:t>
            </a:r>
            <a:r>
              <a:rPr lang="zh-CN" altLang="en-US" sz="4000">
                <a:solidFill>
                  <a:srgbClr val="FF0000"/>
                </a:solidFill>
                <a:latin typeface="Helvetica Light"/>
              </a:rPr>
              <a:t>静态变量名</a:t>
            </a:r>
            <a:r>
              <a:rPr lang="en-US" altLang="zh-CN" sz="4000">
                <a:solidFill>
                  <a:srgbClr val="FF0000"/>
                </a:solidFill>
                <a:latin typeface="Helvetica Light"/>
              </a:rPr>
              <a:t>(</a:t>
            </a:r>
            <a:r>
              <a:rPr lang="zh-CN" altLang="en-US" sz="4000">
                <a:solidFill>
                  <a:srgbClr val="FF0000"/>
                </a:solidFill>
                <a:latin typeface="Helvetica Light"/>
              </a:rPr>
              <a:t>有</a:t>
            </a:r>
            <a:r>
              <a:rPr lang="en-US" altLang="zh-CN" sz="4000">
                <a:solidFill>
                  <a:srgbClr val="FF0000"/>
                </a:solidFill>
                <a:latin typeface="Helvetica Light"/>
              </a:rPr>
              <a:t>$</a:t>
            </a:r>
            <a:r>
              <a:rPr lang="zh-CN" altLang="en-US" sz="4000">
                <a:solidFill>
                  <a:srgbClr val="FF0000"/>
                </a:solidFill>
                <a:latin typeface="Helvetica Light"/>
              </a:rPr>
              <a:t>开头</a:t>
            </a:r>
            <a:r>
              <a:rPr lang="en-US" altLang="zh-CN" sz="4000">
                <a:solidFill>
                  <a:srgbClr val="FF0000"/>
                </a:solidFill>
                <a:latin typeface="Helvetica Light"/>
              </a:rPr>
              <a:t>) = </a:t>
            </a:r>
            <a:r>
              <a:rPr lang="zh-CN" altLang="en-US" sz="4000">
                <a:solidFill>
                  <a:srgbClr val="FF0000"/>
                </a:solidFill>
                <a:latin typeface="Helvetica Light"/>
              </a:rPr>
              <a:t>简单值</a:t>
            </a:r>
            <a:r>
              <a:rPr lang="en-US" altLang="zh-CN" sz="4000">
                <a:solidFill>
                  <a:srgbClr val="FF0000"/>
                </a:solidFill>
                <a:latin typeface="Helvetica Light"/>
              </a:rPr>
              <a:t>;</a:t>
            </a:r>
          </a:p>
          <a:p>
            <a:pPr defTabSz="914400"/>
            <a:r>
              <a:rPr lang="en-US" altLang="zh-CN" sz="4000">
                <a:solidFill>
                  <a:srgbClr val="FF0000"/>
                </a:solidFill>
                <a:latin typeface="Helvetica Light"/>
              </a:rPr>
              <a:t>		    }</a:t>
            </a:r>
            <a:endParaRPr lang="zh-CN" altLang="en-US" sz="4000">
              <a:solidFill>
                <a:srgbClr val="FF0000"/>
              </a:solidFill>
              <a:latin typeface="Helvetica Light"/>
            </a:endParaRPr>
          </a:p>
          <a:p>
            <a:pPr defTabSz="914400"/>
            <a:r>
              <a:rPr lang="zh-CN" altLang="en-US" sz="4000">
                <a:solidFill>
                  <a:schemeClr val="tx2"/>
                </a:solidFill>
                <a:latin typeface="Helvetica Light"/>
              </a:rPr>
              <a:t>	说明：</a:t>
            </a:r>
          </a:p>
          <a:p>
            <a:pPr defTabSz="914400"/>
            <a:r>
              <a:rPr lang="zh-CN" altLang="en-US" sz="4000">
                <a:solidFill>
                  <a:schemeClr val="tx2"/>
                </a:solidFill>
                <a:latin typeface="Helvetica Light"/>
              </a:rPr>
              <a:t>		   </a:t>
            </a:r>
            <a:r>
              <a:rPr lang="en-US" altLang="zh-CN" sz="4000">
                <a:solidFill>
                  <a:schemeClr val="tx2"/>
                </a:solidFill>
                <a:latin typeface="Helvetica Light"/>
              </a:rPr>
              <a:t>a.</a:t>
            </a:r>
            <a:r>
              <a:rPr lang="zh-CN" altLang="en-US" sz="4000">
                <a:solidFill>
                  <a:schemeClr val="tx2"/>
                </a:solidFill>
                <a:latin typeface="Helvetica Light"/>
              </a:rPr>
              <a:t>由</a:t>
            </a:r>
            <a:r>
              <a:rPr lang="en-US" altLang="zh-CN" sz="4000">
                <a:solidFill>
                  <a:schemeClr val="tx2"/>
                </a:solidFill>
                <a:latin typeface="Helvetica Light"/>
              </a:rPr>
              <a:t>const</a:t>
            </a:r>
            <a:r>
              <a:rPr lang="zh-CN" altLang="en-US" sz="4000">
                <a:solidFill>
                  <a:schemeClr val="tx2"/>
                </a:solidFill>
                <a:latin typeface="Helvetica Light"/>
              </a:rPr>
              <a:t>声明的类常量不允许发生任何改变，一经声明值即固定。</a:t>
            </a:r>
          </a:p>
          <a:p>
            <a:pPr defTabSz="914400"/>
            <a:r>
              <a:rPr lang="zh-CN" altLang="en-US" sz="4000">
                <a:solidFill>
                  <a:schemeClr val="tx2"/>
                </a:solidFill>
                <a:latin typeface="Helvetica Light"/>
              </a:rPr>
              <a:t>		   </a:t>
            </a:r>
            <a:r>
              <a:rPr lang="en-US" altLang="zh-CN" sz="4000">
                <a:solidFill>
                  <a:schemeClr val="tx2"/>
                </a:solidFill>
                <a:latin typeface="Helvetica Light"/>
              </a:rPr>
              <a:t>b.</a:t>
            </a:r>
            <a:r>
              <a:rPr lang="zh-CN" altLang="en-US" sz="4000">
                <a:solidFill>
                  <a:schemeClr val="tx2"/>
                </a:solidFill>
                <a:latin typeface="Helvetica Light"/>
              </a:rPr>
              <a:t>由</a:t>
            </a:r>
            <a:r>
              <a:rPr lang="en-US" altLang="zh-CN" sz="4000">
                <a:solidFill>
                  <a:schemeClr val="tx2"/>
                </a:solidFill>
                <a:latin typeface="Helvetica Light"/>
              </a:rPr>
              <a:t>static</a:t>
            </a:r>
            <a:r>
              <a:rPr lang="zh-CN" altLang="en-US" sz="4000">
                <a:solidFill>
                  <a:schemeClr val="tx2"/>
                </a:solidFill>
                <a:latin typeface="Helvetica Light"/>
              </a:rPr>
              <a:t>声明的静态变量的语句，则仅在类被声明的时候执行一次，但可以修改。</a:t>
            </a:r>
            <a:endParaRPr lang="zh-CN" altLang="en-US" sz="4000">
              <a:solidFill>
                <a:schemeClr val="accent2"/>
              </a:solidFill>
              <a:latin typeface="Helvetica Light"/>
            </a:endParaRPr>
          </a:p>
          <a:p>
            <a:pPr defTabSz="914400"/>
            <a:r>
              <a:rPr lang="zh-CN" altLang="en-US" sz="4000">
                <a:solidFill>
                  <a:schemeClr val="tx2"/>
                </a:solidFill>
                <a:latin typeface="Helvetica Light"/>
              </a:rPr>
              <a:t>		   </a:t>
            </a:r>
            <a:r>
              <a:rPr lang="en-US" altLang="zh-CN" sz="4000">
                <a:solidFill>
                  <a:schemeClr val="tx2"/>
                </a:solidFill>
                <a:latin typeface="Helvetica Light"/>
              </a:rPr>
              <a:t>c.</a:t>
            </a:r>
            <a:r>
              <a:rPr lang="zh-CN" altLang="en-US" sz="4000">
                <a:solidFill>
                  <a:schemeClr val="tx2"/>
                </a:solidFill>
                <a:latin typeface="Helvetica Light"/>
              </a:rPr>
              <a:t>无论是</a:t>
            </a:r>
            <a:r>
              <a:rPr lang="en-US" altLang="zh-CN" sz="4000">
                <a:solidFill>
                  <a:schemeClr val="tx2"/>
                </a:solidFill>
                <a:latin typeface="Helvetica Light"/>
              </a:rPr>
              <a:t>const</a:t>
            </a:r>
            <a:r>
              <a:rPr lang="zh-CN" altLang="en-US" sz="4000">
                <a:solidFill>
                  <a:schemeClr val="tx2"/>
                </a:solidFill>
                <a:latin typeface="Helvetica Light"/>
              </a:rPr>
              <a:t>声明的类常量还是</a:t>
            </a:r>
            <a:r>
              <a:rPr lang="en-US" altLang="zh-CN" sz="4000">
                <a:solidFill>
                  <a:schemeClr val="tx2"/>
                </a:solidFill>
                <a:latin typeface="Helvetica Light"/>
              </a:rPr>
              <a:t>static</a:t>
            </a:r>
            <a:r>
              <a:rPr lang="zh-CN" altLang="en-US" sz="4000">
                <a:solidFill>
                  <a:schemeClr val="tx2"/>
                </a:solidFill>
                <a:latin typeface="Helvetica Light"/>
              </a:rPr>
              <a:t>声明的静态变量，两者的调用方式均为</a:t>
            </a:r>
            <a:r>
              <a:rPr lang="en-US" altLang="zh-CN" sz="4000">
                <a:solidFill>
                  <a:schemeClr val="tx2"/>
                </a:solidFill>
                <a:latin typeface="Helvetica Light"/>
              </a:rPr>
              <a:t>::</a:t>
            </a:r>
            <a:r>
              <a:rPr lang="zh-CN" altLang="en-US" sz="4000">
                <a:solidFill>
                  <a:schemeClr val="tx2"/>
                </a:solidFill>
                <a:latin typeface="Helvetica Light"/>
              </a:rPr>
              <a:t>调用</a:t>
            </a:r>
          </a:p>
          <a:p>
            <a:pPr defTabSz="914400"/>
            <a:r>
              <a:rPr lang="zh-CN" altLang="en-US" sz="4000">
                <a:solidFill>
                  <a:schemeClr val="tx2"/>
                </a:solidFill>
                <a:latin typeface="Helvetica Light"/>
              </a:rPr>
              <a:t>		   </a:t>
            </a:r>
            <a:r>
              <a:rPr lang="en-US" altLang="zh-CN" sz="4000">
                <a:solidFill>
                  <a:schemeClr val="tx2"/>
                </a:solidFill>
                <a:latin typeface="Helvetica Light"/>
              </a:rPr>
              <a:t>d.</a:t>
            </a:r>
            <a:r>
              <a:rPr lang="zh-CN" altLang="en-US" sz="4000">
                <a:solidFill>
                  <a:schemeClr val="tx2"/>
                </a:solidFill>
                <a:latin typeface="Helvetica Light"/>
              </a:rPr>
              <a:t>两者在调用的时候均可以不实例化对象直接通过类名调用。</a:t>
            </a:r>
          </a:p>
          <a:p>
            <a:pPr defTabSz="914400"/>
            <a:r>
              <a:rPr lang="zh-CN" altLang="en-US" sz="4000">
                <a:solidFill>
                  <a:schemeClr val="tx2"/>
                </a:solidFill>
                <a:latin typeface="Helvetica Light"/>
              </a:rPr>
              <a:t>	例子：</a:t>
            </a:r>
          </a:p>
          <a:p>
            <a:pPr defTabSz="914400"/>
            <a:r>
              <a:rPr lang="zh-CN" altLang="en-US" sz="4000">
                <a:solidFill>
                  <a:schemeClr val="tx2"/>
                </a:solidFill>
                <a:latin typeface="Helvetica Light"/>
              </a:rPr>
              <a:t>		   见下页</a:t>
            </a:r>
            <a:endParaRPr lang="en-US" altLang="zh-CN" sz="4000">
              <a:solidFill>
                <a:schemeClr val="tx2"/>
              </a:solidFill>
              <a:latin typeface="Helvetica Light"/>
            </a:endParaRPr>
          </a:p>
        </p:txBody>
      </p:sp>
      <p:pic>
        <p:nvPicPr>
          <p:cNvPr id="7" name="Picture 2" descr="C:\Users\Administrator\Desktop\dataBase\3.视频录制\sxtLogo.png"/>
          <p:cNvPicPr>
            <a:picLocks noChangeAspect="1" noChangeArrowheads="1"/>
          </p:cNvPicPr>
          <p:nvPr/>
        </p:nvPicPr>
        <p:blipFill>
          <a:blip r:embed="rId3"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Text Box 7"/>
          <p:cNvSpPr txBox="1">
            <a:spLocks noChangeArrowheads="1"/>
          </p:cNvSpPr>
          <p:nvPr/>
        </p:nvSpPr>
        <p:spPr bwMode="auto">
          <a:xfrm>
            <a:off x="2019300" y="2387600"/>
            <a:ext cx="20685125" cy="3749675"/>
          </a:xfrm>
          <a:prstGeom prst="rect">
            <a:avLst/>
          </a:prstGeom>
          <a:noFill/>
          <a:ln w="9525">
            <a:noFill/>
            <a:miter lim="800000"/>
          </a:ln>
        </p:spPr>
        <p:txBody>
          <a:bodyPr>
            <a:spAutoFit/>
          </a:bodyPr>
          <a:lstStyle/>
          <a:p>
            <a:pPr defTabSz="914400"/>
            <a:r>
              <a:rPr lang="en-US" altLang="zh-CN" sz="4000">
                <a:solidFill>
                  <a:schemeClr val="tx2"/>
                </a:solidFill>
                <a:latin typeface="Helvetica Light"/>
              </a:rPr>
              <a:t>class Peo{</a:t>
            </a:r>
          </a:p>
          <a:p>
            <a:pPr defTabSz="914400"/>
            <a:r>
              <a:rPr lang="en-US" altLang="zh-CN" sz="4000">
                <a:solidFill>
                  <a:schemeClr val="tx2"/>
                </a:solidFill>
                <a:latin typeface="Helvetica Light"/>
              </a:rPr>
              <a:t>	</a:t>
            </a:r>
            <a:r>
              <a:rPr lang="en-US" altLang="zh-CN" sz="4000">
                <a:solidFill>
                  <a:srgbClr val="FF0000"/>
                </a:solidFill>
                <a:latin typeface="Helvetica Light"/>
              </a:rPr>
              <a:t>const peoName = </a:t>
            </a:r>
            <a:r>
              <a:rPr lang="en-US" altLang="zh-CN" sz="4000">
                <a:solidFill>
                  <a:srgbClr val="FF0000"/>
                </a:solidFill>
              </a:rPr>
              <a:t>‘</a:t>
            </a:r>
            <a:r>
              <a:rPr lang="en-US" altLang="zh-CN" sz="4000">
                <a:solidFill>
                  <a:srgbClr val="FF0000"/>
                </a:solidFill>
                <a:latin typeface="Helvetica Light"/>
              </a:rPr>
              <a:t>people name</a:t>
            </a:r>
            <a:r>
              <a:rPr lang="en-US" altLang="zh-CN" sz="4000">
                <a:solidFill>
                  <a:srgbClr val="FF0000"/>
                </a:solidFill>
              </a:rPr>
              <a:t>’</a:t>
            </a:r>
            <a:r>
              <a:rPr lang="en-US" altLang="zh-CN" sz="4000">
                <a:solidFill>
                  <a:srgbClr val="FF0000"/>
                </a:solidFill>
                <a:latin typeface="Helvetica Light"/>
              </a:rPr>
              <a:t>;			</a:t>
            </a:r>
            <a:r>
              <a:rPr lang="en-US" altLang="zh-CN" sz="4000">
                <a:solidFill>
                  <a:schemeClr val="tx2"/>
                </a:solidFill>
                <a:latin typeface="Helvetica Light"/>
              </a:rPr>
              <a:t>//</a:t>
            </a:r>
            <a:r>
              <a:rPr lang="zh-CN" altLang="en-US" sz="4000">
                <a:solidFill>
                  <a:schemeClr val="tx2"/>
                </a:solidFill>
                <a:latin typeface="Helvetica Light"/>
              </a:rPr>
              <a:t>声明类常量</a:t>
            </a:r>
          </a:p>
          <a:p>
            <a:pPr defTabSz="914400"/>
            <a:r>
              <a:rPr lang="en-US" altLang="zh-CN" sz="4000">
                <a:solidFill>
                  <a:schemeClr val="tx2"/>
                </a:solidFill>
                <a:latin typeface="Helvetica Light"/>
              </a:rPr>
              <a:t>}</a:t>
            </a:r>
          </a:p>
          <a:p>
            <a:pPr defTabSz="914400"/>
            <a:r>
              <a:rPr lang="en-US" altLang="zh-CN" sz="4000">
                <a:solidFill>
                  <a:schemeClr val="tx2"/>
                </a:solidFill>
                <a:latin typeface="Helvetica Light"/>
              </a:rPr>
              <a:t>echo </a:t>
            </a:r>
            <a:r>
              <a:rPr lang="en-US" altLang="zh-CN" sz="4000">
                <a:solidFill>
                  <a:schemeClr val="accent2"/>
                </a:solidFill>
                <a:latin typeface="Helvetica Light"/>
              </a:rPr>
              <a:t>Peo::peoName;							</a:t>
            </a:r>
            <a:r>
              <a:rPr lang="en-US" altLang="zh-CN" sz="4000">
                <a:solidFill>
                  <a:schemeClr val="tx2"/>
                </a:solidFill>
                <a:latin typeface="Helvetica Light"/>
              </a:rPr>
              <a:t>//</a:t>
            </a:r>
            <a:r>
              <a:rPr lang="zh-CN" altLang="en-US" sz="4000">
                <a:solidFill>
                  <a:schemeClr val="tx2"/>
                </a:solidFill>
                <a:latin typeface="Helvetica Light"/>
              </a:rPr>
              <a:t>不实例化也能直接通过类名访问</a:t>
            </a:r>
          </a:p>
          <a:p>
            <a:pPr defTabSz="914400"/>
            <a:r>
              <a:rPr lang="en-US" altLang="zh-CN" sz="4000">
                <a:solidFill>
                  <a:schemeClr val="tx2"/>
                </a:solidFill>
                <a:latin typeface="Helvetica Light"/>
              </a:rPr>
              <a:t>$frank = new Peo();							</a:t>
            </a:r>
          </a:p>
          <a:p>
            <a:pPr defTabSz="914400"/>
            <a:r>
              <a:rPr lang="en-US" altLang="zh-CN" sz="4000">
                <a:solidFill>
                  <a:schemeClr val="tx2"/>
                </a:solidFill>
                <a:latin typeface="Helvetica Light"/>
              </a:rPr>
              <a:t>echo </a:t>
            </a:r>
            <a:r>
              <a:rPr lang="en-US" altLang="zh-CN" sz="4000">
                <a:solidFill>
                  <a:schemeClr val="accent2"/>
                </a:solidFill>
                <a:latin typeface="Helvetica Light"/>
              </a:rPr>
              <a:t>$frank::peoName;						</a:t>
            </a:r>
            <a:r>
              <a:rPr lang="en-US" altLang="zh-CN" sz="4000">
                <a:solidFill>
                  <a:schemeClr val="tx2"/>
                </a:solidFill>
                <a:latin typeface="Helvetica Light"/>
              </a:rPr>
              <a:t>//</a:t>
            </a:r>
            <a:r>
              <a:rPr lang="zh-CN" altLang="en-US" sz="4000">
                <a:solidFill>
                  <a:schemeClr val="tx2"/>
                </a:solidFill>
                <a:latin typeface="Helvetica Light"/>
              </a:rPr>
              <a:t>实例化后可以通过对象访问</a:t>
            </a:r>
            <a:endParaRPr lang="en-US" altLang="zh-CN" sz="4000">
              <a:solidFill>
                <a:schemeClr val="accent2"/>
              </a:solidFill>
              <a:latin typeface="Helvetica Light"/>
            </a:endParaRPr>
          </a:p>
        </p:txBody>
      </p:sp>
      <p:sp>
        <p:nvSpPr>
          <p:cNvPr id="66565" name="Rectangle 9"/>
          <p:cNvSpPr>
            <a:spLocks noChangeArrowheads="1"/>
          </p:cNvSpPr>
          <p:nvPr/>
        </p:nvSpPr>
        <p:spPr bwMode="auto">
          <a:xfrm>
            <a:off x="2038350" y="7527925"/>
            <a:ext cx="20739100" cy="5578475"/>
          </a:xfrm>
          <a:prstGeom prst="rect">
            <a:avLst/>
          </a:prstGeom>
          <a:noFill/>
          <a:ln w="9525">
            <a:noFill/>
            <a:miter lim="800000"/>
          </a:ln>
        </p:spPr>
        <p:txBody>
          <a:bodyPr>
            <a:spAutoFit/>
          </a:bodyPr>
          <a:lstStyle/>
          <a:p>
            <a:pPr defTabSz="914400"/>
            <a:r>
              <a:rPr lang="en-US" altLang="zh-CN" sz="4000">
                <a:solidFill>
                  <a:schemeClr val="tx2"/>
                </a:solidFill>
                <a:latin typeface="Helvetica Light"/>
              </a:rPr>
              <a:t>class Peo{</a:t>
            </a:r>
          </a:p>
          <a:p>
            <a:pPr defTabSz="914400"/>
            <a:r>
              <a:rPr lang="en-US" altLang="zh-CN" sz="4000">
                <a:solidFill>
                  <a:schemeClr val="tx2"/>
                </a:solidFill>
                <a:latin typeface="Helvetica Light"/>
              </a:rPr>
              <a:t>	</a:t>
            </a:r>
            <a:r>
              <a:rPr lang="en-US" altLang="zh-CN" sz="4000">
                <a:solidFill>
                  <a:srgbClr val="FF0000"/>
                </a:solidFill>
                <a:latin typeface="Helvetica Light"/>
              </a:rPr>
              <a:t>static $peoAge = 18;						</a:t>
            </a:r>
            <a:r>
              <a:rPr lang="en-US" altLang="zh-CN" sz="4000">
                <a:solidFill>
                  <a:schemeClr val="tx2"/>
                </a:solidFill>
                <a:latin typeface="Helvetica Light"/>
              </a:rPr>
              <a:t>//</a:t>
            </a:r>
            <a:r>
              <a:rPr lang="zh-CN" altLang="en-US" sz="4000">
                <a:solidFill>
                  <a:schemeClr val="tx2"/>
                </a:solidFill>
                <a:latin typeface="Helvetica Light"/>
              </a:rPr>
              <a:t>声明静态变量</a:t>
            </a:r>
          </a:p>
          <a:p>
            <a:pPr defTabSz="914400"/>
            <a:r>
              <a:rPr lang="en-US" altLang="zh-CN" sz="4000">
                <a:solidFill>
                  <a:schemeClr val="tx2"/>
                </a:solidFill>
                <a:latin typeface="Helvetica Light"/>
              </a:rPr>
              <a:t>}</a:t>
            </a:r>
          </a:p>
          <a:p>
            <a:pPr defTabSz="914400"/>
            <a:r>
              <a:rPr lang="en-US" altLang="zh-CN" sz="4000">
                <a:solidFill>
                  <a:schemeClr val="tx2"/>
                </a:solidFill>
                <a:latin typeface="Helvetica Light"/>
              </a:rPr>
              <a:t>echo </a:t>
            </a:r>
            <a:r>
              <a:rPr lang="en-US" altLang="zh-CN" sz="4000">
                <a:solidFill>
                  <a:schemeClr val="accent2"/>
                </a:solidFill>
                <a:latin typeface="Helvetica Light"/>
              </a:rPr>
              <a:t>Peo::$peoAge</a:t>
            </a:r>
            <a:r>
              <a:rPr lang="en-US" altLang="zh-CN" sz="4000">
                <a:solidFill>
                  <a:schemeClr val="tx2"/>
                </a:solidFill>
                <a:latin typeface="Helvetica Light"/>
              </a:rPr>
              <a:t>;							//</a:t>
            </a:r>
            <a:r>
              <a:rPr lang="zh-CN" altLang="en-US" sz="4000">
                <a:solidFill>
                  <a:schemeClr val="tx2"/>
                </a:solidFill>
                <a:latin typeface="Helvetica Light"/>
              </a:rPr>
              <a:t>直接通过类名访问</a:t>
            </a:r>
          </a:p>
          <a:p>
            <a:pPr defTabSz="914400"/>
            <a:r>
              <a:rPr lang="en-US" altLang="zh-CN" sz="4000">
                <a:solidFill>
                  <a:schemeClr val="tx2"/>
                </a:solidFill>
                <a:latin typeface="Helvetica Light"/>
              </a:rPr>
              <a:t>Peo::$peoAge++;								//</a:t>
            </a:r>
            <a:r>
              <a:rPr lang="zh-CN" altLang="en-US" sz="4000">
                <a:solidFill>
                  <a:schemeClr val="tx2"/>
                </a:solidFill>
                <a:latin typeface="Helvetica Light"/>
              </a:rPr>
              <a:t>修改静态变量的值</a:t>
            </a:r>
          </a:p>
          <a:p>
            <a:pPr defTabSz="914400"/>
            <a:r>
              <a:rPr lang="en-US" altLang="zh-CN" sz="4000">
                <a:solidFill>
                  <a:schemeClr val="tx2"/>
                </a:solidFill>
                <a:latin typeface="Helvetica Light"/>
              </a:rPr>
              <a:t>echo Peo::$peoAge;							//</a:t>
            </a:r>
            <a:r>
              <a:rPr lang="zh-CN" altLang="en-US" sz="4000">
                <a:solidFill>
                  <a:schemeClr val="tx2"/>
                </a:solidFill>
                <a:latin typeface="Helvetica Light"/>
              </a:rPr>
              <a:t>确认修改</a:t>
            </a:r>
          </a:p>
          <a:p>
            <a:pPr defTabSz="914400"/>
            <a:endParaRPr lang="en-US" altLang="zh-CN" sz="4000">
              <a:solidFill>
                <a:schemeClr val="tx2"/>
              </a:solidFill>
              <a:latin typeface="Helvetica Light"/>
            </a:endParaRPr>
          </a:p>
          <a:p>
            <a:pPr defTabSz="914400"/>
            <a:r>
              <a:rPr lang="en-US" altLang="zh-CN" sz="4000">
                <a:solidFill>
                  <a:schemeClr val="tx2"/>
                </a:solidFill>
                <a:latin typeface="Helvetica Light"/>
              </a:rPr>
              <a:t>$frank = new Peo();							//</a:t>
            </a:r>
            <a:r>
              <a:rPr lang="zh-CN" altLang="en-US" sz="4000">
                <a:solidFill>
                  <a:schemeClr val="tx2"/>
                </a:solidFill>
                <a:latin typeface="Helvetica Light"/>
              </a:rPr>
              <a:t>实例化对象，但静态变量声明语句不执行</a:t>
            </a:r>
          </a:p>
          <a:p>
            <a:pPr defTabSz="914400"/>
            <a:r>
              <a:rPr lang="en-US" altLang="zh-CN" sz="4000">
                <a:solidFill>
                  <a:schemeClr val="tx2"/>
                </a:solidFill>
                <a:latin typeface="Helvetica Light"/>
              </a:rPr>
              <a:t>echo </a:t>
            </a:r>
            <a:r>
              <a:rPr lang="en-US" altLang="zh-CN" sz="4000">
                <a:solidFill>
                  <a:schemeClr val="accent2"/>
                </a:solidFill>
                <a:latin typeface="Helvetica Light"/>
              </a:rPr>
              <a:t>$frank::$peoAge;							</a:t>
            </a:r>
            <a:r>
              <a:rPr lang="en-US" altLang="zh-CN" sz="4000">
                <a:solidFill>
                  <a:schemeClr val="tx2"/>
                </a:solidFill>
                <a:latin typeface="Helvetica Light"/>
              </a:rPr>
              <a:t>//</a:t>
            </a:r>
            <a:r>
              <a:rPr lang="zh-CN" altLang="en-US" sz="4000">
                <a:solidFill>
                  <a:schemeClr val="tx2"/>
                </a:solidFill>
                <a:latin typeface="Helvetica Light"/>
              </a:rPr>
              <a:t>输出静态变量是刚才修改的值。</a:t>
            </a:r>
          </a:p>
        </p:txBody>
      </p:sp>
      <p:sp>
        <p:nvSpPr>
          <p:cNvPr id="66566" name="Line 10"/>
          <p:cNvSpPr>
            <a:spLocks noChangeShapeType="1"/>
          </p:cNvSpPr>
          <p:nvPr/>
        </p:nvSpPr>
        <p:spPr bwMode="auto">
          <a:xfrm>
            <a:off x="2111375" y="7002463"/>
            <a:ext cx="20810538" cy="0"/>
          </a:xfrm>
          <a:prstGeom prst="line">
            <a:avLst/>
          </a:prstGeom>
          <a:noFill/>
          <a:ln w="76200">
            <a:solidFill>
              <a:schemeClr val="tx2"/>
            </a:solidFill>
            <a:prstDash val="sysDot"/>
            <a:round/>
          </a:ln>
        </p:spPr>
        <p:txBody>
          <a:bodyPr/>
          <a:lstStyle/>
          <a:p>
            <a:endParaRPr lang="zh-CN" altLang="en-US"/>
          </a:p>
        </p:txBody>
      </p:sp>
      <p:pic>
        <p:nvPicPr>
          <p:cNvPr id="5" name="Picture 2" descr="C:\Users\Administrator\Desktop\dataBase\3.视频录制\sxtLogo.png"/>
          <p:cNvPicPr>
            <a:picLocks noChangeAspect="1" noChangeArrowheads="1"/>
          </p:cNvPicPr>
          <p:nvPr/>
        </p:nvPicPr>
        <p:blipFill>
          <a:blip r:embed="rId3"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hape 131"/>
          <p:cNvSpPr>
            <a:spLocks noChangeArrowheads="1"/>
          </p:cNvSpPr>
          <p:nvPr/>
        </p:nvSpPr>
        <p:spPr bwMode="auto">
          <a:xfrm>
            <a:off x="2111375" y="3257550"/>
            <a:ext cx="20148550" cy="3211513"/>
          </a:xfrm>
          <a:prstGeom prst="rect">
            <a:avLst/>
          </a:prstGeom>
          <a:noFill/>
          <a:ln w="12700">
            <a:noFill/>
            <a:miter lim="400000"/>
          </a:ln>
        </p:spPr>
        <p:txBody>
          <a:bodyPr lIns="50800" tIns="50800" rIns="50800" bIns="50800">
            <a:spAutoFit/>
          </a:bodyPr>
          <a:lstStyle/>
          <a:p>
            <a:pPr hangingPunct="0">
              <a:lnSpc>
                <a:spcPct val="120000"/>
              </a:lnSpc>
            </a:pPr>
            <a:r>
              <a:rPr lang="en-US" altLang="zh-CN" sz="4000" dirty="0">
                <a:solidFill>
                  <a:srgbClr val="53585F"/>
                </a:solidFill>
                <a:latin typeface="Helvetica Light"/>
              </a:rPr>
              <a:t>	</a:t>
            </a:r>
            <a:r>
              <a:rPr lang="en-US" altLang="zh-CN" sz="4000" dirty="0">
                <a:solidFill>
                  <a:schemeClr val="tx2"/>
                </a:solidFill>
                <a:latin typeface="Helvetica Light"/>
                <a:ea typeface="微软雅黑" panose="020B0503020204020204" pitchFamily="34" charset="-122"/>
              </a:rPr>
              <a:t>PHP</a:t>
            </a:r>
            <a:r>
              <a:rPr lang="zh-CN" altLang="en-US" sz="4000" dirty="0">
                <a:solidFill>
                  <a:schemeClr val="tx2"/>
                </a:solidFill>
                <a:latin typeface="Helvetica Light"/>
                <a:ea typeface="微软雅黑" panose="020B0503020204020204" pitchFamily="34" charset="-122"/>
              </a:rPr>
              <a:t>，即</a:t>
            </a:r>
            <a:r>
              <a:rPr lang="zh-CN" altLang="en-US" sz="4000" dirty="0">
                <a:solidFill>
                  <a:schemeClr val="tx2"/>
                </a:solidFill>
                <a:latin typeface="微软雅黑" panose="020B0503020204020204" pitchFamily="34" charset="-122"/>
                <a:ea typeface="微软雅黑" panose="020B0503020204020204" pitchFamily="34" charset="-122"/>
              </a:rPr>
              <a:t>“</a:t>
            </a:r>
            <a:r>
              <a:rPr lang="en-US" altLang="zh-CN" sz="4000" dirty="0">
                <a:solidFill>
                  <a:schemeClr val="tx2"/>
                </a:solidFill>
                <a:latin typeface="Helvetica Light"/>
                <a:ea typeface="微软雅黑" panose="020B0503020204020204" pitchFamily="34" charset="-122"/>
              </a:rPr>
              <a:t>PHP: Hypertext Preprocessor</a:t>
            </a:r>
            <a:r>
              <a:rPr lang="en-US" altLang="zh-CN" sz="4000" dirty="0">
                <a:solidFill>
                  <a:schemeClr val="tx2"/>
                </a:solidFill>
                <a:latin typeface="微软雅黑" panose="020B0503020204020204" pitchFamily="34" charset="-122"/>
                <a:ea typeface="微软雅黑" panose="020B0503020204020204" pitchFamily="34" charset="-122"/>
              </a:rPr>
              <a:t>”</a:t>
            </a:r>
            <a:r>
              <a:rPr lang="zh-CN" altLang="en-US" sz="4000" dirty="0">
                <a:solidFill>
                  <a:schemeClr val="tx2"/>
                </a:solidFill>
                <a:latin typeface="Helvetica Light"/>
                <a:ea typeface="微软雅黑" panose="020B0503020204020204" pitchFamily="34" charset="-122"/>
              </a:rPr>
              <a:t>，是一种被广泛应用的开源通用脚本语言，尤其适用于 </a:t>
            </a:r>
            <a:r>
              <a:rPr lang="en-US" altLang="zh-CN" sz="4000" dirty="0">
                <a:solidFill>
                  <a:schemeClr val="tx2"/>
                </a:solidFill>
                <a:latin typeface="Helvetica Light"/>
                <a:ea typeface="微软雅黑" panose="020B0503020204020204" pitchFamily="34" charset="-122"/>
              </a:rPr>
              <a:t>Web </a:t>
            </a:r>
            <a:r>
              <a:rPr lang="zh-CN" altLang="en-US" sz="4000" dirty="0">
                <a:solidFill>
                  <a:schemeClr val="tx2"/>
                </a:solidFill>
                <a:latin typeface="Helvetica Light"/>
                <a:ea typeface="微软雅黑" panose="020B0503020204020204" pitchFamily="34" charset="-122"/>
              </a:rPr>
              <a:t>开发并可嵌入 </a:t>
            </a:r>
            <a:r>
              <a:rPr lang="en-US" altLang="zh-CN" sz="4000" dirty="0">
                <a:solidFill>
                  <a:schemeClr val="tx2"/>
                </a:solidFill>
                <a:latin typeface="Helvetica Light"/>
                <a:ea typeface="微软雅黑" panose="020B0503020204020204" pitchFamily="34" charset="-122"/>
              </a:rPr>
              <a:t>HTML </a:t>
            </a:r>
            <a:r>
              <a:rPr lang="zh-CN" altLang="en-US" sz="4000" dirty="0">
                <a:solidFill>
                  <a:schemeClr val="tx2"/>
                </a:solidFill>
                <a:latin typeface="Helvetica Light"/>
                <a:ea typeface="微软雅黑" panose="020B0503020204020204" pitchFamily="34" charset="-122"/>
              </a:rPr>
              <a:t>中去。它的语法利用了 </a:t>
            </a:r>
            <a:r>
              <a:rPr lang="en-US" altLang="zh-CN" sz="4000" dirty="0">
                <a:solidFill>
                  <a:schemeClr val="tx2"/>
                </a:solidFill>
                <a:latin typeface="Helvetica Light"/>
                <a:ea typeface="微软雅黑" panose="020B0503020204020204" pitchFamily="34" charset="-122"/>
              </a:rPr>
              <a:t>C</a:t>
            </a:r>
            <a:r>
              <a:rPr lang="zh-CN" altLang="en-US" sz="4000" dirty="0">
                <a:solidFill>
                  <a:schemeClr val="tx2"/>
                </a:solidFill>
                <a:latin typeface="Helvetica Light"/>
                <a:ea typeface="微软雅黑" panose="020B0503020204020204" pitchFamily="34" charset="-122"/>
              </a:rPr>
              <a:t>、</a:t>
            </a:r>
            <a:r>
              <a:rPr lang="en-US" altLang="zh-CN" sz="4000" dirty="0">
                <a:solidFill>
                  <a:schemeClr val="tx2"/>
                </a:solidFill>
                <a:latin typeface="Helvetica Light"/>
                <a:ea typeface="微软雅黑" panose="020B0503020204020204" pitchFamily="34" charset="-122"/>
              </a:rPr>
              <a:t>Java </a:t>
            </a:r>
            <a:r>
              <a:rPr lang="zh-CN" altLang="en-US" sz="4000" dirty="0">
                <a:solidFill>
                  <a:schemeClr val="tx2"/>
                </a:solidFill>
                <a:latin typeface="Helvetica Light"/>
                <a:ea typeface="微软雅黑" panose="020B0503020204020204" pitchFamily="34" charset="-122"/>
              </a:rPr>
              <a:t>和 </a:t>
            </a:r>
            <a:r>
              <a:rPr lang="en-US" altLang="zh-CN" sz="4000" dirty="0">
                <a:solidFill>
                  <a:schemeClr val="tx2"/>
                </a:solidFill>
                <a:latin typeface="Helvetica Light"/>
                <a:ea typeface="微软雅黑" panose="020B0503020204020204" pitchFamily="34" charset="-122"/>
              </a:rPr>
              <a:t>Perl</a:t>
            </a:r>
            <a:r>
              <a:rPr lang="zh-CN" altLang="en-US" sz="4000" dirty="0">
                <a:solidFill>
                  <a:schemeClr val="tx2"/>
                </a:solidFill>
                <a:latin typeface="Helvetica Light"/>
                <a:ea typeface="微软雅黑" panose="020B0503020204020204" pitchFamily="34" charset="-122"/>
              </a:rPr>
              <a:t>，易于学习。该语言的主要目标是允许 </a:t>
            </a:r>
            <a:r>
              <a:rPr lang="en-US" altLang="zh-CN" sz="4000" dirty="0">
                <a:solidFill>
                  <a:schemeClr val="tx2"/>
                </a:solidFill>
                <a:latin typeface="Helvetica Light"/>
                <a:ea typeface="微软雅黑" panose="020B0503020204020204" pitchFamily="34" charset="-122"/>
              </a:rPr>
              <a:t>web </a:t>
            </a:r>
            <a:r>
              <a:rPr lang="zh-CN" altLang="en-US" sz="4000" dirty="0">
                <a:solidFill>
                  <a:schemeClr val="tx2"/>
                </a:solidFill>
                <a:latin typeface="Helvetica Light"/>
                <a:ea typeface="微软雅黑" panose="020B0503020204020204" pitchFamily="34" charset="-122"/>
              </a:rPr>
              <a:t>开发人员快速编写动态生成的 </a:t>
            </a:r>
            <a:r>
              <a:rPr lang="en-US" altLang="zh-CN" sz="4000" dirty="0">
                <a:solidFill>
                  <a:schemeClr val="tx2"/>
                </a:solidFill>
                <a:latin typeface="Helvetica Light"/>
                <a:ea typeface="微软雅黑" panose="020B0503020204020204" pitchFamily="34" charset="-122"/>
              </a:rPr>
              <a:t>web </a:t>
            </a:r>
            <a:r>
              <a:rPr lang="zh-CN" altLang="en-US" sz="4000" dirty="0">
                <a:solidFill>
                  <a:schemeClr val="tx2"/>
                </a:solidFill>
                <a:latin typeface="Helvetica Light"/>
                <a:ea typeface="微软雅黑" panose="020B0503020204020204" pitchFamily="34" charset="-122"/>
              </a:rPr>
              <a:t>页面，但 </a:t>
            </a:r>
            <a:r>
              <a:rPr lang="en-US" altLang="zh-CN" sz="4000" dirty="0">
                <a:solidFill>
                  <a:schemeClr val="tx2"/>
                </a:solidFill>
                <a:latin typeface="Helvetica Light"/>
                <a:ea typeface="微软雅黑" panose="020B0503020204020204" pitchFamily="34" charset="-122"/>
              </a:rPr>
              <a:t>PHP </a:t>
            </a:r>
            <a:r>
              <a:rPr lang="zh-CN" altLang="en-US" sz="4000" dirty="0">
                <a:solidFill>
                  <a:schemeClr val="tx2"/>
                </a:solidFill>
                <a:latin typeface="Helvetica Light"/>
                <a:ea typeface="微软雅黑" panose="020B0503020204020204" pitchFamily="34" charset="-122"/>
              </a:rPr>
              <a:t>的用途远不只于此。</a:t>
            </a:r>
            <a:r>
              <a:rPr lang="zh-CN" altLang="en-US" dirty="0"/>
              <a:t> </a:t>
            </a:r>
            <a:endParaRPr lang="zh-CN" altLang="en-US" sz="4000" dirty="0">
              <a:solidFill>
                <a:srgbClr val="53585F"/>
              </a:solidFill>
              <a:latin typeface="Helvetica Light"/>
            </a:endParaRPr>
          </a:p>
        </p:txBody>
      </p:sp>
      <p:sp>
        <p:nvSpPr>
          <p:cNvPr id="18438" name="Text Box 7"/>
          <p:cNvSpPr txBox="1">
            <a:spLocks noChangeArrowheads="1"/>
          </p:cNvSpPr>
          <p:nvPr/>
        </p:nvSpPr>
        <p:spPr bwMode="auto">
          <a:xfrm>
            <a:off x="1895475" y="2054225"/>
            <a:ext cx="3614738" cy="1006475"/>
          </a:xfrm>
          <a:prstGeom prst="rect">
            <a:avLst/>
          </a:prstGeom>
          <a:noFill/>
          <a:ln w="9525">
            <a:noFill/>
            <a:miter lim="800000"/>
          </a:ln>
        </p:spPr>
        <p:txBody>
          <a:bodyPr wrap="none">
            <a:spAutoFit/>
          </a:bodyPr>
          <a:lstStyle/>
          <a:p>
            <a:pPr defTabSz="914400"/>
            <a:r>
              <a:rPr lang="en-US" altLang="zh-CN" sz="6000">
                <a:solidFill>
                  <a:schemeClr val="tx2"/>
                </a:solidFill>
                <a:ea typeface="宋体" panose="02010600030101010101" pitchFamily="2" charset="-122"/>
              </a:rPr>
              <a:t>1.php</a:t>
            </a:r>
            <a:r>
              <a:rPr lang="zh-CN" altLang="en-US" sz="6000">
                <a:solidFill>
                  <a:schemeClr val="tx2"/>
                </a:solidFill>
                <a:ea typeface="宋体" panose="02010600030101010101" pitchFamily="2" charset="-122"/>
              </a:rPr>
              <a:t>简介</a:t>
            </a:r>
          </a:p>
        </p:txBody>
      </p:sp>
      <p:pic>
        <p:nvPicPr>
          <p:cNvPr id="4" name="Picture 2" descr="C:\Users\Administrator\Desktop\dataBase\3.视频录制\sxtLogo.png"/>
          <p:cNvPicPr>
            <a:picLocks noChangeAspect="1" noChangeArrowheads="1"/>
          </p:cNvPicPr>
          <p:nvPr/>
        </p:nvPicPr>
        <p:blipFill>
          <a:blip r:embed="rId2"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Shape 131"/>
          <p:cNvSpPr>
            <a:spLocks noChangeArrowheads="1"/>
          </p:cNvSpPr>
          <p:nvPr/>
        </p:nvSpPr>
        <p:spPr bwMode="auto">
          <a:xfrm>
            <a:off x="2111375" y="3257550"/>
            <a:ext cx="20148550" cy="833438"/>
          </a:xfrm>
          <a:prstGeom prst="rect">
            <a:avLst/>
          </a:prstGeom>
          <a:noFill/>
          <a:ln w="12700">
            <a:noFill/>
            <a:miter lim="400000"/>
          </a:ln>
        </p:spPr>
        <p:txBody>
          <a:bodyPr lIns="50800" tIns="50800" rIns="50800" bIns="50800">
            <a:spAutoFit/>
          </a:bodyPr>
          <a:lstStyle/>
          <a:p>
            <a:pPr hangingPunct="0">
              <a:lnSpc>
                <a:spcPct val="120000"/>
              </a:lnSpc>
            </a:pPr>
            <a:r>
              <a:rPr lang="en-US" altLang="zh-CN" sz="4000">
                <a:solidFill>
                  <a:srgbClr val="53585F"/>
                </a:solidFill>
                <a:latin typeface="Helvetica Light"/>
              </a:rPr>
              <a:t>	</a:t>
            </a:r>
            <a:endParaRPr lang="zh-CN" altLang="en-US" sz="4000">
              <a:solidFill>
                <a:srgbClr val="53585F"/>
              </a:solidFill>
              <a:latin typeface="Helvetica Light"/>
            </a:endParaRPr>
          </a:p>
        </p:txBody>
      </p:sp>
      <p:sp>
        <p:nvSpPr>
          <p:cNvPr id="68612" name="Shape 132"/>
          <p:cNvSpPr>
            <a:spLocks noChangeArrowheads="1"/>
          </p:cNvSpPr>
          <p:nvPr/>
        </p:nvSpPr>
        <p:spPr bwMode="auto">
          <a:xfrm>
            <a:off x="2827338" y="8821738"/>
            <a:ext cx="9304337" cy="650875"/>
          </a:xfrm>
          <a:prstGeom prst="rect">
            <a:avLst/>
          </a:prstGeom>
          <a:noFill/>
          <a:ln w="12700">
            <a:noFill/>
            <a:miter lim="400000"/>
          </a:ln>
        </p:spPr>
        <p:txBody>
          <a:bodyPr lIns="50800" tIns="50800" rIns="50800" bIns="50800">
            <a:spAutoFit/>
          </a:bodyPr>
          <a:lstStyle/>
          <a:p>
            <a:pPr hangingPunct="0">
              <a:lnSpc>
                <a:spcPct val="120000"/>
              </a:lnSpc>
            </a:pPr>
            <a:r>
              <a:rPr lang="zh-CN" altLang="en-US" sz="3000">
                <a:solidFill>
                  <a:srgbClr val="FFFFFF"/>
                </a:solidFill>
                <a:latin typeface="Helvetica Light"/>
              </a:rPr>
              <a:t>更具行业竞争力       更高薪酬       更好的职业进阶发展</a:t>
            </a:r>
          </a:p>
        </p:txBody>
      </p:sp>
      <p:sp>
        <p:nvSpPr>
          <p:cNvPr id="68613" name="Shape 133"/>
          <p:cNvSpPr>
            <a:spLocks noChangeArrowheads="1"/>
          </p:cNvSpPr>
          <p:nvPr/>
        </p:nvSpPr>
        <p:spPr bwMode="auto">
          <a:xfrm>
            <a:off x="5776913" y="7461250"/>
            <a:ext cx="3405187" cy="869950"/>
          </a:xfrm>
          <a:prstGeom prst="rect">
            <a:avLst/>
          </a:prstGeom>
          <a:noFill/>
          <a:ln w="12700">
            <a:noFill/>
            <a:miter lim="400000"/>
          </a:ln>
        </p:spPr>
        <p:txBody>
          <a:bodyPr lIns="50800" tIns="50800" rIns="50800" bIns="50800">
            <a:spAutoFit/>
          </a:bodyPr>
          <a:lstStyle/>
          <a:p>
            <a:pPr hangingPunct="0">
              <a:lnSpc>
                <a:spcPct val="120000"/>
              </a:lnSpc>
            </a:pPr>
            <a:r>
              <a:rPr lang="en-US" altLang="zh-CN" sz="4200">
                <a:solidFill>
                  <a:srgbClr val="FFFFFF"/>
                </a:solidFill>
                <a:latin typeface="Helvetica Light"/>
              </a:rPr>
              <a:t>UI</a:t>
            </a:r>
            <a:r>
              <a:rPr lang="zh-CN" altLang="en-US" sz="4200">
                <a:solidFill>
                  <a:srgbClr val="FFFFFF"/>
                </a:solidFill>
                <a:latin typeface="Helvetica Light"/>
              </a:rPr>
              <a:t>视觉设计师</a:t>
            </a:r>
          </a:p>
        </p:txBody>
      </p:sp>
      <p:sp>
        <p:nvSpPr>
          <p:cNvPr id="68614" name="Text Box 7"/>
          <p:cNvSpPr txBox="1">
            <a:spLocks noChangeArrowheads="1"/>
          </p:cNvSpPr>
          <p:nvPr/>
        </p:nvSpPr>
        <p:spPr bwMode="auto">
          <a:xfrm>
            <a:off x="1606550" y="2536825"/>
            <a:ext cx="5338763" cy="701675"/>
          </a:xfrm>
          <a:prstGeom prst="rect">
            <a:avLst/>
          </a:prstGeom>
          <a:noFill/>
          <a:ln w="9525">
            <a:noFill/>
            <a:miter lim="800000"/>
          </a:ln>
        </p:spPr>
        <p:txBody>
          <a:bodyPr wrap="none">
            <a:spAutoFit/>
          </a:bodyPr>
          <a:lstStyle/>
          <a:p>
            <a:pPr defTabSz="914400"/>
            <a:r>
              <a:rPr lang="en-US" altLang="zh-CN" sz="4000">
                <a:solidFill>
                  <a:schemeClr val="tx2"/>
                </a:solidFill>
                <a:latin typeface="Helvetica Light"/>
                <a:ea typeface="微软雅黑" panose="020B0503020204020204" pitchFamily="34" charset="-122"/>
              </a:rPr>
              <a:t>(</a:t>
            </a:r>
            <a:r>
              <a:rPr lang="en-US" altLang="zh-CN" sz="4000">
                <a:solidFill>
                  <a:schemeClr val="tx2"/>
                </a:solidFill>
                <a:latin typeface="Helvetica Light"/>
              </a:rPr>
              <a:t>5)php</a:t>
            </a:r>
            <a:r>
              <a:rPr lang="zh-CN" altLang="en-US" sz="4000">
                <a:solidFill>
                  <a:schemeClr val="tx2"/>
                </a:solidFill>
                <a:latin typeface="Helvetica Light"/>
              </a:rPr>
              <a:t>中类的构造函数</a:t>
            </a:r>
            <a:endParaRPr lang="en-US" altLang="zh-CN" sz="4000">
              <a:solidFill>
                <a:schemeClr val="tx2"/>
              </a:solidFill>
              <a:latin typeface="Helvetica Light"/>
            </a:endParaRPr>
          </a:p>
        </p:txBody>
      </p:sp>
      <p:sp>
        <p:nvSpPr>
          <p:cNvPr id="68615" name="Text Box 8"/>
          <p:cNvSpPr txBox="1">
            <a:spLocks noChangeArrowheads="1"/>
          </p:cNvSpPr>
          <p:nvPr/>
        </p:nvSpPr>
        <p:spPr bwMode="auto">
          <a:xfrm>
            <a:off x="2090738" y="3802063"/>
            <a:ext cx="22293262" cy="9845675"/>
          </a:xfrm>
          <a:prstGeom prst="rect">
            <a:avLst/>
          </a:prstGeom>
          <a:noFill/>
          <a:ln w="9525">
            <a:noFill/>
            <a:miter lim="800000"/>
          </a:ln>
        </p:spPr>
        <p:txBody>
          <a:bodyPr>
            <a:spAutoFit/>
          </a:bodyPr>
          <a:lstStyle/>
          <a:p>
            <a:pPr defTabSz="914400"/>
            <a:r>
              <a:rPr lang="zh-CN" altLang="en-US" sz="4000">
                <a:solidFill>
                  <a:schemeClr val="tx2"/>
                </a:solidFill>
                <a:latin typeface="Helvetica Light"/>
              </a:rPr>
              <a:t>	描述：构造函数是类在实例化对象的时候自动执行，用来帮助类去构造对象的函数。</a:t>
            </a:r>
          </a:p>
          <a:p>
            <a:pPr defTabSz="914400"/>
            <a:r>
              <a:rPr lang="zh-CN" altLang="en-US" sz="4000">
                <a:solidFill>
                  <a:schemeClr val="tx2"/>
                </a:solidFill>
                <a:latin typeface="Helvetica Light"/>
              </a:rPr>
              <a:t>		    </a:t>
            </a:r>
            <a:r>
              <a:rPr lang="en-US" altLang="zh-CN" sz="4000">
                <a:solidFill>
                  <a:schemeClr val="tx2"/>
                </a:solidFill>
                <a:latin typeface="Helvetica Light"/>
              </a:rPr>
              <a:t>php</a:t>
            </a:r>
            <a:r>
              <a:rPr lang="zh-CN" altLang="en-US" sz="4000">
                <a:solidFill>
                  <a:schemeClr val="tx2"/>
                </a:solidFill>
                <a:latin typeface="Helvetica Light"/>
              </a:rPr>
              <a:t>为所有的类都提供了一个和类名相同的隐藏构造函数。</a:t>
            </a:r>
          </a:p>
          <a:p>
            <a:pPr defTabSz="914400"/>
            <a:r>
              <a:rPr lang="zh-CN" altLang="en-US" sz="4000">
                <a:solidFill>
                  <a:schemeClr val="tx2"/>
                </a:solidFill>
                <a:latin typeface="Helvetica Light"/>
              </a:rPr>
              <a:t>		    可以通过显示编写或通过</a:t>
            </a:r>
            <a:r>
              <a:rPr lang="en-US" altLang="zh-CN" sz="4000">
                <a:solidFill>
                  <a:schemeClr val="tx2"/>
                </a:solidFill>
                <a:latin typeface="Helvetica Light"/>
              </a:rPr>
              <a:t>__construct</a:t>
            </a:r>
            <a:r>
              <a:rPr lang="zh-CN" altLang="en-US" sz="4000">
                <a:solidFill>
                  <a:schemeClr val="tx2"/>
                </a:solidFill>
                <a:latin typeface="Helvetica Light"/>
              </a:rPr>
              <a:t>函数来主动进行编辑。</a:t>
            </a:r>
          </a:p>
          <a:p>
            <a:pPr defTabSz="914400"/>
            <a:r>
              <a:rPr lang="zh-CN" altLang="en-US" sz="4000">
                <a:solidFill>
                  <a:schemeClr val="tx2"/>
                </a:solidFill>
                <a:latin typeface="Helvetica Light"/>
              </a:rPr>
              <a:t>	语法：</a:t>
            </a:r>
          </a:p>
          <a:p>
            <a:pPr defTabSz="914400"/>
            <a:r>
              <a:rPr lang="zh-CN" altLang="en-US" sz="4000">
                <a:solidFill>
                  <a:schemeClr val="tx2"/>
                </a:solidFill>
                <a:latin typeface="Helvetica Light"/>
              </a:rPr>
              <a:t>		   </a:t>
            </a:r>
            <a:r>
              <a:rPr lang="en-US" altLang="zh-CN" sz="4000">
                <a:solidFill>
                  <a:srgbClr val="FF0000"/>
                </a:solidFill>
                <a:latin typeface="Helvetica Light"/>
              </a:rPr>
              <a:t>class </a:t>
            </a:r>
            <a:r>
              <a:rPr lang="zh-CN" altLang="en-US" sz="4000">
                <a:solidFill>
                  <a:srgbClr val="FF0000"/>
                </a:solidFill>
                <a:latin typeface="Helvetica Light"/>
              </a:rPr>
              <a:t>类名</a:t>
            </a:r>
            <a:r>
              <a:rPr lang="en-US" altLang="zh-CN" sz="4000">
                <a:solidFill>
                  <a:srgbClr val="FF0000"/>
                </a:solidFill>
                <a:latin typeface="Helvetica Light"/>
              </a:rPr>
              <a:t>{</a:t>
            </a:r>
          </a:p>
          <a:p>
            <a:pPr defTabSz="914400"/>
            <a:r>
              <a:rPr lang="en-US" altLang="zh-CN" sz="4000">
                <a:solidFill>
                  <a:srgbClr val="FF0000"/>
                </a:solidFill>
                <a:latin typeface="Helvetica Light"/>
              </a:rPr>
              <a:t>			   //function __construct(){  </a:t>
            </a:r>
            <a:r>
              <a:rPr lang="zh-CN" altLang="en-US" sz="4000">
                <a:solidFill>
                  <a:srgbClr val="FF0000"/>
                </a:solidFill>
                <a:latin typeface="Helvetica Light"/>
              </a:rPr>
              <a:t>主动修改的代码  </a:t>
            </a:r>
            <a:r>
              <a:rPr lang="en-US" altLang="zh-CN" sz="4000">
                <a:solidFill>
                  <a:srgbClr val="FF0000"/>
                </a:solidFill>
                <a:latin typeface="Helvetica Light"/>
              </a:rPr>
              <a:t>}</a:t>
            </a:r>
          </a:p>
          <a:p>
            <a:pPr defTabSz="914400"/>
            <a:r>
              <a:rPr lang="en-US" altLang="zh-CN" sz="4000">
                <a:solidFill>
                  <a:srgbClr val="FF0000"/>
                </a:solidFill>
                <a:latin typeface="Helvetica Light"/>
              </a:rPr>
              <a:t>			   function </a:t>
            </a:r>
            <a:r>
              <a:rPr lang="zh-CN" altLang="en-US" sz="4000">
                <a:solidFill>
                  <a:srgbClr val="FF0000"/>
                </a:solidFill>
                <a:latin typeface="Helvetica Light"/>
              </a:rPr>
              <a:t>类名</a:t>
            </a:r>
            <a:r>
              <a:rPr lang="en-US" altLang="zh-CN" sz="4000">
                <a:solidFill>
                  <a:srgbClr val="FF0000"/>
                </a:solidFill>
                <a:latin typeface="Helvetica Light"/>
              </a:rPr>
              <a:t>(){  </a:t>
            </a:r>
            <a:r>
              <a:rPr lang="zh-CN" altLang="en-US" sz="4000">
                <a:solidFill>
                  <a:srgbClr val="FF0000"/>
                </a:solidFill>
                <a:latin typeface="Helvetica Light"/>
              </a:rPr>
              <a:t>主动修改的代码  </a:t>
            </a:r>
            <a:r>
              <a:rPr lang="en-US" altLang="zh-CN" sz="4000">
                <a:solidFill>
                  <a:srgbClr val="FF0000"/>
                </a:solidFill>
                <a:latin typeface="Helvetica Light"/>
              </a:rPr>
              <a:t>}</a:t>
            </a:r>
          </a:p>
          <a:p>
            <a:pPr defTabSz="914400"/>
            <a:r>
              <a:rPr lang="en-US" altLang="zh-CN" sz="4000">
                <a:solidFill>
                  <a:srgbClr val="FF0000"/>
                </a:solidFill>
                <a:latin typeface="Helvetica Light"/>
              </a:rPr>
              <a:t>		   }</a:t>
            </a:r>
            <a:endParaRPr lang="zh-CN" altLang="en-US" sz="4000">
              <a:solidFill>
                <a:srgbClr val="FF0000"/>
              </a:solidFill>
              <a:latin typeface="Helvetica Light"/>
            </a:endParaRPr>
          </a:p>
          <a:p>
            <a:pPr defTabSz="914400"/>
            <a:r>
              <a:rPr lang="zh-CN" altLang="en-US" sz="4000">
                <a:solidFill>
                  <a:schemeClr val="tx2"/>
                </a:solidFill>
                <a:latin typeface="Helvetica Light"/>
              </a:rPr>
              <a:t>	说明：两种写法都能够实现构造函数的主动编辑，但是需要知道系统自动提供的是第二中结构</a:t>
            </a:r>
          </a:p>
          <a:p>
            <a:pPr defTabSz="914400"/>
            <a:r>
              <a:rPr lang="zh-CN" altLang="en-US" sz="4000">
                <a:solidFill>
                  <a:schemeClr val="tx2"/>
                </a:solidFill>
                <a:latin typeface="Helvetica Light"/>
              </a:rPr>
              <a:t>	例子：</a:t>
            </a:r>
          </a:p>
          <a:p>
            <a:pPr defTabSz="914400"/>
            <a:r>
              <a:rPr lang="zh-CN" altLang="en-US" sz="4000">
                <a:solidFill>
                  <a:schemeClr val="tx2"/>
                </a:solidFill>
                <a:latin typeface="Helvetica Light"/>
              </a:rPr>
              <a:t>		   </a:t>
            </a:r>
            <a:r>
              <a:rPr lang="zh-CN" altLang="zh-CN" sz="4000">
                <a:solidFill>
                  <a:schemeClr val="tx2"/>
                </a:solidFill>
                <a:latin typeface="Helvetica Light"/>
              </a:rPr>
              <a:t>class Peo{</a:t>
            </a:r>
          </a:p>
          <a:p>
            <a:pPr defTabSz="914400"/>
            <a:r>
              <a:rPr lang="zh-CN" altLang="zh-CN" sz="4000">
                <a:solidFill>
                  <a:schemeClr val="tx2"/>
                </a:solidFill>
                <a:latin typeface="Helvetica Light"/>
              </a:rPr>
              <a:t>	</a:t>
            </a:r>
            <a:r>
              <a:rPr lang="zh-CN" altLang="en-US" sz="4000">
                <a:solidFill>
                  <a:schemeClr val="tx2"/>
                </a:solidFill>
                <a:latin typeface="Helvetica Light"/>
              </a:rPr>
              <a:t>			</a:t>
            </a:r>
            <a:r>
              <a:rPr lang="zh-CN" altLang="zh-CN" sz="4000">
                <a:solidFill>
                  <a:schemeClr val="tx2"/>
                </a:solidFill>
                <a:latin typeface="Helvetica Light"/>
              </a:rPr>
              <a:t>public $peoName;</a:t>
            </a:r>
          </a:p>
          <a:p>
            <a:pPr defTabSz="914400"/>
            <a:r>
              <a:rPr lang="zh-CN" altLang="zh-CN" sz="4000">
                <a:solidFill>
                  <a:schemeClr val="tx2"/>
                </a:solidFill>
                <a:latin typeface="Helvetica Light"/>
              </a:rPr>
              <a:t>	</a:t>
            </a:r>
            <a:r>
              <a:rPr lang="zh-CN" altLang="en-US" sz="4000">
                <a:solidFill>
                  <a:schemeClr val="tx2"/>
                </a:solidFill>
                <a:latin typeface="Helvetica Light"/>
              </a:rPr>
              <a:t>			</a:t>
            </a:r>
            <a:r>
              <a:rPr lang="zh-CN" altLang="zh-CN" sz="4000">
                <a:solidFill>
                  <a:srgbClr val="FF0000"/>
                </a:solidFill>
                <a:latin typeface="Helvetica Light"/>
              </a:rPr>
              <a:t>function __construct(){$this-&gt;peoName = '默认值';}</a:t>
            </a:r>
          </a:p>
          <a:p>
            <a:pPr defTabSz="914400"/>
            <a:r>
              <a:rPr lang="zh-CN" altLang="en-US" sz="4000">
                <a:solidFill>
                  <a:schemeClr val="tx2"/>
                </a:solidFill>
                <a:latin typeface="Helvetica Light"/>
              </a:rPr>
              <a:t>		   </a:t>
            </a:r>
            <a:r>
              <a:rPr lang="zh-CN" altLang="zh-CN" sz="4000">
                <a:solidFill>
                  <a:schemeClr val="tx2"/>
                </a:solidFill>
                <a:latin typeface="Helvetica Light"/>
              </a:rPr>
              <a:t>}</a:t>
            </a:r>
          </a:p>
          <a:p>
            <a:pPr defTabSz="914400"/>
            <a:r>
              <a:rPr lang="zh-CN" altLang="en-US" sz="4000">
                <a:solidFill>
                  <a:schemeClr val="tx2"/>
                </a:solidFill>
                <a:latin typeface="Helvetica Light"/>
              </a:rPr>
              <a:t>		   </a:t>
            </a:r>
            <a:r>
              <a:rPr lang="zh-CN" altLang="zh-CN" sz="4000">
                <a:solidFill>
                  <a:schemeClr val="tx2"/>
                </a:solidFill>
                <a:latin typeface="Helvetica Light"/>
              </a:rPr>
              <a:t>$frank = new Peo();</a:t>
            </a:r>
          </a:p>
          <a:p>
            <a:pPr defTabSz="914400"/>
            <a:r>
              <a:rPr lang="zh-CN" altLang="en-US" sz="4000">
                <a:solidFill>
                  <a:schemeClr val="tx2"/>
                </a:solidFill>
                <a:latin typeface="Helvetica Light"/>
              </a:rPr>
              <a:t>		   </a:t>
            </a:r>
            <a:r>
              <a:rPr lang="zh-CN" altLang="zh-CN" sz="4000">
                <a:solidFill>
                  <a:schemeClr val="tx2"/>
                </a:solidFill>
                <a:latin typeface="Helvetica Light"/>
              </a:rPr>
              <a:t>echo $frank-&gt;peoName;</a:t>
            </a:r>
            <a:endParaRPr lang="en-US" altLang="zh-CN" sz="4000">
              <a:solidFill>
                <a:schemeClr val="tx2"/>
              </a:solidFill>
              <a:latin typeface="Helvetica Light"/>
            </a:endParaRPr>
          </a:p>
        </p:txBody>
      </p:sp>
      <p:pic>
        <p:nvPicPr>
          <p:cNvPr id="7" name="Picture 2" descr="C:\Users\Administrator\Desktop\dataBase\3.视频录制\sxtLogo.png"/>
          <p:cNvPicPr>
            <a:picLocks noChangeAspect="1" noChangeArrowheads="1"/>
          </p:cNvPicPr>
          <p:nvPr/>
        </p:nvPicPr>
        <p:blipFill>
          <a:blip r:embed="rId3"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Shape 131"/>
          <p:cNvSpPr>
            <a:spLocks noChangeArrowheads="1"/>
          </p:cNvSpPr>
          <p:nvPr/>
        </p:nvSpPr>
        <p:spPr bwMode="auto">
          <a:xfrm>
            <a:off x="2111375" y="3257550"/>
            <a:ext cx="20148550" cy="833438"/>
          </a:xfrm>
          <a:prstGeom prst="rect">
            <a:avLst/>
          </a:prstGeom>
          <a:noFill/>
          <a:ln w="12700">
            <a:noFill/>
            <a:miter lim="400000"/>
          </a:ln>
        </p:spPr>
        <p:txBody>
          <a:bodyPr lIns="50800" tIns="50800" rIns="50800" bIns="50800">
            <a:spAutoFit/>
          </a:bodyPr>
          <a:lstStyle/>
          <a:p>
            <a:pPr hangingPunct="0">
              <a:lnSpc>
                <a:spcPct val="120000"/>
              </a:lnSpc>
            </a:pPr>
            <a:r>
              <a:rPr lang="en-US" altLang="zh-CN" sz="4000">
                <a:solidFill>
                  <a:srgbClr val="53585F"/>
                </a:solidFill>
                <a:latin typeface="Helvetica Light"/>
              </a:rPr>
              <a:t>	</a:t>
            </a:r>
            <a:endParaRPr lang="zh-CN" altLang="en-US" sz="4000">
              <a:solidFill>
                <a:srgbClr val="53585F"/>
              </a:solidFill>
              <a:latin typeface="Helvetica Light"/>
            </a:endParaRPr>
          </a:p>
        </p:txBody>
      </p:sp>
      <p:sp>
        <p:nvSpPr>
          <p:cNvPr id="70662" name="Text Box 7"/>
          <p:cNvSpPr txBox="1">
            <a:spLocks noChangeArrowheads="1"/>
          </p:cNvSpPr>
          <p:nvPr/>
        </p:nvSpPr>
        <p:spPr bwMode="auto">
          <a:xfrm>
            <a:off x="1606550" y="2536825"/>
            <a:ext cx="4322763" cy="701675"/>
          </a:xfrm>
          <a:prstGeom prst="rect">
            <a:avLst/>
          </a:prstGeom>
          <a:noFill/>
          <a:ln w="9525">
            <a:noFill/>
            <a:miter lim="800000"/>
          </a:ln>
        </p:spPr>
        <p:txBody>
          <a:bodyPr wrap="none">
            <a:spAutoFit/>
          </a:bodyPr>
          <a:lstStyle/>
          <a:p>
            <a:pPr defTabSz="914400"/>
            <a:r>
              <a:rPr lang="en-US" altLang="zh-CN" sz="4000">
                <a:solidFill>
                  <a:schemeClr val="tx2"/>
                </a:solidFill>
                <a:latin typeface="Helvetica Light"/>
                <a:ea typeface="微软雅黑" panose="020B0503020204020204" pitchFamily="34" charset="-122"/>
              </a:rPr>
              <a:t>(</a:t>
            </a:r>
            <a:r>
              <a:rPr lang="en-US" altLang="zh-CN" sz="4000">
                <a:solidFill>
                  <a:schemeClr val="tx2"/>
                </a:solidFill>
                <a:latin typeface="Helvetica Light"/>
              </a:rPr>
              <a:t>6)php</a:t>
            </a:r>
            <a:r>
              <a:rPr lang="zh-CN" altLang="en-US" sz="4000">
                <a:solidFill>
                  <a:schemeClr val="tx2"/>
                </a:solidFill>
                <a:latin typeface="Helvetica Light"/>
              </a:rPr>
              <a:t>中类的继承</a:t>
            </a:r>
            <a:endParaRPr lang="en-US" altLang="zh-CN" sz="4000">
              <a:solidFill>
                <a:schemeClr val="tx2"/>
              </a:solidFill>
              <a:latin typeface="Helvetica Light"/>
            </a:endParaRPr>
          </a:p>
        </p:txBody>
      </p:sp>
      <p:sp>
        <p:nvSpPr>
          <p:cNvPr id="70663" name="Text Box 8"/>
          <p:cNvSpPr txBox="1">
            <a:spLocks noChangeArrowheads="1"/>
          </p:cNvSpPr>
          <p:nvPr/>
        </p:nvSpPr>
        <p:spPr bwMode="auto">
          <a:xfrm>
            <a:off x="2090738" y="3802063"/>
            <a:ext cx="22293262" cy="8626475"/>
          </a:xfrm>
          <a:prstGeom prst="rect">
            <a:avLst/>
          </a:prstGeom>
          <a:noFill/>
          <a:ln w="9525">
            <a:noFill/>
            <a:miter lim="800000"/>
          </a:ln>
        </p:spPr>
        <p:txBody>
          <a:bodyPr>
            <a:spAutoFit/>
          </a:bodyPr>
          <a:lstStyle/>
          <a:p>
            <a:pPr defTabSz="914400"/>
            <a:r>
              <a:rPr lang="zh-CN" altLang="en-US" sz="4000">
                <a:solidFill>
                  <a:schemeClr val="tx2"/>
                </a:solidFill>
                <a:latin typeface="Helvetica Light"/>
              </a:rPr>
              <a:t>	描述：继承有时也被称为类扩展。</a:t>
            </a:r>
            <a:r>
              <a:rPr lang="zh-CN" altLang="en-US" sz="4000">
                <a:solidFill>
                  <a:schemeClr val="tx2"/>
                </a:solidFill>
              </a:rPr>
              <a:t>是指子类会继承父类所有公有的和受保护的属性方法。</a:t>
            </a:r>
          </a:p>
          <a:p>
            <a:pPr defTabSz="914400"/>
            <a:r>
              <a:rPr lang="zh-CN" altLang="en-US" sz="4000">
                <a:solidFill>
                  <a:schemeClr val="tx2"/>
                </a:solidFill>
              </a:rPr>
              <a:t>		    在</a:t>
            </a:r>
            <a:r>
              <a:rPr lang="en-US" altLang="zh-CN" sz="4000">
                <a:solidFill>
                  <a:schemeClr val="tx2"/>
                </a:solidFill>
              </a:rPr>
              <a:t>php</a:t>
            </a:r>
            <a:r>
              <a:rPr lang="zh-CN" altLang="en-US" sz="4000">
                <a:solidFill>
                  <a:schemeClr val="tx2"/>
                </a:solidFill>
              </a:rPr>
              <a:t>中使用</a:t>
            </a:r>
            <a:r>
              <a:rPr lang="en-US" altLang="zh-CN" sz="4000">
                <a:solidFill>
                  <a:schemeClr val="tx2"/>
                </a:solidFill>
              </a:rPr>
              <a:t>extends</a:t>
            </a:r>
            <a:r>
              <a:rPr lang="zh-CN" altLang="en-US" sz="4000">
                <a:solidFill>
                  <a:schemeClr val="tx2"/>
                </a:solidFill>
              </a:rPr>
              <a:t>关键词来实现继承。</a:t>
            </a:r>
          </a:p>
          <a:p>
            <a:pPr defTabSz="914400"/>
            <a:r>
              <a:rPr lang="zh-CN" altLang="en-US" sz="4000">
                <a:solidFill>
                  <a:schemeClr val="tx2"/>
                </a:solidFill>
                <a:latin typeface="Helvetica Light"/>
              </a:rPr>
              <a:t>	语法：</a:t>
            </a:r>
            <a:r>
              <a:rPr lang="en-US" altLang="zh-CN" sz="4000">
                <a:solidFill>
                  <a:srgbClr val="FF0000"/>
                </a:solidFill>
                <a:latin typeface="Helvetica Light"/>
              </a:rPr>
              <a:t>function SonClassName extends FatherClassName{</a:t>
            </a:r>
          </a:p>
          <a:p>
            <a:pPr defTabSz="914400"/>
            <a:r>
              <a:rPr lang="en-US" altLang="zh-CN" sz="4000">
                <a:solidFill>
                  <a:srgbClr val="FF0000"/>
                </a:solidFill>
                <a:latin typeface="Helvetica Light"/>
              </a:rPr>
              <a:t>		   		</a:t>
            </a:r>
            <a:r>
              <a:rPr lang="zh-CN" altLang="en-US" sz="4000">
                <a:solidFill>
                  <a:srgbClr val="FF0000"/>
                </a:solidFill>
                <a:latin typeface="Helvetica Light"/>
              </a:rPr>
              <a:t>子类结构</a:t>
            </a:r>
          </a:p>
          <a:p>
            <a:pPr defTabSz="914400"/>
            <a:r>
              <a:rPr lang="zh-CN" altLang="en-US" sz="4000">
                <a:solidFill>
                  <a:srgbClr val="FF0000"/>
                </a:solidFill>
                <a:latin typeface="Helvetica Light"/>
              </a:rPr>
              <a:t>		    </a:t>
            </a:r>
            <a:r>
              <a:rPr lang="en-US" altLang="zh-CN" sz="4000">
                <a:solidFill>
                  <a:srgbClr val="FF0000"/>
                </a:solidFill>
                <a:latin typeface="Helvetica Light"/>
              </a:rPr>
              <a:t>}</a:t>
            </a:r>
          </a:p>
          <a:p>
            <a:pPr defTabSz="914400"/>
            <a:r>
              <a:rPr lang="zh-CN" altLang="en-US" sz="4000">
                <a:solidFill>
                  <a:schemeClr val="tx2"/>
                </a:solidFill>
                <a:latin typeface="Helvetica Light"/>
              </a:rPr>
              <a:t>	说明：</a:t>
            </a:r>
          </a:p>
          <a:p>
            <a:pPr defTabSz="914400"/>
            <a:r>
              <a:rPr lang="zh-CN" altLang="en-US" sz="4000">
                <a:solidFill>
                  <a:schemeClr val="tx2"/>
                </a:solidFill>
                <a:latin typeface="Helvetica Light"/>
              </a:rPr>
              <a:t>		   </a:t>
            </a:r>
            <a:r>
              <a:rPr lang="en-US" altLang="zh-CN" sz="4000">
                <a:solidFill>
                  <a:schemeClr val="tx2"/>
                </a:solidFill>
                <a:latin typeface="Helvetica Light"/>
              </a:rPr>
              <a:t>a.</a:t>
            </a:r>
            <a:r>
              <a:rPr lang="zh-CN" altLang="en-US" sz="4000">
                <a:solidFill>
                  <a:schemeClr val="tx2"/>
                </a:solidFill>
              </a:rPr>
              <a:t>除非子类覆盖了父类的方法，否则被继承的方法都会保留其原有功能。</a:t>
            </a:r>
            <a:endParaRPr lang="en-US" altLang="zh-CN" sz="4000">
              <a:solidFill>
                <a:schemeClr val="tx2"/>
              </a:solidFill>
              <a:latin typeface="Helvetica Light"/>
            </a:endParaRPr>
          </a:p>
          <a:p>
            <a:pPr defTabSz="914400"/>
            <a:r>
              <a:rPr lang="en-US" altLang="zh-CN" sz="4000">
                <a:solidFill>
                  <a:schemeClr val="tx2"/>
                </a:solidFill>
                <a:latin typeface="Helvetica Light"/>
              </a:rPr>
              <a:t>		   b.</a:t>
            </a:r>
            <a:r>
              <a:rPr lang="zh-CN" altLang="en-US" sz="4000">
                <a:solidFill>
                  <a:schemeClr val="tx2"/>
                </a:solidFill>
              </a:rPr>
              <a:t>继承对于功能的设计和抽象是非常有用，避免了重复编写大量相同的公有结构</a:t>
            </a:r>
            <a:endParaRPr lang="en-US" altLang="zh-CN" sz="4000">
              <a:solidFill>
                <a:schemeClr val="tx2"/>
              </a:solidFill>
              <a:latin typeface="Helvetica Light"/>
            </a:endParaRPr>
          </a:p>
          <a:p>
            <a:pPr defTabSz="914400"/>
            <a:r>
              <a:rPr lang="en-US" altLang="zh-CN" sz="4000">
                <a:solidFill>
                  <a:schemeClr val="tx2"/>
                </a:solidFill>
                <a:latin typeface="Helvetica Light"/>
              </a:rPr>
              <a:t>		   c.</a:t>
            </a:r>
            <a:r>
              <a:rPr lang="zh-CN" altLang="en-US" sz="4000">
                <a:solidFill>
                  <a:schemeClr val="tx2"/>
                </a:solidFill>
                <a:latin typeface="Helvetica Light"/>
              </a:rPr>
              <a:t>对于公有属性和方法的继承，子类可以直接随意使用</a:t>
            </a:r>
          </a:p>
          <a:p>
            <a:pPr defTabSz="914400"/>
            <a:r>
              <a:rPr lang="zh-CN" altLang="en-US" sz="4000">
                <a:solidFill>
                  <a:schemeClr val="tx2"/>
                </a:solidFill>
                <a:latin typeface="Helvetica Light"/>
              </a:rPr>
              <a:t>			对于受保护的属性和方法的继承，可以在</a:t>
            </a:r>
            <a:r>
              <a:rPr lang="en-US" altLang="zh-CN" sz="4000">
                <a:solidFill>
                  <a:schemeClr val="tx2"/>
                </a:solidFill>
                <a:latin typeface="Helvetica Light"/>
              </a:rPr>
              <a:t>【</a:t>
            </a:r>
            <a:r>
              <a:rPr lang="zh-CN" altLang="en-US" sz="4000">
                <a:solidFill>
                  <a:schemeClr val="tx2"/>
                </a:solidFill>
                <a:latin typeface="Helvetica Light"/>
              </a:rPr>
              <a:t>父类或子类内部</a:t>
            </a:r>
            <a:r>
              <a:rPr lang="en-US" altLang="zh-CN" sz="4000">
                <a:solidFill>
                  <a:schemeClr val="tx2"/>
                </a:solidFill>
                <a:latin typeface="Helvetica Light"/>
              </a:rPr>
              <a:t>】</a:t>
            </a:r>
            <a:r>
              <a:rPr lang="zh-CN" altLang="en-US" sz="4000">
                <a:solidFill>
                  <a:schemeClr val="tx2"/>
                </a:solidFill>
                <a:latin typeface="Helvetica Light"/>
              </a:rPr>
              <a:t>使用</a:t>
            </a:r>
          </a:p>
          <a:p>
            <a:pPr defTabSz="914400"/>
            <a:r>
              <a:rPr lang="zh-CN" altLang="en-US" sz="4000">
                <a:solidFill>
                  <a:schemeClr val="tx2"/>
                </a:solidFill>
                <a:latin typeface="Helvetica Light"/>
              </a:rPr>
              <a:t>			对于私有的属性和方法，子类不能够继承。</a:t>
            </a:r>
          </a:p>
          <a:p>
            <a:pPr defTabSz="914400"/>
            <a:r>
              <a:rPr lang="zh-CN" altLang="en-US" sz="4000">
                <a:solidFill>
                  <a:schemeClr val="tx2"/>
                </a:solidFill>
                <a:latin typeface="Helvetica Light"/>
              </a:rPr>
              <a:t>	例子：</a:t>
            </a:r>
          </a:p>
          <a:p>
            <a:pPr defTabSz="914400"/>
            <a:r>
              <a:rPr lang="zh-CN" altLang="en-US" sz="4000">
                <a:solidFill>
                  <a:schemeClr val="tx2"/>
                </a:solidFill>
                <a:latin typeface="Helvetica Light"/>
              </a:rPr>
              <a:t>		   见下页</a:t>
            </a:r>
          </a:p>
          <a:p>
            <a:pPr defTabSz="914400"/>
            <a:r>
              <a:rPr lang="zh-CN" altLang="en-US" sz="4000">
                <a:solidFill>
                  <a:schemeClr val="tx2"/>
                </a:solidFill>
                <a:latin typeface="Helvetica Light"/>
              </a:rPr>
              <a:t>		</a:t>
            </a:r>
            <a:endParaRPr lang="en-US" altLang="zh-CN" sz="4000">
              <a:solidFill>
                <a:schemeClr val="tx2"/>
              </a:solidFill>
              <a:latin typeface="Helvetica Light"/>
            </a:endParaRPr>
          </a:p>
        </p:txBody>
      </p:sp>
      <p:pic>
        <p:nvPicPr>
          <p:cNvPr id="7" name="Picture 2" descr="C:\Users\Administrator\Desktop\dataBase\3.视频录制\sxtLogo.png"/>
          <p:cNvPicPr>
            <a:picLocks noChangeAspect="1" noChangeArrowheads="1"/>
          </p:cNvPicPr>
          <p:nvPr/>
        </p:nvPicPr>
        <p:blipFill>
          <a:blip r:embed="rId3"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4"/>
          <p:cNvSpPr txBox="1">
            <a:spLocks noChangeArrowheads="1"/>
          </p:cNvSpPr>
          <p:nvPr/>
        </p:nvSpPr>
        <p:spPr bwMode="auto">
          <a:xfrm>
            <a:off x="2019300" y="2097088"/>
            <a:ext cx="12117388" cy="11674475"/>
          </a:xfrm>
          <a:prstGeom prst="rect">
            <a:avLst/>
          </a:prstGeom>
          <a:noFill/>
          <a:ln w="9525">
            <a:noFill/>
            <a:miter lim="800000"/>
          </a:ln>
        </p:spPr>
        <p:txBody>
          <a:bodyPr>
            <a:spAutoFit/>
          </a:bodyPr>
          <a:lstStyle/>
          <a:p>
            <a:pPr defTabSz="914400"/>
            <a:r>
              <a:rPr lang="en-US" altLang="zh-CN" sz="4000">
                <a:solidFill>
                  <a:schemeClr val="tx2"/>
                </a:solidFill>
                <a:latin typeface="Helvetica Light"/>
              </a:rPr>
              <a:t>class Father{</a:t>
            </a:r>
          </a:p>
          <a:p>
            <a:pPr defTabSz="914400"/>
            <a:r>
              <a:rPr lang="en-US" altLang="zh-CN" sz="4000">
                <a:solidFill>
                  <a:schemeClr val="tx2"/>
                </a:solidFill>
                <a:latin typeface="Helvetica Light"/>
              </a:rPr>
              <a:t>	public $pubPro = '</a:t>
            </a:r>
            <a:r>
              <a:rPr lang="zh-CN" altLang="en-US" sz="4000">
                <a:solidFill>
                  <a:schemeClr val="tx2"/>
                </a:solidFill>
                <a:latin typeface="Helvetica Light"/>
              </a:rPr>
              <a:t>父类公开的属性</a:t>
            </a:r>
            <a:r>
              <a:rPr lang="en-US" altLang="zh-CN" sz="4000">
                <a:solidFill>
                  <a:schemeClr val="tx2"/>
                </a:solidFill>
                <a:latin typeface="Helvetica Light"/>
              </a:rPr>
              <a:t>';</a:t>
            </a:r>
          </a:p>
          <a:p>
            <a:pPr defTabSz="914400"/>
            <a:r>
              <a:rPr lang="en-US" altLang="zh-CN" sz="4000">
                <a:solidFill>
                  <a:schemeClr val="tx2"/>
                </a:solidFill>
                <a:latin typeface="Helvetica Light"/>
              </a:rPr>
              <a:t>	protected $protecPro = '</a:t>
            </a:r>
            <a:r>
              <a:rPr lang="zh-CN" altLang="en-US" sz="4000">
                <a:solidFill>
                  <a:schemeClr val="tx2"/>
                </a:solidFill>
                <a:latin typeface="Helvetica Light"/>
              </a:rPr>
              <a:t>父类受保护的属性</a:t>
            </a:r>
            <a:r>
              <a:rPr lang="en-US" altLang="zh-CN" sz="4000">
                <a:solidFill>
                  <a:schemeClr val="tx2"/>
                </a:solidFill>
                <a:latin typeface="Helvetica Light"/>
              </a:rPr>
              <a:t>'; </a:t>
            </a:r>
          </a:p>
          <a:p>
            <a:pPr defTabSz="914400"/>
            <a:r>
              <a:rPr lang="en-US" altLang="zh-CN" sz="4000">
                <a:solidFill>
                  <a:schemeClr val="tx2"/>
                </a:solidFill>
                <a:latin typeface="Helvetica Light"/>
              </a:rPr>
              <a:t>	private $priPro = '</a:t>
            </a:r>
            <a:r>
              <a:rPr lang="zh-CN" altLang="en-US" sz="4000">
                <a:solidFill>
                  <a:schemeClr val="tx2"/>
                </a:solidFill>
                <a:latin typeface="Helvetica Light"/>
              </a:rPr>
              <a:t>父类私有的属性</a:t>
            </a:r>
            <a:r>
              <a:rPr lang="en-US" altLang="zh-CN" sz="4000">
                <a:solidFill>
                  <a:schemeClr val="tx2"/>
                </a:solidFill>
                <a:latin typeface="Helvetica Light"/>
              </a:rPr>
              <a:t>';</a:t>
            </a:r>
          </a:p>
          <a:p>
            <a:pPr defTabSz="914400"/>
            <a:r>
              <a:rPr lang="en-US" altLang="zh-CN" sz="4000">
                <a:solidFill>
                  <a:schemeClr val="tx2"/>
                </a:solidFill>
                <a:latin typeface="Helvetica Light"/>
              </a:rPr>
              <a:t>	</a:t>
            </a:r>
          </a:p>
          <a:p>
            <a:pPr defTabSz="914400"/>
            <a:r>
              <a:rPr lang="en-US" altLang="zh-CN" sz="4000">
                <a:solidFill>
                  <a:schemeClr val="tx2"/>
                </a:solidFill>
                <a:latin typeface="Helvetica Light"/>
              </a:rPr>
              <a:t>	public function fatherPublicPut(){</a:t>
            </a:r>
          </a:p>
          <a:p>
            <a:pPr defTabSz="914400"/>
            <a:r>
              <a:rPr lang="en-US" altLang="zh-CN" sz="4000">
                <a:solidFill>
                  <a:schemeClr val="tx2"/>
                </a:solidFill>
                <a:latin typeface="Helvetica Light"/>
              </a:rPr>
              <a:t>		echo $this-&gt;pubPro."&lt;br/&gt;";</a:t>
            </a:r>
          </a:p>
          <a:p>
            <a:pPr defTabSz="914400"/>
            <a:r>
              <a:rPr lang="en-US" altLang="zh-CN" sz="4000">
                <a:solidFill>
                  <a:schemeClr val="tx2"/>
                </a:solidFill>
                <a:latin typeface="Helvetica Light"/>
              </a:rPr>
              <a:t>		echo $this-&gt;protecPro."&lt;br/&gt;";</a:t>
            </a:r>
          </a:p>
          <a:p>
            <a:pPr defTabSz="914400"/>
            <a:r>
              <a:rPr lang="en-US" altLang="zh-CN" sz="4000">
                <a:solidFill>
                  <a:schemeClr val="tx2"/>
                </a:solidFill>
                <a:latin typeface="Helvetica Light"/>
              </a:rPr>
              <a:t>		echo $this-&gt;priPro."&lt;br/&gt;";}</a:t>
            </a:r>
          </a:p>
          <a:p>
            <a:pPr defTabSz="914400"/>
            <a:r>
              <a:rPr lang="en-US" altLang="zh-CN" sz="4000">
                <a:solidFill>
                  <a:schemeClr val="tx2"/>
                </a:solidFill>
                <a:latin typeface="Helvetica Light"/>
              </a:rPr>
              <a:t>	protected function fatherProtectPut(){</a:t>
            </a:r>
          </a:p>
          <a:p>
            <a:pPr defTabSz="914400"/>
            <a:r>
              <a:rPr lang="en-US" altLang="zh-CN" sz="4000">
                <a:solidFill>
                  <a:schemeClr val="tx2"/>
                </a:solidFill>
                <a:latin typeface="Helvetica Light"/>
              </a:rPr>
              <a:t>		echo $this-&gt;pubPro."&lt;br/&gt;";</a:t>
            </a:r>
          </a:p>
          <a:p>
            <a:pPr defTabSz="914400"/>
            <a:r>
              <a:rPr lang="en-US" altLang="zh-CN" sz="4000">
                <a:solidFill>
                  <a:schemeClr val="tx2"/>
                </a:solidFill>
                <a:latin typeface="Helvetica Light"/>
              </a:rPr>
              <a:t>		echo $this-&gt;protecPro."&lt;br/&gt;";</a:t>
            </a:r>
          </a:p>
          <a:p>
            <a:pPr defTabSz="914400"/>
            <a:r>
              <a:rPr lang="en-US" altLang="zh-CN" sz="4000">
                <a:solidFill>
                  <a:schemeClr val="tx2"/>
                </a:solidFill>
                <a:latin typeface="Helvetica Light"/>
              </a:rPr>
              <a:t>		echo $this-&gt;priPro."&lt;br/&gt;";}</a:t>
            </a:r>
          </a:p>
          <a:p>
            <a:pPr defTabSz="914400"/>
            <a:r>
              <a:rPr lang="en-US" altLang="zh-CN" sz="4000">
                <a:solidFill>
                  <a:schemeClr val="tx2"/>
                </a:solidFill>
                <a:latin typeface="Helvetica Light"/>
              </a:rPr>
              <a:t>	private function fatherPrivatePut(){</a:t>
            </a:r>
          </a:p>
          <a:p>
            <a:pPr defTabSz="914400"/>
            <a:r>
              <a:rPr lang="en-US" altLang="zh-CN" sz="4000">
                <a:solidFill>
                  <a:schemeClr val="tx2"/>
                </a:solidFill>
                <a:latin typeface="Helvetica Light"/>
              </a:rPr>
              <a:t>		echo $this-&gt;pubPro."&lt;br/&gt;";</a:t>
            </a:r>
          </a:p>
          <a:p>
            <a:pPr defTabSz="914400"/>
            <a:r>
              <a:rPr lang="en-US" altLang="zh-CN" sz="4000">
                <a:solidFill>
                  <a:schemeClr val="tx2"/>
                </a:solidFill>
                <a:latin typeface="Helvetica Light"/>
              </a:rPr>
              <a:t>		echo $this-&gt;protecPro."&lt;br/&gt;";</a:t>
            </a:r>
          </a:p>
          <a:p>
            <a:pPr defTabSz="914400"/>
            <a:r>
              <a:rPr lang="en-US" altLang="zh-CN" sz="4000">
                <a:solidFill>
                  <a:schemeClr val="tx2"/>
                </a:solidFill>
                <a:latin typeface="Helvetica Light"/>
              </a:rPr>
              <a:t>		echo $this-&gt;priPro."&lt;br/&gt;";</a:t>
            </a:r>
          </a:p>
          <a:p>
            <a:pPr defTabSz="914400"/>
            <a:r>
              <a:rPr lang="en-US" altLang="zh-CN" sz="4000">
                <a:solidFill>
                  <a:schemeClr val="tx2"/>
                </a:solidFill>
                <a:latin typeface="Helvetica Light"/>
              </a:rPr>
              <a:t>	}</a:t>
            </a:r>
          </a:p>
          <a:p>
            <a:pPr defTabSz="914400"/>
            <a:r>
              <a:rPr lang="en-US" altLang="zh-CN" sz="4000">
                <a:solidFill>
                  <a:schemeClr val="tx2"/>
                </a:solidFill>
                <a:latin typeface="Helvetica Light"/>
              </a:rPr>
              <a:t>}</a:t>
            </a:r>
          </a:p>
        </p:txBody>
      </p:sp>
      <p:sp>
        <p:nvSpPr>
          <p:cNvPr id="72709" name="Rectangle 10"/>
          <p:cNvSpPr>
            <a:spLocks noChangeArrowheads="1"/>
          </p:cNvSpPr>
          <p:nvPr/>
        </p:nvSpPr>
        <p:spPr bwMode="auto">
          <a:xfrm>
            <a:off x="13415963" y="8513763"/>
            <a:ext cx="9937750" cy="4359275"/>
          </a:xfrm>
          <a:prstGeom prst="rect">
            <a:avLst/>
          </a:prstGeom>
          <a:noFill/>
          <a:ln w="9525">
            <a:noFill/>
            <a:miter lim="800000"/>
          </a:ln>
        </p:spPr>
        <p:txBody>
          <a:bodyPr>
            <a:spAutoFit/>
          </a:bodyPr>
          <a:lstStyle/>
          <a:p>
            <a:pPr defTabSz="914400"/>
            <a:r>
              <a:rPr lang="en-US" altLang="zh-CN" sz="4000">
                <a:solidFill>
                  <a:srgbClr val="FF0000"/>
                </a:solidFill>
                <a:latin typeface="Helvetica Light"/>
              </a:rPr>
              <a:t>class Son extends Father</a:t>
            </a:r>
            <a:r>
              <a:rPr lang="en-US" altLang="zh-CN" sz="4000">
                <a:solidFill>
                  <a:schemeClr val="tx2"/>
                </a:solidFill>
                <a:latin typeface="Helvetica Light"/>
              </a:rPr>
              <a:t>{</a:t>
            </a:r>
          </a:p>
          <a:p>
            <a:pPr defTabSz="914400"/>
            <a:r>
              <a:rPr lang="en-US" altLang="zh-CN" sz="4000">
                <a:solidFill>
                  <a:schemeClr val="tx2"/>
                </a:solidFill>
                <a:latin typeface="Helvetica Light"/>
              </a:rPr>
              <a:t>	public function SonSelfPut(){</a:t>
            </a:r>
          </a:p>
          <a:p>
            <a:pPr defTabSz="914400"/>
            <a:r>
              <a:rPr lang="en-US" altLang="zh-CN" sz="4000">
                <a:solidFill>
                  <a:schemeClr val="tx2"/>
                </a:solidFill>
                <a:latin typeface="Helvetica Light"/>
              </a:rPr>
              <a:t>		echo $this-&gt;pubPro."&lt;br/&gt;";</a:t>
            </a:r>
          </a:p>
          <a:p>
            <a:pPr defTabSz="914400"/>
            <a:r>
              <a:rPr lang="en-US" altLang="zh-CN" sz="4000">
                <a:solidFill>
                  <a:schemeClr val="tx2"/>
                </a:solidFill>
                <a:latin typeface="Helvetica Light"/>
              </a:rPr>
              <a:t>		echo $this-&gt;protecPro."&lt;br/&gt;";</a:t>
            </a:r>
          </a:p>
          <a:p>
            <a:pPr defTabSz="914400"/>
            <a:r>
              <a:rPr lang="en-US" altLang="zh-CN" sz="4000">
                <a:solidFill>
                  <a:schemeClr val="tx2"/>
                </a:solidFill>
                <a:latin typeface="Helvetica Light"/>
              </a:rPr>
              <a:t>		echo $this-&gt;priPro."&lt;br/&gt;";</a:t>
            </a:r>
          </a:p>
          <a:p>
            <a:pPr defTabSz="914400"/>
            <a:r>
              <a:rPr lang="en-US" altLang="zh-CN" sz="4000">
                <a:solidFill>
                  <a:schemeClr val="tx2"/>
                </a:solidFill>
                <a:latin typeface="Helvetica Light"/>
              </a:rPr>
              <a:t>	}</a:t>
            </a:r>
          </a:p>
          <a:p>
            <a:pPr defTabSz="914400"/>
            <a:r>
              <a:rPr lang="en-US" altLang="zh-CN" sz="4000">
                <a:solidFill>
                  <a:schemeClr val="tx2"/>
                </a:solidFill>
                <a:latin typeface="Helvetica Light"/>
              </a:rPr>
              <a:t>}</a:t>
            </a:r>
          </a:p>
        </p:txBody>
      </p:sp>
      <p:sp>
        <p:nvSpPr>
          <p:cNvPr id="72710" name="Line 11"/>
          <p:cNvSpPr>
            <a:spLocks noChangeShapeType="1"/>
          </p:cNvSpPr>
          <p:nvPr/>
        </p:nvSpPr>
        <p:spPr bwMode="auto">
          <a:xfrm>
            <a:off x="12839700" y="5921375"/>
            <a:ext cx="0" cy="7129463"/>
          </a:xfrm>
          <a:prstGeom prst="line">
            <a:avLst/>
          </a:prstGeom>
          <a:noFill/>
          <a:ln w="76200">
            <a:solidFill>
              <a:schemeClr val="tx2"/>
            </a:solidFill>
            <a:prstDash val="sysDot"/>
            <a:round/>
          </a:ln>
        </p:spPr>
        <p:txBody>
          <a:bodyPr/>
          <a:lstStyle/>
          <a:p>
            <a:endParaRPr lang="zh-CN" altLang="en-US"/>
          </a:p>
        </p:txBody>
      </p:sp>
      <p:pic>
        <p:nvPicPr>
          <p:cNvPr id="5" name="Picture 2" descr="C:\Users\Administrator\Desktop\dataBase\3.视频录制\sxtLogo.png"/>
          <p:cNvPicPr>
            <a:picLocks noChangeAspect="1" noChangeArrowheads="1"/>
          </p:cNvPicPr>
          <p:nvPr/>
        </p:nvPicPr>
        <p:blipFill>
          <a:blip r:embed="rId3"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6"/>
          <p:cNvSpPr>
            <a:spLocks noChangeArrowheads="1"/>
          </p:cNvSpPr>
          <p:nvPr/>
        </p:nvSpPr>
        <p:spPr bwMode="auto">
          <a:xfrm>
            <a:off x="1535113" y="2609850"/>
            <a:ext cx="7848600" cy="10455275"/>
          </a:xfrm>
          <a:prstGeom prst="rect">
            <a:avLst/>
          </a:prstGeom>
          <a:noFill/>
          <a:ln w="9525">
            <a:noFill/>
            <a:miter lim="800000"/>
          </a:ln>
        </p:spPr>
        <p:txBody>
          <a:bodyPr>
            <a:spAutoFit/>
          </a:bodyPr>
          <a:lstStyle/>
          <a:p>
            <a:pPr defTabSz="914400"/>
            <a:r>
              <a:rPr lang="en-US" altLang="zh-CN" sz="4000">
                <a:solidFill>
                  <a:schemeClr val="tx2"/>
                </a:solidFill>
              </a:rPr>
              <a:t>$father = new Father();</a:t>
            </a:r>
          </a:p>
          <a:p>
            <a:pPr defTabSz="914400"/>
            <a:r>
              <a:rPr lang="en-US" altLang="zh-CN" sz="4000">
                <a:solidFill>
                  <a:schemeClr val="tx2"/>
                </a:solidFill>
              </a:rPr>
              <a:t>echo $father-&gt;pubPro;</a:t>
            </a:r>
          </a:p>
          <a:p>
            <a:pPr defTabSz="914400"/>
            <a:r>
              <a:rPr lang="en-US" altLang="zh-CN" sz="4000">
                <a:solidFill>
                  <a:schemeClr val="tx2"/>
                </a:solidFill>
              </a:rPr>
              <a:t>echo $father-&gt;protecPro;</a:t>
            </a:r>
          </a:p>
          <a:p>
            <a:pPr defTabSz="914400"/>
            <a:r>
              <a:rPr lang="en-US" altLang="zh-CN" sz="4000">
                <a:solidFill>
                  <a:schemeClr val="tx2"/>
                </a:solidFill>
              </a:rPr>
              <a:t>echo $father-&gt;priPro;</a:t>
            </a:r>
          </a:p>
          <a:p>
            <a:pPr defTabSz="914400"/>
            <a:r>
              <a:rPr lang="en-US" altLang="zh-CN" sz="4000">
                <a:solidFill>
                  <a:schemeClr val="tx2"/>
                </a:solidFill>
              </a:rPr>
              <a:t>$father-&gt;fatherPublicPut();</a:t>
            </a:r>
          </a:p>
          <a:p>
            <a:pPr defTabSz="914400"/>
            <a:r>
              <a:rPr lang="en-US" altLang="zh-CN" sz="4000">
                <a:solidFill>
                  <a:schemeClr val="tx2"/>
                </a:solidFill>
              </a:rPr>
              <a:t>$father-&gt;fatherProtectPut();</a:t>
            </a:r>
          </a:p>
          <a:p>
            <a:pPr defTabSz="914400"/>
            <a:r>
              <a:rPr lang="en-US" altLang="zh-CN" sz="4000">
                <a:solidFill>
                  <a:schemeClr val="tx2"/>
                </a:solidFill>
              </a:rPr>
              <a:t>$father-&gt;fatherPrivatePut();</a:t>
            </a:r>
          </a:p>
          <a:p>
            <a:pPr defTabSz="914400"/>
            <a:endParaRPr lang="en-US" altLang="zh-CN" sz="4000">
              <a:solidFill>
                <a:schemeClr val="tx2"/>
              </a:solidFill>
            </a:endParaRPr>
          </a:p>
          <a:p>
            <a:pPr defTabSz="914400"/>
            <a:r>
              <a:rPr lang="en-US" altLang="zh-CN" sz="4000">
                <a:solidFill>
                  <a:schemeClr val="tx2"/>
                </a:solidFill>
              </a:rPr>
              <a:t>$son = new Son();</a:t>
            </a:r>
          </a:p>
          <a:p>
            <a:pPr defTabSz="914400"/>
            <a:r>
              <a:rPr lang="en-US" altLang="zh-CN" sz="4000">
                <a:solidFill>
                  <a:schemeClr val="tx2"/>
                </a:solidFill>
              </a:rPr>
              <a:t>echo $son-&gt;pubPro;</a:t>
            </a:r>
          </a:p>
          <a:p>
            <a:pPr defTabSz="914400"/>
            <a:r>
              <a:rPr lang="en-US" altLang="zh-CN" sz="4000">
                <a:solidFill>
                  <a:schemeClr val="tx2"/>
                </a:solidFill>
              </a:rPr>
              <a:t>echo $son-&gt;protecPro;</a:t>
            </a:r>
          </a:p>
          <a:p>
            <a:pPr defTabSz="914400"/>
            <a:r>
              <a:rPr lang="en-US" altLang="zh-CN" sz="4000">
                <a:solidFill>
                  <a:schemeClr val="tx2"/>
                </a:solidFill>
              </a:rPr>
              <a:t>echo $son-&gt;priPro;</a:t>
            </a:r>
          </a:p>
          <a:p>
            <a:pPr defTabSz="914400"/>
            <a:r>
              <a:rPr lang="en-US" altLang="zh-CN" sz="4000">
                <a:solidFill>
                  <a:schemeClr val="tx2"/>
                </a:solidFill>
              </a:rPr>
              <a:t>$son-&gt;fatherPublicPut();</a:t>
            </a:r>
          </a:p>
          <a:p>
            <a:pPr defTabSz="914400"/>
            <a:r>
              <a:rPr lang="en-US" altLang="zh-CN" sz="4000">
                <a:solidFill>
                  <a:schemeClr val="tx2"/>
                </a:solidFill>
              </a:rPr>
              <a:t>$son-&gt;fatherProtectPut();</a:t>
            </a:r>
          </a:p>
          <a:p>
            <a:pPr defTabSz="914400"/>
            <a:r>
              <a:rPr lang="en-US" altLang="zh-CN" sz="4000">
                <a:solidFill>
                  <a:schemeClr val="tx2"/>
                </a:solidFill>
              </a:rPr>
              <a:t>$son-&gt;fatherPrivatePut();</a:t>
            </a:r>
          </a:p>
          <a:p>
            <a:pPr defTabSz="914400"/>
            <a:endParaRPr lang="en-US" altLang="zh-CN" sz="4000">
              <a:solidFill>
                <a:schemeClr val="tx2"/>
              </a:solidFill>
            </a:endParaRPr>
          </a:p>
          <a:p>
            <a:pPr defTabSz="914400"/>
            <a:r>
              <a:rPr lang="en-US" altLang="zh-CN" sz="4000">
                <a:solidFill>
                  <a:schemeClr val="tx2"/>
                </a:solidFill>
              </a:rPr>
              <a:t>$son-&gt;SonSelfPut();</a:t>
            </a:r>
          </a:p>
        </p:txBody>
      </p:sp>
      <p:sp>
        <p:nvSpPr>
          <p:cNvPr id="74757" name="Rectangle 10"/>
          <p:cNvSpPr>
            <a:spLocks noChangeArrowheads="1"/>
          </p:cNvSpPr>
          <p:nvPr/>
        </p:nvSpPr>
        <p:spPr bwMode="auto">
          <a:xfrm>
            <a:off x="9094788" y="3209925"/>
            <a:ext cx="14114462" cy="10455275"/>
          </a:xfrm>
          <a:prstGeom prst="rect">
            <a:avLst/>
          </a:prstGeom>
          <a:noFill/>
          <a:ln w="9525">
            <a:noFill/>
            <a:miter lim="800000"/>
          </a:ln>
        </p:spPr>
        <p:txBody>
          <a:bodyPr>
            <a:spAutoFit/>
          </a:bodyPr>
          <a:lstStyle/>
          <a:p>
            <a:pPr defTabSz="914400"/>
            <a:r>
              <a:rPr lang="en-US" altLang="zh-CN" sz="4000">
                <a:solidFill>
                  <a:schemeClr val="accent2"/>
                </a:solidFill>
              </a:rPr>
              <a:t>//</a:t>
            </a:r>
            <a:r>
              <a:rPr lang="zh-CN" altLang="en-US" sz="4000">
                <a:solidFill>
                  <a:schemeClr val="accent2"/>
                </a:solidFill>
              </a:rPr>
              <a:t>父类公开的属性</a:t>
            </a:r>
          </a:p>
          <a:p>
            <a:pPr defTabSz="914400"/>
            <a:r>
              <a:rPr lang="en-US" altLang="zh-CN" sz="4000">
                <a:solidFill>
                  <a:schemeClr val="tx2"/>
                </a:solidFill>
              </a:rPr>
              <a:t>//</a:t>
            </a:r>
            <a:r>
              <a:rPr lang="zh-CN" altLang="en-US" sz="4000">
                <a:solidFill>
                  <a:schemeClr val="tx2"/>
                </a:solidFill>
              </a:rPr>
              <a:t>报错，受保护属性外部无法直接访问</a:t>
            </a:r>
          </a:p>
          <a:p>
            <a:pPr defTabSz="914400"/>
            <a:r>
              <a:rPr lang="en-US" altLang="zh-CN" sz="4000">
                <a:solidFill>
                  <a:schemeClr val="tx2"/>
                </a:solidFill>
              </a:rPr>
              <a:t>//</a:t>
            </a:r>
            <a:r>
              <a:rPr lang="zh-CN" altLang="en-US" sz="4000">
                <a:solidFill>
                  <a:schemeClr val="tx2"/>
                </a:solidFill>
              </a:rPr>
              <a:t>报错，私有属性外部无法访问</a:t>
            </a:r>
          </a:p>
          <a:p>
            <a:pPr defTabSz="914400"/>
            <a:r>
              <a:rPr lang="en-US" altLang="zh-CN" sz="4000">
                <a:solidFill>
                  <a:schemeClr val="accent2"/>
                </a:solidFill>
              </a:rPr>
              <a:t>//</a:t>
            </a:r>
            <a:r>
              <a:rPr lang="zh-CN" altLang="en-US" sz="4000">
                <a:solidFill>
                  <a:schemeClr val="accent2"/>
                </a:solidFill>
              </a:rPr>
              <a:t>父类公开的属性、父类受保护属性、父类私有属性</a:t>
            </a:r>
          </a:p>
          <a:p>
            <a:pPr defTabSz="914400"/>
            <a:r>
              <a:rPr lang="en-US" altLang="zh-CN" sz="4000">
                <a:solidFill>
                  <a:schemeClr val="tx2"/>
                </a:solidFill>
              </a:rPr>
              <a:t>//</a:t>
            </a:r>
            <a:r>
              <a:rPr lang="zh-CN" altLang="en-US" sz="4000">
                <a:solidFill>
                  <a:schemeClr val="tx2"/>
                </a:solidFill>
              </a:rPr>
              <a:t>报错，受保护方法外部无法直接访问</a:t>
            </a:r>
          </a:p>
          <a:p>
            <a:pPr defTabSz="914400"/>
            <a:r>
              <a:rPr lang="en-US" altLang="zh-CN" sz="4000">
                <a:solidFill>
                  <a:schemeClr val="tx2"/>
                </a:solidFill>
              </a:rPr>
              <a:t>//</a:t>
            </a:r>
            <a:r>
              <a:rPr lang="zh-CN" altLang="en-US" sz="4000">
                <a:solidFill>
                  <a:schemeClr val="tx2"/>
                </a:solidFill>
              </a:rPr>
              <a:t>报错，私有方法外部无法直接访问</a:t>
            </a:r>
          </a:p>
          <a:p>
            <a:pPr defTabSz="914400"/>
            <a:endParaRPr lang="en-US" altLang="zh-CN" sz="4000">
              <a:solidFill>
                <a:schemeClr val="tx2"/>
              </a:solidFill>
            </a:endParaRPr>
          </a:p>
          <a:p>
            <a:pPr defTabSz="914400"/>
            <a:endParaRPr lang="en-US" altLang="zh-CN" sz="4000">
              <a:solidFill>
                <a:schemeClr val="tx2"/>
              </a:solidFill>
            </a:endParaRPr>
          </a:p>
          <a:p>
            <a:pPr defTabSz="914400"/>
            <a:r>
              <a:rPr lang="en-US" altLang="zh-CN" sz="4000">
                <a:solidFill>
                  <a:schemeClr val="accent2"/>
                </a:solidFill>
              </a:rPr>
              <a:t>//</a:t>
            </a:r>
            <a:r>
              <a:rPr lang="zh-CN" altLang="en-US" sz="4000">
                <a:solidFill>
                  <a:schemeClr val="accent2"/>
                </a:solidFill>
              </a:rPr>
              <a:t>父类公开的属性</a:t>
            </a:r>
            <a:r>
              <a:rPr lang="en-US" altLang="zh-CN" sz="4000">
                <a:solidFill>
                  <a:schemeClr val="accent2"/>
                </a:solidFill>
              </a:rPr>
              <a:t>(</a:t>
            </a:r>
            <a:r>
              <a:rPr lang="zh-CN" altLang="en-US" sz="4000">
                <a:solidFill>
                  <a:schemeClr val="accent2"/>
                </a:solidFill>
              </a:rPr>
              <a:t>继承来的</a:t>
            </a:r>
            <a:r>
              <a:rPr lang="en-US" altLang="zh-CN" sz="4000">
                <a:solidFill>
                  <a:schemeClr val="accent2"/>
                </a:solidFill>
              </a:rPr>
              <a:t>)</a:t>
            </a:r>
          </a:p>
          <a:p>
            <a:pPr defTabSz="914400"/>
            <a:r>
              <a:rPr lang="en-US" altLang="zh-CN" sz="4000">
                <a:solidFill>
                  <a:schemeClr val="tx2"/>
                </a:solidFill>
              </a:rPr>
              <a:t>//</a:t>
            </a:r>
            <a:r>
              <a:rPr lang="zh-CN" altLang="en-US" sz="4000">
                <a:solidFill>
                  <a:schemeClr val="tx2"/>
                </a:solidFill>
              </a:rPr>
              <a:t>报错，受保护属性外部无法直接访问</a:t>
            </a:r>
          </a:p>
          <a:p>
            <a:pPr defTabSz="914400"/>
            <a:r>
              <a:rPr lang="en-US" altLang="zh-CN" sz="4000">
                <a:solidFill>
                  <a:schemeClr val="tx2"/>
                </a:solidFill>
              </a:rPr>
              <a:t>//</a:t>
            </a:r>
            <a:r>
              <a:rPr lang="zh-CN" altLang="en-US" sz="4000">
                <a:solidFill>
                  <a:schemeClr val="tx2"/>
                </a:solidFill>
              </a:rPr>
              <a:t>报错，私有属性外部无法访问</a:t>
            </a:r>
          </a:p>
          <a:p>
            <a:pPr defTabSz="914400"/>
            <a:r>
              <a:rPr lang="en-US" altLang="zh-CN" sz="4000">
                <a:solidFill>
                  <a:schemeClr val="accent2"/>
                </a:solidFill>
              </a:rPr>
              <a:t>//</a:t>
            </a:r>
            <a:r>
              <a:rPr lang="zh-CN" altLang="en-US" sz="4000">
                <a:solidFill>
                  <a:schemeClr val="accent2"/>
                </a:solidFill>
              </a:rPr>
              <a:t>父类公开的属性、父类受保护属性、父类私有属性</a:t>
            </a:r>
            <a:r>
              <a:rPr lang="en-US" altLang="zh-CN" sz="4000">
                <a:solidFill>
                  <a:schemeClr val="accent2"/>
                </a:solidFill>
              </a:rPr>
              <a:t>(</a:t>
            </a:r>
            <a:r>
              <a:rPr lang="zh-CN" altLang="en-US" sz="4000">
                <a:solidFill>
                  <a:schemeClr val="accent2"/>
                </a:solidFill>
              </a:rPr>
              <a:t>继承来的</a:t>
            </a:r>
            <a:r>
              <a:rPr lang="en-US" altLang="zh-CN" sz="4000">
                <a:solidFill>
                  <a:schemeClr val="accent2"/>
                </a:solidFill>
              </a:rPr>
              <a:t>)</a:t>
            </a:r>
          </a:p>
          <a:p>
            <a:pPr defTabSz="914400"/>
            <a:r>
              <a:rPr lang="en-US" altLang="zh-CN" sz="4000">
                <a:solidFill>
                  <a:schemeClr val="tx2"/>
                </a:solidFill>
              </a:rPr>
              <a:t>//</a:t>
            </a:r>
            <a:r>
              <a:rPr lang="zh-CN" altLang="en-US" sz="4000">
                <a:solidFill>
                  <a:schemeClr val="tx2"/>
                </a:solidFill>
              </a:rPr>
              <a:t>报错，受保护方法外部无法直接访问</a:t>
            </a:r>
          </a:p>
          <a:p>
            <a:pPr defTabSz="914400"/>
            <a:r>
              <a:rPr lang="en-US" altLang="zh-CN" sz="4000">
                <a:solidFill>
                  <a:schemeClr val="tx2"/>
                </a:solidFill>
              </a:rPr>
              <a:t>//</a:t>
            </a:r>
            <a:r>
              <a:rPr lang="zh-CN" altLang="en-US" sz="4000">
                <a:solidFill>
                  <a:schemeClr val="tx2"/>
                </a:solidFill>
              </a:rPr>
              <a:t>报错，私有方法外部无法直接访问</a:t>
            </a:r>
          </a:p>
          <a:p>
            <a:pPr defTabSz="914400"/>
            <a:endParaRPr lang="en-US" altLang="zh-CN" sz="4000">
              <a:solidFill>
                <a:schemeClr val="tx2"/>
              </a:solidFill>
            </a:endParaRPr>
          </a:p>
          <a:p>
            <a:pPr defTabSz="914400"/>
            <a:r>
              <a:rPr lang="zh-CN" altLang="en-US" sz="4000">
                <a:solidFill>
                  <a:srgbClr val="FF0000"/>
                </a:solidFill>
              </a:rPr>
              <a:t>父类公开的属性、父类受保护的属性、报错</a:t>
            </a:r>
          </a:p>
          <a:p>
            <a:pPr defTabSz="914400"/>
            <a:r>
              <a:rPr lang="en-US" altLang="zh-CN" sz="4000">
                <a:solidFill>
                  <a:srgbClr val="FF0000"/>
                </a:solidFill>
              </a:rPr>
              <a:t>(</a:t>
            </a:r>
            <a:r>
              <a:rPr lang="zh-CN" altLang="en-US" sz="4000">
                <a:solidFill>
                  <a:srgbClr val="FF0000"/>
                </a:solidFill>
              </a:rPr>
              <a:t>证明继承的属性只有</a:t>
            </a:r>
            <a:r>
              <a:rPr lang="en-US" altLang="zh-CN" sz="4000">
                <a:solidFill>
                  <a:srgbClr val="FF0000"/>
                </a:solidFill>
              </a:rPr>
              <a:t>public</a:t>
            </a:r>
            <a:r>
              <a:rPr lang="zh-CN" altLang="en-US" sz="4000">
                <a:solidFill>
                  <a:srgbClr val="FF0000"/>
                </a:solidFill>
              </a:rPr>
              <a:t>和</a:t>
            </a:r>
            <a:r>
              <a:rPr lang="en-US" altLang="zh-CN" sz="4000">
                <a:solidFill>
                  <a:srgbClr val="FF0000"/>
                </a:solidFill>
              </a:rPr>
              <a:t>protected</a:t>
            </a:r>
            <a:r>
              <a:rPr lang="zh-CN" altLang="en-US" sz="4000">
                <a:solidFill>
                  <a:srgbClr val="FF0000"/>
                </a:solidFill>
              </a:rPr>
              <a:t>的属性</a:t>
            </a:r>
            <a:r>
              <a:rPr lang="en-US" altLang="zh-CN" sz="4000">
                <a:solidFill>
                  <a:srgbClr val="FF0000"/>
                </a:solidFill>
              </a:rPr>
              <a:t>)</a:t>
            </a:r>
          </a:p>
        </p:txBody>
      </p:sp>
      <p:pic>
        <p:nvPicPr>
          <p:cNvPr id="4" name="Picture 2" descr="C:\Users\Administrator\Desktop\dataBase\3.视频录制\sxtLogo.png"/>
          <p:cNvPicPr>
            <a:picLocks noChangeAspect="1" noChangeArrowheads="1"/>
          </p:cNvPicPr>
          <p:nvPr/>
        </p:nvPicPr>
        <p:blipFill>
          <a:blip r:embed="rId3"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Text Box 7"/>
          <p:cNvSpPr txBox="1">
            <a:spLocks noChangeArrowheads="1"/>
          </p:cNvSpPr>
          <p:nvPr/>
        </p:nvSpPr>
        <p:spPr bwMode="auto">
          <a:xfrm>
            <a:off x="1895475" y="2054225"/>
            <a:ext cx="12720638" cy="1006475"/>
          </a:xfrm>
          <a:prstGeom prst="rect">
            <a:avLst/>
          </a:prstGeom>
          <a:noFill/>
          <a:ln w="9525">
            <a:noFill/>
            <a:miter lim="800000"/>
          </a:ln>
        </p:spPr>
        <p:txBody>
          <a:bodyPr wrap="none">
            <a:spAutoFit/>
          </a:bodyPr>
          <a:lstStyle/>
          <a:p>
            <a:pPr defTabSz="914400"/>
            <a:r>
              <a:rPr lang="en-US" altLang="zh-CN" sz="6000">
                <a:solidFill>
                  <a:schemeClr val="tx2"/>
                </a:solidFill>
                <a:ea typeface="宋体" panose="02010600030101010101" pitchFamily="2" charset="-122"/>
              </a:rPr>
              <a:t>8.php</a:t>
            </a:r>
            <a:r>
              <a:rPr lang="zh-CN" altLang="en-US" sz="6000">
                <a:solidFill>
                  <a:schemeClr val="tx2"/>
                </a:solidFill>
                <a:ea typeface="宋体" panose="02010600030101010101" pitchFamily="2" charset="-122"/>
              </a:rPr>
              <a:t>会话</a:t>
            </a:r>
            <a:r>
              <a:rPr lang="en-US" altLang="zh-CN" sz="6000">
                <a:solidFill>
                  <a:schemeClr val="tx2"/>
                </a:solidFill>
                <a:ea typeface="宋体" panose="02010600030101010101" pitchFamily="2" charset="-122"/>
              </a:rPr>
              <a:t>session</a:t>
            </a:r>
            <a:r>
              <a:rPr lang="zh-CN" altLang="en-US" sz="6000">
                <a:solidFill>
                  <a:schemeClr val="tx2"/>
                </a:solidFill>
                <a:ea typeface="宋体" panose="02010600030101010101" pitchFamily="2" charset="-122"/>
              </a:rPr>
              <a:t>与缓存</a:t>
            </a:r>
            <a:r>
              <a:rPr lang="en-US" altLang="zh-CN" sz="6000">
                <a:solidFill>
                  <a:schemeClr val="tx2"/>
                </a:solidFill>
                <a:ea typeface="宋体" panose="02010600030101010101" pitchFamily="2" charset="-122"/>
              </a:rPr>
              <a:t>cookie(</a:t>
            </a:r>
            <a:r>
              <a:rPr lang="zh-CN" altLang="en-US" sz="6000">
                <a:solidFill>
                  <a:schemeClr val="tx2"/>
                </a:solidFill>
                <a:ea typeface="宋体" panose="02010600030101010101" pitchFamily="2" charset="-122"/>
              </a:rPr>
              <a:t>扩展</a:t>
            </a:r>
            <a:r>
              <a:rPr lang="en-US" altLang="zh-CN" sz="6000">
                <a:solidFill>
                  <a:schemeClr val="tx2"/>
                </a:solidFill>
                <a:ea typeface="宋体" panose="02010600030101010101" pitchFamily="2" charset="-122"/>
              </a:rPr>
              <a:t>)</a:t>
            </a:r>
          </a:p>
        </p:txBody>
      </p:sp>
      <p:sp>
        <p:nvSpPr>
          <p:cNvPr id="76807" name="Text Box 6"/>
          <p:cNvSpPr txBox="1">
            <a:spLocks noChangeArrowheads="1"/>
          </p:cNvSpPr>
          <p:nvPr/>
        </p:nvSpPr>
        <p:spPr bwMode="auto">
          <a:xfrm>
            <a:off x="2398713" y="3689350"/>
            <a:ext cx="21026437" cy="9845675"/>
          </a:xfrm>
          <a:prstGeom prst="rect">
            <a:avLst/>
          </a:prstGeom>
          <a:noFill/>
          <a:ln w="9525">
            <a:noFill/>
            <a:miter lim="800000"/>
          </a:ln>
        </p:spPr>
        <p:txBody>
          <a:bodyPr>
            <a:spAutoFit/>
          </a:bodyPr>
          <a:lstStyle/>
          <a:p>
            <a:pPr defTabSz="914400"/>
            <a:r>
              <a:rPr lang="zh-CN" altLang="en-US" sz="4000">
                <a:solidFill>
                  <a:schemeClr val="tx2"/>
                </a:solidFill>
                <a:latin typeface="Helvetica Light"/>
                <a:ea typeface="微软雅黑" panose="020B0503020204020204" pitchFamily="34" charset="-122"/>
              </a:rPr>
              <a:t>	</a:t>
            </a:r>
            <a:r>
              <a:rPr lang="en-US" altLang="zh-CN" sz="4000">
                <a:solidFill>
                  <a:schemeClr val="tx2"/>
                </a:solidFill>
                <a:latin typeface="Helvetica Light"/>
                <a:ea typeface="微软雅黑" panose="020B0503020204020204" pitchFamily="34" charset="-122"/>
              </a:rPr>
              <a:t>session</a:t>
            </a:r>
            <a:r>
              <a:rPr lang="zh-CN" altLang="en-US" sz="4000">
                <a:solidFill>
                  <a:schemeClr val="tx2"/>
                </a:solidFill>
                <a:latin typeface="Helvetica Light"/>
                <a:ea typeface="微软雅黑" panose="020B0503020204020204" pitchFamily="34" charset="-122"/>
              </a:rPr>
              <a:t>和</a:t>
            </a:r>
            <a:r>
              <a:rPr lang="en-US" altLang="zh-CN" sz="4000">
                <a:solidFill>
                  <a:schemeClr val="tx2"/>
                </a:solidFill>
                <a:latin typeface="Helvetica Light"/>
                <a:ea typeface="微软雅黑" panose="020B0503020204020204" pitchFamily="34" charset="-122"/>
              </a:rPr>
              <a:t>cookie</a:t>
            </a:r>
            <a:r>
              <a:rPr lang="zh-CN" altLang="en-US" sz="4000">
                <a:solidFill>
                  <a:schemeClr val="tx2"/>
                </a:solidFill>
                <a:latin typeface="Helvetica Light"/>
                <a:ea typeface="微软雅黑" panose="020B0503020204020204" pitchFamily="34" charset="-122"/>
              </a:rPr>
              <a:t>都会是我们在</a:t>
            </a:r>
            <a:r>
              <a:rPr lang="en-US" altLang="zh-CN" sz="4000">
                <a:solidFill>
                  <a:schemeClr val="tx2"/>
                </a:solidFill>
                <a:latin typeface="Helvetica Light"/>
                <a:ea typeface="微软雅黑" panose="020B0503020204020204" pitchFamily="34" charset="-122"/>
              </a:rPr>
              <a:t>ajax</a:t>
            </a:r>
            <a:r>
              <a:rPr lang="zh-CN" altLang="en-US" sz="4000">
                <a:solidFill>
                  <a:schemeClr val="tx2"/>
                </a:solidFill>
                <a:latin typeface="Helvetica Light"/>
                <a:ea typeface="微软雅黑" panose="020B0503020204020204" pitchFamily="34" charset="-122"/>
              </a:rPr>
              <a:t>请求部分详细说明的内容。但是我们有必要在这里先对其概念有一个大致的了解，这样有助于更好的理解后面部分的内容。</a:t>
            </a:r>
          </a:p>
          <a:p>
            <a:pPr defTabSz="914400"/>
            <a:endParaRPr lang="zh-CN" altLang="en-US" sz="4000">
              <a:solidFill>
                <a:schemeClr val="tx2"/>
              </a:solidFill>
              <a:latin typeface="Helvetica Light"/>
              <a:ea typeface="微软雅黑" panose="020B0503020204020204" pitchFamily="34" charset="-122"/>
            </a:endParaRPr>
          </a:p>
          <a:p>
            <a:pPr defTabSz="914400"/>
            <a:r>
              <a:rPr lang="zh-CN" altLang="en-US" sz="4000">
                <a:solidFill>
                  <a:schemeClr val="tx2"/>
                </a:solidFill>
                <a:latin typeface="Helvetica Light"/>
                <a:ea typeface="微软雅黑" panose="020B0503020204020204" pitchFamily="34" charset="-122"/>
              </a:rPr>
              <a:t>	名词解释：</a:t>
            </a:r>
          </a:p>
          <a:p>
            <a:pPr defTabSz="914400"/>
            <a:r>
              <a:rPr lang="zh-CN" altLang="en-US" sz="4000">
                <a:solidFill>
                  <a:schemeClr val="tx2"/>
                </a:solidFill>
                <a:latin typeface="Helvetica Light"/>
                <a:ea typeface="微软雅黑" panose="020B0503020204020204" pitchFamily="34" charset="-122"/>
              </a:rPr>
              <a:t>		</a:t>
            </a:r>
            <a:r>
              <a:rPr lang="en-US" altLang="zh-CN" sz="4000">
                <a:solidFill>
                  <a:srgbClr val="FF0000"/>
                </a:solidFill>
                <a:latin typeface="Helvetica Light"/>
                <a:ea typeface="微软雅黑" panose="020B0503020204020204" pitchFamily="34" charset="-122"/>
              </a:rPr>
              <a:t>cookie</a:t>
            </a:r>
            <a:r>
              <a:rPr lang="zh-CN" altLang="en-US" sz="4000">
                <a:solidFill>
                  <a:srgbClr val="FF0000"/>
                </a:solidFill>
                <a:latin typeface="Helvetica Light"/>
                <a:ea typeface="微软雅黑" panose="020B0503020204020204" pitchFamily="34" charset="-122"/>
              </a:rPr>
              <a:t>指的是当访问页面的时，由后台发往前台页面数据时所夹带的一小段信息</a:t>
            </a:r>
          </a:p>
          <a:p>
            <a:pPr defTabSz="914400"/>
            <a:r>
              <a:rPr lang="zh-CN" altLang="en-US" sz="4000">
                <a:solidFill>
                  <a:schemeClr val="tx2"/>
                </a:solidFill>
                <a:latin typeface="Helvetica Light"/>
                <a:ea typeface="微软雅黑" panose="020B0503020204020204" pitchFamily="34" charset="-122"/>
              </a:rPr>
              <a:t>		</a:t>
            </a:r>
            <a:r>
              <a:rPr lang="en-US" altLang="zh-CN" sz="4000">
                <a:solidFill>
                  <a:srgbClr val="FF0000"/>
                </a:solidFill>
                <a:latin typeface="Helvetica Light"/>
                <a:ea typeface="微软雅黑" panose="020B0503020204020204" pitchFamily="34" charset="-122"/>
              </a:rPr>
              <a:t>session</a:t>
            </a:r>
            <a:r>
              <a:rPr lang="zh-CN" altLang="en-US" sz="4000">
                <a:solidFill>
                  <a:srgbClr val="FF0000"/>
                </a:solidFill>
                <a:latin typeface="Helvetica Light"/>
                <a:ea typeface="微软雅黑" panose="020B0503020204020204" pitchFamily="34" charset="-122"/>
              </a:rPr>
              <a:t>可以理解为一种不断验证口令以获得用户持久连接的“访问机制”</a:t>
            </a:r>
          </a:p>
          <a:p>
            <a:pPr defTabSz="914400"/>
            <a:endParaRPr lang="zh-CN" altLang="en-US" sz="4000">
              <a:solidFill>
                <a:schemeClr val="tx2"/>
              </a:solidFill>
              <a:latin typeface="Helvetica Light"/>
              <a:ea typeface="微软雅黑" panose="020B0503020204020204" pitchFamily="34" charset="-122"/>
            </a:endParaRPr>
          </a:p>
          <a:p>
            <a:pPr defTabSz="914400"/>
            <a:r>
              <a:rPr lang="zh-CN" altLang="en-US" sz="4000">
                <a:solidFill>
                  <a:schemeClr val="tx2"/>
                </a:solidFill>
                <a:latin typeface="Helvetica Light"/>
                <a:ea typeface="微软雅黑" panose="020B0503020204020204" pitchFamily="34" charset="-122"/>
              </a:rPr>
              <a:t>	原理说明：</a:t>
            </a:r>
          </a:p>
          <a:p>
            <a:pPr defTabSz="914400"/>
            <a:r>
              <a:rPr lang="zh-CN" altLang="en-US" sz="4000">
                <a:solidFill>
                  <a:schemeClr val="tx2"/>
                </a:solidFill>
                <a:latin typeface="Helvetica Light"/>
                <a:ea typeface="微软雅黑" panose="020B0503020204020204" pitchFamily="34" charset="-122"/>
              </a:rPr>
              <a:t>		当后台返回给前台数据的时候，添加的一段“持久”的信息。</a:t>
            </a:r>
          </a:p>
          <a:p>
            <a:pPr defTabSz="914400"/>
            <a:r>
              <a:rPr lang="zh-CN" altLang="en-US" sz="4000">
                <a:solidFill>
                  <a:schemeClr val="tx2"/>
                </a:solidFill>
                <a:latin typeface="Helvetica Light"/>
                <a:ea typeface="微软雅黑" panose="020B0503020204020204" pitchFamily="34" charset="-122"/>
              </a:rPr>
              <a:t>		因此这段信息必须在</a:t>
            </a:r>
            <a:r>
              <a:rPr lang="en-US" altLang="zh-CN" sz="4000">
                <a:solidFill>
                  <a:schemeClr val="tx2"/>
                </a:solidFill>
                <a:latin typeface="Helvetica Light"/>
                <a:ea typeface="微软雅黑" panose="020B0503020204020204" pitchFamily="34" charset="-122"/>
              </a:rPr>
              <a:t>php</a:t>
            </a:r>
            <a:r>
              <a:rPr lang="zh-CN" altLang="en-US" sz="4000">
                <a:solidFill>
                  <a:schemeClr val="tx2"/>
                </a:solidFill>
                <a:latin typeface="Helvetica Light"/>
                <a:ea typeface="微软雅黑" panose="020B0503020204020204" pitchFamily="34" charset="-122"/>
              </a:rPr>
              <a:t>后台代码中插入添加。</a:t>
            </a:r>
          </a:p>
          <a:p>
            <a:pPr defTabSz="914400"/>
            <a:endParaRPr lang="zh-CN" altLang="en-US" sz="4000">
              <a:solidFill>
                <a:schemeClr val="tx2"/>
              </a:solidFill>
              <a:latin typeface="Helvetica Light"/>
              <a:ea typeface="微软雅黑" panose="020B0503020204020204" pitchFamily="34" charset="-122"/>
            </a:endParaRPr>
          </a:p>
          <a:p>
            <a:pPr defTabSz="914400"/>
            <a:r>
              <a:rPr lang="zh-CN" altLang="en-US" sz="4000">
                <a:solidFill>
                  <a:schemeClr val="tx2"/>
                </a:solidFill>
                <a:latin typeface="Helvetica Light"/>
                <a:ea typeface="微软雅黑" panose="020B0503020204020204" pitchFamily="34" charset="-122"/>
              </a:rPr>
              <a:t>	相关技术：</a:t>
            </a:r>
            <a:endParaRPr lang="en-US" altLang="zh-CN" sz="4000">
              <a:solidFill>
                <a:schemeClr val="tx2"/>
              </a:solidFill>
              <a:latin typeface="Helvetica Light"/>
              <a:ea typeface="微软雅黑" panose="020B0503020204020204" pitchFamily="34" charset="-122"/>
            </a:endParaRPr>
          </a:p>
          <a:p>
            <a:pPr defTabSz="914400"/>
            <a:r>
              <a:rPr lang="zh-CN" altLang="en-US" sz="4000">
                <a:solidFill>
                  <a:schemeClr val="tx2"/>
                </a:solidFill>
                <a:latin typeface="Helvetica Light"/>
                <a:ea typeface="微软雅黑" panose="020B0503020204020204" pitchFamily="34" charset="-122"/>
              </a:rPr>
              <a:t>		</a:t>
            </a:r>
            <a:r>
              <a:rPr lang="en-US" altLang="zh-CN" sz="4000">
                <a:solidFill>
                  <a:schemeClr val="tx2"/>
                </a:solidFill>
                <a:latin typeface="Helvetica Light"/>
                <a:ea typeface="微软雅黑" panose="020B0503020204020204" pitchFamily="34" charset="-122"/>
              </a:rPr>
              <a:t>(1)php</a:t>
            </a:r>
            <a:r>
              <a:rPr lang="zh-CN" altLang="en-US" sz="4000">
                <a:solidFill>
                  <a:schemeClr val="tx2"/>
                </a:solidFill>
                <a:latin typeface="Helvetica Light"/>
                <a:ea typeface="微软雅黑" panose="020B0503020204020204" pitchFamily="34" charset="-122"/>
              </a:rPr>
              <a:t>中</a:t>
            </a:r>
            <a:r>
              <a:rPr lang="en-US" altLang="zh-CN" sz="4000">
                <a:solidFill>
                  <a:schemeClr val="tx2"/>
                </a:solidFill>
                <a:latin typeface="Helvetica Light"/>
                <a:ea typeface="微软雅黑" panose="020B0503020204020204" pitchFamily="34" charset="-122"/>
              </a:rPr>
              <a:t>$_GET</a:t>
            </a:r>
            <a:r>
              <a:rPr lang="zh-CN" altLang="en-US" sz="4000">
                <a:solidFill>
                  <a:schemeClr val="tx2"/>
                </a:solidFill>
                <a:latin typeface="Helvetica Light"/>
                <a:ea typeface="微软雅黑" panose="020B0503020204020204" pitchFamily="34" charset="-122"/>
              </a:rPr>
              <a:t>和</a:t>
            </a:r>
            <a:r>
              <a:rPr lang="en-US" altLang="zh-CN" sz="4000">
                <a:solidFill>
                  <a:schemeClr val="tx2"/>
                </a:solidFill>
                <a:latin typeface="Helvetica Light"/>
                <a:ea typeface="微软雅黑" panose="020B0503020204020204" pitchFamily="34" charset="-122"/>
              </a:rPr>
              <a:t>$_POST</a:t>
            </a:r>
            <a:r>
              <a:rPr lang="zh-CN" altLang="en-US" sz="4000">
                <a:solidFill>
                  <a:schemeClr val="tx2"/>
                </a:solidFill>
                <a:latin typeface="Helvetica Light"/>
                <a:ea typeface="微软雅黑" panose="020B0503020204020204" pitchFamily="34" charset="-122"/>
              </a:rPr>
              <a:t>对象，用于在</a:t>
            </a:r>
            <a:r>
              <a:rPr lang="en-US" altLang="zh-CN" sz="4000">
                <a:solidFill>
                  <a:schemeClr val="tx2"/>
                </a:solidFill>
                <a:latin typeface="Helvetica Light"/>
                <a:ea typeface="微软雅黑" panose="020B0503020204020204" pitchFamily="34" charset="-122"/>
              </a:rPr>
              <a:t>php</a:t>
            </a:r>
            <a:r>
              <a:rPr lang="zh-CN" altLang="en-US" sz="4000">
                <a:solidFill>
                  <a:schemeClr val="tx2"/>
                </a:solidFill>
                <a:latin typeface="Helvetica Light"/>
                <a:ea typeface="微软雅黑" panose="020B0503020204020204" pitchFamily="34" charset="-122"/>
              </a:rPr>
              <a:t>中获取</a:t>
            </a:r>
            <a:r>
              <a:rPr lang="en-US" altLang="zh-CN" sz="4000">
                <a:solidFill>
                  <a:schemeClr val="tx2"/>
                </a:solidFill>
                <a:latin typeface="Helvetica Light"/>
                <a:ea typeface="微软雅黑" panose="020B0503020204020204" pitchFamily="34" charset="-122"/>
              </a:rPr>
              <a:t>get</a:t>
            </a:r>
            <a:r>
              <a:rPr lang="zh-CN" altLang="en-US" sz="4000">
                <a:solidFill>
                  <a:schemeClr val="tx2"/>
                </a:solidFill>
                <a:latin typeface="Helvetica Light"/>
                <a:ea typeface="微软雅黑" panose="020B0503020204020204" pitchFamily="34" charset="-122"/>
              </a:rPr>
              <a:t>和</a:t>
            </a:r>
            <a:r>
              <a:rPr lang="en-US" altLang="zh-CN" sz="4000">
                <a:solidFill>
                  <a:schemeClr val="tx2"/>
                </a:solidFill>
                <a:latin typeface="Helvetica Light"/>
                <a:ea typeface="微软雅黑" panose="020B0503020204020204" pitchFamily="34" charset="-122"/>
              </a:rPr>
              <a:t>post</a:t>
            </a:r>
            <a:r>
              <a:rPr lang="zh-CN" altLang="en-US" sz="4000">
                <a:solidFill>
                  <a:schemeClr val="tx2"/>
                </a:solidFill>
                <a:latin typeface="Helvetica Light"/>
                <a:ea typeface="微软雅黑" panose="020B0503020204020204" pitchFamily="34" charset="-122"/>
              </a:rPr>
              <a:t>请求的数据对象</a:t>
            </a:r>
          </a:p>
          <a:p>
            <a:pPr defTabSz="914400"/>
            <a:r>
              <a:rPr lang="en-US" altLang="zh-CN" sz="4000">
                <a:solidFill>
                  <a:schemeClr val="tx2"/>
                </a:solidFill>
                <a:latin typeface="Helvetica Light"/>
                <a:ea typeface="微软雅黑" panose="020B0503020204020204" pitchFamily="34" charset="-122"/>
              </a:rPr>
              <a:t>		(2)php</a:t>
            </a:r>
            <a:r>
              <a:rPr lang="zh-CN" altLang="en-US" sz="4000">
                <a:solidFill>
                  <a:schemeClr val="tx2"/>
                </a:solidFill>
                <a:latin typeface="Helvetica Light"/>
                <a:ea typeface="微软雅黑" panose="020B0503020204020204" pitchFamily="34" charset="-122"/>
              </a:rPr>
              <a:t>中</a:t>
            </a:r>
            <a:r>
              <a:rPr lang="en-US" altLang="zh-CN" sz="4000">
                <a:solidFill>
                  <a:schemeClr val="tx2"/>
                </a:solidFill>
                <a:latin typeface="Helvetica Light"/>
                <a:ea typeface="微软雅黑" panose="020B0503020204020204" pitchFamily="34" charset="-122"/>
              </a:rPr>
              <a:t>time()</a:t>
            </a:r>
            <a:r>
              <a:rPr lang="zh-CN" altLang="en-US" sz="4000">
                <a:solidFill>
                  <a:schemeClr val="tx2"/>
                </a:solidFill>
                <a:latin typeface="Helvetica Light"/>
                <a:ea typeface="微软雅黑" panose="020B0503020204020204" pitchFamily="34" charset="-122"/>
              </a:rPr>
              <a:t>用于获取当前的时间戳，单位是秒。支持加减法。</a:t>
            </a:r>
          </a:p>
          <a:p>
            <a:pPr defTabSz="914400"/>
            <a:r>
              <a:rPr lang="en-US" altLang="zh-CN" sz="4000">
                <a:solidFill>
                  <a:schemeClr val="tx2"/>
                </a:solidFill>
                <a:latin typeface="Helvetica Light"/>
                <a:ea typeface="微软雅黑" panose="020B0503020204020204" pitchFamily="34" charset="-122"/>
              </a:rPr>
              <a:t>		(3)php</a:t>
            </a:r>
            <a:r>
              <a:rPr lang="zh-CN" altLang="en-US" sz="4000">
                <a:solidFill>
                  <a:schemeClr val="tx2"/>
                </a:solidFill>
                <a:latin typeface="Helvetica Light"/>
                <a:ea typeface="微软雅黑" panose="020B0503020204020204" pitchFamily="34" charset="-122"/>
              </a:rPr>
              <a:t>中</a:t>
            </a:r>
            <a:r>
              <a:rPr lang="en-US" altLang="zh-CN" sz="4000">
                <a:solidFill>
                  <a:schemeClr val="tx2"/>
                </a:solidFill>
                <a:latin typeface="Helvetica Light"/>
                <a:ea typeface="微软雅黑" panose="020B0503020204020204" pitchFamily="34" charset="-122"/>
              </a:rPr>
              <a:t>setcookie('key','value',</a:t>
            </a:r>
            <a:r>
              <a:rPr lang="zh-CN" altLang="en-US" sz="4000">
                <a:solidFill>
                  <a:schemeClr val="tx2"/>
                </a:solidFill>
                <a:latin typeface="Helvetica Light"/>
                <a:ea typeface="微软雅黑" panose="020B0503020204020204" pitchFamily="34" charset="-122"/>
              </a:rPr>
              <a:t>过期时间</a:t>
            </a:r>
            <a:r>
              <a:rPr lang="en-US" altLang="zh-CN" sz="4000">
                <a:solidFill>
                  <a:schemeClr val="tx2"/>
                </a:solidFill>
                <a:latin typeface="Helvetica Light"/>
                <a:ea typeface="微软雅黑" panose="020B0503020204020204" pitchFamily="34" charset="-122"/>
              </a:rPr>
              <a:t>); </a:t>
            </a:r>
            <a:r>
              <a:rPr lang="zh-CN" altLang="en-US" sz="4000">
                <a:solidFill>
                  <a:schemeClr val="tx2"/>
                </a:solidFill>
                <a:latin typeface="Helvetica Light"/>
                <a:ea typeface="微软雅黑" panose="020B0503020204020204" pitchFamily="34" charset="-122"/>
              </a:rPr>
              <a:t>用于设置缓存</a:t>
            </a:r>
          </a:p>
          <a:p>
            <a:pPr defTabSz="914400"/>
            <a:r>
              <a:rPr lang="en-US" altLang="zh-CN" sz="4000">
                <a:solidFill>
                  <a:schemeClr val="tx2"/>
                </a:solidFill>
                <a:latin typeface="Helvetica Light"/>
                <a:ea typeface="微软雅黑" panose="020B0503020204020204" pitchFamily="34" charset="-122"/>
              </a:rPr>
              <a:t>		(4)html</a:t>
            </a:r>
            <a:r>
              <a:rPr lang="zh-CN" altLang="en-US" sz="4000">
                <a:solidFill>
                  <a:schemeClr val="tx2"/>
                </a:solidFill>
                <a:latin typeface="Helvetica Light"/>
                <a:ea typeface="微软雅黑" panose="020B0503020204020204" pitchFamily="34" charset="-122"/>
              </a:rPr>
              <a:t>中</a:t>
            </a:r>
            <a:r>
              <a:rPr lang="en-US" altLang="zh-CN" sz="4000">
                <a:solidFill>
                  <a:schemeClr val="tx2"/>
                </a:solidFill>
                <a:latin typeface="Helvetica Light"/>
                <a:ea typeface="微软雅黑" panose="020B0503020204020204" pitchFamily="34" charset="-122"/>
              </a:rPr>
              <a:t>document.cookie</a:t>
            </a:r>
            <a:r>
              <a:rPr lang="zh-CN" altLang="en-US" sz="4000">
                <a:solidFill>
                  <a:schemeClr val="tx2"/>
                </a:solidFill>
                <a:latin typeface="Helvetica Light"/>
                <a:ea typeface="微软雅黑" panose="020B0503020204020204" pitchFamily="34" charset="-122"/>
              </a:rPr>
              <a:t>用来获取页面所保存的</a:t>
            </a:r>
            <a:r>
              <a:rPr lang="en-US" altLang="zh-CN" sz="4000">
                <a:solidFill>
                  <a:schemeClr val="tx2"/>
                </a:solidFill>
                <a:latin typeface="Helvetica Light"/>
                <a:ea typeface="微软雅黑" panose="020B0503020204020204" pitchFamily="34" charset="-122"/>
              </a:rPr>
              <a:t>cookie</a:t>
            </a:r>
            <a:r>
              <a:rPr lang="zh-CN" altLang="en-US" sz="4000">
                <a:solidFill>
                  <a:schemeClr val="tx2"/>
                </a:solidFill>
                <a:latin typeface="Helvetica Light"/>
                <a:ea typeface="微软雅黑" panose="020B0503020204020204" pitchFamily="34" charset="-122"/>
              </a:rPr>
              <a:t>值。类型是字符串。</a:t>
            </a:r>
          </a:p>
        </p:txBody>
      </p:sp>
      <p:pic>
        <p:nvPicPr>
          <p:cNvPr id="4" name="Picture 2" descr="C:\Users\Administrator\Desktop\dataBase\3.视频录制\sxtLogo.png"/>
          <p:cNvPicPr>
            <a:picLocks noChangeAspect="1" noChangeArrowheads="1"/>
          </p:cNvPicPr>
          <p:nvPr/>
        </p:nvPicPr>
        <p:blipFill>
          <a:blip r:embed="rId3"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4" name="Rectangle 8"/>
          <p:cNvSpPr>
            <a:spLocks noChangeArrowheads="1"/>
          </p:cNvSpPr>
          <p:nvPr/>
        </p:nvSpPr>
        <p:spPr bwMode="auto">
          <a:xfrm>
            <a:off x="1462088" y="2178050"/>
            <a:ext cx="9937750" cy="9845675"/>
          </a:xfrm>
          <a:prstGeom prst="rect">
            <a:avLst/>
          </a:prstGeom>
          <a:noFill/>
          <a:ln w="9525">
            <a:noFill/>
            <a:miter lim="800000"/>
          </a:ln>
          <a:effectLst/>
        </p:spPr>
        <p:txBody>
          <a:bodyPr>
            <a:spAutoFit/>
          </a:bodyPr>
          <a:lstStyle/>
          <a:p>
            <a:pPr defTabSz="914400"/>
            <a:r>
              <a:rPr lang="en-US" altLang="zh-CN" sz="4000">
                <a:solidFill>
                  <a:schemeClr val="tx2"/>
                </a:solidFill>
                <a:latin typeface="Helvetica Light"/>
              </a:rPr>
              <a:t>HTML</a:t>
            </a:r>
            <a:r>
              <a:rPr lang="zh-CN" altLang="en-US" sz="4000">
                <a:solidFill>
                  <a:schemeClr val="tx2"/>
                </a:solidFill>
                <a:latin typeface="Helvetica Light"/>
              </a:rPr>
              <a:t>代码：</a:t>
            </a:r>
          </a:p>
          <a:p>
            <a:pPr defTabSz="914400"/>
            <a:endParaRPr lang="zh-CN" altLang="en-US" sz="4000">
              <a:solidFill>
                <a:schemeClr val="tx2"/>
              </a:solidFill>
              <a:latin typeface="Helvetica Light"/>
            </a:endParaRPr>
          </a:p>
          <a:p>
            <a:pPr defTabSz="914400"/>
            <a:r>
              <a:rPr lang="en-US" altLang="zh-CN" sz="4000">
                <a:solidFill>
                  <a:schemeClr val="tx2"/>
                </a:solidFill>
                <a:latin typeface="Helvetica Light"/>
              </a:rPr>
              <a:t>$('button').click(function (){</a:t>
            </a:r>
          </a:p>
          <a:p>
            <a:pPr defTabSz="914400"/>
            <a:r>
              <a:rPr lang="en-US" altLang="zh-CN" sz="4000">
                <a:solidFill>
                  <a:schemeClr val="tx2"/>
                </a:solidFill>
                <a:latin typeface="Helvetica Light"/>
              </a:rPr>
              <a:t>        $.ajax({</a:t>
            </a:r>
          </a:p>
          <a:p>
            <a:pPr defTabSz="914400"/>
            <a:r>
              <a:rPr lang="en-US" altLang="zh-CN" sz="4000">
                <a:solidFill>
                  <a:schemeClr val="tx2"/>
                </a:solidFill>
                <a:latin typeface="Helvetica Light"/>
              </a:rPr>
              <a:t>            type:"post",</a:t>
            </a:r>
          </a:p>
          <a:p>
            <a:pPr defTabSz="914400"/>
            <a:r>
              <a:rPr lang="en-US" altLang="zh-CN" sz="4000">
                <a:solidFill>
                  <a:schemeClr val="tx2"/>
                </a:solidFill>
                <a:latin typeface="Helvetica Light"/>
              </a:rPr>
              <a:t>            url:"php</a:t>
            </a:r>
            <a:r>
              <a:rPr lang="zh-CN" altLang="en-US" sz="4000">
                <a:solidFill>
                  <a:schemeClr val="tx2"/>
                </a:solidFill>
                <a:latin typeface="Helvetica Light"/>
              </a:rPr>
              <a:t>文件地址</a:t>
            </a:r>
            <a:r>
              <a:rPr lang="en-US" altLang="zh-CN" sz="4000">
                <a:solidFill>
                  <a:schemeClr val="tx2"/>
                </a:solidFill>
                <a:latin typeface="Helvetica Light"/>
              </a:rPr>
              <a:t>",</a:t>
            </a:r>
          </a:p>
          <a:p>
            <a:pPr defTabSz="914400"/>
            <a:r>
              <a:rPr lang="en-US" altLang="zh-CN" sz="4000">
                <a:solidFill>
                  <a:schemeClr val="tx2"/>
                </a:solidFill>
                <a:latin typeface="Helvetica Light"/>
              </a:rPr>
              <a:t>            data:{</a:t>
            </a:r>
          </a:p>
          <a:p>
            <a:pPr defTabSz="914400"/>
            <a:r>
              <a:rPr lang="en-US" altLang="zh-CN" sz="4000">
                <a:solidFill>
                  <a:schemeClr val="tx2"/>
                </a:solidFill>
                <a:latin typeface="Helvetica Light"/>
              </a:rPr>
              <a:t>                username:"frank",</a:t>
            </a:r>
          </a:p>
          <a:p>
            <a:pPr defTabSz="914400"/>
            <a:r>
              <a:rPr lang="en-US" altLang="zh-CN" sz="4000">
                <a:solidFill>
                  <a:schemeClr val="tx2"/>
                </a:solidFill>
                <a:latin typeface="Helvetica Light"/>
              </a:rPr>
              <a:t>                password:"123456"</a:t>
            </a:r>
          </a:p>
          <a:p>
            <a:pPr defTabSz="914400"/>
            <a:r>
              <a:rPr lang="en-US" altLang="zh-CN" sz="4000">
                <a:solidFill>
                  <a:schemeClr val="tx2"/>
                </a:solidFill>
                <a:latin typeface="Helvetica Light"/>
              </a:rPr>
              <a:t>            },</a:t>
            </a:r>
          </a:p>
          <a:p>
            <a:pPr defTabSz="914400"/>
            <a:r>
              <a:rPr lang="en-US" altLang="zh-CN" sz="4000">
                <a:solidFill>
                  <a:schemeClr val="tx2"/>
                </a:solidFill>
                <a:latin typeface="Helvetica Light"/>
              </a:rPr>
              <a:t>            jsonType:"json",</a:t>
            </a:r>
          </a:p>
          <a:p>
            <a:pPr defTabSz="914400"/>
            <a:r>
              <a:rPr lang="en-US" altLang="zh-CN" sz="4000">
                <a:solidFill>
                  <a:schemeClr val="tx2"/>
                </a:solidFill>
                <a:latin typeface="Helvetica Light"/>
              </a:rPr>
              <a:t>            success:function(data){</a:t>
            </a:r>
          </a:p>
          <a:p>
            <a:pPr defTabSz="914400"/>
            <a:r>
              <a:rPr lang="en-US" altLang="zh-CN" sz="4000">
                <a:solidFill>
                  <a:schemeClr val="tx2"/>
                </a:solidFill>
                <a:latin typeface="Helvetica Light"/>
              </a:rPr>
              <a:t>                console.log(data);</a:t>
            </a:r>
          </a:p>
          <a:p>
            <a:pPr defTabSz="914400"/>
            <a:r>
              <a:rPr lang="en-US" altLang="zh-CN" sz="4000">
                <a:solidFill>
                  <a:schemeClr val="tx2"/>
                </a:solidFill>
                <a:latin typeface="Helvetica Light"/>
              </a:rPr>
              <a:t>            }</a:t>
            </a:r>
          </a:p>
          <a:p>
            <a:pPr defTabSz="914400"/>
            <a:r>
              <a:rPr lang="en-US" altLang="zh-CN" sz="4000">
                <a:solidFill>
                  <a:schemeClr val="tx2"/>
                </a:solidFill>
                <a:latin typeface="Helvetica Light"/>
              </a:rPr>
              <a:t>        });</a:t>
            </a:r>
          </a:p>
          <a:p>
            <a:pPr defTabSz="914400"/>
            <a:r>
              <a:rPr lang="en-US" altLang="zh-CN" sz="4000">
                <a:solidFill>
                  <a:schemeClr val="tx2"/>
                </a:solidFill>
                <a:latin typeface="Helvetica Light"/>
              </a:rPr>
              <a:t>    });</a:t>
            </a:r>
            <a:endParaRPr lang="zh-CN" altLang="en-US" sz="4000">
              <a:solidFill>
                <a:schemeClr val="tx2"/>
              </a:solidFill>
              <a:latin typeface="Helvetica Light"/>
            </a:endParaRPr>
          </a:p>
        </p:txBody>
      </p:sp>
      <p:sp>
        <p:nvSpPr>
          <p:cNvPr id="80906" name="Rectangle 10"/>
          <p:cNvSpPr>
            <a:spLocks noChangeArrowheads="1"/>
          </p:cNvSpPr>
          <p:nvPr/>
        </p:nvSpPr>
        <p:spPr bwMode="auto">
          <a:xfrm>
            <a:off x="11544300" y="4986338"/>
            <a:ext cx="12192000" cy="8016875"/>
          </a:xfrm>
          <a:prstGeom prst="rect">
            <a:avLst/>
          </a:prstGeom>
          <a:noFill/>
          <a:ln w="9525">
            <a:noFill/>
            <a:miter lim="800000"/>
          </a:ln>
          <a:effectLst/>
        </p:spPr>
        <p:txBody>
          <a:bodyPr>
            <a:spAutoFit/>
          </a:bodyPr>
          <a:lstStyle/>
          <a:p>
            <a:pPr defTabSz="914400"/>
            <a:r>
              <a:rPr lang="en-US" altLang="zh-CN" sz="4000">
                <a:solidFill>
                  <a:schemeClr val="tx2"/>
                </a:solidFill>
                <a:latin typeface="Helvetica Light"/>
              </a:rPr>
              <a:t>PHP</a:t>
            </a:r>
            <a:r>
              <a:rPr lang="zh-CN" altLang="en-US" sz="4000">
                <a:solidFill>
                  <a:schemeClr val="tx2"/>
                </a:solidFill>
                <a:latin typeface="Helvetica Light"/>
              </a:rPr>
              <a:t>代码：</a:t>
            </a:r>
          </a:p>
          <a:p>
            <a:pPr defTabSz="914400"/>
            <a:endParaRPr lang="zh-CN" altLang="en-US" sz="4000">
              <a:solidFill>
                <a:schemeClr val="tx2"/>
              </a:solidFill>
              <a:latin typeface="Helvetica Light"/>
            </a:endParaRPr>
          </a:p>
          <a:p>
            <a:pPr defTabSz="914400"/>
            <a:r>
              <a:rPr lang="en-US" altLang="zh-CN" sz="4000">
                <a:solidFill>
                  <a:schemeClr val="tx2"/>
                </a:solidFill>
                <a:latin typeface="Helvetica Light"/>
              </a:rPr>
              <a:t>$uname = $_POST["username"];</a:t>
            </a:r>
          </a:p>
          <a:p>
            <a:pPr defTabSz="914400"/>
            <a:r>
              <a:rPr lang="en-US" altLang="zh-CN" sz="4000">
                <a:solidFill>
                  <a:schemeClr val="tx2"/>
                </a:solidFill>
                <a:latin typeface="Helvetica Light"/>
              </a:rPr>
              <a:t>$upass = $_POST["password"];</a:t>
            </a:r>
          </a:p>
          <a:p>
            <a:pPr defTabSz="914400"/>
            <a:endParaRPr lang="en-US" altLang="zh-CN" sz="4000">
              <a:solidFill>
                <a:schemeClr val="tx2"/>
              </a:solidFill>
              <a:latin typeface="Helvetica Light"/>
            </a:endParaRPr>
          </a:p>
          <a:p>
            <a:pPr defTabSz="914400"/>
            <a:r>
              <a:rPr lang="en-US" altLang="zh-CN" sz="4000">
                <a:solidFill>
                  <a:schemeClr val="tx2"/>
                </a:solidFill>
                <a:latin typeface="Helvetica Light"/>
              </a:rPr>
              <a:t>if(($uname=='frank')&amp;&amp;($upass=='123456')){</a:t>
            </a:r>
          </a:p>
          <a:p>
            <a:pPr defTabSz="914400"/>
            <a:r>
              <a:rPr lang="en-US" altLang="zh-CN" sz="4000">
                <a:solidFill>
                  <a:schemeClr val="tx2"/>
                </a:solidFill>
                <a:latin typeface="Helvetica Light"/>
              </a:rPr>
              <a:t>	//</a:t>
            </a:r>
            <a:r>
              <a:rPr lang="zh-CN" altLang="en-US" sz="4000">
                <a:solidFill>
                  <a:schemeClr val="tx2"/>
                </a:solidFill>
                <a:latin typeface="Helvetica Light"/>
              </a:rPr>
              <a:t>表示</a:t>
            </a:r>
            <a:r>
              <a:rPr lang="en-US" altLang="zh-CN" sz="4000">
                <a:solidFill>
                  <a:schemeClr val="tx2"/>
                </a:solidFill>
                <a:latin typeface="Helvetica Light"/>
              </a:rPr>
              <a:t>cookie</a:t>
            </a:r>
            <a:r>
              <a:rPr lang="zh-CN" altLang="en-US" sz="4000">
                <a:solidFill>
                  <a:schemeClr val="tx2"/>
                </a:solidFill>
                <a:latin typeface="Helvetica Light"/>
              </a:rPr>
              <a:t>有效时间只能保存</a:t>
            </a:r>
            <a:r>
              <a:rPr lang="en-US" altLang="zh-CN" sz="4000">
                <a:solidFill>
                  <a:schemeClr val="tx2"/>
                </a:solidFill>
                <a:latin typeface="Helvetica Light"/>
              </a:rPr>
              <a:t>20s</a:t>
            </a:r>
          </a:p>
          <a:p>
            <a:pPr defTabSz="914400"/>
            <a:r>
              <a:rPr lang="en-US" altLang="zh-CN" sz="4000">
                <a:solidFill>
                  <a:schemeClr val="tx2"/>
                </a:solidFill>
                <a:latin typeface="Helvetica Light"/>
              </a:rPr>
              <a:t>	</a:t>
            </a:r>
            <a:r>
              <a:rPr lang="en-US" altLang="zh-CN" sz="4000">
                <a:solidFill>
                  <a:srgbClr val="FF0000"/>
                </a:solidFill>
                <a:latin typeface="Helvetica Light"/>
              </a:rPr>
              <a:t>setcookie("username",$uname,time()+20);</a:t>
            </a:r>
          </a:p>
          <a:p>
            <a:pPr defTabSz="914400"/>
            <a:r>
              <a:rPr lang="en-US" altLang="zh-CN" sz="4000">
                <a:solidFill>
                  <a:srgbClr val="FF0000"/>
                </a:solidFill>
                <a:latin typeface="Helvetica Light"/>
              </a:rPr>
              <a:t>	setcookie("password",$upass,time()+20);</a:t>
            </a:r>
          </a:p>
          <a:p>
            <a:pPr defTabSz="914400"/>
            <a:r>
              <a:rPr lang="en-US" altLang="zh-CN" sz="4000">
                <a:solidFill>
                  <a:schemeClr val="tx2"/>
                </a:solidFill>
                <a:latin typeface="Helvetica Light"/>
              </a:rPr>
              <a:t>	echo '</a:t>
            </a:r>
            <a:r>
              <a:rPr lang="zh-CN" altLang="en-US" sz="4000">
                <a:solidFill>
                  <a:schemeClr val="tx2"/>
                </a:solidFill>
                <a:latin typeface="Helvetica Light"/>
              </a:rPr>
              <a:t>登录成功</a:t>
            </a:r>
            <a:r>
              <a:rPr lang="en-US" altLang="zh-CN" sz="4000">
                <a:solidFill>
                  <a:schemeClr val="tx2"/>
                </a:solidFill>
                <a:latin typeface="Helvetica Light"/>
              </a:rPr>
              <a:t>';</a:t>
            </a:r>
          </a:p>
          <a:p>
            <a:pPr defTabSz="914400"/>
            <a:r>
              <a:rPr lang="en-US" altLang="zh-CN" sz="4000">
                <a:solidFill>
                  <a:schemeClr val="tx2"/>
                </a:solidFill>
                <a:latin typeface="Helvetica Light"/>
              </a:rPr>
              <a:t>}else{</a:t>
            </a:r>
          </a:p>
          <a:p>
            <a:pPr defTabSz="914400"/>
            <a:r>
              <a:rPr lang="en-US" altLang="zh-CN" sz="4000">
                <a:solidFill>
                  <a:schemeClr val="tx2"/>
                </a:solidFill>
                <a:latin typeface="Helvetica Light"/>
              </a:rPr>
              <a:t>	echo '</a:t>
            </a:r>
            <a:r>
              <a:rPr lang="zh-CN" altLang="en-US" sz="4000">
                <a:solidFill>
                  <a:schemeClr val="tx2"/>
                </a:solidFill>
                <a:latin typeface="Helvetica Light"/>
              </a:rPr>
              <a:t>登录失败</a:t>
            </a:r>
            <a:r>
              <a:rPr lang="en-US" altLang="zh-CN" sz="4000">
                <a:solidFill>
                  <a:schemeClr val="tx2"/>
                </a:solidFill>
                <a:latin typeface="Helvetica Light"/>
              </a:rPr>
              <a:t>';</a:t>
            </a:r>
          </a:p>
          <a:p>
            <a:pPr defTabSz="914400"/>
            <a:r>
              <a:rPr lang="en-US" altLang="zh-CN" sz="4000">
                <a:solidFill>
                  <a:schemeClr val="tx2"/>
                </a:solidFill>
                <a:latin typeface="Helvetica Light"/>
              </a:rPr>
              <a:t>}</a:t>
            </a:r>
            <a:endParaRPr lang="zh-CN" altLang="en-US" sz="4000">
              <a:solidFill>
                <a:schemeClr val="tx2"/>
              </a:solidFill>
              <a:latin typeface="Helvetica Light"/>
            </a:endParaRPr>
          </a:p>
        </p:txBody>
      </p:sp>
      <p:pic>
        <p:nvPicPr>
          <p:cNvPr id="4" name="Picture 2" descr="C:\Users\Administrator\Desktop\dataBase\3.视频录制\sxtLogo.png"/>
          <p:cNvPicPr>
            <a:picLocks noChangeAspect="1" noChangeArrowheads="1"/>
          </p:cNvPicPr>
          <p:nvPr/>
        </p:nvPicPr>
        <p:blipFill>
          <a:blip r:embed="rId3"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78849" name="Shape 197"/>
          <p:cNvSpPr>
            <a:spLocks noChangeArrowheads="1"/>
          </p:cNvSpPr>
          <p:nvPr/>
        </p:nvSpPr>
        <p:spPr bwMode="auto">
          <a:xfrm>
            <a:off x="3619500" y="9974263"/>
            <a:ext cx="9304338" cy="558800"/>
          </a:xfrm>
          <a:prstGeom prst="rect">
            <a:avLst/>
          </a:prstGeom>
          <a:noFill/>
          <a:ln w="12700">
            <a:noFill/>
            <a:miter lim="400000"/>
          </a:ln>
        </p:spPr>
        <p:txBody>
          <a:bodyPr lIns="50800" tIns="50800" rIns="50800" bIns="50800">
            <a:spAutoFit/>
          </a:bodyPr>
          <a:lstStyle/>
          <a:p>
            <a:pPr hangingPunct="0">
              <a:lnSpc>
                <a:spcPct val="120000"/>
              </a:lnSpc>
            </a:pPr>
            <a:r>
              <a:rPr lang="zh-CN" altLang="en-US" sz="3000">
                <a:solidFill>
                  <a:srgbClr val="FFFFFF"/>
                </a:solidFill>
                <a:latin typeface="Helvetica Light"/>
              </a:rPr>
              <a:t>更具行业竞争力       更高薪酬       更好的职业进阶发展</a:t>
            </a:r>
          </a:p>
        </p:txBody>
      </p:sp>
      <p:sp>
        <p:nvSpPr>
          <p:cNvPr id="78850" name="Shape 198"/>
          <p:cNvSpPr>
            <a:spLocks noChangeArrowheads="1"/>
          </p:cNvSpPr>
          <p:nvPr/>
        </p:nvSpPr>
        <p:spPr bwMode="auto">
          <a:xfrm>
            <a:off x="6569075" y="8613775"/>
            <a:ext cx="3405188" cy="736600"/>
          </a:xfrm>
          <a:prstGeom prst="rect">
            <a:avLst/>
          </a:prstGeom>
          <a:noFill/>
          <a:ln w="12700">
            <a:noFill/>
            <a:miter lim="400000"/>
          </a:ln>
        </p:spPr>
        <p:txBody>
          <a:bodyPr lIns="50800" tIns="50800" rIns="50800" bIns="50800">
            <a:spAutoFit/>
          </a:bodyPr>
          <a:lstStyle/>
          <a:p>
            <a:pPr hangingPunct="0">
              <a:lnSpc>
                <a:spcPct val="120000"/>
              </a:lnSpc>
            </a:pPr>
            <a:r>
              <a:rPr lang="en-US" altLang="zh-CN" sz="4200">
                <a:solidFill>
                  <a:srgbClr val="FFFFFF"/>
                </a:solidFill>
                <a:latin typeface="Helvetica Light"/>
              </a:rPr>
              <a:t>UI</a:t>
            </a:r>
            <a:r>
              <a:rPr lang="zh-CN" altLang="en-US" sz="4200">
                <a:solidFill>
                  <a:srgbClr val="FFFFFF"/>
                </a:solidFill>
                <a:latin typeface="Helvetica Light"/>
              </a:rPr>
              <a:t>视觉设计师</a:t>
            </a:r>
          </a:p>
        </p:txBody>
      </p:sp>
      <p:pic>
        <p:nvPicPr>
          <p:cNvPr id="78851" name="06c58PIC3Tg_1024.jpg"/>
          <p:cNvPicPr>
            <a:picLocks noChangeAspect="1"/>
          </p:cNvPicPr>
          <p:nvPr/>
        </p:nvPicPr>
        <p:blipFill>
          <a:blip r:embed="rId2" cstate="print"/>
          <a:srcRect/>
          <a:stretch>
            <a:fillRect/>
          </a:stretch>
        </p:blipFill>
        <p:spPr bwMode="auto">
          <a:xfrm>
            <a:off x="-133350" y="-322263"/>
            <a:ext cx="25600025" cy="14474826"/>
          </a:xfrm>
          <a:prstGeom prst="rect">
            <a:avLst/>
          </a:prstGeom>
          <a:noFill/>
          <a:ln w="12700">
            <a:noFill/>
            <a:miter lim="400000"/>
            <a:headEnd/>
            <a:tailEnd/>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hape 131"/>
          <p:cNvSpPr>
            <a:spLocks noChangeArrowheads="1"/>
          </p:cNvSpPr>
          <p:nvPr/>
        </p:nvSpPr>
        <p:spPr bwMode="auto">
          <a:xfrm>
            <a:off x="2111375" y="3257550"/>
            <a:ext cx="20148550" cy="833438"/>
          </a:xfrm>
          <a:prstGeom prst="rect">
            <a:avLst/>
          </a:prstGeom>
          <a:noFill/>
          <a:ln w="12700">
            <a:noFill/>
            <a:miter lim="400000"/>
          </a:ln>
        </p:spPr>
        <p:txBody>
          <a:bodyPr lIns="50800" tIns="50800" rIns="50800" bIns="50800">
            <a:spAutoFit/>
          </a:bodyPr>
          <a:lstStyle/>
          <a:p>
            <a:pPr hangingPunct="0">
              <a:lnSpc>
                <a:spcPct val="120000"/>
              </a:lnSpc>
            </a:pPr>
            <a:r>
              <a:rPr lang="en-US" altLang="zh-CN" sz="4000">
                <a:solidFill>
                  <a:srgbClr val="53585F"/>
                </a:solidFill>
                <a:latin typeface="Helvetica Light"/>
              </a:rPr>
              <a:t>	</a:t>
            </a:r>
            <a:endParaRPr lang="zh-CN" altLang="en-US" sz="4000">
              <a:solidFill>
                <a:srgbClr val="53585F"/>
              </a:solidFill>
              <a:latin typeface="Helvetica Light"/>
            </a:endParaRPr>
          </a:p>
        </p:txBody>
      </p:sp>
      <p:sp>
        <p:nvSpPr>
          <p:cNvPr id="19462" name="Text Box 7"/>
          <p:cNvSpPr txBox="1">
            <a:spLocks noChangeArrowheads="1"/>
          </p:cNvSpPr>
          <p:nvPr/>
        </p:nvSpPr>
        <p:spPr bwMode="auto">
          <a:xfrm>
            <a:off x="1895475" y="2054225"/>
            <a:ext cx="7424738" cy="1006475"/>
          </a:xfrm>
          <a:prstGeom prst="rect">
            <a:avLst/>
          </a:prstGeom>
          <a:noFill/>
          <a:ln w="9525">
            <a:noFill/>
            <a:miter lim="800000"/>
          </a:ln>
        </p:spPr>
        <p:txBody>
          <a:bodyPr wrap="none">
            <a:spAutoFit/>
          </a:bodyPr>
          <a:lstStyle/>
          <a:p>
            <a:pPr defTabSz="914400"/>
            <a:r>
              <a:rPr lang="en-US" altLang="zh-CN" sz="6000">
                <a:solidFill>
                  <a:schemeClr val="tx2"/>
                </a:solidFill>
                <a:ea typeface="宋体" panose="02010600030101010101" pitchFamily="2" charset="-122"/>
              </a:rPr>
              <a:t>2.php</a:t>
            </a:r>
            <a:r>
              <a:rPr lang="zh-CN" altLang="en-US" sz="6000">
                <a:solidFill>
                  <a:schemeClr val="tx2"/>
                </a:solidFill>
                <a:ea typeface="宋体" panose="02010600030101010101" pitchFamily="2" charset="-122"/>
              </a:rPr>
              <a:t>概述与名词解释</a:t>
            </a:r>
          </a:p>
        </p:txBody>
      </p:sp>
      <p:sp>
        <p:nvSpPr>
          <p:cNvPr id="19463" name="Text Box 8"/>
          <p:cNvSpPr txBox="1">
            <a:spLocks noChangeArrowheads="1"/>
          </p:cNvSpPr>
          <p:nvPr/>
        </p:nvSpPr>
        <p:spPr bwMode="auto">
          <a:xfrm>
            <a:off x="2398713" y="3689350"/>
            <a:ext cx="5394325" cy="2530475"/>
          </a:xfrm>
          <a:prstGeom prst="rect">
            <a:avLst/>
          </a:prstGeom>
          <a:noFill/>
          <a:ln w="9525">
            <a:noFill/>
            <a:miter lim="800000"/>
          </a:ln>
        </p:spPr>
        <p:txBody>
          <a:bodyPr wrap="none">
            <a:spAutoFit/>
          </a:bodyPr>
          <a:lstStyle/>
          <a:p>
            <a:pPr defTabSz="914400"/>
            <a:r>
              <a:rPr lang="en-US" altLang="zh-CN" sz="4000">
                <a:solidFill>
                  <a:schemeClr val="tx2"/>
                </a:solidFill>
                <a:latin typeface="微软雅黑" panose="020B0503020204020204" pitchFamily="34" charset="-122"/>
                <a:ea typeface="微软雅黑" panose="020B0503020204020204" pitchFamily="34" charset="-122"/>
              </a:rPr>
              <a:t>(1)</a:t>
            </a:r>
            <a:r>
              <a:rPr lang="zh-CN" altLang="en-US" sz="4000">
                <a:solidFill>
                  <a:schemeClr val="tx2"/>
                </a:solidFill>
                <a:latin typeface="微软雅黑" panose="020B0503020204020204" pitchFamily="34" charset="-122"/>
                <a:ea typeface="微软雅黑" panose="020B0503020204020204" pitchFamily="34" charset="-122"/>
              </a:rPr>
              <a:t>基本语法与名词解释</a:t>
            </a:r>
          </a:p>
          <a:p>
            <a:pPr defTabSz="914400"/>
            <a:r>
              <a:rPr lang="en-US" altLang="zh-CN" sz="4000">
                <a:solidFill>
                  <a:schemeClr val="tx2"/>
                </a:solidFill>
                <a:latin typeface="微软雅黑" panose="020B0503020204020204" pitchFamily="34" charset="-122"/>
                <a:ea typeface="微软雅黑" panose="020B0503020204020204" pitchFamily="34" charset="-122"/>
              </a:rPr>
              <a:t>(2)</a:t>
            </a:r>
            <a:r>
              <a:rPr lang="zh-CN" altLang="en-US" sz="4000">
                <a:solidFill>
                  <a:schemeClr val="tx2"/>
                </a:solidFill>
                <a:latin typeface="微软雅黑" panose="020B0503020204020204" pitchFamily="34" charset="-122"/>
                <a:ea typeface="微软雅黑" panose="020B0503020204020204" pitchFamily="34" charset="-122"/>
              </a:rPr>
              <a:t>变量</a:t>
            </a:r>
          </a:p>
          <a:p>
            <a:pPr defTabSz="914400"/>
            <a:r>
              <a:rPr lang="en-US" altLang="zh-CN" sz="4000">
                <a:solidFill>
                  <a:schemeClr val="tx2"/>
                </a:solidFill>
                <a:latin typeface="微软雅黑" panose="020B0503020204020204" pitchFamily="34" charset="-122"/>
                <a:ea typeface="微软雅黑" panose="020B0503020204020204" pitchFamily="34" charset="-122"/>
              </a:rPr>
              <a:t>(3)</a:t>
            </a:r>
            <a:r>
              <a:rPr lang="zh-CN" altLang="en-US" sz="4000">
                <a:solidFill>
                  <a:schemeClr val="tx2"/>
                </a:solidFill>
                <a:latin typeface="微软雅黑" panose="020B0503020204020204" pitchFamily="34" charset="-122"/>
                <a:ea typeface="微软雅黑" panose="020B0503020204020204" pitchFamily="34" charset="-122"/>
              </a:rPr>
              <a:t>常量</a:t>
            </a:r>
          </a:p>
          <a:p>
            <a:pPr defTabSz="914400"/>
            <a:r>
              <a:rPr lang="en-US" altLang="zh-CN" sz="4000">
                <a:solidFill>
                  <a:schemeClr val="tx2"/>
                </a:solidFill>
                <a:latin typeface="微软雅黑" panose="020B0503020204020204" pitchFamily="34" charset="-122"/>
                <a:ea typeface="微软雅黑" panose="020B0503020204020204" pitchFamily="34" charset="-122"/>
              </a:rPr>
              <a:t>(4)</a:t>
            </a:r>
            <a:r>
              <a:rPr lang="zh-CN" altLang="en-US" sz="4000">
                <a:solidFill>
                  <a:schemeClr val="tx2"/>
                </a:solidFill>
                <a:latin typeface="微软雅黑" panose="020B0503020204020204" pitchFamily="34" charset="-122"/>
                <a:ea typeface="微软雅黑" panose="020B0503020204020204" pitchFamily="34" charset="-122"/>
              </a:rPr>
              <a:t>表达式</a:t>
            </a:r>
          </a:p>
        </p:txBody>
      </p:sp>
      <p:pic>
        <p:nvPicPr>
          <p:cNvPr id="5" name="Picture 2" descr="C:\Users\Administrator\Desktop\dataBase\3.视频录制\sxtLogo.png"/>
          <p:cNvPicPr>
            <a:picLocks noChangeAspect="1" noChangeArrowheads="1"/>
          </p:cNvPicPr>
          <p:nvPr/>
        </p:nvPicPr>
        <p:blipFill>
          <a:blip r:embed="rId2"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hape 131"/>
          <p:cNvSpPr>
            <a:spLocks noChangeArrowheads="1"/>
          </p:cNvSpPr>
          <p:nvPr/>
        </p:nvSpPr>
        <p:spPr bwMode="auto">
          <a:xfrm>
            <a:off x="2111375" y="3257550"/>
            <a:ext cx="20148550" cy="833438"/>
          </a:xfrm>
          <a:prstGeom prst="rect">
            <a:avLst/>
          </a:prstGeom>
          <a:noFill/>
          <a:ln w="12700">
            <a:noFill/>
            <a:miter lim="400000"/>
          </a:ln>
        </p:spPr>
        <p:txBody>
          <a:bodyPr lIns="50800" tIns="50800" rIns="50800" bIns="50800">
            <a:spAutoFit/>
          </a:bodyPr>
          <a:lstStyle/>
          <a:p>
            <a:pPr hangingPunct="0">
              <a:lnSpc>
                <a:spcPct val="120000"/>
              </a:lnSpc>
            </a:pPr>
            <a:r>
              <a:rPr lang="en-US" altLang="zh-CN" sz="4000">
                <a:solidFill>
                  <a:srgbClr val="53585F"/>
                </a:solidFill>
                <a:latin typeface="Helvetica Light"/>
              </a:rPr>
              <a:t>	</a:t>
            </a:r>
            <a:endParaRPr lang="zh-CN" altLang="en-US" sz="4000">
              <a:solidFill>
                <a:srgbClr val="53585F"/>
              </a:solidFill>
              <a:latin typeface="Helvetica Light"/>
            </a:endParaRPr>
          </a:p>
        </p:txBody>
      </p:sp>
      <p:sp>
        <p:nvSpPr>
          <p:cNvPr id="20486" name="Text Box 8"/>
          <p:cNvSpPr txBox="1">
            <a:spLocks noChangeArrowheads="1"/>
          </p:cNvSpPr>
          <p:nvPr/>
        </p:nvSpPr>
        <p:spPr bwMode="auto">
          <a:xfrm>
            <a:off x="1606550" y="2536825"/>
            <a:ext cx="5394325" cy="701675"/>
          </a:xfrm>
          <a:prstGeom prst="rect">
            <a:avLst/>
          </a:prstGeom>
          <a:noFill/>
          <a:ln w="9525">
            <a:noFill/>
            <a:miter lim="800000"/>
          </a:ln>
        </p:spPr>
        <p:txBody>
          <a:bodyPr wrap="none">
            <a:spAutoFit/>
          </a:bodyPr>
          <a:lstStyle/>
          <a:p>
            <a:pPr defTabSz="914400"/>
            <a:r>
              <a:rPr lang="en-US" altLang="zh-CN" sz="4000">
                <a:solidFill>
                  <a:schemeClr val="tx2"/>
                </a:solidFill>
                <a:latin typeface="微软雅黑" panose="020B0503020204020204" pitchFamily="34" charset="-122"/>
                <a:ea typeface="微软雅黑" panose="020B0503020204020204" pitchFamily="34" charset="-122"/>
              </a:rPr>
              <a:t>(1)</a:t>
            </a:r>
            <a:r>
              <a:rPr lang="zh-CN" altLang="en-US" sz="4000">
                <a:solidFill>
                  <a:schemeClr val="tx2"/>
                </a:solidFill>
                <a:latin typeface="微软雅黑" panose="020B0503020204020204" pitchFamily="34" charset="-122"/>
                <a:ea typeface="微软雅黑" panose="020B0503020204020204" pitchFamily="34" charset="-122"/>
              </a:rPr>
              <a:t>基本语法与名词解释</a:t>
            </a:r>
          </a:p>
        </p:txBody>
      </p:sp>
      <p:sp>
        <p:nvSpPr>
          <p:cNvPr id="20487" name="Text Box 9"/>
          <p:cNvSpPr txBox="1">
            <a:spLocks noChangeArrowheads="1"/>
          </p:cNvSpPr>
          <p:nvPr/>
        </p:nvSpPr>
        <p:spPr bwMode="auto">
          <a:xfrm>
            <a:off x="2090738" y="3802063"/>
            <a:ext cx="21047075" cy="6950075"/>
          </a:xfrm>
          <a:prstGeom prst="rect">
            <a:avLst/>
          </a:prstGeom>
          <a:noFill/>
          <a:ln w="9525">
            <a:noFill/>
            <a:miter lim="800000"/>
          </a:ln>
        </p:spPr>
        <p:txBody>
          <a:bodyPr>
            <a:spAutoFit/>
          </a:bodyPr>
          <a:lstStyle/>
          <a:p>
            <a:pPr defTabSz="914400"/>
            <a:r>
              <a:rPr lang="en-US" altLang="zh-CN" sz="4000" dirty="0" err="1">
                <a:solidFill>
                  <a:schemeClr val="tx2"/>
                </a:solidFill>
                <a:latin typeface="微软雅黑" panose="020B0503020204020204" pitchFamily="34" charset="-122"/>
                <a:ea typeface="微软雅黑" panose="020B0503020204020204" pitchFamily="34" charset="-122"/>
              </a:rPr>
              <a:t>php</a:t>
            </a:r>
            <a:r>
              <a:rPr lang="zh-CN" altLang="en-US" sz="4000" dirty="0">
                <a:solidFill>
                  <a:schemeClr val="tx2"/>
                </a:solidFill>
                <a:latin typeface="微软雅黑" panose="020B0503020204020204" pitchFamily="34" charset="-122"/>
                <a:ea typeface="微软雅黑" panose="020B0503020204020204" pitchFamily="34" charset="-122"/>
              </a:rPr>
              <a:t>标记：当</a:t>
            </a:r>
            <a:r>
              <a:rPr lang="en-US" altLang="zh-CN" sz="4000" dirty="0" err="1">
                <a:solidFill>
                  <a:schemeClr val="tx2"/>
                </a:solidFill>
                <a:latin typeface="微软雅黑" panose="020B0503020204020204" pitchFamily="34" charset="-122"/>
                <a:ea typeface="微软雅黑" panose="020B0503020204020204" pitchFamily="34" charset="-122"/>
              </a:rPr>
              <a:t>php</a:t>
            </a:r>
            <a:r>
              <a:rPr lang="zh-CN" altLang="en-US" sz="4000" dirty="0">
                <a:solidFill>
                  <a:schemeClr val="tx2"/>
                </a:solidFill>
                <a:latin typeface="微软雅黑" panose="020B0503020204020204" pitchFamily="34" charset="-122"/>
                <a:ea typeface="微软雅黑" panose="020B0503020204020204" pitchFamily="34" charset="-122"/>
              </a:rPr>
              <a:t>开始解析一个文件时，会寻找起始和结束标记，也就是 </a:t>
            </a:r>
            <a:r>
              <a:rPr lang="en-US" altLang="zh-CN" sz="4000" dirty="0">
                <a:solidFill>
                  <a:srgbClr val="FF0000"/>
                </a:solidFill>
                <a:latin typeface="微软雅黑" panose="020B0503020204020204" pitchFamily="34" charset="-122"/>
                <a:ea typeface="微软雅黑" panose="020B0503020204020204" pitchFamily="34" charset="-122"/>
              </a:rPr>
              <a:t>&lt;?</a:t>
            </a:r>
            <a:r>
              <a:rPr lang="en-US" altLang="zh-CN" sz="4000" dirty="0" err="1">
                <a:solidFill>
                  <a:srgbClr val="FF0000"/>
                </a:solidFill>
                <a:latin typeface="微软雅黑" panose="020B0503020204020204" pitchFamily="34" charset="-122"/>
                <a:ea typeface="微软雅黑" panose="020B0503020204020204" pitchFamily="34" charset="-122"/>
              </a:rPr>
              <a:t>php</a:t>
            </a:r>
            <a:r>
              <a:rPr lang="en-US" altLang="zh-CN" sz="4000" dirty="0">
                <a:solidFill>
                  <a:srgbClr val="FF0000"/>
                </a:solidFill>
                <a:latin typeface="微软雅黑" panose="020B0503020204020204" pitchFamily="34" charset="-122"/>
                <a:ea typeface="微软雅黑" panose="020B0503020204020204" pitchFamily="34" charset="-122"/>
              </a:rPr>
              <a:t> </a:t>
            </a:r>
            <a:r>
              <a:rPr lang="zh-CN" altLang="en-US" sz="4000" dirty="0">
                <a:solidFill>
                  <a:schemeClr val="tx2"/>
                </a:solidFill>
                <a:latin typeface="微软雅黑" panose="020B0503020204020204" pitchFamily="34" charset="-122"/>
                <a:ea typeface="微软雅黑" panose="020B0503020204020204" pitchFamily="34" charset="-122"/>
              </a:rPr>
              <a:t>和</a:t>
            </a:r>
            <a:r>
              <a:rPr lang="zh-CN" altLang="en-US" sz="4000" dirty="0">
                <a:solidFill>
                  <a:srgbClr val="FF0000"/>
                </a:solidFill>
                <a:latin typeface="微软雅黑" panose="020B0503020204020204" pitchFamily="34" charset="-122"/>
                <a:ea typeface="微软雅黑" panose="020B0503020204020204" pitchFamily="34" charset="-122"/>
              </a:rPr>
              <a:t> </a:t>
            </a:r>
            <a:r>
              <a:rPr lang="en-US" altLang="zh-CN" sz="4000" dirty="0">
                <a:solidFill>
                  <a:srgbClr val="FF0000"/>
                </a:solidFill>
                <a:latin typeface="微软雅黑" panose="020B0503020204020204" pitchFamily="34" charset="-122"/>
                <a:ea typeface="微软雅黑" panose="020B0503020204020204" pitchFamily="34" charset="-122"/>
              </a:rPr>
              <a:t>?&gt;</a:t>
            </a:r>
            <a:r>
              <a:rPr lang="zh-CN" altLang="en-US" sz="4000" dirty="0">
                <a:solidFill>
                  <a:schemeClr val="tx2"/>
                </a:solidFill>
                <a:latin typeface="微软雅黑" panose="020B0503020204020204" pitchFamily="34" charset="-122"/>
                <a:ea typeface="微软雅黑" panose="020B0503020204020204" pitchFamily="34" charset="-122"/>
              </a:rPr>
              <a:t>。</a:t>
            </a:r>
          </a:p>
          <a:p>
            <a:pPr defTabSz="914400"/>
            <a:r>
              <a:rPr lang="zh-CN" altLang="en-US" sz="4000" dirty="0">
                <a:solidFill>
                  <a:schemeClr val="tx2"/>
                </a:solidFill>
                <a:latin typeface="微软雅黑" panose="020B0503020204020204" pitchFamily="34" charset="-122"/>
                <a:ea typeface="微软雅黑" panose="020B0503020204020204" pitchFamily="34" charset="-122"/>
              </a:rPr>
              <a:t>		    这告诉 </a:t>
            </a:r>
            <a:r>
              <a:rPr lang="en-US" altLang="zh-CN" sz="4000" dirty="0" err="1">
                <a:solidFill>
                  <a:schemeClr val="tx2"/>
                </a:solidFill>
                <a:latin typeface="微软雅黑" panose="020B0503020204020204" pitchFamily="34" charset="-122"/>
                <a:ea typeface="微软雅黑" panose="020B0503020204020204" pitchFamily="34" charset="-122"/>
              </a:rPr>
              <a:t>php</a:t>
            </a:r>
            <a:r>
              <a:rPr lang="en-US" altLang="zh-CN" sz="4000" dirty="0">
                <a:solidFill>
                  <a:schemeClr val="tx2"/>
                </a:solidFill>
                <a:latin typeface="微软雅黑" panose="020B0503020204020204" pitchFamily="34" charset="-122"/>
                <a:ea typeface="微软雅黑" panose="020B0503020204020204" pitchFamily="34" charset="-122"/>
              </a:rPr>
              <a:t> </a:t>
            </a:r>
            <a:r>
              <a:rPr lang="zh-CN" altLang="en-US" sz="4000" dirty="0">
                <a:solidFill>
                  <a:schemeClr val="tx2"/>
                </a:solidFill>
                <a:latin typeface="微软雅黑" panose="020B0503020204020204" pitchFamily="34" charset="-122"/>
                <a:ea typeface="微软雅黑" panose="020B0503020204020204" pitchFamily="34" charset="-122"/>
              </a:rPr>
              <a:t>开始和停止解析二者之间的代码。</a:t>
            </a:r>
          </a:p>
          <a:p>
            <a:pPr defTabSz="914400"/>
            <a:r>
              <a:rPr lang="zh-CN" altLang="en-US" sz="4000" dirty="0">
                <a:solidFill>
                  <a:schemeClr val="tx2"/>
                </a:solidFill>
                <a:latin typeface="微软雅黑" panose="020B0503020204020204" pitchFamily="34" charset="-122"/>
                <a:ea typeface="微软雅黑" panose="020B0503020204020204" pitchFamily="34" charset="-122"/>
              </a:rPr>
              <a:t>		    此种解析方式使得 </a:t>
            </a:r>
            <a:r>
              <a:rPr lang="en-US" altLang="zh-CN" sz="4000" dirty="0" err="1">
                <a:solidFill>
                  <a:schemeClr val="tx2"/>
                </a:solidFill>
                <a:latin typeface="微软雅黑" panose="020B0503020204020204" pitchFamily="34" charset="-122"/>
                <a:ea typeface="微软雅黑" panose="020B0503020204020204" pitchFamily="34" charset="-122"/>
              </a:rPr>
              <a:t>php</a:t>
            </a:r>
            <a:r>
              <a:rPr lang="en-US" altLang="zh-CN" sz="4000" dirty="0">
                <a:solidFill>
                  <a:schemeClr val="tx2"/>
                </a:solidFill>
                <a:latin typeface="微软雅黑" panose="020B0503020204020204" pitchFamily="34" charset="-122"/>
                <a:ea typeface="微软雅黑" panose="020B0503020204020204" pitchFamily="34" charset="-122"/>
              </a:rPr>
              <a:t> </a:t>
            </a:r>
            <a:r>
              <a:rPr lang="zh-CN" altLang="en-US" sz="4000" dirty="0">
                <a:solidFill>
                  <a:schemeClr val="tx2"/>
                </a:solidFill>
                <a:latin typeface="微软雅黑" panose="020B0503020204020204" pitchFamily="34" charset="-122"/>
                <a:ea typeface="微软雅黑" panose="020B0503020204020204" pitchFamily="34" charset="-122"/>
              </a:rPr>
              <a:t>可以被嵌入到各种不同的文档中去，而任何起始和结束标</a:t>
            </a:r>
          </a:p>
          <a:p>
            <a:pPr defTabSz="914400"/>
            <a:r>
              <a:rPr lang="zh-CN" altLang="en-US" sz="4000" dirty="0">
                <a:solidFill>
                  <a:schemeClr val="tx2"/>
                </a:solidFill>
                <a:latin typeface="微软雅黑" panose="020B0503020204020204" pitchFamily="34" charset="-122"/>
                <a:ea typeface="微软雅黑" panose="020B0503020204020204" pitchFamily="34" charset="-122"/>
              </a:rPr>
              <a:t>		    记之外的部分都会被 </a:t>
            </a:r>
            <a:r>
              <a:rPr lang="en-US" altLang="zh-CN" sz="4000" dirty="0" err="1">
                <a:solidFill>
                  <a:schemeClr val="tx2"/>
                </a:solidFill>
                <a:latin typeface="微软雅黑" panose="020B0503020204020204" pitchFamily="34" charset="-122"/>
                <a:ea typeface="微软雅黑" panose="020B0503020204020204" pitchFamily="34" charset="-122"/>
              </a:rPr>
              <a:t>php</a:t>
            </a:r>
            <a:r>
              <a:rPr lang="en-US" altLang="zh-CN" sz="4000" dirty="0">
                <a:solidFill>
                  <a:schemeClr val="tx2"/>
                </a:solidFill>
                <a:latin typeface="微软雅黑" panose="020B0503020204020204" pitchFamily="34" charset="-122"/>
                <a:ea typeface="微软雅黑" panose="020B0503020204020204" pitchFamily="34" charset="-122"/>
              </a:rPr>
              <a:t> </a:t>
            </a:r>
            <a:r>
              <a:rPr lang="zh-CN" altLang="en-US" sz="4000" dirty="0">
                <a:solidFill>
                  <a:schemeClr val="tx2"/>
                </a:solidFill>
                <a:latin typeface="微软雅黑" panose="020B0503020204020204" pitchFamily="34" charset="-122"/>
                <a:ea typeface="微软雅黑" panose="020B0503020204020204" pitchFamily="34" charset="-122"/>
              </a:rPr>
              <a:t>解析器忽略。 </a:t>
            </a:r>
          </a:p>
          <a:p>
            <a:pPr defTabSz="914400"/>
            <a:endParaRPr lang="zh-CN" altLang="en-US" sz="4000" dirty="0">
              <a:solidFill>
                <a:schemeClr val="tx2"/>
              </a:solidFill>
              <a:latin typeface="微软雅黑" panose="020B0503020204020204" pitchFamily="34" charset="-122"/>
              <a:ea typeface="微软雅黑" panose="020B0503020204020204" pitchFamily="34" charset="-122"/>
            </a:endParaRPr>
          </a:p>
          <a:p>
            <a:pPr defTabSz="914400"/>
            <a:r>
              <a:rPr lang="zh-CN" altLang="en-US" sz="4000" dirty="0">
                <a:solidFill>
                  <a:schemeClr val="tx2"/>
                </a:solidFill>
                <a:latin typeface="微软雅黑" panose="020B0503020204020204" pitchFamily="34" charset="-122"/>
                <a:ea typeface="微软雅黑" panose="020B0503020204020204" pitchFamily="34" charset="-122"/>
              </a:rPr>
              <a:t>分隔符号：</a:t>
            </a:r>
            <a:r>
              <a:rPr lang="en-US" altLang="zh-CN" sz="4000" dirty="0" err="1">
                <a:solidFill>
                  <a:schemeClr val="tx2"/>
                </a:solidFill>
                <a:latin typeface="微软雅黑" panose="020B0503020204020204" pitchFamily="34" charset="-122"/>
                <a:ea typeface="微软雅黑" panose="020B0503020204020204" pitchFamily="34" charset="-122"/>
              </a:rPr>
              <a:t>php</a:t>
            </a:r>
            <a:r>
              <a:rPr lang="en-US" altLang="zh-CN" sz="4000" dirty="0">
                <a:solidFill>
                  <a:schemeClr val="tx2"/>
                </a:solidFill>
                <a:latin typeface="微软雅黑" panose="020B0503020204020204" pitchFamily="34" charset="-122"/>
                <a:ea typeface="微软雅黑" panose="020B0503020204020204" pitchFamily="34" charset="-122"/>
              </a:rPr>
              <a:t> </a:t>
            </a:r>
            <a:r>
              <a:rPr lang="zh-CN" altLang="en-US" sz="4000" dirty="0">
                <a:solidFill>
                  <a:schemeClr val="tx2"/>
                </a:solidFill>
                <a:latin typeface="微软雅黑" panose="020B0503020204020204" pitchFamily="34" charset="-122"/>
                <a:ea typeface="微软雅黑" panose="020B0503020204020204" pitchFamily="34" charset="-122"/>
              </a:rPr>
              <a:t>需要在每个语句后用分号</a:t>
            </a:r>
            <a:r>
              <a:rPr lang="zh-CN" altLang="en-US" sz="4000" dirty="0">
                <a:solidFill>
                  <a:srgbClr val="FF0000"/>
                </a:solidFill>
                <a:latin typeface="微软雅黑" panose="020B0503020204020204" pitchFamily="34" charset="-122"/>
                <a:ea typeface="微软雅黑" panose="020B0503020204020204" pitchFamily="34" charset="-122"/>
              </a:rPr>
              <a:t>；</a:t>
            </a:r>
            <a:r>
              <a:rPr lang="zh-CN" altLang="en-US" sz="4000" dirty="0">
                <a:solidFill>
                  <a:schemeClr val="tx2"/>
                </a:solidFill>
                <a:latin typeface="微软雅黑" panose="020B0503020204020204" pitchFamily="34" charset="-122"/>
                <a:ea typeface="微软雅黑" panose="020B0503020204020204" pitchFamily="34" charset="-122"/>
              </a:rPr>
              <a:t>结束指令，需要注意的是必须采用英文输出。</a:t>
            </a:r>
          </a:p>
          <a:p>
            <a:pPr defTabSz="914400"/>
            <a:endParaRPr lang="zh-CN" altLang="en-US" sz="4000" dirty="0">
              <a:solidFill>
                <a:schemeClr val="tx2"/>
              </a:solidFill>
              <a:latin typeface="微软雅黑" panose="020B0503020204020204" pitchFamily="34" charset="-122"/>
              <a:ea typeface="微软雅黑" panose="020B0503020204020204" pitchFamily="34" charset="-122"/>
            </a:endParaRPr>
          </a:p>
          <a:p>
            <a:pPr defTabSz="914400"/>
            <a:r>
              <a:rPr lang="zh-CN" altLang="en-US" sz="4000" dirty="0">
                <a:solidFill>
                  <a:schemeClr val="tx2"/>
                </a:solidFill>
                <a:latin typeface="微软雅黑" panose="020B0503020204020204" pitchFamily="34" charset="-122"/>
                <a:ea typeface="微软雅黑" panose="020B0503020204020204" pitchFamily="34" charset="-122"/>
              </a:rPr>
              <a:t>注释方法：</a:t>
            </a:r>
            <a:r>
              <a:rPr lang="en-US" altLang="zh-CN" sz="4000" dirty="0" err="1">
                <a:solidFill>
                  <a:schemeClr val="tx2"/>
                </a:solidFill>
                <a:latin typeface="微软雅黑" panose="020B0503020204020204" pitchFamily="34" charset="-122"/>
                <a:ea typeface="微软雅黑" panose="020B0503020204020204" pitchFamily="34" charset="-122"/>
              </a:rPr>
              <a:t>php</a:t>
            </a:r>
            <a:r>
              <a:rPr lang="zh-CN" altLang="en-US" sz="4000" dirty="0">
                <a:solidFill>
                  <a:schemeClr val="tx2"/>
                </a:solidFill>
                <a:latin typeface="微软雅黑" panose="020B0503020204020204" pitchFamily="34" charset="-122"/>
                <a:ea typeface="微软雅黑" panose="020B0503020204020204" pitchFamily="34" charset="-122"/>
              </a:rPr>
              <a:t>的注释虽然支持</a:t>
            </a:r>
            <a:r>
              <a:rPr lang="en-US" altLang="zh-CN" sz="4000" dirty="0">
                <a:solidFill>
                  <a:schemeClr val="tx2"/>
                </a:solidFill>
                <a:latin typeface="微软雅黑" panose="020B0503020204020204" pitchFamily="34" charset="-122"/>
                <a:ea typeface="微软雅黑" panose="020B0503020204020204" pitchFamily="34" charset="-122"/>
              </a:rPr>
              <a:t>c</a:t>
            </a:r>
            <a:r>
              <a:rPr lang="zh-CN" altLang="en-US" sz="4000" dirty="0">
                <a:solidFill>
                  <a:schemeClr val="tx2"/>
                </a:solidFill>
                <a:latin typeface="微软雅黑" panose="020B0503020204020204" pitchFamily="34" charset="-122"/>
                <a:ea typeface="微软雅黑" panose="020B0503020204020204" pitchFamily="34" charset="-122"/>
              </a:rPr>
              <a:t>、</a:t>
            </a:r>
            <a:r>
              <a:rPr lang="en-US" altLang="zh-CN" sz="4000" dirty="0">
                <a:solidFill>
                  <a:schemeClr val="tx2"/>
                </a:solidFill>
                <a:latin typeface="微软雅黑" panose="020B0503020204020204" pitchFamily="34" charset="-122"/>
                <a:ea typeface="微软雅黑" panose="020B0503020204020204" pitchFamily="34" charset="-122"/>
              </a:rPr>
              <a:t>c++</a:t>
            </a:r>
            <a:r>
              <a:rPr lang="zh-CN" altLang="en-US" sz="4000" dirty="0">
                <a:solidFill>
                  <a:schemeClr val="tx2"/>
                </a:solidFill>
                <a:latin typeface="微软雅黑" panose="020B0503020204020204" pitchFamily="34" charset="-122"/>
                <a:ea typeface="微软雅黑" panose="020B0503020204020204" pitchFamily="34" charset="-122"/>
              </a:rPr>
              <a:t>、</a:t>
            </a:r>
            <a:r>
              <a:rPr lang="en-US" altLang="zh-CN" sz="4000" dirty="0" err="1">
                <a:solidFill>
                  <a:schemeClr val="tx2"/>
                </a:solidFill>
                <a:latin typeface="微软雅黑" panose="020B0503020204020204" pitchFamily="34" charset="-122"/>
                <a:ea typeface="微软雅黑" panose="020B0503020204020204" pitchFamily="34" charset="-122"/>
              </a:rPr>
              <a:t>unix</a:t>
            </a:r>
            <a:r>
              <a:rPr lang="en-US" altLang="zh-CN" sz="4000" dirty="0">
                <a:solidFill>
                  <a:schemeClr val="tx2"/>
                </a:solidFill>
                <a:latin typeface="微软雅黑" panose="020B0503020204020204" pitchFamily="34" charset="-122"/>
                <a:ea typeface="微软雅黑" panose="020B0503020204020204" pitchFamily="34" charset="-122"/>
              </a:rPr>
              <a:t> shell</a:t>
            </a:r>
            <a:r>
              <a:rPr lang="zh-CN" altLang="en-US" sz="4000" dirty="0">
                <a:solidFill>
                  <a:schemeClr val="tx2"/>
                </a:solidFill>
                <a:latin typeface="微软雅黑" panose="020B0503020204020204" pitchFamily="34" charset="-122"/>
                <a:ea typeface="微软雅黑" panose="020B0503020204020204" pitchFamily="34" charset="-122"/>
              </a:rPr>
              <a:t>风格等的注释方法，</a:t>
            </a:r>
          </a:p>
          <a:p>
            <a:pPr defTabSz="914400"/>
            <a:r>
              <a:rPr lang="zh-CN" altLang="en-US" sz="4000" dirty="0">
                <a:solidFill>
                  <a:schemeClr val="tx2"/>
                </a:solidFill>
                <a:latin typeface="微软雅黑" panose="020B0503020204020204" pitchFamily="34" charset="-122"/>
                <a:ea typeface="微软雅黑" panose="020B0503020204020204" pitchFamily="34" charset="-122"/>
              </a:rPr>
              <a:t>		     但我们仍然保持在</a:t>
            </a:r>
            <a:r>
              <a:rPr lang="en-US" altLang="zh-CN" sz="4000" dirty="0" err="1">
                <a:solidFill>
                  <a:schemeClr val="tx2"/>
                </a:solidFill>
                <a:latin typeface="微软雅黑" panose="020B0503020204020204" pitchFamily="34" charset="-122"/>
                <a:ea typeface="微软雅黑" panose="020B0503020204020204" pitchFamily="34" charset="-122"/>
              </a:rPr>
              <a:t>js</a:t>
            </a:r>
            <a:r>
              <a:rPr lang="zh-CN" altLang="en-US" sz="4000" dirty="0">
                <a:solidFill>
                  <a:schemeClr val="tx2"/>
                </a:solidFill>
                <a:latin typeface="微软雅黑" panose="020B0503020204020204" pitchFamily="34" charset="-122"/>
                <a:ea typeface="微软雅黑" panose="020B0503020204020204" pitchFamily="34" charset="-122"/>
              </a:rPr>
              <a:t>中的注释风格即可，其余注释方法暂且不提。</a:t>
            </a:r>
            <a:r>
              <a:rPr lang="zh-CN" altLang="en-US" dirty="0"/>
              <a:t> </a:t>
            </a:r>
            <a:endParaRPr lang="zh-CN" altLang="en-US" sz="4000" dirty="0">
              <a:solidFill>
                <a:schemeClr val="tx2"/>
              </a:solidFill>
              <a:latin typeface="微软雅黑" panose="020B0503020204020204" pitchFamily="34" charset="-122"/>
              <a:ea typeface="微软雅黑" panose="020B0503020204020204" pitchFamily="34" charset="-122"/>
            </a:endParaRPr>
          </a:p>
          <a:p>
            <a:pPr defTabSz="914400"/>
            <a:endParaRPr lang="zh-CN" altLang="en-US" sz="4000" dirty="0">
              <a:solidFill>
                <a:schemeClr val="tx2"/>
              </a:solidFill>
              <a:latin typeface="微软雅黑" panose="020B0503020204020204" pitchFamily="34" charset="-122"/>
              <a:ea typeface="微软雅黑" panose="020B0503020204020204" pitchFamily="34" charset="-122"/>
            </a:endParaRPr>
          </a:p>
          <a:p>
            <a:pPr defTabSz="914400"/>
            <a:r>
              <a:rPr lang="zh-CN" altLang="en-US" sz="4000" dirty="0">
                <a:solidFill>
                  <a:schemeClr val="tx2"/>
                </a:solidFill>
                <a:latin typeface="微软雅黑" panose="020B0503020204020204" pitchFamily="34" charset="-122"/>
                <a:ea typeface="微软雅黑" panose="020B0503020204020204" pitchFamily="34" charset="-122"/>
              </a:rPr>
              <a:t>输出方法：</a:t>
            </a:r>
            <a:r>
              <a:rPr lang="en-US" altLang="zh-CN" sz="4000" dirty="0">
                <a:solidFill>
                  <a:srgbClr val="FF0000"/>
                </a:solidFill>
                <a:latin typeface="微软雅黑" panose="020B0503020204020204" pitchFamily="34" charset="-122"/>
                <a:ea typeface="微软雅黑" panose="020B0503020204020204" pitchFamily="34" charset="-122"/>
              </a:rPr>
              <a:t>echo</a:t>
            </a:r>
            <a:r>
              <a:rPr lang="zh-CN" altLang="en-US" sz="4000" dirty="0">
                <a:solidFill>
                  <a:schemeClr val="tx2"/>
                </a:solidFill>
                <a:latin typeface="微软雅黑" panose="020B0503020204020204" pitchFamily="34" charset="-122"/>
                <a:ea typeface="微软雅黑" panose="020B0503020204020204" pitchFamily="34" charset="-122"/>
              </a:rPr>
              <a:t>命令表示输出，而写在</a:t>
            </a:r>
            <a:r>
              <a:rPr lang="en-US" altLang="zh-CN" sz="4000" dirty="0">
                <a:solidFill>
                  <a:schemeClr val="tx2"/>
                </a:solidFill>
                <a:latin typeface="微软雅黑" panose="020B0503020204020204" pitchFamily="34" charset="-122"/>
                <a:ea typeface="微软雅黑" panose="020B0503020204020204" pitchFamily="34" charset="-122"/>
              </a:rPr>
              <a:t>echo</a:t>
            </a:r>
            <a:r>
              <a:rPr lang="zh-CN" altLang="en-US" sz="4000" dirty="0">
                <a:solidFill>
                  <a:schemeClr val="tx2"/>
                </a:solidFill>
                <a:latin typeface="微软雅黑" panose="020B0503020204020204" pitchFamily="34" charset="-122"/>
                <a:ea typeface="微软雅黑" panose="020B0503020204020204" pitchFamily="34" charset="-122"/>
              </a:rPr>
              <a:t>后面的代码能够直接被显示出来。</a:t>
            </a:r>
          </a:p>
        </p:txBody>
      </p:sp>
      <p:pic>
        <p:nvPicPr>
          <p:cNvPr id="7" name="Picture 2" descr="C:\Users\Administrator\Desktop\dataBase\3.视频录制\sxtLogo.png"/>
          <p:cNvPicPr>
            <a:picLocks noChangeAspect="1" noChangeArrowheads="1"/>
          </p:cNvPicPr>
          <p:nvPr/>
        </p:nvPicPr>
        <p:blipFill>
          <a:blip r:embed="rId3"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5" name="Text Box 8"/>
          <p:cNvSpPr txBox="1">
            <a:spLocks noChangeArrowheads="1"/>
          </p:cNvSpPr>
          <p:nvPr/>
        </p:nvSpPr>
        <p:spPr bwMode="auto">
          <a:xfrm>
            <a:off x="2090738" y="3802063"/>
            <a:ext cx="21623337" cy="8626475"/>
          </a:xfrm>
          <a:prstGeom prst="rect">
            <a:avLst/>
          </a:prstGeom>
          <a:noFill/>
          <a:ln w="9525">
            <a:noFill/>
            <a:miter lim="800000"/>
          </a:ln>
        </p:spPr>
        <p:txBody>
          <a:bodyPr>
            <a:spAutoFit/>
          </a:bodyPr>
          <a:lstStyle/>
          <a:p>
            <a:pPr defTabSz="914400"/>
            <a:r>
              <a:rPr lang="zh-CN" altLang="en-US" sz="4000" dirty="0">
                <a:solidFill>
                  <a:schemeClr val="tx2"/>
                </a:solidFill>
                <a:latin typeface="Helvetica Light"/>
                <a:ea typeface="微软雅黑" panose="020B0503020204020204" pitchFamily="34" charset="-122"/>
              </a:rPr>
              <a:t>	描述：变量是其所表示的值可以发生改变的量，</a:t>
            </a:r>
          </a:p>
          <a:p>
            <a:pPr defTabSz="914400"/>
            <a:r>
              <a:rPr lang="zh-CN" altLang="en-US" sz="4000" dirty="0">
                <a:solidFill>
                  <a:schemeClr val="tx2"/>
                </a:solidFill>
                <a:latin typeface="Helvetica Light"/>
                <a:ea typeface="微软雅黑" panose="020B0503020204020204" pitchFamily="34" charset="-122"/>
              </a:rPr>
              <a:t>		    在</a:t>
            </a:r>
            <a:r>
              <a:rPr lang="en-US" altLang="zh-CN" sz="4000" dirty="0" err="1">
                <a:solidFill>
                  <a:schemeClr val="tx2"/>
                </a:solidFill>
                <a:latin typeface="Helvetica Light"/>
                <a:ea typeface="微软雅黑" panose="020B0503020204020204" pitchFamily="34" charset="-122"/>
              </a:rPr>
              <a:t>php</a:t>
            </a:r>
            <a:r>
              <a:rPr lang="zh-CN" altLang="en-US" sz="4000" dirty="0">
                <a:solidFill>
                  <a:schemeClr val="tx2"/>
                </a:solidFill>
                <a:latin typeface="Helvetica Light"/>
              </a:rPr>
              <a:t>中的变量用一个美元符号后面跟变量名来表示。</a:t>
            </a:r>
          </a:p>
          <a:p>
            <a:pPr defTabSz="914400"/>
            <a:r>
              <a:rPr lang="zh-CN" altLang="en-US" sz="4000" dirty="0">
                <a:solidFill>
                  <a:schemeClr val="tx2"/>
                </a:solidFill>
                <a:latin typeface="Helvetica Light"/>
              </a:rPr>
              <a:t>	语法：</a:t>
            </a:r>
            <a:r>
              <a:rPr lang="en-US" altLang="zh-CN" sz="4000" dirty="0">
                <a:solidFill>
                  <a:srgbClr val="FF0000"/>
                </a:solidFill>
                <a:latin typeface="Helvetica Light"/>
              </a:rPr>
              <a:t>$</a:t>
            </a:r>
            <a:r>
              <a:rPr lang="zh-CN" altLang="en-US" sz="4000" dirty="0">
                <a:solidFill>
                  <a:srgbClr val="FF0000"/>
                </a:solidFill>
                <a:latin typeface="Helvetica Light"/>
              </a:rPr>
              <a:t>变量名</a:t>
            </a:r>
          </a:p>
          <a:p>
            <a:pPr defTabSz="914400"/>
            <a:r>
              <a:rPr lang="zh-CN" altLang="en-US" sz="4000" dirty="0">
                <a:solidFill>
                  <a:schemeClr val="tx2"/>
                </a:solidFill>
                <a:latin typeface="Helvetica Light"/>
              </a:rPr>
              <a:t>	规则：变量名与</a:t>
            </a:r>
            <a:r>
              <a:rPr lang="en-US" altLang="zh-CN" sz="4000" dirty="0" err="1">
                <a:solidFill>
                  <a:schemeClr val="tx2"/>
                </a:solidFill>
                <a:latin typeface="Helvetica Light"/>
              </a:rPr>
              <a:t>php</a:t>
            </a:r>
            <a:r>
              <a:rPr lang="en-US" altLang="zh-CN" sz="4000" dirty="0">
                <a:solidFill>
                  <a:schemeClr val="tx2"/>
                </a:solidFill>
                <a:latin typeface="Helvetica Light"/>
              </a:rPr>
              <a:t> </a:t>
            </a:r>
            <a:r>
              <a:rPr lang="zh-CN" altLang="en-US" sz="4000" dirty="0">
                <a:solidFill>
                  <a:schemeClr val="tx2"/>
                </a:solidFill>
                <a:latin typeface="Helvetica Light"/>
              </a:rPr>
              <a:t>中其它的标签一样遵循相同的规则。</a:t>
            </a:r>
          </a:p>
          <a:p>
            <a:pPr defTabSz="914400"/>
            <a:r>
              <a:rPr lang="zh-CN" altLang="en-US" sz="4000" dirty="0">
                <a:solidFill>
                  <a:schemeClr val="tx2"/>
                </a:solidFill>
                <a:latin typeface="Helvetica Light"/>
              </a:rPr>
              <a:t>		   一个有效的变量名由字母或下划线开头，后面跟上任意数量的字母，数字，或下划线。 </a:t>
            </a:r>
          </a:p>
          <a:p>
            <a:pPr lvl="4" defTabSz="914400"/>
            <a:r>
              <a:rPr lang="zh-CN" altLang="en-US" sz="4000" dirty="0">
                <a:solidFill>
                  <a:schemeClr val="tx2"/>
                </a:solidFill>
                <a:latin typeface="Helvetica Light"/>
              </a:rPr>
              <a:t>注意：</a:t>
            </a:r>
          </a:p>
          <a:p>
            <a:pPr lvl="4" defTabSz="914400"/>
            <a:r>
              <a:rPr lang="en-US" altLang="zh-CN" sz="4000" dirty="0">
                <a:solidFill>
                  <a:schemeClr val="tx2"/>
                </a:solidFill>
                <a:latin typeface="Helvetica Light"/>
              </a:rPr>
              <a:t>	  </a:t>
            </a:r>
            <a:r>
              <a:rPr lang="en-US" altLang="zh-CN" sz="4000" dirty="0" err="1">
                <a:solidFill>
                  <a:schemeClr val="tx2"/>
                </a:solidFill>
                <a:latin typeface="Helvetica Light"/>
              </a:rPr>
              <a:t>a.php</a:t>
            </a:r>
            <a:r>
              <a:rPr lang="zh-CN" altLang="en-US" sz="4000" dirty="0">
                <a:solidFill>
                  <a:schemeClr val="tx2"/>
                </a:solidFill>
                <a:latin typeface="Helvetica Light"/>
              </a:rPr>
              <a:t>中变量名是大小写敏感的</a:t>
            </a:r>
          </a:p>
          <a:p>
            <a:pPr defTabSz="914400"/>
            <a:r>
              <a:rPr lang="en-US" altLang="zh-CN" sz="4000" dirty="0">
                <a:solidFill>
                  <a:schemeClr val="tx2"/>
                </a:solidFill>
                <a:latin typeface="Helvetica Light"/>
              </a:rPr>
              <a:t>		  </a:t>
            </a:r>
            <a:r>
              <a:rPr lang="en-US" altLang="zh-CN" sz="4000" dirty="0" err="1">
                <a:solidFill>
                  <a:schemeClr val="tx2"/>
                </a:solidFill>
                <a:latin typeface="Helvetica Light"/>
              </a:rPr>
              <a:t>b.php</a:t>
            </a:r>
            <a:r>
              <a:rPr lang="zh-CN" altLang="en-US" sz="4000" dirty="0">
                <a:solidFill>
                  <a:schemeClr val="tx2"/>
                </a:solidFill>
                <a:latin typeface="Helvetica Light"/>
              </a:rPr>
              <a:t>中变量可以直接在写出变量名后直接使用，而不需要</a:t>
            </a:r>
            <a:r>
              <a:rPr lang="en-US" altLang="zh-CN" sz="4000" dirty="0" err="1">
                <a:solidFill>
                  <a:schemeClr val="tx2"/>
                </a:solidFill>
                <a:latin typeface="Helvetica Light"/>
              </a:rPr>
              <a:t>js</a:t>
            </a:r>
            <a:r>
              <a:rPr lang="zh-CN" altLang="en-US" sz="4000" dirty="0">
                <a:solidFill>
                  <a:schemeClr val="tx2"/>
                </a:solidFill>
                <a:latin typeface="Helvetica Light"/>
              </a:rPr>
              <a:t>中的</a:t>
            </a:r>
            <a:r>
              <a:rPr lang="zh-CN" altLang="en-US" sz="4000" dirty="0">
                <a:solidFill>
                  <a:schemeClr val="tx2"/>
                </a:solidFill>
              </a:rPr>
              <a:t>“</a:t>
            </a:r>
            <a:r>
              <a:rPr lang="zh-CN" altLang="en-US" sz="4000" dirty="0">
                <a:solidFill>
                  <a:schemeClr val="tx2"/>
                </a:solidFill>
                <a:latin typeface="Helvetica Light"/>
              </a:rPr>
              <a:t>声明赋值</a:t>
            </a:r>
            <a:r>
              <a:rPr lang="zh-CN" altLang="en-US" sz="4000" dirty="0">
                <a:solidFill>
                  <a:schemeClr val="tx2"/>
                </a:solidFill>
              </a:rPr>
              <a:t>”</a:t>
            </a:r>
            <a:r>
              <a:rPr lang="zh-CN" altLang="en-US" sz="4000" dirty="0">
                <a:solidFill>
                  <a:schemeClr val="tx2"/>
                </a:solidFill>
                <a:latin typeface="Helvetica Light"/>
              </a:rPr>
              <a:t>过程。</a:t>
            </a:r>
          </a:p>
          <a:p>
            <a:pPr defTabSz="914400"/>
            <a:r>
              <a:rPr lang="zh-CN" altLang="en-US" sz="4000" dirty="0">
                <a:solidFill>
                  <a:schemeClr val="tx2"/>
                </a:solidFill>
                <a:latin typeface="Helvetica Light"/>
              </a:rPr>
              <a:t>		  </a:t>
            </a:r>
            <a:r>
              <a:rPr lang="en-US" altLang="zh-CN" sz="4000" dirty="0">
                <a:solidFill>
                  <a:schemeClr val="tx2"/>
                </a:solidFill>
                <a:latin typeface="Helvetica Light"/>
              </a:rPr>
              <a:t>c.*</a:t>
            </a:r>
            <a:r>
              <a:rPr lang="en-US" altLang="zh-CN" sz="4000" dirty="0" err="1">
                <a:solidFill>
                  <a:schemeClr val="tx2"/>
                </a:solidFill>
                <a:latin typeface="Helvetica Light"/>
              </a:rPr>
              <a:t>php</a:t>
            </a:r>
            <a:r>
              <a:rPr lang="zh-CN" altLang="en-US" sz="4000" dirty="0">
                <a:solidFill>
                  <a:schemeClr val="tx2"/>
                </a:solidFill>
                <a:latin typeface="Helvetica Light"/>
              </a:rPr>
              <a:t>中变量之间的赋值总是</a:t>
            </a:r>
            <a:r>
              <a:rPr lang="en-US" altLang="zh-CN" sz="4000" dirty="0">
                <a:solidFill>
                  <a:schemeClr val="tx2"/>
                </a:solidFill>
                <a:latin typeface="Helvetica Light"/>
              </a:rPr>
              <a:t>【</a:t>
            </a:r>
            <a:r>
              <a:rPr lang="zh-CN" altLang="en-US" sz="4000" dirty="0">
                <a:solidFill>
                  <a:schemeClr val="tx2"/>
                </a:solidFill>
                <a:latin typeface="Helvetica Light"/>
              </a:rPr>
              <a:t>赋值传递</a:t>
            </a:r>
            <a:r>
              <a:rPr lang="en-US" altLang="zh-CN" sz="4000" dirty="0">
                <a:solidFill>
                  <a:schemeClr val="tx2"/>
                </a:solidFill>
                <a:latin typeface="Helvetica Light"/>
              </a:rPr>
              <a:t>】</a:t>
            </a:r>
            <a:r>
              <a:rPr lang="zh-CN" altLang="en-US" sz="4000" dirty="0">
                <a:solidFill>
                  <a:schemeClr val="tx2"/>
                </a:solidFill>
                <a:latin typeface="Helvetica Light"/>
              </a:rPr>
              <a:t>，如果必须</a:t>
            </a:r>
            <a:r>
              <a:rPr lang="en-US" altLang="zh-CN" sz="4000" dirty="0">
                <a:solidFill>
                  <a:schemeClr val="tx2"/>
                </a:solidFill>
                <a:latin typeface="Helvetica Light"/>
              </a:rPr>
              <a:t>【</a:t>
            </a:r>
            <a:r>
              <a:rPr lang="zh-CN" altLang="en-US" sz="4000" dirty="0">
                <a:solidFill>
                  <a:schemeClr val="tx2"/>
                </a:solidFill>
                <a:latin typeface="Helvetica Light"/>
              </a:rPr>
              <a:t>地址传递</a:t>
            </a:r>
            <a:r>
              <a:rPr lang="en-US" altLang="zh-CN" sz="4000" dirty="0">
                <a:solidFill>
                  <a:schemeClr val="tx2"/>
                </a:solidFill>
                <a:latin typeface="Helvetica Light"/>
              </a:rPr>
              <a:t>】</a:t>
            </a:r>
            <a:r>
              <a:rPr lang="zh-CN" altLang="en-US" sz="4000" dirty="0">
                <a:solidFill>
                  <a:schemeClr val="tx2"/>
                </a:solidFill>
                <a:latin typeface="Helvetica Light"/>
              </a:rPr>
              <a:t>则需要使用</a:t>
            </a:r>
            <a:r>
              <a:rPr lang="en-US" altLang="zh-CN" sz="4000" dirty="0">
                <a:solidFill>
                  <a:schemeClr val="tx2"/>
                </a:solidFill>
                <a:latin typeface="Helvetica Light"/>
              </a:rPr>
              <a:t>&amp;</a:t>
            </a:r>
            <a:r>
              <a:rPr lang="zh-CN" altLang="en-US" sz="4000" dirty="0">
                <a:solidFill>
                  <a:schemeClr val="tx2"/>
                </a:solidFill>
                <a:latin typeface="Helvetica Light"/>
              </a:rPr>
              <a:t>符号</a:t>
            </a:r>
          </a:p>
          <a:p>
            <a:pPr defTabSz="914400"/>
            <a:r>
              <a:rPr lang="en-US" altLang="zh-CN" sz="4000" dirty="0">
                <a:solidFill>
                  <a:schemeClr val="tx2"/>
                </a:solidFill>
                <a:latin typeface="Helvetica Light"/>
              </a:rPr>
              <a:t>		  </a:t>
            </a:r>
            <a:r>
              <a:rPr lang="en-US" altLang="zh-CN" sz="4000" dirty="0" err="1">
                <a:solidFill>
                  <a:schemeClr val="tx2"/>
                </a:solidFill>
                <a:latin typeface="Helvetica Light"/>
              </a:rPr>
              <a:t>d.php</a:t>
            </a:r>
            <a:r>
              <a:rPr lang="zh-CN" altLang="en-US" sz="4000" dirty="0">
                <a:solidFill>
                  <a:schemeClr val="tx2"/>
                </a:solidFill>
                <a:latin typeface="Helvetica Light"/>
              </a:rPr>
              <a:t>中变量的作用域采用函数级作用域</a:t>
            </a:r>
            <a:r>
              <a:rPr lang="en-US" altLang="zh-CN" sz="4000" dirty="0">
                <a:solidFill>
                  <a:schemeClr val="tx2"/>
                </a:solidFill>
                <a:latin typeface="Helvetica Light"/>
              </a:rPr>
              <a:t>(</a:t>
            </a:r>
            <a:r>
              <a:rPr lang="zh-CN" altLang="en-US" sz="4000" dirty="0">
                <a:solidFill>
                  <a:schemeClr val="tx2"/>
                </a:solidFill>
                <a:latin typeface="Helvetica Light"/>
              </a:rPr>
              <a:t>暂时</a:t>
            </a:r>
            <a:r>
              <a:rPr lang="en-US" altLang="zh-CN" sz="4000" dirty="0">
                <a:solidFill>
                  <a:schemeClr val="tx2"/>
                </a:solidFill>
                <a:latin typeface="Helvetica Light"/>
              </a:rPr>
              <a:t>)</a:t>
            </a:r>
            <a:r>
              <a:rPr lang="zh-CN" altLang="en-US" sz="4000" dirty="0">
                <a:solidFill>
                  <a:schemeClr val="tx2"/>
                </a:solidFill>
                <a:latin typeface="Helvetica Light"/>
              </a:rPr>
              <a:t>。</a:t>
            </a:r>
          </a:p>
          <a:p>
            <a:pPr defTabSz="914400"/>
            <a:r>
              <a:rPr lang="zh-CN" altLang="en-US" sz="4000" dirty="0">
                <a:solidFill>
                  <a:schemeClr val="tx2"/>
                </a:solidFill>
                <a:latin typeface="Helvetica Light"/>
              </a:rPr>
              <a:t>	例子：</a:t>
            </a:r>
          </a:p>
          <a:p>
            <a:pPr defTabSz="914400"/>
            <a:r>
              <a:rPr lang="en-US" altLang="zh-CN" sz="4000" dirty="0">
                <a:solidFill>
                  <a:schemeClr val="tx2"/>
                </a:solidFill>
                <a:latin typeface="Helvetica Light"/>
              </a:rPr>
              <a:t>		  $</a:t>
            </a:r>
            <a:r>
              <a:rPr lang="en-US" altLang="zh-CN" sz="4000" dirty="0" err="1">
                <a:solidFill>
                  <a:schemeClr val="tx2"/>
                </a:solidFill>
                <a:latin typeface="Helvetica Light"/>
              </a:rPr>
              <a:t>var</a:t>
            </a:r>
            <a:r>
              <a:rPr lang="en-US" altLang="zh-CN" sz="4000" dirty="0">
                <a:solidFill>
                  <a:schemeClr val="tx2"/>
                </a:solidFill>
              </a:rPr>
              <a:t> </a:t>
            </a:r>
            <a:r>
              <a:rPr lang="en-US" altLang="zh-CN" sz="4000" dirty="0">
                <a:solidFill>
                  <a:schemeClr val="tx2"/>
                </a:solidFill>
                <a:latin typeface="Helvetica Light"/>
              </a:rPr>
              <a:t>=</a:t>
            </a:r>
            <a:r>
              <a:rPr lang="en-US" altLang="zh-CN" sz="4000" dirty="0">
                <a:solidFill>
                  <a:schemeClr val="tx2"/>
                </a:solidFill>
              </a:rPr>
              <a:t> ‘</a:t>
            </a:r>
            <a:r>
              <a:rPr lang="en-US" altLang="zh-CN" sz="4000" dirty="0">
                <a:solidFill>
                  <a:schemeClr val="tx2"/>
                </a:solidFill>
                <a:latin typeface="Helvetica Light"/>
              </a:rPr>
              <a:t>frank</a:t>
            </a:r>
            <a:r>
              <a:rPr lang="en-US" altLang="zh-CN" sz="4000" dirty="0">
                <a:solidFill>
                  <a:schemeClr val="tx2"/>
                </a:solidFill>
              </a:rPr>
              <a:t>’</a:t>
            </a:r>
            <a:r>
              <a:rPr lang="en-US" altLang="zh-CN" sz="4000" dirty="0">
                <a:solidFill>
                  <a:schemeClr val="tx2"/>
                </a:solidFill>
                <a:latin typeface="Helvetica Light"/>
              </a:rPr>
              <a:t>;</a:t>
            </a:r>
            <a:br>
              <a:rPr lang="en-US" altLang="zh-CN" sz="4000" dirty="0">
                <a:solidFill>
                  <a:schemeClr val="tx2"/>
                </a:solidFill>
                <a:latin typeface="Helvetica Light"/>
              </a:rPr>
            </a:br>
            <a:r>
              <a:rPr lang="en-US" altLang="zh-CN" sz="4000" dirty="0">
                <a:solidFill>
                  <a:schemeClr val="tx2"/>
                </a:solidFill>
                <a:latin typeface="Helvetica Light"/>
              </a:rPr>
              <a:t>		  $</a:t>
            </a:r>
            <a:r>
              <a:rPr lang="en-US" altLang="zh-CN" sz="4000" dirty="0" err="1">
                <a:solidFill>
                  <a:schemeClr val="tx2"/>
                </a:solidFill>
                <a:latin typeface="Helvetica Light"/>
              </a:rPr>
              <a:t>Var</a:t>
            </a:r>
            <a:r>
              <a:rPr lang="en-US" altLang="zh-CN" sz="4000" dirty="0">
                <a:solidFill>
                  <a:schemeClr val="tx2"/>
                </a:solidFill>
              </a:rPr>
              <a:t> </a:t>
            </a:r>
            <a:r>
              <a:rPr lang="en-US" altLang="zh-CN" sz="4000" dirty="0">
                <a:solidFill>
                  <a:schemeClr val="tx2"/>
                </a:solidFill>
                <a:latin typeface="Helvetica Light"/>
              </a:rPr>
              <a:t>=</a:t>
            </a:r>
            <a:r>
              <a:rPr lang="en-US" altLang="zh-CN" sz="4000" dirty="0">
                <a:solidFill>
                  <a:schemeClr val="tx2"/>
                </a:solidFill>
              </a:rPr>
              <a:t> ‘</a:t>
            </a:r>
            <a:r>
              <a:rPr lang="en-US" altLang="zh-CN" sz="4000" dirty="0" err="1">
                <a:solidFill>
                  <a:schemeClr val="tx2"/>
                </a:solidFill>
                <a:latin typeface="Helvetica Light"/>
              </a:rPr>
              <a:t>iwen</a:t>
            </a:r>
            <a:r>
              <a:rPr lang="en-US" altLang="zh-CN" sz="4000" dirty="0">
                <a:solidFill>
                  <a:schemeClr val="tx2"/>
                </a:solidFill>
              </a:rPr>
              <a:t>’</a:t>
            </a:r>
            <a:r>
              <a:rPr lang="en-US" altLang="zh-CN" sz="4000" dirty="0">
                <a:solidFill>
                  <a:schemeClr val="tx2"/>
                </a:solidFill>
                <a:latin typeface="Helvetica Light"/>
              </a:rPr>
              <a:t>;</a:t>
            </a:r>
            <a:br>
              <a:rPr lang="en-US" altLang="zh-CN" sz="4000" dirty="0">
                <a:solidFill>
                  <a:schemeClr val="tx2"/>
                </a:solidFill>
                <a:latin typeface="Helvetica Light"/>
              </a:rPr>
            </a:br>
            <a:r>
              <a:rPr lang="en-US" altLang="zh-CN" sz="4000" dirty="0">
                <a:solidFill>
                  <a:schemeClr val="tx2"/>
                </a:solidFill>
                <a:latin typeface="Helvetica Light"/>
              </a:rPr>
              <a:t>		  echo</a:t>
            </a:r>
            <a:r>
              <a:rPr lang="en-US" altLang="zh-CN" sz="4000" dirty="0">
                <a:solidFill>
                  <a:schemeClr val="tx2"/>
                </a:solidFill>
              </a:rPr>
              <a:t> “</a:t>
            </a:r>
            <a:r>
              <a:rPr lang="en-US" altLang="zh-CN" sz="4000" dirty="0">
                <a:solidFill>
                  <a:schemeClr val="tx2"/>
                </a:solidFill>
                <a:latin typeface="Helvetica Light"/>
              </a:rPr>
              <a:t>$</a:t>
            </a:r>
            <a:r>
              <a:rPr lang="en-US" altLang="zh-CN" sz="4000" dirty="0" err="1">
                <a:solidFill>
                  <a:schemeClr val="tx2"/>
                </a:solidFill>
                <a:latin typeface="Helvetica Light"/>
              </a:rPr>
              <a:t>var</a:t>
            </a:r>
            <a:r>
              <a:rPr lang="en-US" altLang="zh-CN" sz="4000" dirty="0">
                <a:solidFill>
                  <a:schemeClr val="tx2"/>
                </a:solidFill>
                <a:latin typeface="Helvetica Light"/>
              </a:rPr>
              <a:t>,</a:t>
            </a:r>
            <a:r>
              <a:rPr lang="en-US" altLang="zh-CN" sz="4000" dirty="0">
                <a:solidFill>
                  <a:schemeClr val="tx2"/>
                </a:solidFill>
              </a:rPr>
              <a:t> </a:t>
            </a:r>
            <a:r>
              <a:rPr lang="en-US" altLang="zh-CN" sz="4000" dirty="0">
                <a:solidFill>
                  <a:schemeClr val="tx2"/>
                </a:solidFill>
                <a:latin typeface="Helvetica Light"/>
              </a:rPr>
              <a:t>$</a:t>
            </a:r>
            <a:r>
              <a:rPr lang="en-US" altLang="zh-CN" sz="4000" dirty="0" err="1">
                <a:solidFill>
                  <a:schemeClr val="tx2"/>
                </a:solidFill>
                <a:latin typeface="Helvetica Light"/>
              </a:rPr>
              <a:t>Var</a:t>
            </a:r>
            <a:r>
              <a:rPr lang="en-US" altLang="zh-CN" sz="4000" dirty="0">
                <a:solidFill>
                  <a:schemeClr val="tx2"/>
                </a:solidFill>
              </a:rPr>
              <a:t>”</a:t>
            </a:r>
            <a:r>
              <a:rPr lang="en-US" altLang="zh-CN" sz="4000" dirty="0">
                <a:solidFill>
                  <a:schemeClr val="tx2"/>
                </a:solidFill>
                <a:latin typeface="Helvetica Light"/>
              </a:rPr>
              <a:t>;</a:t>
            </a:r>
            <a:r>
              <a:rPr lang="en-US" altLang="zh-CN" sz="4000" dirty="0">
                <a:solidFill>
                  <a:schemeClr val="tx2"/>
                </a:solidFill>
              </a:rPr>
              <a:t>      </a:t>
            </a:r>
            <a:r>
              <a:rPr lang="en-US" altLang="zh-CN" sz="4000" dirty="0">
                <a:solidFill>
                  <a:schemeClr val="tx2"/>
                </a:solidFill>
                <a:latin typeface="Helvetica Light"/>
              </a:rPr>
              <a:t>//</a:t>
            </a:r>
            <a:r>
              <a:rPr lang="en-US" altLang="zh-CN" sz="4000" dirty="0">
                <a:solidFill>
                  <a:schemeClr val="tx2"/>
                </a:solidFill>
              </a:rPr>
              <a:t> </a:t>
            </a:r>
            <a:r>
              <a:rPr lang="zh-CN" altLang="en-US" sz="4000" dirty="0">
                <a:solidFill>
                  <a:schemeClr val="tx2"/>
                </a:solidFill>
                <a:latin typeface="Helvetica Light"/>
              </a:rPr>
              <a:t>输出</a:t>
            </a:r>
            <a:r>
              <a:rPr lang="zh-CN" altLang="en-US" sz="4000" dirty="0">
                <a:solidFill>
                  <a:schemeClr val="tx2"/>
                </a:solidFill>
              </a:rPr>
              <a:t> </a:t>
            </a:r>
            <a:r>
              <a:rPr lang="en-US" altLang="zh-CN" sz="4000" dirty="0">
                <a:solidFill>
                  <a:schemeClr val="tx2"/>
                </a:solidFill>
              </a:rPr>
              <a:t>“</a:t>
            </a:r>
            <a:r>
              <a:rPr lang="en-US" altLang="zh-CN" sz="4000" dirty="0">
                <a:solidFill>
                  <a:schemeClr val="tx2"/>
                </a:solidFill>
                <a:latin typeface="Helvetica Light"/>
              </a:rPr>
              <a:t>frank,</a:t>
            </a:r>
            <a:r>
              <a:rPr lang="en-US" altLang="zh-CN" sz="4000" dirty="0">
                <a:solidFill>
                  <a:schemeClr val="tx2"/>
                </a:solidFill>
              </a:rPr>
              <a:t> </a:t>
            </a:r>
            <a:r>
              <a:rPr lang="en-US" altLang="zh-CN" sz="4000" dirty="0" err="1">
                <a:solidFill>
                  <a:schemeClr val="tx2"/>
                </a:solidFill>
                <a:latin typeface="Helvetica Light"/>
              </a:rPr>
              <a:t>iwen</a:t>
            </a:r>
            <a:r>
              <a:rPr lang="en-US" altLang="zh-CN" sz="4000" dirty="0">
                <a:solidFill>
                  <a:schemeClr val="tx2"/>
                </a:solidFill>
              </a:rPr>
              <a:t>”</a:t>
            </a:r>
            <a:endParaRPr lang="zh-CN" altLang="en-US" sz="4000" dirty="0">
              <a:solidFill>
                <a:schemeClr val="tx2"/>
              </a:solidFill>
              <a:latin typeface="Helvetica Light"/>
            </a:endParaRPr>
          </a:p>
        </p:txBody>
      </p:sp>
      <p:sp>
        <p:nvSpPr>
          <p:cNvPr id="22531" name="Shape 131"/>
          <p:cNvSpPr>
            <a:spLocks noChangeArrowheads="1"/>
          </p:cNvSpPr>
          <p:nvPr/>
        </p:nvSpPr>
        <p:spPr bwMode="auto">
          <a:xfrm>
            <a:off x="2111375" y="3257550"/>
            <a:ext cx="20148550" cy="833438"/>
          </a:xfrm>
          <a:prstGeom prst="rect">
            <a:avLst/>
          </a:prstGeom>
          <a:noFill/>
          <a:ln w="12700">
            <a:noFill/>
            <a:miter lim="400000"/>
          </a:ln>
        </p:spPr>
        <p:txBody>
          <a:bodyPr lIns="50800" tIns="50800" rIns="50800" bIns="50800">
            <a:spAutoFit/>
          </a:bodyPr>
          <a:lstStyle/>
          <a:p>
            <a:pPr hangingPunct="0">
              <a:lnSpc>
                <a:spcPct val="120000"/>
              </a:lnSpc>
            </a:pPr>
            <a:r>
              <a:rPr lang="en-US" altLang="zh-CN" sz="4000">
                <a:solidFill>
                  <a:srgbClr val="53585F"/>
                </a:solidFill>
                <a:latin typeface="Helvetica Light"/>
              </a:rPr>
              <a:t>	</a:t>
            </a:r>
            <a:endParaRPr lang="zh-CN" altLang="en-US" sz="4000">
              <a:solidFill>
                <a:srgbClr val="53585F"/>
              </a:solidFill>
              <a:latin typeface="Helvetica Light"/>
            </a:endParaRPr>
          </a:p>
        </p:txBody>
      </p:sp>
      <p:sp>
        <p:nvSpPr>
          <p:cNvPr id="22534" name="Text Box 7"/>
          <p:cNvSpPr txBox="1">
            <a:spLocks noChangeArrowheads="1"/>
          </p:cNvSpPr>
          <p:nvPr/>
        </p:nvSpPr>
        <p:spPr bwMode="auto">
          <a:xfrm>
            <a:off x="1606550" y="2536825"/>
            <a:ext cx="1838325" cy="701675"/>
          </a:xfrm>
          <a:prstGeom prst="rect">
            <a:avLst/>
          </a:prstGeom>
          <a:noFill/>
          <a:ln w="9525">
            <a:noFill/>
            <a:miter lim="800000"/>
          </a:ln>
        </p:spPr>
        <p:txBody>
          <a:bodyPr wrap="none">
            <a:spAutoFit/>
          </a:bodyPr>
          <a:lstStyle/>
          <a:p>
            <a:pPr defTabSz="914400"/>
            <a:r>
              <a:rPr lang="en-US" altLang="zh-CN" sz="4000">
                <a:solidFill>
                  <a:schemeClr val="tx2"/>
                </a:solidFill>
                <a:latin typeface="微软雅黑" panose="020B0503020204020204" pitchFamily="34" charset="-122"/>
                <a:ea typeface="微软雅黑" panose="020B0503020204020204" pitchFamily="34" charset="-122"/>
              </a:rPr>
              <a:t>(2)</a:t>
            </a:r>
            <a:r>
              <a:rPr lang="zh-CN" altLang="en-US" sz="4000">
                <a:solidFill>
                  <a:schemeClr val="tx2"/>
                </a:solidFill>
                <a:latin typeface="微软雅黑" panose="020B0503020204020204" pitchFamily="34" charset="-122"/>
                <a:ea typeface="微软雅黑" panose="020B0503020204020204" pitchFamily="34" charset="-122"/>
              </a:rPr>
              <a:t>变量</a:t>
            </a:r>
          </a:p>
        </p:txBody>
      </p:sp>
      <p:pic>
        <p:nvPicPr>
          <p:cNvPr id="7" name="Picture 2" descr="C:\Users\Administrator\Desktop\dataBase\3.视频录制\sxtLogo.png"/>
          <p:cNvPicPr>
            <a:picLocks noChangeAspect="1" noChangeArrowheads="1"/>
          </p:cNvPicPr>
          <p:nvPr/>
        </p:nvPicPr>
        <p:blipFill>
          <a:blip r:embed="rId3"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hape 131"/>
          <p:cNvSpPr>
            <a:spLocks noChangeArrowheads="1"/>
          </p:cNvSpPr>
          <p:nvPr/>
        </p:nvSpPr>
        <p:spPr bwMode="auto">
          <a:xfrm>
            <a:off x="2111375" y="3257550"/>
            <a:ext cx="20148550" cy="833438"/>
          </a:xfrm>
          <a:prstGeom prst="rect">
            <a:avLst/>
          </a:prstGeom>
          <a:noFill/>
          <a:ln w="12700">
            <a:noFill/>
            <a:miter lim="400000"/>
          </a:ln>
        </p:spPr>
        <p:txBody>
          <a:bodyPr lIns="50800" tIns="50800" rIns="50800" bIns="50800">
            <a:spAutoFit/>
          </a:bodyPr>
          <a:lstStyle/>
          <a:p>
            <a:pPr hangingPunct="0">
              <a:lnSpc>
                <a:spcPct val="120000"/>
              </a:lnSpc>
            </a:pPr>
            <a:r>
              <a:rPr lang="en-US" altLang="zh-CN" sz="4000">
                <a:solidFill>
                  <a:srgbClr val="53585F"/>
                </a:solidFill>
                <a:latin typeface="Helvetica Light"/>
              </a:rPr>
              <a:t>	</a:t>
            </a:r>
            <a:endParaRPr lang="zh-CN" altLang="en-US" sz="4000">
              <a:solidFill>
                <a:srgbClr val="53585F"/>
              </a:solidFill>
              <a:latin typeface="Helvetica Light"/>
            </a:endParaRPr>
          </a:p>
        </p:txBody>
      </p:sp>
      <p:sp>
        <p:nvSpPr>
          <p:cNvPr id="24582" name="Text Box 7"/>
          <p:cNvSpPr txBox="1">
            <a:spLocks noChangeArrowheads="1"/>
          </p:cNvSpPr>
          <p:nvPr/>
        </p:nvSpPr>
        <p:spPr bwMode="auto">
          <a:xfrm>
            <a:off x="1606550" y="2536825"/>
            <a:ext cx="1838325" cy="701675"/>
          </a:xfrm>
          <a:prstGeom prst="rect">
            <a:avLst/>
          </a:prstGeom>
          <a:noFill/>
          <a:ln w="9525">
            <a:noFill/>
            <a:miter lim="800000"/>
          </a:ln>
        </p:spPr>
        <p:txBody>
          <a:bodyPr wrap="none">
            <a:spAutoFit/>
          </a:bodyPr>
          <a:lstStyle/>
          <a:p>
            <a:pPr defTabSz="914400"/>
            <a:r>
              <a:rPr lang="en-US" altLang="zh-CN" sz="4000">
                <a:solidFill>
                  <a:schemeClr val="tx2"/>
                </a:solidFill>
                <a:latin typeface="微软雅黑" panose="020B0503020204020204" pitchFamily="34" charset="-122"/>
                <a:ea typeface="微软雅黑" panose="020B0503020204020204" pitchFamily="34" charset="-122"/>
              </a:rPr>
              <a:t>(3)</a:t>
            </a:r>
            <a:r>
              <a:rPr lang="zh-CN" altLang="en-US" sz="4000">
                <a:solidFill>
                  <a:schemeClr val="tx2"/>
                </a:solidFill>
                <a:latin typeface="微软雅黑" panose="020B0503020204020204" pitchFamily="34" charset="-122"/>
                <a:ea typeface="微软雅黑" panose="020B0503020204020204" pitchFamily="34" charset="-122"/>
              </a:rPr>
              <a:t>常量</a:t>
            </a:r>
          </a:p>
        </p:txBody>
      </p:sp>
      <p:sp>
        <p:nvSpPr>
          <p:cNvPr id="24583" name="Text Box 8"/>
          <p:cNvSpPr txBox="1">
            <a:spLocks noChangeArrowheads="1"/>
          </p:cNvSpPr>
          <p:nvPr/>
        </p:nvSpPr>
        <p:spPr bwMode="auto">
          <a:xfrm>
            <a:off x="2090738" y="3802063"/>
            <a:ext cx="21623337" cy="7407275"/>
          </a:xfrm>
          <a:prstGeom prst="rect">
            <a:avLst/>
          </a:prstGeom>
          <a:noFill/>
          <a:ln w="9525">
            <a:noFill/>
            <a:miter lim="800000"/>
          </a:ln>
        </p:spPr>
        <p:txBody>
          <a:bodyPr>
            <a:spAutoFit/>
          </a:bodyPr>
          <a:lstStyle/>
          <a:p>
            <a:pPr defTabSz="914400"/>
            <a:r>
              <a:rPr lang="zh-CN" altLang="en-US" sz="4000" dirty="0">
                <a:solidFill>
                  <a:schemeClr val="tx2"/>
                </a:solidFill>
                <a:latin typeface="Helvetica Light"/>
                <a:ea typeface="微软雅黑" panose="020B0503020204020204" pitchFamily="34" charset="-122"/>
              </a:rPr>
              <a:t>	描述：</a:t>
            </a:r>
            <a:r>
              <a:rPr lang="zh-CN" altLang="en-US" sz="4000" dirty="0">
                <a:solidFill>
                  <a:schemeClr val="tx2"/>
                </a:solidFill>
                <a:latin typeface="Helvetica Light"/>
              </a:rPr>
              <a:t>常量指在脚本执行期间该值不能改变的标识符。</a:t>
            </a:r>
          </a:p>
          <a:p>
            <a:pPr defTabSz="914400"/>
            <a:r>
              <a:rPr lang="zh-CN" altLang="en-US" sz="4000" dirty="0">
                <a:solidFill>
                  <a:schemeClr val="tx2"/>
                </a:solidFill>
                <a:latin typeface="Helvetica Light"/>
              </a:rPr>
              <a:t>		    常量默认为大小写敏感，传统上常量标识符总是大写的。</a:t>
            </a:r>
          </a:p>
          <a:p>
            <a:pPr defTabSz="914400"/>
            <a:r>
              <a:rPr lang="zh-CN" altLang="en-US" sz="4000" dirty="0">
                <a:solidFill>
                  <a:schemeClr val="tx2"/>
                </a:solidFill>
                <a:latin typeface="Helvetica Light"/>
              </a:rPr>
              <a:t>	语法：</a:t>
            </a:r>
            <a:r>
              <a:rPr lang="en-US" altLang="en-US" sz="4000" dirty="0">
                <a:solidFill>
                  <a:srgbClr val="FF0000"/>
                </a:solidFill>
                <a:latin typeface="Helvetica Light"/>
              </a:rPr>
              <a:t>define</a:t>
            </a:r>
            <a:r>
              <a:rPr lang="en-US" altLang="zh-CN" sz="4000" dirty="0">
                <a:solidFill>
                  <a:srgbClr val="FF0000"/>
                </a:solidFill>
                <a:latin typeface="Helvetica Light"/>
              </a:rPr>
              <a:t>(</a:t>
            </a:r>
            <a:r>
              <a:rPr lang="en-US" altLang="zh-CN" sz="4000" dirty="0">
                <a:solidFill>
                  <a:srgbClr val="FF0000"/>
                </a:solidFill>
              </a:rPr>
              <a:t>‘</a:t>
            </a:r>
            <a:r>
              <a:rPr lang="zh-CN" altLang="en-US" sz="4000" dirty="0">
                <a:solidFill>
                  <a:srgbClr val="FF0000"/>
                </a:solidFill>
                <a:latin typeface="Helvetica Light"/>
              </a:rPr>
              <a:t>常量名</a:t>
            </a:r>
            <a:r>
              <a:rPr lang="en-US" altLang="zh-CN" sz="4000" dirty="0">
                <a:solidFill>
                  <a:srgbClr val="FF0000"/>
                </a:solidFill>
              </a:rPr>
              <a:t>’</a:t>
            </a:r>
            <a:r>
              <a:rPr lang="en-US" altLang="zh-CN" sz="4000" dirty="0">
                <a:solidFill>
                  <a:srgbClr val="FF0000"/>
                </a:solidFill>
                <a:latin typeface="Helvetica Light"/>
              </a:rPr>
              <a:t>,</a:t>
            </a:r>
            <a:r>
              <a:rPr lang="en-US" altLang="en-US" sz="4000" dirty="0">
                <a:solidFill>
                  <a:srgbClr val="FF0000"/>
                </a:solidFill>
                <a:latin typeface="Helvetica Light"/>
              </a:rPr>
              <a:t> </a:t>
            </a:r>
            <a:r>
              <a:rPr lang="en-US" altLang="zh-CN" sz="4000" dirty="0">
                <a:solidFill>
                  <a:srgbClr val="FF0000"/>
                </a:solidFill>
              </a:rPr>
              <a:t>‘</a:t>
            </a:r>
            <a:r>
              <a:rPr lang="zh-CN" altLang="en-US" sz="4000" dirty="0">
                <a:solidFill>
                  <a:srgbClr val="FF0000"/>
                </a:solidFill>
                <a:latin typeface="Helvetica Light"/>
              </a:rPr>
              <a:t>简单值</a:t>
            </a:r>
            <a:r>
              <a:rPr lang="en-US" altLang="zh-CN" sz="4000" dirty="0">
                <a:solidFill>
                  <a:srgbClr val="FF0000"/>
                </a:solidFill>
                <a:latin typeface="Helvetica Light"/>
              </a:rPr>
              <a:t>');</a:t>
            </a:r>
            <a:endParaRPr lang="zh-CN" altLang="en-US" sz="4000" dirty="0">
              <a:solidFill>
                <a:srgbClr val="FF0000"/>
              </a:solidFill>
              <a:latin typeface="Helvetica Light"/>
            </a:endParaRPr>
          </a:p>
          <a:p>
            <a:pPr defTabSz="914400"/>
            <a:r>
              <a:rPr lang="zh-CN" altLang="en-US" sz="4000" dirty="0">
                <a:solidFill>
                  <a:schemeClr val="tx2"/>
                </a:solidFill>
                <a:latin typeface="Helvetica Light"/>
              </a:rPr>
              <a:t>	规则：常量名和其它任何 </a:t>
            </a:r>
            <a:r>
              <a:rPr lang="en-US" altLang="zh-CN" sz="4000" dirty="0">
                <a:solidFill>
                  <a:schemeClr val="tx2"/>
                </a:solidFill>
                <a:latin typeface="Helvetica Light"/>
              </a:rPr>
              <a:t>PHP </a:t>
            </a:r>
            <a:r>
              <a:rPr lang="zh-CN" altLang="en-US" sz="4000" dirty="0">
                <a:solidFill>
                  <a:schemeClr val="tx2"/>
                </a:solidFill>
                <a:latin typeface="Helvetica Light"/>
              </a:rPr>
              <a:t>标签遵循同样的命名规则。</a:t>
            </a:r>
          </a:p>
          <a:p>
            <a:pPr defTabSz="914400"/>
            <a:r>
              <a:rPr lang="zh-CN" altLang="en-US" sz="4000" dirty="0">
                <a:solidFill>
                  <a:schemeClr val="tx2"/>
                </a:solidFill>
                <a:latin typeface="Helvetica Light"/>
              </a:rPr>
              <a:t>		    合法的常量名以字母或下划线开始，后面跟着任何字母，数字或下划线。</a:t>
            </a:r>
          </a:p>
          <a:p>
            <a:pPr lvl="4" defTabSz="914400"/>
            <a:r>
              <a:rPr lang="zh-CN" altLang="en-US" sz="4000" dirty="0">
                <a:solidFill>
                  <a:schemeClr val="tx2"/>
                </a:solidFill>
                <a:latin typeface="Helvetica Light"/>
              </a:rPr>
              <a:t>注意：</a:t>
            </a:r>
          </a:p>
          <a:p>
            <a:pPr lvl="4" defTabSz="914400"/>
            <a:r>
              <a:rPr lang="en-US" altLang="zh-CN" sz="4000" dirty="0">
                <a:solidFill>
                  <a:schemeClr val="tx2"/>
                </a:solidFill>
                <a:latin typeface="Helvetica Light"/>
              </a:rPr>
              <a:t>	  a.</a:t>
            </a:r>
            <a:r>
              <a:rPr lang="zh-CN" altLang="en-US" sz="4000" dirty="0">
                <a:solidFill>
                  <a:schemeClr val="tx2"/>
                </a:solidFill>
                <a:latin typeface="Helvetica Light"/>
              </a:rPr>
              <a:t>常量实际上可以认为是</a:t>
            </a:r>
            <a:r>
              <a:rPr lang="en-US" altLang="zh-CN" sz="4000" dirty="0">
                <a:solidFill>
                  <a:schemeClr val="tx2"/>
                </a:solidFill>
                <a:latin typeface="Helvetica Light"/>
              </a:rPr>
              <a:t>【</a:t>
            </a:r>
            <a:r>
              <a:rPr lang="zh-CN" altLang="en-US" sz="4000" dirty="0">
                <a:solidFill>
                  <a:schemeClr val="tx2"/>
                </a:solidFill>
                <a:latin typeface="Helvetica Light"/>
              </a:rPr>
              <a:t>宏定义</a:t>
            </a:r>
            <a:r>
              <a:rPr lang="en-US" altLang="zh-CN" sz="4000" dirty="0">
                <a:solidFill>
                  <a:schemeClr val="tx2"/>
                </a:solidFill>
                <a:latin typeface="Helvetica Light"/>
              </a:rPr>
              <a:t>】</a:t>
            </a:r>
            <a:r>
              <a:rPr lang="zh-CN" altLang="en-US" sz="4000" dirty="0">
                <a:solidFill>
                  <a:schemeClr val="tx2"/>
                </a:solidFill>
                <a:latin typeface="Helvetica Light"/>
              </a:rPr>
              <a:t>在</a:t>
            </a:r>
            <a:r>
              <a:rPr lang="en-US" altLang="zh-CN" sz="4000" dirty="0" err="1">
                <a:solidFill>
                  <a:schemeClr val="tx2"/>
                </a:solidFill>
                <a:latin typeface="Helvetica Light"/>
              </a:rPr>
              <a:t>php</a:t>
            </a:r>
            <a:r>
              <a:rPr lang="zh-CN" altLang="en-US" sz="4000" dirty="0">
                <a:solidFill>
                  <a:schemeClr val="tx2"/>
                </a:solidFill>
                <a:latin typeface="Helvetica Light"/>
              </a:rPr>
              <a:t>中的一个体现</a:t>
            </a:r>
          </a:p>
          <a:p>
            <a:pPr defTabSz="914400"/>
            <a:r>
              <a:rPr lang="en-US" altLang="zh-CN" sz="4000" dirty="0">
                <a:solidFill>
                  <a:schemeClr val="tx2"/>
                </a:solidFill>
                <a:latin typeface="Helvetica Light"/>
              </a:rPr>
              <a:t>		  b.</a:t>
            </a:r>
            <a:r>
              <a:rPr lang="zh-CN" altLang="en-US" sz="4000" dirty="0">
                <a:solidFill>
                  <a:schemeClr val="tx2"/>
                </a:solidFill>
                <a:latin typeface="Helvetica Light"/>
              </a:rPr>
              <a:t>为了区分变量和常量，我们约定常量在定义时均使用大写</a:t>
            </a:r>
          </a:p>
          <a:p>
            <a:pPr defTabSz="914400"/>
            <a:r>
              <a:rPr lang="zh-CN" altLang="en-US" sz="4000" dirty="0">
                <a:solidFill>
                  <a:schemeClr val="tx2"/>
                </a:solidFill>
                <a:latin typeface="Helvetica Light"/>
              </a:rPr>
              <a:t>		  </a:t>
            </a:r>
            <a:r>
              <a:rPr lang="en-US" altLang="zh-CN" sz="4000" dirty="0" err="1">
                <a:solidFill>
                  <a:schemeClr val="tx2"/>
                </a:solidFill>
                <a:latin typeface="Helvetica Light"/>
              </a:rPr>
              <a:t>c.php</a:t>
            </a:r>
            <a:r>
              <a:rPr lang="zh-CN" altLang="en-US" sz="4000" dirty="0">
                <a:solidFill>
                  <a:schemeClr val="tx2"/>
                </a:solidFill>
                <a:latin typeface="Helvetica Light"/>
              </a:rPr>
              <a:t>中实际上并不是所有的常量的值都不能改变，</a:t>
            </a:r>
            <a:r>
              <a:rPr lang="en-US" altLang="zh-CN" sz="4000" dirty="0">
                <a:solidFill>
                  <a:schemeClr val="tx2"/>
                </a:solidFill>
                <a:latin typeface="Helvetica Light"/>
              </a:rPr>
              <a:t>MC(</a:t>
            </a:r>
            <a:r>
              <a:rPr lang="zh-CN" altLang="en-US" sz="4000" dirty="0">
                <a:solidFill>
                  <a:schemeClr val="tx2"/>
                </a:solidFill>
                <a:latin typeface="Helvetica Light"/>
              </a:rPr>
              <a:t>魔术常量</a:t>
            </a:r>
            <a:r>
              <a:rPr lang="en-US" altLang="zh-CN" sz="4000" dirty="0">
                <a:solidFill>
                  <a:schemeClr val="tx2"/>
                </a:solidFill>
                <a:latin typeface="Helvetica Light"/>
              </a:rPr>
              <a:t>)</a:t>
            </a:r>
            <a:r>
              <a:rPr lang="zh-CN" altLang="en-US" sz="4000" dirty="0">
                <a:solidFill>
                  <a:schemeClr val="tx2"/>
                </a:solidFill>
                <a:latin typeface="Helvetica Light"/>
              </a:rPr>
              <a:t>就能够发生改变。</a:t>
            </a:r>
          </a:p>
          <a:p>
            <a:pPr defTabSz="914400"/>
            <a:r>
              <a:rPr lang="zh-CN" altLang="en-US" sz="4000" dirty="0">
                <a:solidFill>
                  <a:schemeClr val="tx2"/>
                </a:solidFill>
                <a:latin typeface="Helvetica Light"/>
              </a:rPr>
              <a:t>	例子：</a:t>
            </a:r>
          </a:p>
          <a:p>
            <a:pPr defTabSz="914400"/>
            <a:r>
              <a:rPr lang="en-US" altLang="zh-CN" sz="4000" dirty="0">
                <a:solidFill>
                  <a:schemeClr val="tx2"/>
                </a:solidFill>
                <a:latin typeface="Helvetica Light"/>
              </a:rPr>
              <a:t>		  </a:t>
            </a:r>
            <a:r>
              <a:rPr lang="en-US" altLang="en-US" sz="4000" dirty="0">
                <a:solidFill>
                  <a:schemeClr val="tx2"/>
                </a:solidFill>
                <a:latin typeface="Helvetica Light"/>
              </a:rPr>
              <a:t>define('FRANK', '</a:t>
            </a:r>
            <a:r>
              <a:rPr lang="en-US" altLang="en-US" sz="4000" dirty="0" err="1">
                <a:solidFill>
                  <a:schemeClr val="tx2"/>
                </a:solidFill>
                <a:latin typeface="Helvetica Light"/>
              </a:rPr>
              <a:t>沃德田</a:t>
            </a:r>
            <a:r>
              <a:rPr lang="en-US" altLang="en-US" sz="4000" dirty="0" err="1">
                <a:solidFill>
                  <a:schemeClr val="tx2"/>
                </a:solidFill>
              </a:rPr>
              <a:t>·</a:t>
            </a:r>
            <a:r>
              <a:rPr lang="en-US" altLang="en-US" sz="4000" dirty="0" err="1">
                <a:solidFill>
                  <a:schemeClr val="tx2"/>
                </a:solidFill>
                <a:latin typeface="Helvetica Light"/>
              </a:rPr>
              <a:t>辣么帅</a:t>
            </a:r>
            <a:r>
              <a:rPr lang="en-US" altLang="en-US" sz="4000" dirty="0">
                <a:solidFill>
                  <a:schemeClr val="tx2"/>
                </a:solidFill>
                <a:latin typeface="Helvetica Light"/>
              </a:rPr>
              <a:t>');</a:t>
            </a:r>
          </a:p>
          <a:p>
            <a:pPr defTabSz="914400"/>
            <a:r>
              <a:rPr lang="en-US" altLang="zh-CN" sz="4000" dirty="0">
                <a:solidFill>
                  <a:schemeClr val="tx2"/>
                </a:solidFill>
                <a:latin typeface="Helvetica Light"/>
              </a:rPr>
              <a:t>		  </a:t>
            </a:r>
            <a:r>
              <a:rPr lang="en-US" altLang="en-US" sz="4000" dirty="0">
                <a:solidFill>
                  <a:schemeClr val="tx2"/>
                </a:solidFill>
                <a:latin typeface="Helvetica Light"/>
              </a:rPr>
              <a:t>echo FRANK;</a:t>
            </a:r>
            <a:endParaRPr lang="zh-CN" altLang="en-US" sz="4000" dirty="0">
              <a:solidFill>
                <a:schemeClr val="tx2"/>
              </a:solidFill>
              <a:latin typeface="Helvetica Light"/>
            </a:endParaRPr>
          </a:p>
        </p:txBody>
      </p:sp>
      <p:pic>
        <p:nvPicPr>
          <p:cNvPr id="7" name="Picture 2" descr="C:\Users\Administrator\Desktop\dataBase\3.视频录制\sxtLogo.png"/>
          <p:cNvPicPr>
            <a:picLocks noChangeAspect="1" noChangeArrowheads="1"/>
          </p:cNvPicPr>
          <p:nvPr/>
        </p:nvPicPr>
        <p:blipFill>
          <a:blip r:embed="rId3"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hape 131"/>
          <p:cNvSpPr>
            <a:spLocks noChangeArrowheads="1"/>
          </p:cNvSpPr>
          <p:nvPr/>
        </p:nvSpPr>
        <p:spPr bwMode="auto">
          <a:xfrm>
            <a:off x="2111375" y="3257550"/>
            <a:ext cx="20148550" cy="833438"/>
          </a:xfrm>
          <a:prstGeom prst="rect">
            <a:avLst/>
          </a:prstGeom>
          <a:noFill/>
          <a:ln w="12700">
            <a:noFill/>
            <a:miter lim="400000"/>
          </a:ln>
        </p:spPr>
        <p:txBody>
          <a:bodyPr lIns="50800" tIns="50800" rIns="50800" bIns="50800">
            <a:spAutoFit/>
          </a:bodyPr>
          <a:lstStyle/>
          <a:p>
            <a:pPr hangingPunct="0">
              <a:lnSpc>
                <a:spcPct val="120000"/>
              </a:lnSpc>
            </a:pPr>
            <a:r>
              <a:rPr lang="en-US" altLang="zh-CN" sz="4000">
                <a:solidFill>
                  <a:srgbClr val="53585F"/>
                </a:solidFill>
                <a:latin typeface="Helvetica Light"/>
              </a:rPr>
              <a:t>	</a:t>
            </a:r>
            <a:endParaRPr lang="zh-CN" altLang="en-US" sz="4000">
              <a:solidFill>
                <a:srgbClr val="53585F"/>
              </a:solidFill>
              <a:latin typeface="Helvetica Light"/>
            </a:endParaRPr>
          </a:p>
        </p:txBody>
      </p:sp>
      <p:sp>
        <p:nvSpPr>
          <p:cNvPr id="26630" name="Text Box 7"/>
          <p:cNvSpPr txBox="1">
            <a:spLocks noChangeArrowheads="1"/>
          </p:cNvSpPr>
          <p:nvPr/>
        </p:nvSpPr>
        <p:spPr bwMode="auto">
          <a:xfrm>
            <a:off x="1606550" y="2536825"/>
            <a:ext cx="2346325" cy="701675"/>
          </a:xfrm>
          <a:prstGeom prst="rect">
            <a:avLst/>
          </a:prstGeom>
          <a:noFill/>
          <a:ln w="9525">
            <a:noFill/>
            <a:miter lim="800000"/>
          </a:ln>
        </p:spPr>
        <p:txBody>
          <a:bodyPr wrap="none">
            <a:spAutoFit/>
          </a:bodyPr>
          <a:lstStyle/>
          <a:p>
            <a:pPr defTabSz="914400"/>
            <a:r>
              <a:rPr lang="en-US" altLang="zh-CN" sz="4000">
                <a:solidFill>
                  <a:schemeClr val="tx2"/>
                </a:solidFill>
                <a:latin typeface="微软雅黑" panose="020B0503020204020204" pitchFamily="34" charset="-122"/>
                <a:ea typeface="微软雅黑" panose="020B0503020204020204" pitchFamily="34" charset="-122"/>
              </a:rPr>
              <a:t>(4)</a:t>
            </a:r>
            <a:r>
              <a:rPr lang="zh-CN" altLang="en-US" sz="4000">
                <a:solidFill>
                  <a:schemeClr val="tx2"/>
                </a:solidFill>
                <a:latin typeface="微软雅黑" panose="020B0503020204020204" pitchFamily="34" charset="-122"/>
                <a:ea typeface="微软雅黑" panose="020B0503020204020204" pitchFamily="34" charset="-122"/>
              </a:rPr>
              <a:t>表达式</a:t>
            </a:r>
          </a:p>
        </p:txBody>
      </p:sp>
      <p:sp>
        <p:nvSpPr>
          <p:cNvPr id="26631" name="Text Box 8"/>
          <p:cNvSpPr txBox="1">
            <a:spLocks noChangeArrowheads="1"/>
          </p:cNvSpPr>
          <p:nvPr/>
        </p:nvSpPr>
        <p:spPr bwMode="auto">
          <a:xfrm>
            <a:off x="2090738" y="3802063"/>
            <a:ext cx="21910675" cy="6797675"/>
          </a:xfrm>
          <a:prstGeom prst="rect">
            <a:avLst/>
          </a:prstGeom>
          <a:noFill/>
          <a:ln w="9525">
            <a:noFill/>
            <a:miter lim="800000"/>
          </a:ln>
        </p:spPr>
        <p:txBody>
          <a:bodyPr>
            <a:spAutoFit/>
          </a:bodyPr>
          <a:lstStyle/>
          <a:p>
            <a:pPr defTabSz="914400"/>
            <a:r>
              <a:rPr lang="zh-CN" altLang="en-US" sz="4000" dirty="0">
                <a:solidFill>
                  <a:schemeClr val="tx2"/>
                </a:solidFill>
                <a:latin typeface="Helvetica Light"/>
                <a:ea typeface="微软雅黑" panose="020B0503020204020204" pitchFamily="34" charset="-122"/>
              </a:rPr>
              <a:t>	描述：</a:t>
            </a:r>
            <a:r>
              <a:rPr lang="zh-CN" altLang="en-US" sz="4000" dirty="0">
                <a:solidFill>
                  <a:schemeClr val="tx2"/>
                </a:solidFill>
                <a:latin typeface="Helvetica Light"/>
              </a:rPr>
              <a:t>表达式是</a:t>
            </a:r>
            <a:r>
              <a:rPr lang="en-US" altLang="zh-CN" sz="4000" dirty="0" err="1">
                <a:solidFill>
                  <a:schemeClr val="tx2"/>
                </a:solidFill>
                <a:latin typeface="Helvetica Light"/>
              </a:rPr>
              <a:t>php</a:t>
            </a:r>
            <a:r>
              <a:rPr lang="zh-CN" altLang="en-US" sz="4000" dirty="0">
                <a:solidFill>
                  <a:schemeClr val="tx2"/>
                </a:solidFill>
                <a:latin typeface="Helvetica Light"/>
              </a:rPr>
              <a:t>中的基石，可以说在</a:t>
            </a:r>
            <a:r>
              <a:rPr lang="en-US" altLang="zh-CN" sz="4000" dirty="0" err="1">
                <a:solidFill>
                  <a:schemeClr val="tx2"/>
                </a:solidFill>
                <a:latin typeface="Helvetica Light"/>
              </a:rPr>
              <a:t>php</a:t>
            </a:r>
            <a:r>
              <a:rPr lang="zh-CN" altLang="en-US" sz="4000" dirty="0">
                <a:solidFill>
                  <a:schemeClr val="tx2"/>
                </a:solidFill>
                <a:latin typeface="Helvetica Light"/>
              </a:rPr>
              <a:t>中缩写的任何内容都是表达式。</a:t>
            </a:r>
          </a:p>
          <a:p>
            <a:pPr defTabSz="914400"/>
            <a:r>
              <a:rPr lang="zh-CN" altLang="en-US" sz="4000" dirty="0">
                <a:solidFill>
                  <a:schemeClr val="tx2"/>
                </a:solidFill>
                <a:latin typeface="Helvetica Light"/>
              </a:rPr>
              <a:t>		    官方给出的概念是</a:t>
            </a:r>
            <a:r>
              <a:rPr lang="en-US" altLang="zh-CN" sz="4000" dirty="0">
                <a:solidFill>
                  <a:schemeClr val="tx2"/>
                </a:solidFill>
                <a:latin typeface="Helvetica Light"/>
              </a:rPr>
              <a:t>【</a:t>
            </a:r>
            <a:r>
              <a:rPr lang="zh-CN" altLang="en-US" sz="4000" dirty="0">
                <a:solidFill>
                  <a:schemeClr val="tx2"/>
                </a:solidFill>
                <a:latin typeface="Helvetica Light"/>
              </a:rPr>
              <a:t>任何有值的东西均可以称为是表达式</a:t>
            </a:r>
            <a:r>
              <a:rPr lang="en-US" altLang="zh-CN" sz="4000" dirty="0">
                <a:solidFill>
                  <a:schemeClr val="tx2"/>
                </a:solidFill>
                <a:latin typeface="Helvetica Light"/>
              </a:rPr>
              <a:t>】</a:t>
            </a:r>
          </a:p>
          <a:p>
            <a:pPr defTabSz="914400"/>
            <a:r>
              <a:rPr lang="zh-CN" altLang="en-US" sz="4000" dirty="0">
                <a:solidFill>
                  <a:schemeClr val="tx2"/>
                </a:solidFill>
                <a:latin typeface="Helvetica Light"/>
              </a:rPr>
              <a:t>	语法：在</a:t>
            </a:r>
            <a:r>
              <a:rPr lang="en-US" altLang="zh-CN" sz="4000" dirty="0" err="1">
                <a:solidFill>
                  <a:schemeClr val="tx2"/>
                </a:solidFill>
                <a:latin typeface="Helvetica Light"/>
              </a:rPr>
              <a:t>php</a:t>
            </a:r>
            <a:r>
              <a:rPr lang="zh-CN" altLang="en-US" sz="4000" dirty="0">
                <a:solidFill>
                  <a:schemeClr val="tx2"/>
                </a:solidFill>
                <a:latin typeface="Helvetica Light"/>
              </a:rPr>
              <a:t>中表达式无法精确的被给出一个语法来设定，但可以简单设立一个通俗的标准。</a:t>
            </a:r>
          </a:p>
          <a:p>
            <a:pPr defTabSz="914400"/>
            <a:r>
              <a:rPr lang="zh-CN" altLang="en-US" sz="4000" dirty="0">
                <a:solidFill>
                  <a:srgbClr val="FF0000"/>
                </a:solidFill>
                <a:latin typeface="Helvetica Light"/>
              </a:rPr>
              <a:t>		    那就是语句如果不加分号的部分，就是表达式。</a:t>
            </a:r>
          </a:p>
          <a:p>
            <a:pPr defTabSz="914400"/>
            <a:r>
              <a:rPr lang="zh-CN" altLang="en-US" sz="4000" dirty="0">
                <a:solidFill>
                  <a:schemeClr val="tx2"/>
                </a:solidFill>
                <a:latin typeface="Helvetica Light"/>
              </a:rPr>
              <a:t>	注意：</a:t>
            </a:r>
          </a:p>
          <a:p>
            <a:pPr lvl="4" defTabSz="914400"/>
            <a:r>
              <a:rPr lang="en-US" altLang="zh-CN" sz="4000" dirty="0">
                <a:solidFill>
                  <a:schemeClr val="tx2"/>
                </a:solidFill>
                <a:latin typeface="Helvetica Light"/>
              </a:rPr>
              <a:t>	   </a:t>
            </a:r>
            <a:r>
              <a:rPr lang="zh-CN" altLang="en-US" sz="4000" dirty="0">
                <a:solidFill>
                  <a:schemeClr val="tx2"/>
                </a:solidFill>
                <a:latin typeface="Helvetica Light"/>
              </a:rPr>
              <a:t>上面的说法并不完全准确，毕竟有一些语句是不使用分号结尾的。</a:t>
            </a:r>
          </a:p>
          <a:p>
            <a:pPr lvl="4" defTabSz="914400"/>
            <a:r>
              <a:rPr lang="zh-CN" altLang="en-US" sz="4000" dirty="0">
                <a:solidFill>
                  <a:schemeClr val="tx2"/>
                </a:solidFill>
                <a:latin typeface="Helvetica Light"/>
              </a:rPr>
              <a:t>	   例如流程控制中的</a:t>
            </a:r>
            <a:r>
              <a:rPr lang="en-US" altLang="zh-CN" sz="4000" dirty="0">
                <a:solidFill>
                  <a:schemeClr val="tx2"/>
                </a:solidFill>
                <a:latin typeface="Helvetica Light"/>
              </a:rPr>
              <a:t>if</a:t>
            </a:r>
            <a:r>
              <a:rPr lang="zh-CN" altLang="en-US" sz="4000" dirty="0">
                <a:solidFill>
                  <a:schemeClr val="tx2"/>
                </a:solidFill>
                <a:latin typeface="Helvetica Light"/>
              </a:rPr>
              <a:t>等结构，还有函数等结构。</a:t>
            </a:r>
          </a:p>
          <a:p>
            <a:pPr lvl="4" defTabSz="914400"/>
            <a:r>
              <a:rPr lang="zh-CN" altLang="en-US" sz="4000" dirty="0">
                <a:solidFill>
                  <a:schemeClr val="tx2"/>
                </a:solidFill>
                <a:latin typeface="Helvetica Light"/>
              </a:rPr>
              <a:t>	   因此上面的说法只是</a:t>
            </a:r>
            <a:r>
              <a:rPr lang="zh-CN" altLang="en-US" sz="4000" dirty="0">
                <a:solidFill>
                  <a:schemeClr val="tx2"/>
                </a:solidFill>
              </a:rPr>
              <a:t>“</a:t>
            </a:r>
            <a:r>
              <a:rPr lang="zh-CN" altLang="en-US" sz="4000" dirty="0">
                <a:solidFill>
                  <a:schemeClr val="tx2"/>
                </a:solidFill>
                <a:latin typeface="Helvetica Light"/>
              </a:rPr>
              <a:t>简单</a:t>
            </a:r>
            <a:r>
              <a:rPr lang="en-US" altLang="zh-CN" sz="4000" dirty="0">
                <a:solidFill>
                  <a:schemeClr val="tx2"/>
                </a:solidFill>
              </a:rPr>
              <a:t>”</a:t>
            </a:r>
            <a:r>
              <a:rPr lang="zh-CN" altLang="en-US" sz="4000" dirty="0">
                <a:solidFill>
                  <a:schemeClr val="tx2"/>
                </a:solidFill>
                <a:latin typeface="Helvetica Light"/>
              </a:rPr>
              <a:t>设立的一个标准。</a:t>
            </a:r>
          </a:p>
          <a:p>
            <a:pPr lvl="4" defTabSz="914400"/>
            <a:r>
              <a:rPr lang="zh-CN" altLang="en-US" sz="4000" dirty="0">
                <a:solidFill>
                  <a:schemeClr val="tx2"/>
                </a:solidFill>
                <a:latin typeface="Helvetica Light"/>
              </a:rPr>
              <a:t>例子：</a:t>
            </a:r>
          </a:p>
          <a:p>
            <a:pPr lvl="4" defTabSz="914400"/>
            <a:r>
              <a:rPr lang="zh-CN" altLang="en-US" sz="4000" dirty="0">
                <a:solidFill>
                  <a:schemeClr val="tx2"/>
                </a:solidFill>
                <a:latin typeface="Helvetica Light"/>
              </a:rPr>
              <a:t>	   </a:t>
            </a:r>
            <a:r>
              <a:rPr lang="en-US" altLang="zh-CN" sz="4000" dirty="0">
                <a:solidFill>
                  <a:schemeClr val="tx2"/>
                </a:solidFill>
                <a:latin typeface="Helvetica Light"/>
              </a:rPr>
              <a:t>function</a:t>
            </a:r>
            <a:r>
              <a:rPr lang="en-US" altLang="zh-CN" sz="4000" dirty="0">
                <a:solidFill>
                  <a:schemeClr val="tx2"/>
                </a:solidFill>
              </a:rPr>
              <a:t> </a:t>
            </a:r>
            <a:r>
              <a:rPr lang="en-US" altLang="zh-CN" sz="4000" dirty="0" err="1">
                <a:solidFill>
                  <a:schemeClr val="tx2"/>
                </a:solidFill>
                <a:latin typeface="Helvetica Light"/>
              </a:rPr>
              <a:t>foo</a:t>
            </a:r>
            <a:r>
              <a:rPr lang="en-US" altLang="zh-CN" sz="4000" dirty="0">
                <a:solidFill>
                  <a:schemeClr val="tx2"/>
                </a:solidFill>
              </a:rPr>
              <a:t> </a:t>
            </a:r>
            <a:r>
              <a:rPr lang="en-US" altLang="zh-CN" sz="4000" dirty="0">
                <a:solidFill>
                  <a:schemeClr val="tx2"/>
                </a:solidFill>
                <a:latin typeface="Helvetica Light"/>
              </a:rPr>
              <a:t>(){return</a:t>
            </a:r>
            <a:r>
              <a:rPr lang="en-US" altLang="zh-CN" sz="4000" dirty="0">
                <a:solidFill>
                  <a:schemeClr val="tx2"/>
                </a:solidFill>
              </a:rPr>
              <a:t> </a:t>
            </a:r>
            <a:r>
              <a:rPr lang="en-US" altLang="zh-CN" sz="4000" dirty="0">
                <a:solidFill>
                  <a:schemeClr val="tx2"/>
                </a:solidFill>
                <a:latin typeface="Helvetica Light"/>
              </a:rPr>
              <a:t>5;} //</a:t>
            </a:r>
            <a:r>
              <a:rPr lang="zh-CN" altLang="en-US" sz="4000" dirty="0">
                <a:solidFill>
                  <a:schemeClr val="tx2"/>
                </a:solidFill>
                <a:latin typeface="Helvetica Light"/>
              </a:rPr>
              <a:t>函数表达式</a:t>
            </a:r>
          </a:p>
          <a:p>
            <a:pPr lvl="4" defTabSz="914400"/>
            <a:r>
              <a:rPr lang="en-US" altLang="zh-CN" sz="4000" dirty="0">
                <a:solidFill>
                  <a:schemeClr val="tx2"/>
                </a:solidFill>
                <a:latin typeface="Helvetica Light"/>
              </a:rPr>
              <a:t>	   $c</a:t>
            </a:r>
            <a:r>
              <a:rPr lang="en-US" altLang="zh-CN" sz="4000" dirty="0">
                <a:solidFill>
                  <a:schemeClr val="tx2"/>
                </a:solidFill>
              </a:rPr>
              <a:t> </a:t>
            </a:r>
            <a:r>
              <a:rPr lang="en-US" altLang="zh-CN" sz="4000" dirty="0">
                <a:solidFill>
                  <a:schemeClr val="tx2"/>
                </a:solidFill>
                <a:latin typeface="Helvetica Light"/>
              </a:rPr>
              <a:t>=</a:t>
            </a:r>
            <a:r>
              <a:rPr lang="en-US" altLang="zh-CN" sz="4000" dirty="0">
                <a:solidFill>
                  <a:schemeClr val="tx2"/>
                </a:solidFill>
              </a:rPr>
              <a:t> </a:t>
            </a:r>
            <a:r>
              <a:rPr lang="en-US" altLang="zh-CN" sz="4000" dirty="0">
                <a:solidFill>
                  <a:schemeClr val="tx2"/>
                </a:solidFill>
                <a:latin typeface="Helvetica Light"/>
              </a:rPr>
              <a:t>$a</a:t>
            </a:r>
            <a:r>
              <a:rPr lang="en-US" altLang="zh-CN" sz="4000" dirty="0" smtClean="0">
                <a:solidFill>
                  <a:schemeClr val="tx2"/>
                </a:solidFill>
                <a:latin typeface="Helvetica Light"/>
              </a:rPr>
              <a:t>++</a:t>
            </a:r>
            <a:r>
              <a:rPr lang="en-US" altLang="zh-CN" sz="4000" dirty="0">
                <a:solidFill>
                  <a:schemeClr val="tx2"/>
                </a:solidFill>
                <a:latin typeface="Helvetica Light"/>
              </a:rPr>
              <a:t>				//</a:t>
            </a:r>
            <a:r>
              <a:rPr lang="zh-CN" altLang="en-US" sz="4000" dirty="0">
                <a:solidFill>
                  <a:schemeClr val="tx2"/>
                </a:solidFill>
                <a:latin typeface="Helvetica Light"/>
              </a:rPr>
              <a:t>赋值表达式</a:t>
            </a:r>
          </a:p>
        </p:txBody>
      </p:sp>
      <p:sp>
        <p:nvSpPr>
          <p:cNvPr id="26632" name="Text Box 9"/>
          <p:cNvSpPr txBox="1">
            <a:spLocks noChangeArrowheads="1"/>
          </p:cNvSpPr>
          <p:nvPr/>
        </p:nvSpPr>
        <p:spPr bwMode="auto">
          <a:xfrm>
            <a:off x="11760200" y="665163"/>
            <a:ext cx="184150" cy="701675"/>
          </a:xfrm>
          <a:prstGeom prst="rect">
            <a:avLst/>
          </a:prstGeom>
          <a:noFill/>
          <a:ln w="9525">
            <a:noFill/>
            <a:miter lim="800000"/>
          </a:ln>
        </p:spPr>
        <p:txBody>
          <a:bodyPr wrap="none">
            <a:spAutoFit/>
          </a:bodyPr>
          <a:lstStyle/>
          <a:p>
            <a:pPr defTabSz="914400"/>
            <a:endParaRPr lang="en-US" altLang="zh-CN" sz="4000"/>
          </a:p>
        </p:txBody>
      </p:sp>
      <p:pic>
        <p:nvPicPr>
          <p:cNvPr id="8" name="Picture 2" descr="C:\Users\Administrator\Desktop\dataBase\3.视频录制\sxtLogo.png"/>
          <p:cNvPicPr>
            <a:picLocks noChangeAspect="1" noChangeArrowheads="1"/>
          </p:cNvPicPr>
          <p:nvPr/>
        </p:nvPicPr>
        <p:blipFill>
          <a:blip r:embed="rId3"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hape 131"/>
          <p:cNvSpPr>
            <a:spLocks noChangeArrowheads="1"/>
          </p:cNvSpPr>
          <p:nvPr/>
        </p:nvSpPr>
        <p:spPr bwMode="auto">
          <a:xfrm>
            <a:off x="2111375" y="3257550"/>
            <a:ext cx="20148550" cy="833438"/>
          </a:xfrm>
          <a:prstGeom prst="rect">
            <a:avLst/>
          </a:prstGeom>
          <a:noFill/>
          <a:ln w="12700">
            <a:noFill/>
            <a:miter lim="400000"/>
          </a:ln>
        </p:spPr>
        <p:txBody>
          <a:bodyPr lIns="50800" tIns="50800" rIns="50800" bIns="50800">
            <a:spAutoFit/>
          </a:bodyPr>
          <a:lstStyle/>
          <a:p>
            <a:pPr hangingPunct="0">
              <a:lnSpc>
                <a:spcPct val="120000"/>
              </a:lnSpc>
            </a:pPr>
            <a:r>
              <a:rPr lang="en-US" altLang="zh-CN" sz="4000">
                <a:solidFill>
                  <a:srgbClr val="53585F"/>
                </a:solidFill>
                <a:latin typeface="Helvetica Light"/>
              </a:rPr>
              <a:t>	</a:t>
            </a:r>
            <a:endParaRPr lang="zh-CN" altLang="en-US" sz="4000">
              <a:solidFill>
                <a:srgbClr val="53585F"/>
              </a:solidFill>
              <a:latin typeface="Helvetica Light"/>
            </a:endParaRPr>
          </a:p>
        </p:txBody>
      </p:sp>
      <p:sp>
        <p:nvSpPr>
          <p:cNvPr id="28676" name="Shape 133"/>
          <p:cNvSpPr>
            <a:spLocks noChangeArrowheads="1"/>
          </p:cNvSpPr>
          <p:nvPr/>
        </p:nvSpPr>
        <p:spPr bwMode="auto">
          <a:xfrm>
            <a:off x="6569075" y="8613775"/>
            <a:ext cx="3405188" cy="736600"/>
          </a:xfrm>
          <a:prstGeom prst="rect">
            <a:avLst/>
          </a:prstGeom>
          <a:noFill/>
          <a:ln w="12700">
            <a:noFill/>
            <a:miter lim="400000"/>
          </a:ln>
        </p:spPr>
        <p:txBody>
          <a:bodyPr lIns="50800" tIns="50800" rIns="50800" bIns="50800">
            <a:spAutoFit/>
          </a:bodyPr>
          <a:lstStyle/>
          <a:p>
            <a:pPr hangingPunct="0">
              <a:lnSpc>
                <a:spcPct val="120000"/>
              </a:lnSpc>
            </a:pPr>
            <a:r>
              <a:rPr lang="en-US" altLang="zh-CN" sz="4200">
                <a:solidFill>
                  <a:srgbClr val="FFFFFF"/>
                </a:solidFill>
                <a:latin typeface="Helvetica Light"/>
              </a:rPr>
              <a:t>UI</a:t>
            </a:r>
            <a:r>
              <a:rPr lang="zh-CN" altLang="en-US" sz="4200">
                <a:solidFill>
                  <a:srgbClr val="FFFFFF"/>
                </a:solidFill>
                <a:latin typeface="Helvetica Light"/>
              </a:rPr>
              <a:t>视觉设计师</a:t>
            </a:r>
          </a:p>
        </p:txBody>
      </p:sp>
      <p:sp>
        <p:nvSpPr>
          <p:cNvPr id="28677" name="Text Box 7"/>
          <p:cNvSpPr txBox="1">
            <a:spLocks noChangeArrowheads="1"/>
          </p:cNvSpPr>
          <p:nvPr/>
        </p:nvSpPr>
        <p:spPr bwMode="auto">
          <a:xfrm>
            <a:off x="1895475" y="2054225"/>
            <a:ext cx="6662738" cy="1006475"/>
          </a:xfrm>
          <a:prstGeom prst="rect">
            <a:avLst/>
          </a:prstGeom>
          <a:noFill/>
          <a:ln w="9525">
            <a:noFill/>
            <a:miter lim="800000"/>
          </a:ln>
        </p:spPr>
        <p:txBody>
          <a:bodyPr wrap="none">
            <a:spAutoFit/>
          </a:bodyPr>
          <a:lstStyle/>
          <a:p>
            <a:pPr defTabSz="914400"/>
            <a:r>
              <a:rPr lang="en-US" altLang="zh-CN" sz="6000">
                <a:solidFill>
                  <a:schemeClr val="tx2"/>
                </a:solidFill>
                <a:ea typeface="宋体" panose="02010600030101010101" pitchFamily="2" charset="-122"/>
              </a:rPr>
              <a:t>3.php</a:t>
            </a:r>
            <a:r>
              <a:rPr lang="zh-CN" altLang="en-US" sz="6000">
                <a:solidFill>
                  <a:schemeClr val="tx2"/>
                </a:solidFill>
                <a:ea typeface="宋体" panose="02010600030101010101" pitchFamily="2" charset="-122"/>
              </a:rPr>
              <a:t>常见数据类型</a:t>
            </a:r>
          </a:p>
        </p:txBody>
      </p:sp>
      <p:sp>
        <p:nvSpPr>
          <p:cNvPr id="28678" name="Text Box 8"/>
          <p:cNvSpPr txBox="1">
            <a:spLocks noChangeArrowheads="1"/>
          </p:cNvSpPr>
          <p:nvPr/>
        </p:nvSpPr>
        <p:spPr bwMode="auto">
          <a:xfrm>
            <a:off x="2398713" y="3689350"/>
            <a:ext cx="20810537" cy="8626475"/>
          </a:xfrm>
          <a:prstGeom prst="rect">
            <a:avLst/>
          </a:prstGeom>
          <a:noFill/>
          <a:ln w="9525">
            <a:noFill/>
            <a:miter lim="800000"/>
          </a:ln>
        </p:spPr>
        <p:txBody>
          <a:bodyPr>
            <a:spAutoFit/>
          </a:bodyPr>
          <a:lstStyle/>
          <a:p>
            <a:pPr defTabSz="914400"/>
            <a:r>
              <a:rPr lang="zh-CN" altLang="en-US" sz="4000" dirty="0">
                <a:solidFill>
                  <a:schemeClr val="tx2"/>
                </a:solidFill>
                <a:latin typeface="微软雅黑" panose="020B0503020204020204" pitchFamily="34" charset="-122"/>
                <a:ea typeface="微软雅黑" panose="020B0503020204020204" pitchFamily="34" charset="-122"/>
              </a:rPr>
              <a:t>	</a:t>
            </a:r>
            <a:r>
              <a:rPr lang="en-US" altLang="zh-CN" sz="4000" dirty="0" err="1">
                <a:solidFill>
                  <a:schemeClr val="tx2"/>
                </a:solidFill>
                <a:latin typeface="微软雅黑" panose="020B0503020204020204" pitchFamily="34" charset="-122"/>
                <a:ea typeface="微软雅黑" panose="020B0503020204020204" pitchFamily="34" charset="-122"/>
              </a:rPr>
              <a:t>php</a:t>
            </a:r>
            <a:r>
              <a:rPr lang="zh-CN" altLang="en-US" sz="4000" dirty="0">
                <a:solidFill>
                  <a:schemeClr val="tx2"/>
                </a:solidFill>
                <a:latin typeface="微软雅黑" panose="020B0503020204020204" pitchFamily="34" charset="-122"/>
                <a:ea typeface="微软雅黑" panose="020B0503020204020204" pitchFamily="34" charset="-122"/>
              </a:rPr>
              <a:t>中的数据类型相较于</a:t>
            </a:r>
            <a:r>
              <a:rPr lang="en-US" altLang="zh-CN" sz="4000" dirty="0" err="1">
                <a:solidFill>
                  <a:schemeClr val="tx2"/>
                </a:solidFill>
                <a:latin typeface="微软雅黑" panose="020B0503020204020204" pitchFamily="34" charset="-122"/>
                <a:ea typeface="微软雅黑" panose="020B0503020204020204" pitchFamily="34" charset="-122"/>
              </a:rPr>
              <a:t>js</a:t>
            </a:r>
            <a:r>
              <a:rPr lang="zh-CN" altLang="en-US" sz="4000" dirty="0">
                <a:solidFill>
                  <a:schemeClr val="tx2"/>
                </a:solidFill>
                <a:latin typeface="微软雅黑" panose="020B0503020204020204" pitchFamily="34" charset="-122"/>
                <a:ea typeface="微软雅黑" panose="020B0503020204020204" pitchFamily="34" charset="-122"/>
              </a:rPr>
              <a:t>多了很多中，但其中相当一部分对于我们来说鲜少用到。因此我们只在这为大家介绍常见的几种数据类型。</a:t>
            </a:r>
          </a:p>
          <a:p>
            <a:pPr defTabSz="914400"/>
            <a:r>
              <a:rPr lang="zh-CN" altLang="en-US" sz="4000" dirty="0">
                <a:solidFill>
                  <a:schemeClr val="tx2"/>
                </a:solidFill>
                <a:latin typeface="微软雅黑" panose="020B0503020204020204" pitchFamily="34" charset="-122"/>
                <a:ea typeface="微软雅黑" panose="020B0503020204020204" pitchFamily="34" charset="-122"/>
              </a:rPr>
              <a:t>	</a:t>
            </a:r>
          </a:p>
          <a:p>
            <a:pPr defTabSz="914400"/>
            <a:r>
              <a:rPr lang="zh-CN" altLang="en-US" sz="4000" dirty="0">
                <a:solidFill>
                  <a:schemeClr val="tx2"/>
                </a:solidFill>
                <a:latin typeface="微软雅黑" panose="020B0503020204020204" pitchFamily="34" charset="-122"/>
                <a:ea typeface="微软雅黑" panose="020B0503020204020204" pitchFamily="34" charset="-122"/>
              </a:rPr>
              <a:t>	</a:t>
            </a:r>
            <a:r>
              <a:rPr lang="en-US" altLang="zh-CN" sz="4000" dirty="0">
                <a:solidFill>
                  <a:schemeClr val="tx2"/>
                </a:solidFill>
                <a:latin typeface="微软雅黑" panose="020B0503020204020204" pitchFamily="34" charset="-122"/>
                <a:ea typeface="微软雅黑" panose="020B0503020204020204" pitchFamily="34" charset="-122"/>
              </a:rPr>
              <a:t>(1)</a:t>
            </a:r>
            <a:r>
              <a:rPr lang="zh-CN" altLang="en-US" sz="4000" dirty="0">
                <a:solidFill>
                  <a:schemeClr val="tx2"/>
                </a:solidFill>
                <a:latin typeface="微软雅黑" panose="020B0503020204020204" pitchFamily="34" charset="-122"/>
                <a:ea typeface="微软雅黑" panose="020B0503020204020204" pitchFamily="34" charset="-122"/>
              </a:rPr>
              <a:t>布尔类型：</a:t>
            </a:r>
            <a:r>
              <a:rPr lang="en-US" altLang="zh-CN" sz="4000" dirty="0">
                <a:solidFill>
                  <a:schemeClr val="tx2"/>
                </a:solidFill>
                <a:latin typeface="微软雅黑" panose="020B0503020204020204" pitchFamily="34" charset="-122"/>
                <a:ea typeface="微软雅黑" panose="020B0503020204020204" pitchFamily="34" charset="-122"/>
              </a:rPr>
              <a:t>Boolean</a:t>
            </a:r>
            <a:endParaRPr lang="zh-CN" altLang="en-US" sz="4000" dirty="0">
              <a:solidFill>
                <a:schemeClr val="tx2"/>
              </a:solidFill>
              <a:latin typeface="微软雅黑" panose="020B0503020204020204" pitchFamily="34" charset="-122"/>
              <a:ea typeface="微软雅黑" panose="020B0503020204020204" pitchFamily="34" charset="-122"/>
            </a:endParaRPr>
          </a:p>
          <a:p>
            <a:pPr defTabSz="914400"/>
            <a:r>
              <a:rPr lang="en-US" altLang="zh-CN" sz="4000" dirty="0">
                <a:solidFill>
                  <a:schemeClr val="tx2"/>
                </a:solidFill>
                <a:latin typeface="微软雅黑" panose="020B0503020204020204" pitchFamily="34" charset="-122"/>
                <a:ea typeface="微软雅黑" panose="020B0503020204020204" pitchFamily="34" charset="-122"/>
              </a:rPr>
              <a:t>	(2)</a:t>
            </a:r>
            <a:r>
              <a:rPr lang="zh-CN" altLang="en-US" sz="4000" dirty="0">
                <a:solidFill>
                  <a:schemeClr val="tx2"/>
                </a:solidFill>
                <a:latin typeface="微软雅黑" panose="020B0503020204020204" pitchFamily="34" charset="-122"/>
                <a:ea typeface="微软雅黑" panose="020B0503020204020204" pitchFamily="34" charset="-122"/>
              </a:rPr>
              <a:t>整数类型：</a:t>
            </a:r>
            <a:r>
              <a:rPr lang="en-US" altLang="zh-CN" sz="4000" dirty="0">
                <a:solidFill>
                  <a:schemeClr val="tx2"/>
                </a:solidFill>
                <a:latin typeface="微软雅黑" panose="020B0503020204020204" pitchFamily="34" charset="-122"/>
                <a:ea typeface="微软雅黑" panose="020B0503020204020204" pitchFamily="34" charset="-122"/>
              </a:rPr>
              <a:t>Integer</a:t>
            </a:r>
            <a:endParaRPr lang="zh-CN" altLang="en-US" sz="4000" dirty="0">
              <a:solidFill>
                <a:schemeClr val="tx2"/>
              </a:solidFill>
              <a:latin typeface="微软雅黑" panose="020B0503020204020204" pitchFamily="34" charset="-122"/>
              <a:ea typeface="微软雅黑" panose="020B0503020204020204" pitchFamily="34" charset="-122"/>
            </a:endParaRPr>
          </a:p>
          <a:p>
            <a:pPr defTabSz="914400"/>
            <a:r>
              <a:rPr lang="en-US" altLang="zh-CN" sz="4000" dirty="0">
                <a:solidFill>
                  <a:schemeClr val="tx2"/>
                </a:solidFill>
                <a:latin typeface="微软雅黑" panose="020B0503020204020204" pitchFamily="34" charset="-122"/>
                <a:ea typeface="微软雅黑" panose="020B0503020204020204" pitchFamily="34" charset="-122"/>
              </a:rPr>
              <a:t>	(3)</a:t>
            </a:r>
            <a:r>
              <a:rPr lang="zh-CN" altLang="en-US" sz="4000" dirty="0">
                <a:solidFill>
                  <a:schemeClr val="tx2"/>
                </a:solidFill>
                <a:latin typeface="微软雅黑" panose="020B0503020204020204" pitchFamily="34" charset="-122"/>
                <a:ea typeface="微软雅黑" panose="020B0503020204020204" pitchFamily="34" charset="-122"/>
              </a:rPr>
              <a:t>浮点类型：</a:t>
            </a:r>
            <a:r>
              <a:rPr lang="en-US" altLang="zh-CN" sz="4000" dirty="0">
                <a:solidFill>
                  <a:schemeClr val="tx2"/>
                </a:solidFill>
                <a:latin typeface="微软雅黑" panose="020B0503020204020204" pitchFamily="34" charset="-122"/>
                <a:ea typeface="微软雅黑" panose="020B0503020204020204" pitchFamily="34" charset="-122"/>
              </a:rPr>
              <a:t>Float</a:t>
            </a:r>
            <a:endParaRPr lang="zh-CN" altLang="en-US" sz="4000" dirty="0">
              <a:solidFill>
                <a:schemeClr val="tx2"/>
              </a:solidFill>
              <a:latin typeface="微软雅黑" panose="020B0503020204020204" pitchFamily="34" charset="-122"/>
              <a:ea typeface="微软雅黑" panose="020B0503020204020204" pitchFamily="34" charset="-122"/>
            </a:endParaRPr>
          </a:p>
          <a:p>
            <a:pPr defTabSz="914400"/>
            <a:r>
              <a:rPr lang="en-US" altLang="zh-CN" sz="4000" dirty="0">
                <a:solidFill>
                  <a:schemeClr val="tx2"/>
                </a:solidFill>
                <a:latin typeface="微软雅黑" panose="020B0503020204020204" pitchFamily="34" charset="-122"/>
                <a:ea typeface="微软雅黑" panose="020B0503020204020204" pitchFamily="34" charset="-122"/>
              </a:rPr>
              <a:t>	(4)</a:t>
            </a:r>
            <a:r>
              <a:rPr lang="zh-CN" altLang="en-US" sz="4000" dirty="0">
                <a:solidFill>
                  <a:schemeClr val="tx2"/>
                </a:solidFill>
                <a:latin typeface="微软雅黑" panose="020B0503020204020204" pitchFamily="34" charset="-122"/>
                <a:ea typeface="微软雅黑" panose="020B0503020204020204" pitchFamily="34" charset="-122"/>
              </a:rPr>
              <a:t>字符类型：</a:t>
            </a:r>
            <a:r>
              <a:rPr lang="en-US" altLang="zh-CN" sz="4000" dirty="0">
                <a:solidFill>
                  <a:schemeClr val="tx2"/>
                </a:solidFill>
                <a:latin typeface="微软雅黑" panose="020B0503020204020204" pitchFamily="34" charset="-122"/>
                <a:ea typeface="微软雅黑" panose="020B0503020204020204" pitchFamily="34" charset="-122"/>
              </a:rPr>
              <a:t>String</a:t>
            </a:r>
            <a:endParaRPr lang="zh-CN" altLang="en-US" sz="4000" dirty="0">
              <a:solidFill>
                <a:schemeClr val="tx2"/>
              </a:solidFill>
              <a:latin typeface="微软雅黑" panose="020B0503020204020204" pitchFamily="34" charset="-122"/>
              <a:ea typeface="微软雅黑" panose="020B0503020204020204" pitchFamily="34" charset="-122"/>
            </a:endParaRPr>
          </a:p>
          <a:p>
            <a:pPr defTabSz="914400"/>
            <a:r>
              <a:rPr lang="en-US" altLang="zh-CN" sz="4000" dirty="0">
                <a:solidFill>
                  <a:schemeClr val="tx2"/>
                </a:solidFill>
                <a:latin typeface="微软雅黑" panose="020B0503020204020204" pitchFamily="34" charset="-122"/>
                <a:ea typeface="微软雅黑" panose="020B0503020204020204" pitchFamily="34" charset="-122"/>
              </a:rPr>
              <a:t>	(5)</a:t>
            </a:r>
            <a:r>
              <a:rPr lang="zh-CN" altLang="en-US" sz="4000" dirty="0">
                <a:solidFill>
                  <a:schemeClr val="tx2"/>
                </a:solidFill>
                <a:latin typeface="微软雅黑" panose="020B0503020204020204" pitchFamily="34" charset="-122"/>
                <a:ea typeface="微软雅黑" panose="020B0503020204020204" pitchFamily="34" charset="-122"/>
              </a:rPr>
              <a:t>数组类型：</a:t>
            </a:r>
            <a:r>
              <a:rPr lang="en-US" altLang="zh-CN" sz="4000" dirty="0">
                <a:solidFill>
                  <a:schemeClr val="tx2"/>
                </a:solidFill>
                <a:latin typeface="微软雅黑" panose="020B0503020204020204" pitchFamily="34" charset="-122"/>
                <a:ea typeface="微软雅黑" panose="020B0503020204020204" pitchFamily="34" charset="-122"/>
              </a:rPr>
              <a:t>Array</a:t>
            </a:r>
            <a:endParaRPr lang="zh-CN" altLang="en-US" sz="4000" dirty="0">
              <a:solidFill>
                <a:schemeClr val="tx2"/>
              </a:solidFill>
              <a:latin typeface="微软雅黑" panose="020B0503020204020204" pitchFamily="34" charset="-122"/>
              <a:ea typeface="微软雅黑" panose="020B0503020204020204" pitchFamily="34" charset="-122"/>
            </a:endParaRPr>
          </a:p>
          <a:p>
            <a:pPr defTabSz="914400"/>
            <a:r>
              <a:rPr lang="en-US" altLang="zh-CN" sz="4000" dirty="0">
                <a:solidFill>
                  <a:schemeClr val="tx2"/>
                </a:solidFill>
                <a:latin typeface="微软雅黑" panose="020B0503020204020204" pitchFamily="34" charset="-122"/>
                <a:ea typeface="微软雅黑" panose="020B0503020204020204" pitchFamily="34" charset="-122"/>
              </a:rPr>
              <a:t>	(6)</a:t>
            </a:r>
            <a:r>
              <a:rPr lang="zh-CN" altLang="en-US" sz="4000" dirty="0">
                <a:solidFill>
                  <a:schemeClr val="tx2"/>
                </a:solidFill>
                <a:latin typeface="微软雅黑" panose="020B0503020204020204" pitchFamily="34" charset="-122"/>
                <a:ea typeface="微软雅黑" panose="020B0503020204020204" pitchFamily="34" charset="-122"/>
              </a:rPr>
              <a:t>对象类型：</a:t>
            </a:r>
            <a:r>
              <a:rPr lang="en-US" altLang="zh-CN" sz="4000" dirty="0">
                <a:solidFill>
                  <a:schemeClr val="tx2"/>
                </a:solidFill>
                <a:latin typeface="微软雅黑" panose="020B0503020204020204" pitchFamily="34" charset="-122"/>
                <a:ea typeface="微软雅黑" panose="020B0503020204020204" pitchFamily="34" charset="-122"/>
              </a:rPr>
              <a:t>Object</a:t>
            </a:r>
          </a:p>
          <a:p>
            <a:pPr defTabSz="914400"/>
            <a:r>
              <a:rPr lang="en-US" altLang="zh-CN" sz="4000" dirty="0">
                <a:solidFill>
                  <a:schemeClr val="tx2"/>
                </a:solidFill>
                <a:latin typeface="微软雅黑" panose="020B0503020204020204" pitchFamily="34" charset="-122"/>
                <a:ea typeface="微软雅黑" panose="020B0503020204020204" pitchFamily="34" charset="-122"/>
              </a:rPr>
              <a:t>	(7)</a:t>
            </a:r>
            <a:r>
              <a:rPr lang="zh-CN" altLang="en-US" sz="4000" dirty="0">
                <a:solidFill>
                  <a:schemeClr val="tx2"/>
                </a:solidFill>
                <a:latin typeface="微软雅黑" panose="020B0503020204020204" pitchFamily="34" charset="-122"/>
                <a:ea typeface="微软雅黑" panose="020B0503020204020204" pitchFamily="34" charset="-122"/>
              </a:rPr>
              <a:t>空值类型：</a:t>
            </a:r>
            <a:r>
              <a:rPr lang="en-US" altLang="zh-CN" sz="4000" dirty="0">
                <a:solidFill>
                  <a:schemeClr val="tx2"/>
                </a:solidFill>
                <a:latin typeface="微软雅黑" panose="020B0503020204020204" pitchFamily="34" charset="-122"/>
                <a:ea typeface="微软雅黑" panose="020B0503020204020204" pitchFamily="34" charset="-122"/>
              </a:rPr>
              <a:t>NULL</a:t>
            </a:r>
          </a:p>
          <a:p>
            <a:pPr defTabSz="914400"/>
            <a:endParaRPr lang="en-US" altLang="zh-CN" sz="4000" dirty="0">
              <a:solidFill>
                <a:schemeClr val="tx2"/>
              </a:solidFill>
              <a:latin typeface="微软雅黑" panose="020B0503020204020204" pitchFamily="34" charset="-122"/>
              <a:ea typeface="微软雅黑" panose="020B0503020204020204" pitchFamily="34" charset="-122"/>
            </a:endParaRPr>
          </a:p>
          <a:p>
            <a:pPr defTabSz="914400"/>
            <a:r>
              <a:rPr lang="zh-CN" altLang="en-US" sz="4000" dirty="0">
                <a:solidFill>
                  <a:schemeClr val="tx2"/>
                </a:solidFill>
                <a:latin typeface="微软雅黑" panose="020B0503020204020204" pitchFamily="34" charset="-122"/>
                <a:ea typeface="微软雅黑" panose="020B0503020204020204" pitchFamily="34" charset="-122"/>
              </a:rPr>
              <a:t>介绍数据类型之前，为大家提供两个方法来判别变量的数据类型：</a:t>
            </a:r>
          </a:p>
          <a:p>
            <a:pPr defTabSz="914400"/>
            <a:r>
              <a:rPr lang="zh-CN" altLang="en-US" sz="4000" dirty="0">
                <a:solidFill>
                  <a:schemeClr val="tx2"/>
                </a:solidFill>
                <a:latin typeface="微软雅黑" panose="020B0503020204020204" pitchFamily="34" charset="-122"/>
                <a:ea typeface="微软雅黑" panose="020B0503020204020204" pitchFamily="34" charset="-122"/>
              </a:rPr>
              <a:t>	</a:t>
            </a:r>
            <a:r>
              <a:rPr lang="en-US" altLang="zh-CN" sz="4000" dirty="0">
                <a:solidFill>
                  <a:srgbClr val="FF0000"/>
                </a:solidFill>
                <a:latin typeface="微软雅黑" panose="020B0503020204020204" pitchFamily="34" charset="-122"/>
                <a:ea typeface="微软雅黑" panose="020B0503020204020204" pitchFamily="34" charset="-122"/>
              </a:rPr>
              <a:t>var_dump(</a:t>
            </a:r>
            <a:r>
              <a:rPr lang="zh-CN" altLang="en-US" sz="4000" dirty="0">
                <a:solidFill>
                  <a:srgbClr val="FF0000"/>
                </a:solidFill>
                <a:latin typeface="微软雅黑" panose="020B0503020204020204" pitchFamily="34" charset="-122"/>
                <a:ea typeface="微软雅黑" panose="020B0503020204020204" pitchFamily="34" charset="-122"/>
              </a:rPr>
              <a:t>变量</a:t>
            </a:r>
            <a:r>
              <a:rPr lang="en-US" altLang="zh-CN" sz="4000" dirty="0">
                <a:solidFill>
                  <a:srgbClr val="FF0000"/>
                </a:solidFill>
                <a:latin typeface="微软雅黑" panose="020B0503020204020204" pitchFamily="34" charset="-122"/>
                <a:ea typeface="微软雅黑" panose="020B0503020204020204" pitchFamily="34" charset="-122"/>
              </a:rPr>
              <a:t>|</a:t>
            </a:r>
            <a:r>
              <a:rPr lang="zh-CN" altLang="en-US" sz="4000" dirty="0">
                <a:solidFill>
                  <a:srgbClr val="FF0000"/>
                </a:solidFill>
                <a:latin typeface="微软雅黑" panose="020B0503020204020204" pitchFamily="34" charset="-122"/>
                <a:ea typeface="微软雅黑" panose="020B0503020204020204" pitchFamily="34" charset="-122"/>
              </a:rPr>
              <a:t>表达式</a:t>
            </a:r>
            <a:r>
              <a:rPr lang="en-US" altLang="zh-CN" sz="4000" dirty="0">
                <a:solidFill>
                  <a:srgbClr val="FF0000"/>
                </a:solidFill>
                <a:latin typeface="微软雅黑" panose="020B0503020204020204" pitchFamily="34" charset="-122"/>
                <a:ea typeface="微软雅黑" panose="020B0503020204020204" pitchFamily="34" charset="-122"/>
              </a:rPr>
              <a:t>)</a:t>
            </a:r>
            <a:r>
              <a:rPr lang="zh-CN" altLang="en-US" sz="4000" dirty="0">
                <a:solidFill>
                  <a:schemeClr val="tx2"/>
                </a:solidFill>
                <a:latin typeface="微软雅黑" panose="020B0503020204020204" pitchFamily="34" charset="-122"/>
                <a:ea typeface="微软雅黑" panose="020B0503020204020204" pitchFamily="34" charset="-122"/>
              </a:rPr>
              <a:t>：函数用来查看表达式的值和归属类型。</a:t>
            </a:r>
          </a:p>
          <a:p>
            <a:pPr defTabSz="914400"/>
            <a:r>
              <a:rPr lang="en-US" altLang="zh-CN" sz="4000" dirty="0">
                <a:solidFill>
                  <a:schemeClr val="tx2"/>
                </a:solidFill>
                <a:latin typeface="微软雅黑" panose="020B0503020204020204" pitchFamily="34" charset="-122"/>
                <a:ea typeface="微软雅黑" panose="020B0503020204020204" pitchFamily="34" charset="-122"/>
              </a:rPr>
              <a:t>	</a:t>
            </a:r>
            <a:r>
              <a:rPr lang="en-US" altLang="zh-CN" sz="4000" dirty="0" err="1">
                <a:solidFill>
                  <a:srgbClr val="FF0000"/>
                </a:solidFill>
                <a:latin typeface="微软雅黑" panose="020B0503020204020204" pitchFamily="34" charset="-122"/>
                <a:ea typeface="微软雅黑" panose="020B0503020204020204" pitchFamily="34" charset="-122"/>
              </a:rPr>
              <a:t>gettype</a:t>
            </a:r>
            <a:r>
              <a:rPr lang="en-US" altLang="zh-CN" sz="4000" dirty="0">
                <a:solidFill>
                  <a:srgbClr val="FF0000"/>
                </a:solidFill>
                <a:latin typeface="微软雅黑" panose="020B0503020204020204" pitchFamily="34" charset="-122"/>
                <a:ea typeface="微软雅黑" panose="020B0503020204020204" pitchFamily="34" charset="-122"/>
              </a:rPr>
              <a:t>(</a:t>
            </a:r>
            <a:r>
              <a:rPr lang="zh-CN" altLang="en-US" sz="4000" dirty="0">
                <a:solidFill>
                  <a:srgbClr val="FF0000"/>
                </a:solidFill>
                <a:latin typeface="微软雅黑" panose="020B0503020204020204" pitchFamily="34" charset="-122"/>
                <a:ea typeface="微软雅黑" panose="020B0503020204020204" pitchFamily="34" charset="-122"/>
              </a:rPr>
              <a:t>变量</a:t>
            </a:r>
            <a:r>
              <a:rPr lang="en-US" altLang="zh-CN" sz="4000" dirty="0">
                <a:solidFill>
                  <a:srgbClr val="FF0000"/>
                </a:solidFill>
                <a:latin typeface="微软雅黑" panose="020B0503020204020204" pitchFamily="34" charset="-122"/>
                <a:ea typeface="微软雅黑" panose="020B0503020204020204" pitchFamily="34" charset="-122"/>
              </a:rPr>
              <a:t>|</a:t>
            </a:r>
            <a:r>
              <a:rPr lang="zh-CN" altLang="en-US" sz="4000" dirty="0">
                <a:solidFill>
                  <a:srgbClr val="FF0000"/>
                </a:solidFill>
                <a:latin typeface="微软雅黑" panose="020B0503020204020204" pitchFamily="34" charset="-122"/>
                <a:ea typeface="微软雅黑" panose="020B0503020204020204" pitchFamily="34" charset="-122"/>
              </a:rPr>
              <a:t>表达式</a:t>
            </a:r>
            <a:r>
              <a:rPr lang="en-US" altLang="zh-CN" sz="4000" dirty="0">
                <a:solidFill>
                  <a:srgbClr val="FF0000"/>
                </a:solidFill>
                <a:latin typeface="微软雅黑" panose="020B0503020204020204" pitchFamily="34" charset="-122"/>
                <a:ea typeface="微软雅黑" panose="020B0503020204020204" pitchFamily="34" charset="-122"/>
              </a:rPr>
              <a:t>)</a:t>
            </a:r>
            <a:r>
              <a:rPr lang="en-US" altLang="zh-CN" sz="4000" dirty="0">
                <a:solidFill>
                  <a:schemeClr val="tx2"/>
                </a:solidFill>
                <a:latin typeface="微软雅黑" panose="020B0503020204020204" pitchFamily="34" charset="-122"/>
                <a:ea typeface="微软雅黑" panose="020B0503020204020204" pitchFamily="34" charset="-122"/>
              </a:rPr>
              <a:t>   </a:t>
            </a:r>
            <a:r>
              <a:rPr lang="zh-CN" altLang="en-US" sz="4000" dirty="0">
                <a:solidFill>
                  <a:schemeClr val="tx2"/>
                </a:solidFill>
                <a:latin typeface="微软雅黑" panose="020B0503020204020204" pitchFamily="34" charset="-122"/>
                <a:ea typeface="微软雅黑" panose="020B0503020204020204" pitchFamily="34" charset="-122"/>
              </a:rPr>
              <a:t>：函数用来查看变量或表达式的类型。</a:t>
            </a:r>
            <a:endParaRPr lang="zh-CN" altLang="en-US" dirty="0"/>
          </a:p>
        </p:txBody>
      </p:sp>
      <p:pic>
        <p:nvPicPr>
          <p:cNvPr id="6" name="Picture 2" descr="C:\Users\Administrator\Desktop\dataBase\3.视频录制\sxtLogo.png"/>
          <p:cNvPicPr>
            <a:picLocks noChangeAspect="1" noChangeArrowheads="1"/>
          </p:cNvPicPr>
          <p:nvPr/>
        </p:nvPicPr>
        <p:blipFill>
          <a:blip r:embed="rId3" cstate="print"/>
          <a:srcRect/>
          <a:stretch>
            <a:fillRect/>
          </a:stretch>
        </p:blipFill>
        <p:spPr bwMode="auto">
          <a:xfrm>
            <a:off x="526704" y="449288"/>
            <a:ext cx="1944216" cy="1704928"/>
          </a:xfrm>
          <a:prstGeom prst="rect">
            <a:avLst/>
          </a:prstGeom>
          <a:noFill/>
        </p:spPr>
      </p:pic>
    </p:spTree>
  </p:cSld>
  <p:clrMapOvr>
    <a:masterClrMapping/>
  </p:clrMapOvr>
  <p:transition spd="med"/>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蓝色沉稳">
      <a:dk1>
        <a:sysClr val="windowText" lastClr="000000"/>
      </a:dk1>
      <a:lt1>
        <a:sysClr val="window" lastClr="FFFFFF"/>
      </a:lt1>
      <a:dk2>
        <a:srgbClr val="44546A"/>
      </a:dk2>
      <a:lt2>
        <a:srgbClr val="E7E6E6"/>
      </a:lt2>
      <a:accent1>
        <a:srgbClr val="1F4E79"/>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1">
      <a:majorFont>
        <a:latin typeface="Calibri"/>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1235</Words>
  <Application>Microsoft Office PowerPoint</Application>
  <PresentationFormat>自定义</PresentationFormat>
  <Paragraphs>549</Paragraphs>
  <Slides>36</Slides>
  <Notes>28</Notes>
  <HiddenSlides>0</HiddenSlides>
  <MMClips>0</MMClips>
  <ScaleCrop>false</ScaleCrop>
  <HeadingPairs>
    <vt:vector size="4" baseType="variant">
      <vt:variant>
        <vt:lpstr>主题</vt:lpstr>
      </vt:variant>
      <vt:variant>
        <vt:i4>3</vt:i4>
      </vt:variant>
      <vt:variant>
        <vt:lpstr>幻灯片标题</vt:lpstr>
      </vt:variant>
      <vt:variant>
        <vt:i4>36</vt:i4>
      </vt:variant>
    </vt:vector>
  </HeadingPairs>
  <TitlesOfParts>
    <vt:vector size="39" baseType="lpstr">
      <vt:lpstr>自定义设计方案</vt:lpstr>
      <vt:lpstr>Office 主题</vt:lpstr>
      <vt:lpstr>1_自定义设计方案</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Administrator</cp:lastModifiedBy>
  <cp:revision>205</cp:revision>
  <dcterms:created xsi:type="dcterms:W3CDTF">2016-04-16T06:31:00Z</dcterms:created>
  <dcterms:modified xsi:type="dcterms:W3CDTF">2018-06-25T09:33:46Z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