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87" r:id="rId5"/>
    <p:sldId id="348" r:id="rId6"/>
    <p:sldId id="1411" r:id="rId7"/>
    <p:sldId id="1412" r:id="rId8"/>
    <p:sldId id="353" r:id="rId9"/>
    <p:sldId id="354" r:id="rId10"/>
    <p:sldId id="1414" r:id="rId12"/>
    <p:sldId id="1413" r:id="rId13"/>
    <p:sldId id="1415" r:id="rId14"/>
    <p:sldId id="1416" r:id="rId15"/>
    <p:sldId id="1417" r:id="rId16"/>
    <p:sldId id="1418" r:id="rId17"/>
    <p:sldId id="1419" r:id="rId18"/>
    <p:sldId id="1420" r:id="rId19"/>
    <p:sldId id="1421" r:id="rId20"/>
    <p:sldId id="355" r:id="rId21"/>
    <p:sldId id="356" r:id="rId22"/>
    <p:sldId id="357" r:id="rId23"/>
    <p:sldId id="358" r:id="rId24"/>
    <p:sldId id="359" r:id="rId25"/>
    <p:sldId id="360" r:id="rId26"/>
    <p:sldId id="361" r:id="rId27"/>
    <p:sldId id="1433" r:id="rId28"/>
    <p:sldId id="1432" r:id="rId29"/>
    <p:sldId id="1431" r:id="rId30"/>
  </p:sldIdLst>
  <p:sldSz cx="10693400" cy="7560945"/>
  <p:notesSz cx="6858000" cy="9144000"/>
  <p:defaultTextStyle>
    <a:defPPr>
      <a:defRPr lang="zh-CN"/>
    </a:defPPr>
    <a:lvl1pPr marL="0" algn="l" defTabSz="1043305" rtl="0" eaLnBrk="1" latinLnBrk="0" hangingPunct="1">
      <a:defRPr sz="2100" kern="1200">
        <a:solidFill>
          <a:schemeClr val="tx1"/>
        </a:solidFill>
        <a:latin typeface="+mn-lt"/>
        <a:ea typeface="+mn-ea"/>
        <a:cs typeface="+mn-cs"/>
      </a:defRPr>
    </a:lvl1pPr>
    <a:lvl2pPr marL="521335" algn="l" defTabSz="1043305" rtl="0" eaLnBrk="1" latinLnBrk="0" hangingPunct="1">
      <a:defRPr sz="2100" kern="1200">
        <a:solidFill>
          <a:schemeClr val="tx1"/>
        </a:solidFill>
        <a:latin typeface="+mn-lt"/>
        <a:ea typeface="+mn-ea"/>
        <a:cs typeface="+mn-cs"/>
      </a:defRPr>
    </a:lvl2pPr>
    <a:lvl3pPr marL="1043305" algn="l" defTabSz="1043305" rtl="0" eaLnBrk="1" latinLnBrk="0" hangingPunct="1">
      <a:defRPr sz="2100" kern="1200">
        <a:solidFill>
          <a:schemeClr val="tx1"/>
        </a:solidFill>
        <a:latin typeface="+mn-lt"/>
        <a:ea typeface="+mn-ea"/>
        <a:cs typeface="+mn-cs"/>
      </a:defRPr>
    </a:lvl3pPr>
    <a:lvl4pPr marL="1564640" algn="l" defTabSz="1043305" rtl="0" eaLnBrk="1" latinLnBrk="0" hangingPunct="1">
      <a:defRPr sz="2100" kern="1200">
        <a:solidFill>
          <a:schemeClr val="tx1"/>
        </a:solidFill>
        <a:latin typeface="+mn-lt"/>
        <a:ea typeface="+mn-ea"/>
        <a:cs typeface="+mn-cs"/>
      </a:defRPr>
    </a:lvl4pPr>
    <a:lvl5pPr marL="2085975" algn="l" defTabSz="1043305" rtl="0" eaLnBrk="1" latinLnBrk="0" hangingPunct="1">
      <a:defRPr sz="2100" kern="1200">
        <a:solidFill>
          <a:schemeClr val="tx1"/>
        </a:solidFill>
        <a:latin typeface="+mn-lt"/>
        <a:ea typeface="+mn-ea"/>
        <a:cs typeface="+mn-cs"/>
      </a:defRPr>
    </a:lvl5pPr>
    <a:lvl6pPr marL="2607945" algn="l" defTabSz="1043305" rtl="0" eaLnBrk="1" latinLnBrk="0" hangingPunct="1">
      <a:defRPr sz="2100" kern="1200">
        <a:solidFill>
          <a:schemeClr val="tx1"/>
        </a:solidFill>
        <a:latin typeface="+mn-lt"/>
        <a:ea typeface="+mn-ea"/>
        <a:cs typeface="+mn-cs"/>
      </a:defRPr>
    </a:lvl6pPr>
    <a:lvl7pPr marL="3129280" algn="l" defTabSz="1043305" rtl="0" eaLnBrk="1" latinLnBrk="0" hangingPunct="1">
      <a:defRPr sz="2100" kern="1200">
        <a:solidFill>
          <a:schemeClr val="tx1"/>
        </a:solidFill>
        <a:latin typeface="+mn-lt"/>
        <a:ea typeface="+mn-ea"/>
        <a:cs typeface="+mn-cs"/>
      </a:defRPr>
    </a:lvl7pPr>
    <a:lvl8pPr marL="3650615" algn="l" defTabSz="1043305" rtl="0" eaLnBrk="1" latinLnBrk="0" hangingPunct="1">
      <a:defRPr sz="2100" kern="1200">
        <a:solidFill>
          <a:schemeClr val="tx1"/>
        </a:solidFill>
        <a:latin typeface="+mn-lt"/>
        <a:ea typeface="+mn-ea"/>
        <a:cs typeface="+mn-cs"/>
      </a:defRPr>
    </a:lvl8pPr>
    <a:lvl9pPr marL="4171950" algn="l" defTabSz="1043305"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1D41D5"/>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268" y="-642"/>
      </p:cViewPr>
      <p:guideLst>
        <p:guide orient="horz" pos="2319"/>
        <p:guide pos="33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46673" y="1143000"/>
            <a:ext cx="436465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altLang="zh-CN" sz="1200" dirty="0"/>
            </a:fld>
            <a:endParaRPr lang="en-US" altLang="zh-CN" sz="1200" dirty="0"/>
          </a:p>
        </p:txBody>
      </p:sp>
      <p:sp>
        <p:nvSpPr>
          <p:cNvPr id="2" name="文本占位符 1"/>
          <p:cNvSpPr/>
          <p:nvPr>
            <p:ph type="body" idx="3"/>
          </p:nvPr>
        </p:nvSpPr>
        <p:spPr/>
        <p:txBody>
          <a:bodyPr/>
          <a:p>
            <a:r>
              <a:rPr lang="en-US" altLang="zh-CN"/>
              <a:t>0. A thesis statement usually appears as the first sentence but may appear later in the essay.</a:t>
            </a:r>
            <a:endParaRPr lang="en-US" altLang="zh-CN"/>
          </a:p>
          <a:p>
            <a:r>
              <a:rPr lang="en-US" altLang="zh-CN"/>
              <a:t>1. It is a point, not a fact.</a:t>
            </a:r>
            <a:endParaRPr lang="en-US" altLang="zh-CN"/>
          </a:p>
          <a:p>
            <a:r>
              <a:rPr lang="en-US" altLang="zh-CN"/>
              <a:t>2. Not a phrase, not half sentence, not two sentences. It has to be one single sentence.</a:t>
            </a:r>
            <a:endParaRPr lang="en-US" altLang="zh-CN"/>
          </a:p>
          <a:p>
            <a:r>
              <a:rPr lang="en-US" altLang="zh-CN"/>
              <a:t>* what kind of sentence is single sentence? - one comma - no run-on sentence (</a:t>
            </a:r>
            <a:r>
              <a:rPr lang="zh-CN" altLang="en-US"/>
              <a:t>一逗到底</a:t>
            </a:r>
            <a:r>
              <a:rPr lang="en-US" altLang="zh-CN"/>
              <a:t>)</a:t>
            </a:r>
            <a:endParaRPr lang="en-US" altLang="zh-CN"/>
          </a:p>
          <a:p>
            <a:r>
              <a:rPr lang="en-US" altLang="zh-CN"/>
              <a:t>3. Compare: When writing a Chinese essay, will you put your point/thesis statement in the introduction or conclusion part?</a:t>
            </a:r>
            <a:endParaRPr lang="en-US" altLang="zh-CN"/>
          </a:p>
          <a:p>
            <a:r>
              <a:rPr lang="en-US" altLang="zh-CN"/>
              <a:t>4. “Nonnative students may not be accustomed to writing a thesis statement that presents a strong or direct point. In some cultures, this is considered rude and impolite.”</a:t>
            </a:r>
            <a:endParaRPr lang="en-US" altLang="zh-CN"/>
          </a:p>
          <a:p>
            <a:r>
              <a:rPr lang="en-US" altLang="zh-CN"/>
              <a:t>5. WHY? it looks like a guideline or a light hourse, leading to to develop your essay and avoid the danger of drifting away from the point of the essay.</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Have students look at a previously written paragraph to see if they used specific details.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Students often use repetition and wordy generalizations when faced with a word-count or minimum-page requirement. Remind them that brainstorming can be done after a draft is written to generate more support.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Mention the order is not always fixed.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Tell the difference between supermarket/metro/express.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limit </a:t>
            </a:r>
            <a:endParaRPr lang="en-US" altLang="zh-CN"/>
          </a:p>
          <a:p>
            <a:r>
              <a:rPr lang="en-US" altLang="zh-CN"/>
              <a:t>narrow down</a:t>
            </a:r>
            <a:endParaRPr lang="en-US" altLang="zh-CN"/>
          </a:p>
          <a:p>
            <a:r>
              <a:rPr lang="en-US" altLang="zh-CN"/>
              <a:t>focus on two or three main points</a:t>
            </a:r>
            <a:r>
              <a:rPr lang="en-US" altLang="zh-CN"/>
              <a:t> under this topic</a:t>
            </a:r>
            <a:endParaRPr lang="en-US" altLang="zh-CN"/>
          </a:p>
          <a:p>
            <a:r>
              <a:rPr lang="en-US" altLang="zh-CN"/>
              <a:t>how to choo these main points</a:t>
            </a:r>
            <a:r>
              <a:rPr lang="zh-CN" altLang="en-US"/>
              <a:t>：</a:t>
            </a:r>
            <a:endParaRPr lang="zh-CN" altLang="en-US"/>
          </a:p>
          <a:p>
            <a:r>
              <a:rPr lang="en-US" altLang="zh-CN"/>
              <a:t>You know most about; you are most interested in; you are most passionate about.</a:t>
            </a:r>
            <a:endParaRPr lang="en-US" altLang="zh-CN"/>
          </a:p>
          <a:p>
            <a:r>
              <a:rPr lang="en-US" altLang="zh-CN"/>
              <a:t>Pay attention to the logic/connection between those points.</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Goldilocks and the three bears</a:t>
            </a:r>
            <a:endParaRPr lang="en-US" altLang="zh-CN"/>
          </a:p>
          <a:p>
            <a:r>
              <a:rPr lang="en-US" altLang="zh-CN"/>
              <a:t>Announcement is sth puclic, something everyone knows. it is not your personal opinion and since everyone knows/believes, there is no meaning to prove it.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Remind nonnative students to avoid using circular reasoning, which simply restates the main idea and does not provide supporting details. Although this pattern may be used in some cultures, it is not acceptable in academic writing.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335" indent="0" algn="ctr">
              <a:buNone/>
              <a:defRPr>
                <a:solidFill>
                  <a:schemeClr val="tx1">
                    <a:tint val="75000"/>
                  </a:schemeClr>
                </a:solidFill>
              </a:defRPr>
            </a:lvl2pPr>
            <a:lvl3pPr marL="1043305" indent="0" algn="ctr">
              <a:buNone/>
              <a:defRPr>
                <a:solidFill>
                  <a:schemeClr val="tx1">
                    <a:tint val="75000"/>
                  </a:schemeClr>
                </a:solidFill>
              </a:defRPr>
            </a:lvl3pPr>
            <a:lvl4pPr marL="1564640" indent="0" algn="ctr">
              <a:buNone/>
              <a:defRPr>
                <a:solidFill>
                  <a:schemeClr val="tx1">
                    <a:tint val="75000"/>
                  </a:schemeClr>
                </a:solidFill>
              </a:defRPr>
            </a:lvl4pPr>
            <a:lvl5pPr marL="2085975" indent="0" algn="ctr">
              <a:buNone/>
              <a:defRPr>
                <a:solidFill>
                  <a:schemeClr val="tx1">
                    <a:tint val="75000"/>
                  </a:schemeClr>
                </a:solidFill>
              </a:defRPr>
            </a:lvl5pPr>
            <a:lvl6pPr marL="2607945" indent="0" algn="ctr">
              <a:buNone/>
              <a:defRPr>
                <a:solidFill>
                  <a:schemeClr val="tx1">
                    <a:tint val="75000"/>
                  </a:schemeClr>
                </a:solidFill>
              </a:defRPr>
            </a:lvl6pPr>
            <a:lvl7pPr marL="3129280" indent="0" algn="ctr">
              <a:buNone/>
              <a:defRPr>
                <a:solidFill>
                  <a:schemeClr val="tx1">
                    <a:tint val="75000"/>
                  </a:schemeClr>
                </a:solidFill>
              </a:defRPr>
            </a:lvl7pPr>
            <a:lvl8pPr marL="3650615" indent="0" algn="ctr">
              <a:buNone/>
              <a:defRPr>
                <a:solidFill>
                  <a:schemeClr val="tx1">
                    <a:tint val="75000"/>
                  </a:schemeClr>
                </a:solidFill>
              </a:defRPr>
            </a:lvl8pPr>
            <a:lvl9pPr marL="417195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7112" y="334306"/>
            <a:ext cx="2812588" cy="7113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639" y="334306"/>
            <a:ext cx="8263250" cy="71131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005" y="672084"/>
            <a:ext cx="9089390" cy="126015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02005" y="2016252"/>
            <a:ext cx="4455583" cy="470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435812" y="2016252"/>
            <a:ext cx="4455583" cy="470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灯片编号占位符 4"/>
          <p:cNvSpPr>
            <a:spLocks noGrp="1"/>
          </p:cNvSpPr>
          <p:nvPr>
            <p:ph type="sldNum" sz="quarter" idx="10"/>
          </p:nvPr>
        </p:nvSpPr>
        <p:spPr/>
        <p:txBody>
          <a:bodyPr/>
          <a:p>
            <a:pPr lvl="0">
              <a:buNone/>
            </a:pPr>
            <a:r>
              <a:rPr lang="en-US" altLang="zh-CN" dirty="0">
                <a:latin typeface="Times New Roman" panose="02020603050405020304" pitchFamily="18" charset="0"/>
              </a:rPr>
              <a:t>1 - </a:t>
            </a:r>
            <a:fld id="{9A0DB2DC-4C9A-4742-B13C-FB6460FD3503}" type="slidenum">
              <a:rPr lang="en-US" altLang="zh-CN" sz="1200" dirty="0">
                <a:solidFill>
                  <a:srgbClr val="000000"/>
                </a:solidFill>
                <a:latin typeface="Times New Roman" panose="02020603050405020304" pitchFamily="18" charset="0"/>
              </a:rPr>
            </a:fld>
            <a:endParaRPr lang="en-US" altLang="zh-CN" sz="1200" dirty="0">
              <a:solidFill>
                <a:srgbClr val="000000"/>
              </a:solidFill>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335" indent="0">
              <a:buNone/>
              <a:defRPr sz="2100">
                <a:solidFill>
                  <a:schemeClr val="tx1">
                    <a:tint val="75000"/>
                  </a:schemeClr>
                </a:solidFill>
              </a:defRPr>
            </a:lvl2pPr>
            <a:lvl3pPr marL="1043305" indent="0">
              <a:buNone/>
              <a:defRPr sz="1800">
                <a:solidFill>
                  <a:schemeClr val="tx1">
                    <a:tint val="75000"/>
                  </a:schemeClr>
                </a:solidFill>
              </a:defRPr>
            </a:lvl3pPr>
            <a:lvl4pPr marL="1564640" indent="0">
              <a:buNone/>
              <a:defRPr sz="1600">
                <a:solidFill>
                  <a:schemeClr val="tx1">
                    <a:tint val="75000"/>
                  </a:schemeClr>
                </a:solidFill>
              </a:defRPr>
            </a:lvl4pPr>
            <a:lvl5pPr marL="2085975" indent="0">
              <a:buNone/>
              <a:defRPr sz="1600">
                <a:solidFill>
                  <a:schemeClr val="tx1">
                    <a:tint val="75000"/>
                  </a:schemeClr>
                </a:solidFill>
              </a:defRPr>
            </a:lvl5pPr>
            <a:lvl6pPr marL="2607945" indent="0">
              <a:buNone/>
              <a:defRPr sz="1600">
                <a:solidFill>
                  <a:schemeClr val="tx1">
                    <a:tint val="75000"/>
                  </a:schemeClr>
                </a:solidFill>
              </a:defRPr>
            </a:lvl6pPr>
            <a:lvl7pPr marL="3129280" indent="0">
              <a:buNone/>
              <a:defRPr sz="1600">
                <a:solidFill>
                  <a:schemeClr val="tx1">
                    <a:tint val="75000"/>
                  </a:schemeClr>
                </a:solidFill>
              </a:defRPr>
            </a:lvl7pPr>
            <a:lvl8pPr marL="3650615" indent="0">
              <a:buNone/>
              <a:defRPr sz="1600">
                <a:solidFill>
                  <a:schemeClr val="tx1">
                    <a:tint val="75000"/>
                  </a:schemeClr>
                </a:solidFill>
              </a:defRPr>
            </a:lvl8pPr>
            <a:lvl9pPr marL="417195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639" y="1944575"/>
            <a:ext cx="5537918" cy="5502919"/>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41781" y="1944575"/>
            <a:ext cx="5537919" cy="5502919"/>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335" indent="0">
              <a:buNone/>
              <a:defRPr sz="2300" b="1"/>
            </a:lvl2pPr>
            <a:lvl3pPr marL="1043305" indent="0">
              <a:buNone/>
              <a:defRPr sz="2100" b="1"/>
            </a:lvl3pPr>
            <a:lvl4pPr marL="1564640" indent="0">
              <a:buNone/>
              <a:defRPr sz="1800" b="1"/>
            </a:lvl4pPr>
            <a:lvl5pPr marL="2085975" indent="0">
              <a:buNone/>
              <a:defRPr sz="1800" b="1"/>
            </a:lvl5pPr>
            <a:lvl6pPr marL="2607945" indent="0">
              <a:buNone/>
              <a:defRPr sz="1800" b="1"/>
            </a:lvl6pPr>
            <a:lvl7pPr marL="3129280" indent="0">
              <a:buNone/>
              <a:defRPr sz="1800" b="1"/>
            </a:lvl7pPr>
            <a:lvl8pPr marL="3650615" indent="0">
              <a:buNone/>
              <a:defRPr sz="1800" b="1"/>
            </a:lvl8pPr>
            <a:lvl9pPr marL="4171950" indent="0">
              <a:buNone/>
              <a:defRPr sz="18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335" indent="0">
              <a:buNone/>
              <a:defRPr sz="2300" b="1"/>
            </a:lvl2pPr>
            <a:lvl3pPr marL="1043305" indent="0">
              <a:buNone/>
              <a:defRPr sz="2100" b="1"/>
            </a:lvl3pPr>
            <a:lvl4pPr marL="1564640" indent="0">
              <a:buNone/>
              <a:defRPr sz="1800" b="1"/>
            </a:lvl4pPr>
            <a:lvl5pPr marL="2085975" indent="0">
              <a:buNone/>
              <a:defRPr sz="1800" b="1"/>
            </a:lvl5pPr>
            <a:lvl6pPr marL="2607945" indent="0">
              <a:buNone/>
              <a:defRPr sz="1800" b="1"/>
            </a:lvl6pPr>
            <a:lvl7pPr marL="3129280" indent="0">
              <a:buNone/>
              <a:defRPr sz="1800" b="1"/>
            </a:lvl7pPr>
            <a:lvl8pPr marL="3650615" indent="0">
              <a:buNone/>
              <a:defRPr sz="1800" b="1"/>
            </a:lvl8pPr>
            <a:lvl9pPr marL="4171950" indent="0">
              <a:buNone/>
              <a:defRPr sz="18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335" indent="0">
              <a:buNone/>
              <a:defRPr sz="1400"/>
            </a:lvl2pPr>
            <a:lvl3pPr marL="1043305" indent="0">
              <a:buNone/>
              <a:defRPr sz="1100"/>
            </a:lvl3pPr>
            <a:lvl4pPr marL="1564640" indent="0">
              <a:buNone/>
              <a:defRPr sz="1000"/>
            </a:lvl4pPr>
            <a:lvl5pPr marL="2085975" indent="0">
              <a:buNone/>
              <a:defRPr sz="1000"/>
            </a:lvl5pPr>
            <a:lvl6pPr marL="2607945" indent="0">
              <a:buNone/>
              <a:defRPr sz="1000"/>
            </a:lvl6pPr>
            <a:lvl7pPr marL="3129280" indent="0">
              <a:buNone/>
              <a:defRPr sz="1000"/>
            </a:lvl7pPr>
            <a:lvl8pPr marL="3650615" indent="0">
              <a:buNone/>
              <a:defRPr sz="1000"/>
            </a:lvl8pPr>
            <a:lvl9pPr marL="417195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a:lstStyle>
            <a:lvl1pPr marL="0" indent="0">
              <a:buNone/>
              <a:defRPr sz="3700"/>
            </a:lvl1pPr>
            <a:lvl2pPr marL="521335" indent="0">
              <a:buNone/>
              <a:defRPr sz="3200"/>
            </a:lvl2pPr>
            <a:lvl3pPr marL="1043305" indent="0">
              <a:buNone/>
              <a:defRPr sz="2700"/>
            </a:lvl3pPr>
            <a:lvl4pPr marL="1564640" indent="0">
              <a:buNone/>
              <a:defRPr sz="2300"/>
            </a:lvl4pPr>
            <a:lvl5pPr marL="2085975" indent="0">
              <a:buNone/>
              <a:defRPr sz="2300"/>
            </a:lvl5pPr>
            <a:lvl6pPr marL="2607945" indent="0">
              <a:buNone/>
              <a:defRPr sz="2300"/>
            </a:lvl6pPr>
            <a:lvl7pPr marL="3129280" indent="0">
              <a:buNone/>
              <a:defRPr sz="2300"/>
            </a:lvl7pPr>
            <a:lvl8pPr marL="3650615" indent="0">
              <a:buNone/>
              <a:defRPr sz="2300"/>
            </a:lvl8pPr>
            <a:lvl9pPr marL="4171950" indent="0">
              <a:buNone/>
              <a:defRPr sz="2300"/>
            </a:lvl9pPr>
          </a:lstStyle>
          <a:p>
            <a:endParaRPr lang="zh-CN" altLang="en-US"/>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335" indent="0">
              <a:buNone/>
              <a:defRPr sz="1400"/>
            </a:lvl2pPr>
            <a:lvl3pPr marL="1043305" indent="0">
              <a:buNone/>
              <a:defRPr sz="1100"/>
            </a:lvl3pPr>
            <a:lvl4pPr marL="1564640" indent="0">
              <a:buNone/>
              <a:defRPr sz="1000"/>
            </a:lvl4pPr>
            <a:lvl5pPr marL="2085975" indent="0">
              <a:buNone/>
              <a:defRPr sz="1000"/>
            </a:lvl5pPr>
            <a:lvl6pPr marL="2607945" indent="0">
              <a:buNone/>
              <a:defRPr sz="1000"/>
            </a:lvl6pPr>
            <a:lvl7pPr marL="3129280" indent="0">
              <a:buNone/>
              <a:defRPr sz="1000"/>
            </a:lvl7pPr>
            <a:lvl8pPr marL="3650615" indent="0">
              <a:buNone/>
              <a:defRPr sz="1000"/>
            </a:lvl8pPr>
            <a:lvl9pPr marL="417195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995786-32F7-4E99-B065-92F63E3F15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706126-B14A-4608-822E-E114917F39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302801"/>
            <a:ext cx="9624060" cy="1260211"/>
          </a:xfrm>
          <a:prstGeom prst="rect">
            <a:avLst/>
          </a:prstGeom>
        </p:spPr>
        <p:txBody>
          <a:bodyPr vert="horz" lIns="104306" tIns="52153" rIns="104306" bIns="5215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764295"/>
            <a:ext cx="9624060" cy="4990084"/>
          </a:xfrm>
          <a:prstGeom prst="rect">
            <a:avLst/>
          </a:prstGeom>
        </p:spPr>
        <p:txBody>
          <a:bodyPr vert="horz" lIns="104306" tIns="52153" rIns="104306" bIns="52153"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defRPr>
            </a:lvl1pPr>
          </a:lstStyle>
          <a:p>
            <a:fld id="{2B995786-32F7-4E99-B065-92F63E3F1598}" type="datetimeFigureOut">
              <a:rPr lang="zh-CN" altLang="en-US" smtClean="0"/>
            </a:fld>
            <a:endParaRPr lang="zh-CN" altLang="en-US"/>
          </a:p>
        </p:txBody>
      </p:sp>
      <p:sp>
        <p:nvSpPr>
          <p:cNvPr id="5" name="页脚占位符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defRPr>
            </a:lvl1pPr>
          </a:lstStyle>
          <a:p>
            <a:fld id="{AC706126-B14A-4608-822E-E114917F39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43305" rtl="0" eaLnBrk="1" latinLnBrk="0" hangingPunct="1">
        <a:spcBef>
          <a:spcPct val="0"/>
        </a:spcBef>
        <a:buNone/>
        <a:defRPr sz="5000" kern="1200">
          <a:solidFill>
            <a:schemeClr val="tx1"/>
          </a:solidFill>
          <a:latin typeface="+mj-lt"/>
          <a:ea typeface="+mj-ea"/>
          <a:cs typeface="+mj-cs"/>
        </a:defRPr>
      </a:lvl1pPr>
    </p:titleStyle>
    <p:bodyStyle>
      <a:lvl1pPr marL="391160" indent="-391160" algn="l" defTabSz="104330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725" indent="-325755" algn="l" defTabSz="104330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655" indent="-260985" algn="l" defTabSz="104330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62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96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29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63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600"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35" indent="-260985" algn="l" defTabSz="10433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305" rtl="0" eaLnBrk="1" latinLnBrk="0" hangingPunct="1">
        <a:defRPr sz="2100" kern="1200">
          <a:solidFill>
            <a:schemeClr val="tx1"/>
          </a:solidFill>
          <a:latin typeface="+mn-lt"/>
          <a:ea typeface="+mn-ea"/>
          <a:cs typeface="+mn-cs"/>
        </a:defRPr>
      </a:lvl1pPr>
      <a:lvl2pPr marL="521335" algn="l" defTabSz="1043305" rtl="0" eaLnBrk="1" latinLnBrk="0" hangingPunct="1">
        <a:defRPr sz="2100" kern="1200">
          <a:solidFill>
            <a:schemeClr val="tx1"/>
          </a:solidFill>
          <a:latin typeface="+mn-lt"/>
          <a:ea typeface="+mn-ea"/>
          <a:cs typeface="+mn-cs"/>
        </a:defRPr>
      </a:lvl2pPr>
      <a:lvl3pPr marL="1043305" algn="l" defTabSz="1043305" rtl="0" eaLnBrk="1" latinLnBrk="0" hangingPunct="1">
        <a:defRPr sz="2100" kern="1200">
          <a:solidFill>
            <a:schemeClr val="tx1"/>
          </a:solidFill>
          <a:latin typeface="+mn-lt"/>
          <a:ea typeface="+mn-ea"/>
          <a:cs typeface="+mn-cs"/>
        </a:defRPr>
      </a:lvl3pPr>
      <a:lvl4pPr marL="1564640" algn="l" defTabSz="1043305" rtl="0" eaLnBrk="1" latinLnBrk="0" hangingPunct="1">
        <a:defRPr sz="2100" kern="1200">
          <a:solidFill>
            <a:schemeClr val="tx1"/>
          </a:solidFill>
          <a:latin typeface="+mn-lt"/>
          <a:ea typeface="+mn-ea"/>
          <a:cs typeface="+mn-cs"/>
        </a:defRPr>
      </a:lvl4pPr>
      <a:lvl5pPr marL="2085975" algn="l" defTabSz="1043305" rtl="0" eaLnBrk="1" latinLnBrk="0" hangingPunct="1">
        <a:defRPr sz="2100" kern="1200">
          <a:solidFill>
            <a:schemeClr val="tx1"/>
          </a:solidFill>
          <a:latin typeface="+mn-lt"/>
          <a:ea typeface="+mn-ea"/>
          <a:cs typeface="+mn-cs"/>
        </a:defRPr>
      </a:lvl5pPr>
      <a:lvl6pPr marL="2607945" algn="l" defTabSz="1043305" rtl="0" eaLnBrk="1" latinLnBrk="0" hangingPunct="1">
        <a:defRPr sz="2100" kern="1200">
          <a:solidFill>
            <a:schemeClr val="tx1"/>
          </a:solidFill>
          <a:latin typeface="+mn-lt"/>
          <a:ea typeface="+mn-ea"/>
          <a:cs typeface="+mn-cs"/>
        </a:defRPr>
      </a:lvl6pPr>
      <a:lvl7pPr marL="3129280" algn="l" defTabSz="1043305" rtl="0" eaLnBrk="1" latinLnBrk="0" hangingPunct="1">
        <a:defRPr sz="2100" kern="1200">
          <a:solidFill>
            <a:schemeClr val="tx1"/>
          </a:solidFill>
          <a:latin typeface="+mn-lt"/>
          <a:ea typeface="+mn-ea"/>
          <a:cs typeface="+mn-cs"/>
        </a:defRPr>
      </a:lvl7pPr>
      <a:lvl8pPr marL="3650615" algn="l" defTabSz="1043305" rtl="0" eaLnBrk="1" latinLnBrk="0" hangingPunct="1">
        <a:defRPr sz="2100" kern="1200">
          <a:solidFill>
            <a:schemeClr val="tx1"/>
          </a:solidFill>
          <a:latin typeface="+mn-lt"/>
          <a:ea typeface="+mn-ea"/>
          <a:cs typeface="+mn-cs"/>
        </a:defRPr>
      </a:lvl8pPr>
      <a:lvl9pPr marL="4171950" algn="l" defTabSz="104330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2单项\2019\外国语学院网站\ppt\ppt-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24" y="9153"/>
            <a:ext cx="10699750" cy="756602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2单项\2019\外国语学院网站\ppt\ppt-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
            <a:ext cx="1069975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2单项\2019\外国语学院网站\ppt\ppt-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9154"/>
            <a:ext cx="1069340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F:\2单项\2019\外国语学院网站\ppt\ppt-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4" y="0"/>
            <a:ext cx="10693400" cy="7566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2单项\2019\外国语学院网站\ppt\ppt-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6" y="-19573"/>
            <a:ext cx="10721063" cy="75855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2单项\2019\外国语学院网站\ppt\ppt-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618" y="6378575"/>
            <a:ext cx="4200525" cy="1182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32"/>
                                        </p:tgtEl>
                                        <p:attrNameLst>
                                          <p:attrName>style.visibility</p:attrName>
                                        </p:attrNameLst>
                                      </p:cBhvr>
                                      <p:to>
                                        <p:strVal val="visible"/>
                                      </p:to>
                                    </p:set>
                                    <p:anim calcmode="lin" valueType="num">
                                      <p:cBhvr>
                                        <p:cTn id="7" dur="2000" fill="hold"/>
                                        <p:tgtEl>
                                          <p:spTgt spid="1032"/>
                                        </p:tgtEl>
                                        <p:attrNameLst>
                                          <p:attrName>ppt_w</p:attrName>
                                        </p:attrNameLst>
                                      </p:cBhvr>
                                      <p:tavLst>
                                        <p:tav tm="0">
                                          <p:val>
                                            <p:fltVal val="0"/>
                                          </p:val>
                                        </p:tav>
                                        <p:tav tm="100000">
                                          <p:val>
                                            <p:strVal val="#ppt_w"/>
                                          </p:val>
                                        </p:tav>
                                      </p:tavLst>
                                    </p:anim>
                                    <p:anim calcmode="lin" valueType="num">
                                      <p:cBhvr>
                                        <p:cTn id="8" dur="2000" fill="hold"/>
                                        <p:tgtEl>
                                          <p:spTgt spid="1032"/>
                                        </p:tgtEl>
                                        <p:attrNameLst>
                                          <p:attrName>ppt_h</p:attrName>
                                        </p:attrNameLst>
                                      </p:cBhvr>
                                      <p:tavLst>
                                        <p:tav tm="0">
                                          <p:val>
                                            <p:fltVal val="0"/>
                                          </p:val>
                                        </p:tav>
                                        <p:tav tm="100000">
                                          <p:val>
                                            <p:strVal val="#ppt_h"/>
                                          </p:val>
                                        </p:tav>
                                      </p:tavLst>
                                    </p:anim>
                                    <p:animEffect transition="in" filter="fade">
                                      <p:cBhvr>
                                        <p:cTn id="9" dur="2000"/>
                                        <p:tgtEl>
                                          <p:spTgt spid="1032"/>
                                        </p:tgtEl>
                                      </p:cBhvr>
                                    </p:animEffect>
                                  </p:childTnLst>
                                </p:cTn>
                              </p:par>
                              <p:par>
                                <p:cTn id="10" presetID="53" presetClass="entr" presetSubtype="16" fill="hold" nodeType="withEffect">
                                  <p:stCondLst>
                                    <p:cond delay="500"/>
                                  </p:stCondLst>
                                  <p:childTnLst>
                                    <p:set>
                                      <p:cBhvr>
                                        <p:cTn id="11" dur="1" fill="hold">
                                          <p:stCondLst>
                                            <p:cond delay="0"/>
                                          </p:stCondLst>
                                        </p:cTn>
                                        <p:tgtEl>
                                          <p:spTgt spid="1033"/>
                                        </p:tgtEl>
                                        <p:attrNameLst>
                                          <p:attrName>style.visibility</p:attrName>
                                        </p:attrNameLst>
                                      </p:cBhvr>
                                      <p:to>
                                        <p:strVal val="visible"/>
                                      </p:to>
                                    </p:set>
                                    <p:anim calcmode="lin" valueType="num">
                                      <p:cBhvr>
                                        <p:cTn id="12" dur="1500" fill="hold"/>
                                        <p:tgtEl>
                                          <p:spTgt spid="1033"/>
                                        </p:tgtEl>
                                        <p:attrNameLst>
                                          <p:attrName>ppt_w</p:attrName>
                                        </p:attrNameLst>
                                      </p:cBhvr>
                                      <p:tavLst>
                                        <p:tav tm="0">
                                          <p:val>
                                            <p:fltVal val="0"/>
                                          </p:val>
                                        </p:tav>
                                        <p:tav tm="100000">
                                          <p:val>
                                            <p:strVal val="#ppt_w"/>
                                          </p:val>
                                        </p:tav>
                                      </p:tavLst>
                                    </p:anim>
                                    <p:anim calcmode="lin" valueType="num">
                                      <p:cBhvr>
                                        <p:cTn id="13" dur="1500" fill="hold"/>
                                        <p:tgtEl>
                                          <p:spTgt spid="1033"/>
                                        </p:tgtEl>
                                        <p:attrNameLst>
                                          <p:attrName>ppt_h</p:attrName>
                                        </p:attrNameLst>
                                      </p:cBhvr>
                                      <p:tavLst>
                                        <p:tav tm="0">
                                          <p:val>
                                            <p:fltVal val="0"/>
                                          </p:val>
                                        </p:tav>
                                        <p:tav tm="100000">
                                          <p:val>
                                            <p:strVal val="#ppt_h"/>
                                          </p:val>
                                        </p:tav>
                                      </p:tavLst>
                                    </p:anim>
                                    <p:animEffect transition="in" filter="fade">
                                      <p:cBhvr>
                                        <p:cTn id="14" dur="1500"/>
                                        <p:tgtEl>
                                          <p:spTgt spid="1033"/>
                                        </p:tgtEl>
                                      </p:cBhvr>
                                    </p:animEffect>
                                  </p:childTnLst>
                                </p:cTn>
                              </p:par>
                            </p:childTnLst>
                          </p:cTn>
                        </p:par>
                        <p:par>
                          <p:cTn id="15" fill="hold">
                            <p:stCondLst>
                              <p:cond delay="2000"/>
                            </p:stCondLst>
                            <p:childTnLst>
                              <p:par>
                                <p:cTn id="16" presetID="45" presetClass="entr" presetSubtype="0" fill="hold" nodeType="afterEffect">
                                  <p:stCondLst>
                                    <p:cond delay="200"/>
                                  </p:stCondLst>
                                  <p:childTnLst>
                                    <p:set>
                                      <p:cBhvr>
                                        <p:cTn id="17" dur="1" fill="hold">
                                          <p:stCondLst>
                                            <p:cond delay="0"/>
                                          </p:stCondLst>
                                        </p:cTn>
                                        <p:tgtEl>
                                          <p:spTgt spid="1035"/>
                                        </p:tgtEl>
                                        <p:attrNameLst>
                                          <p:attrName>style.visibility</p:attrName>
                                        </p:attrNameLst>
                                      </p:cBhvr>
                                      <p:to>
                                        <p:strVal val="visible"/>
                                      </p:to>
                                    </p:set>
                                    <p:animEffect transition="in" filter="fade">
                                      <p:cBhvr>
                                        <p:cTn id="18" dur="1000"/>
                                        <p:tgtEl>
                                          <p:spTgt spid="1035"/>
                                        </p:tgtEl>
                                      </p:cBhvr>
                                    </p:animEffect>
                                    <p:anim calcmode="lin" valueType="num">
                                      <p:cBhvr>
                                        <p:cTn id="19" dur="1000" fill="hold"/>
                                        <p:tgtEl>
                                          <p:spTgt spid="1035"/>
                                        </p:tgtEl>
                                        <p:attrNameLst>
                                          <p:attrName>ppt_w</p:attrName>
                                        </p:attrNameLst>
                                      </p:cBhvr>
                                      <p:tavLst>
                                        <p:tav tm="0" fmla="#ppt_w*sin(2.5*pi*$)">
                                          <p:val>
                                            <p:fltVal val="0"/>
                                          </p:val>
                                        </p:tav>
                                        <p:tav tm="100000">
                                          <p:val>
                                            <p:fltVal val="1"/>
                                          </p:val>
                                        </p:tav>
                                      </p:tavLst>
                                    </p:anim>
                                    <p:anim calcmode="lin" valueType="num">
                                      <p:cBhvr>
                                        <p:cTn id="20" dur="1000" fill="hold"/>
                                        <p:tgtEl>
                                          <p:spTgt spid="1035"/>
                                        </p:tgtEl>
                                        <p:attrNameLst>
                                          <p:attrName>ppt_h</p:attrName>
                                        </p:attrNameLst>
                                      </p:cBhvr>
                                      <p:tavLst>
                                        <p:tav tm="0">
                                          <p:val>
                                            <p:strVal val="#ppt_h"/>
                                          </p:val>
                                        </p:tav>
                                        <p:tav tm="100000">
                                          <p:val>
                                            <p:strVal val="#ppt_h"/>
                                          </p:val>
                                        </p:tav>
                                      </p:tavLst>
                                    </p:anim>
                                  </p:childTnLst>
                                </p:cTn>
                              </p:par>
                            </p:childTnLst>
                          </p:cTn>
                        </p:par>
                        <p:par>
                          <p:cTn id="21" fill="hold">
                            <p:stCondLst>
                              <p:cond delay="3200"/>
                            </p:stCondLst>
                            <p:childTnLst>
                              <p:par>
                                <p:cTn id="22" presetID="10" presetClass="entr" presetSubtype="0" fill="hold" nodeType="after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500"/>
                                        <p:tgtEl>
                                          <p:spTgt spid="1034"/>
                                        </p:tgtEl>
                                      </p:cBhvr>
                                    </p:animEffect>
                                  </p:childTnLst>
                                </p:cTn>
                              </p:par>
                              <p:par>
                                <p:cTn id="25" presetID="10"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par>
                                <p:cTn id="28" presetID="6" presetClass="emph" presetSubtype="0" fill="hold" nodeType="withEffect">
                                  <p:stCondLst>
                                    <p:cond delay="0"/>
                                  </p:stCondLst>
                                  <p:childTnLst>
                                    <p:animScale>
                                      <p:cBhvr>
                                        <p:cTn id="29" dur="5000" fill="hold"/>
                                        <p:tgtEl>
                                          <p:spTgt spid="2050"/>
                                        </p:tgtEl>
                                      </p:cBhvr>
                                      <p:by x="150000" y="150000"/>
                                    </p:animScale>
                                  </p:childTnLst>
                                </p:cTn>
                              </p:par>
                              <p:par>
                                <p:cTn id="30" presetID="2" presetClass="entr" presetSubtype="4"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1000" fill="hold"/>
                                        <p:tgtEl>
                                          <p:spTgt spid="1026"/>
                                        </p:tgtEl>
                                        <p:attrNameLst>
                                          <p:attrName>ppt_x</p:attrName>
                                        </p:attrNameLst>
                                      </p:cBhvr>
                                      <p:tavLst>
                                        <p:tav tm="0">
                                          <p:val>
                                            <p:strVal val="#ppt_x"/>
                                          </p:val>
                                        </p:tav>
                                        <p:tav tm="100000">
                                          <p:val>
                                            <p:strVal val="#ppt_x"/>
                                          </p:val>
                                        </p:tav>
                                      </p:tavLst>
                                    </p:anim>
                                    <p:anim calcmode="lin" valueType="num">
                                      <p:cBhvr additive="base">
                                        <p:cTn id="33"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nvSpPr>
        <p:spPr>
          <a:xfrm>
            <a:off x="294640" y="588010"/>
            <a:ext cx="10320655" cy="1260475"/>
          </a:xfrm>
          <a:prstGeom prst="rect">
            <a:avLst/>
          </a:prstGeom>
        </p:spPr>
        <p:txBody>
          <a:bodyPr vert="horz" wrap="square" lIns="101512" tIns="50756" rIns="101512" bIns="50756" rtlCol="0" anchor="ctr">
            <a:normAutofit/>
          </a:bodyPr>
          <a:lstStyle>
            <a:lvl1pPr algn="ctr" defTabSz="1043305" rtl="0" eaLnBrk="1" latinLnBrk="0" hangingPunct="1">
              <a:spcBef>
                <a:spcPct val="0"/>
              </a:spcBef>
              <a:buNone/>
              <a:defRPr sz="5000" kern="1200">
                <a:solidFill>
                  <a:schemeClr val="tx1"/>
                </a:solidFill>
                <a:latin typeface="+mj-lt"/>
                <a:ea typeface="+mj-ea"/>
                <a:cs typeface="+mj-cs"/>
              </a:defRPr>
            </a:lvl1pPr>
          </a:lstStyle>
          <a:p>
            <a:pPr eaLnBrk="1" hangingPunct="1"/>
            <a:r>
              <a:rPr lang="en-US" altLang="zh-CN" sz="5625" b="1" dirty="0">
                <a:solidFill>
                  <a:schemeClr val="tx1"/>
                </a:solidFill>
              </a:rPr>
              <a:t>A Good Thesis Statement</a:t>
            </a:r>
            <a:endParaRPr lang="en-US" altLang="zh-CN" sz="5625" b="1" dirty="0">
              <a:solidFill>
                <a:schemeClr val="tx1"/>
              </a:solidFill>
            </a:endParaRPr>
          </a:p>
        </p:txBody>
      </p:sp>
      <p:sp>
        <p:nvSpPr>
          <p:cNvPr id="3" name="TextBox 2"/>
          <p:cNvSpPr txBox="1"/>
          <p:nvPr/>
        </p:nvSpPr>
        <p:spPr>
          <a:xfrm>
            <a:off x="650240" y="2463165"/>
            <a:ext cx="9207500" cy="706755"/>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cs typeface="+mn-cs"/>
              </a:rPr>
              <a:t>Owning a pet</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 </a:t>
            </a:r>
            <a:r>
              <a:rPr kumimoji="0" lang="en-US" altLang="zh-CN" sz="4000" baseline="0" noProof="0" smtClean="0">
                <a:solidFill>
                  <a:srgbClr val="1D41D5"/>
                </a:solidFill>
                <a:effectLst/>
                <a:uFill>
                  <a:solidFill>
                    <a:srgbClr val="1D41D5"/>
                  </a:solidFill>
                </a:uFill>
                <a:latin typeface="Times New Roman" panose="02020603050405020304" pitchFamily="18" charset="0"/>
                <a:ea typeface="MS PGothic" panose="020B0600070205080204" pitchFamily="34" charset="-128"/>
                <a:cs typeface="+mn-cs"/>
              </a:rPr>
              <a:t>has several important benefits</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endParaRPr>
          </a:p>
        </p:txBody>
      </p:sp>
      <p:sp>
        <p:nvSpPr>
          <p:cNvPr id="2" name="TextBox 2"/>
          <p:cNvSpPr txBox="1"/>
          <p:nvPr/>
        </p:nvSpPr>
        <p:spPr>
          <a:xfrm>
            <a:off x="650240" y="3556635"/>
            <a:ext cx="9207500" cy="1322070"/>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cs typeface="+mn-cs"/>
              </a:rPr>
              <a:t>Our company president</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 </a:t>
            </a:r>
            <a:r>
              <a:rPr kumimoji="0" lang="en-US" altLang="zh-CN" sz="4000" baseline="0" noProof="0" smtClean="0">
                <a:solidFill>
                  <a:srgbClr val="1D41D5"/>
                </a:solidFill>
                <a:effectLst/>
                <a:uFill>
                  <a:solidFill>
                    <a:srgbClr val="1D41D5"/>
                  </a:solidFill>
                </a:uFill>
                <a:latin typeface="Times New Roman" panose="02020603050405020304" pitchFamily="18" charset="0"/>
                <a:ea typeface="MS PGothic" panose="020B0600070205080204" pitchFamily="34" charset="-128"/>
                <a:cs typeface="+mn-cs"/>
              </a:rPr>
              <a:t>should be fired for three main reasons</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endParaRPr>
          </a:p>
        </p:txBody>
      </p:sp>
      <p:sp>
        <p:nvSpPr>
          <p:cNvPr id="4" name="TextBox 2"/>
          <p:cNvSpPr txBox="1"/>
          <p:nvPr/>
        </p:nvSpPr>
        <p:spPr>
          <a:xfrm>
            <a:off x="650240" y="5307965"/>
            <a:ext cx="9207500" cy="1322070"/>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cs typeface="+mn-cs"/>
              </a:rPr>
              <a:t>The Internet</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 </a:t>
            </a:r>
            <a:r>
              <a:rPr kumimoji="0" lang="en-US" altLang="zh-CN" sz="4000" kern="1200" cap="none" spc="0" normalizeH="0" baseline="0" noProof="0" smtClean="0">
                <a:solidFill>
                  <a:srgbClr val="1D41D5"/>
                </a:solidFill>
                <a:effectLst/>
                <a:latin typeface="Times New Roman" panose="02020603050405020304" pitchFamily="18" charset="0"/>
                <a:ea typeface="MS PGothic" panose="020B0600070205080204" pitchFamily="34" charset="-128"/>
                <a:cs typeface="+mn-cs"/>
              </a:rPr>
              <a:t>has led to new kinds of frustration in everyday life</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nvSpPr>
        <p:spPr>
          <a:xfrm>
            <a:off x="294640" y="588010"/>
            <a:ext cx="10320655" cy="1260475"/>
          </a:xfrm>
          <a:prstGeom prst="rect">
            <a:avLst/>
          </a:prstGeom>
        </p:spPr>
        <p:txBody>
          <a:bodyPr vert="horz" wrap="square" lIns="101512" tIns="50756" rIns="101512" bIns="50756" rtlCol="0" anchor="ctr">
            <a:normAutofit/>
          </a:bodyPr>
          <a:lstStyle>
            <a:lvl1pPr algn="ctr" defTabSz="1043305" rtl="0" eaLnBrk="1" latinLnBrk="0" hangingPunct="1">
              <a:spcBef>
                <a:spcPct val="0"/>
              </a:spcBef>
              <a:buNone/>
              <a:defRPr sz="5000" kern="1200">
                <a:solidFill>
                  <a:schemeClr val="tx1"/>
                </a:solidFill>
                <a:latin typeface="+mj-lt"/>
                <a:ea typeface="+mj-ea"/>
                <a:cs typeface="+mj-cs"/>
              </a:defRPr>
            </a:lvl1pPr>
          </a:lstStyle>
          <a:p>
            <a:pPr eaLnBrk="1" hangingPunct="1"/>
            <a:r>
              <a:rPr lang="en-US" altLang="zh-CN" sz="5625" b="1" dirty="0">
                <a:solidFill>
                  <a:schemeClr val="tx1"/>
                </a:solidFill>
              </a:rPr>
              <a:t>A Good Thesis Statement</a:t>
            </a:r>
            <a:endParaRPr lang="en-US" altLang="zh-CN" sz="5625" b="1" dirty="0">
              <a:solidFill>
                <a:schemeClr val="tx1"/>
              </a:solidFill>
            </a:endParaRPr>
          </a:p>
        </p:txBody>
      </p:sp>
      <p:sp>
        <p:nvSpPr>
          <p:cNvPr id="3" name="TextBox 2"/>
          <p:cNvSpPr txBox="1"/>
          <p:nvPr/>
        </p:nvSpPr>
        <p:spPr>
          <a:xfrm>
            <a:off x="658495" y="1980565"/>
            <a:ext cx="9207500" cy="3169285"/>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cs typeface="+mn-cs"/>
              </a:rPr>
              <a:t>Owning a pet</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 </a:t>
            </a:r>
            <a:r>
              <a:rPr kumimoji="0" lang="en-US" altLang="zh-CN" sz="4000" baseline="0" noProof="0" smtClean="0">
                <a:solidFill>
                  <a:srgbClr val="1D41D5"/>
                </a:solidFill>
                <a:effectLst/>
                <a:uFill>
                  <a:solidFill>
                    <a:srgbClr val="1D41D5"/>
                  </a:solidFill>
                </a:uFill>
                <a:latin typeface="Times New Roman" panose="02020603050405020304" pitchFamily="18" charset="0"/>
                <a:ea typeface="MS PGothic" panose="020B0600070205080204" pitchFamily="34" charset="-128"/>
                <a:cs typeface="+mn-cs"/>
              </a:rPr>
              <a:t>has several important benefits</a:t>
            </a:r>
            <a:r>
              <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lang="en-US" altLang="zh-CN" sz="400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sym typeface="+mn-ea"/>
              </a:rPr>
              <a:t>Our company president</a:t>
            </a:r>
            <a:r>
              <a:rPr lang="en-US" altLang="zh-CN" sz="4000" noProof="0" smtClean="0">
                <a:effectLst/>
                <a:latin typeface="Times New Roman" panose="02020603050405020304" pitchFamily="18" charset="0"/>
                <a:ea typeface="MS PGothic" panose="020B0600070205080204" pitchFamily="34" charset="-128"/>
                <a:sym typeface="+mn-ea"/>
              </a:rPr>
              <a:t> </a:t>
            </a:r>
            <a:r>
              <a:rPr lang="en-US" altLang="zh-CN" sz="4000" noProof="0" smtClean="0">
                <a:solidFill>
                  <a:srgbClr val="1D41D5"/>
                </a:solidFill>
                <a:effectLst/>
                <a:uFill>
                  <a:solidFill>
                    <a:srgbClr val="1D41D5"/>
                  </a:solidFill>
                </a:uFill>
                <a:latin typeface="Times New Roman" panose="02020603050405020304" pitchFamily="18" charset="0"/>
                <a:ea typeface="MS PGothic" panose="020B0600070205080204" pitchFamily="34" charset="-128"/>
                <a:sym typeface="+mn-ea"/>
              </a:rPr>
              <a:t>should be fired for three main reasons</a:t>
            </a:r>
            <a:r>
              <a:rPr lang="en-US" altLang="zh-CN" sz="4000" noProof="0" smtClean="0">
                <a:effectLst/>
                <a:latin typeface="Times New Roman" panose="02020603050405020304" pitchFamily="18" charset="0"/>
                <a:ea typeface="MS PGothic" panose="020B0600070205080204" pitchFamily="34" charset="-128"/>
                <a:sym typeface="+mn-ea"/>
              </a:rPr>
              <a:t>.</a:t>
            </a:r>
            <a:endParaRPr lang="en-US" altLang="zh-CN" sz="4000" noProof="0" smtClean="0">
              <a:effectLst/>
              <a:latin typeface="Times New Roman" panose="02020603050405020304" pitchFamily="18" charset="0"/>
              <a:ea typeface="MS PGothic" panose="020B0600070205080204" pitchFamily="34" charset="-128"/>
              <a:sym typeface="+mn-ea"/>
            </a:endParaRPr>
          </a:p>
          <a:p>
            <a:pPr marL="685800" marR="0" indent="-685800" defTabSz="914400">
              <a:buClrTx/>
              <a:buSzTx/>
              <a:buFontTx/>
              <a:defRPr/>
            </a:pPr>
            <a:r>
              <a:rPr lang="en-US" altLang="zh-CN" sz="4000" noProof="0" smtClean="0">
                <a:solidFill>
                  <a:srgbClr val="C00000"/>
                </a:solidFill>
                <a:effectLst/>
                <a:uFill>
                  <a:solidFill>
                    <a:srgbClr val="C00000"/>
                  </a:solidFill>
                </a:uFill>
                <a:latin typeface="Times New Roman" panose="02020603050405020304" pitchFamily="18" charset="0"/>
                <a:ea typeface="MS PGothic" panose="020B0600070205080204" pitchFamily="34" charset="-128"/>
                <a:sym typeface="+mn-ea"/>
              </a:rPr>
              <a:t>The Internet</a:t>
            </a:r>
            <a:r>
              <a:rPr lang="en-US" altLang="zh-CN" sz="4000" noProof="0" smtClean="0">
                <a:effectLst/>
                <a:latin typeface="Times New Roman" panose="02020603050405020304" pitchFamily="18" charset="0"/>
                <a:ea typeface="MS PGothic" panose="020B0600070205080204" pitchFamily="34" charset="-128"/>
                <a:sym typeface="+mn-ea"/>
              </a:rPr>
              <a:t> </a:t>
            </a:r>
            <a:r>
              <a:rPr lang="en-US" altLang="zh-CN" sz="4000" noProof="0" smtClean="0">
                <a:solidFill>
                  <a:srgbClr val="1D41D5"/>
                </a:solidFill>
                <a:effectLst/>
                <a:latin typeface="Times New Roman" panose="02020603050405020304" pitchFamily="18" charset="0"/>
                <a:ea typeface="MS PGothic" panose="020B0600070205080204" pitchFamily="34" charset="-128"/>
                <a:sym typeface="+mn-ea"/>
              </a:rPr>
              <a:t>has led to new kinds of frustration in everyday life</a:t>
            </a:r>
            <a:r>
              <a:rPr lang="en-US" altLang="zh-CN" sz="4000" noProof="0" smtClean="0">
                <a:effectLst/>
                <a:latin typeface="Times New Roman" panose="02020603050405020304" pitchFamily="18" charset="0"/>
                <a:ea typeface="MS PGothic" panose="020B0600070205080204" pitchFamily="34" charset="-128"/>
                <a:sym typeface="+mn-ea"/>
              </a:rPr>
              <a:t>.</a:t>
            </a:r>
            <a:endParaRPr kumimoji="0" lang="en-US" altLang="zh-CN" sz="4000" kern="1200" cap="none" spc="0" normalizeH="0" baseline="0" noProof="0" smtClean="0">
              <a:effectLst/>
              <a:latin typeface="Times New Roman" panose="02020603050405020304" pitchFamily="18" charset="0"/>
              <a:ea typeface="MS PGothic" panose="020B0600070205080204" pitchFamily="34" charset="-128"/>
              <a:cs typeface="+mn-cs"/>
            </a:endParaRPr>
          </a:p>
        </p:txBody>
      </p:sp>
      <p:sp>
        <p:nvSpPr>
          <p:cNvPr id="6" name="圆角矩形 5"/>
          <p:cNvSpPr/>
          <p:nvPr/>
        </p:nvSpPr>
        <p:spPr>
          <a:xfrm>
            <a:off x="0" y="5514975"/>
            <a:ext cx="10746740" cy="151257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96520" y="5918200"/>
            <a:ext cx="10716895" cy="706755"/>
          </a:xfrm>
          <a:prstGeom prst="rect">
            <a:avLst/>
          </a:prstGeom>
          <a:noFill/>
        </p:spPr>
        <p:txBody>
          <a:bodyPr wrap="square">
            <a:spAutoFit/>
          </a:bodyPr>
          <a:p>
            <a:pPr marL="685800" marR="0" indent="-685800" defTabSz="914400">
              <a:buClrTx/>
              <a:buSzTx/>
              <a:buFontTx/>
              <a:defRPr/>
            </a:pPr>
            <a:r>
              <a:rPr kumimoji="0" lang="en-US" altLang="zh-CN" sz="4000" b="1" baseline="0" noProof="0" smtClean="0">
                <a:solidFill>
                  <a:srgbClr val="C00000"/>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rPr>
              <a:t>Topic </a:t>
            </a:r>
            <a:r>
              <a:rPr kumimoji="0" lang="en-US" altLang="zh-CN" sz="4000" b="1" baseline="0" noProof="0" smtClean="0">
                <a:solidFill>
                  <a:schemeClr val="tx1"/>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rPr>
              <a:t>+</a:t>
            </a:r>
            <a:r>
              <a:rPr kumimoji="0" lang="en-US" altLang="zh-CN" sz="4000" b="1" baseline="0" noProof="0" smtClean="0">
                <a:solidFill>
                  <a:srgbClr val="C00000"/>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rPr>
              <a:t> </a:t>
            </a:r>
            <a:r>
              <a:rPr kumimoji="0" lang="en-US" altLang="zh-CN" sz="4000" b="1" baseline="0" noProof="0" smtClean="0">
                <a:solidFill>
                  <a:srgbClr val="1D41D5"/>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rPr>
              <a:t>Auther's Claim (attitude/opinion/idea...).</a:t>
            </a:r>
            <a:endParaRPr kumimoji="0" lang="en-US" altLang="zh-CN" sz="4000" b="1" kern="1200" cap="none" spc="0" normalizeH="0" baseline="0" noProof="0" smtClean="0">
              <a:solidFill>
                <a:srgbClr val="1D41D5"/>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648970" y="1888490"/>
            <a:ext cx="9207500" cy="5631180"/>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I want to own a pet.</a:t>
            </a:r>
            <a:endPar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The Internet is very useful.</a:t>
            </a:r>
            <a:endPar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How to be successful in life?</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___ was a place that made me feel ___ when I was a child.</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b="1" noProof="0" smtClean="0">
                <a:solidFill>
                  <a:srgbClr val="C00000"/>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sym typeface="+mn-ea"/>
              </a:rPr>
              <a:t>Topic </a:t>
            </a:r>
            <a:r>
              <a:rPr lang="en-US" altLang="zh-CN" b="1" noProof="0" smtClean="0">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sym typeface="+mn-ea"/>
              </a:rPr>
              <a:t>+</a:t>
            </a:r>
            <a:r>
              <a:rPr lang="en-US" altLang="zh-CN" b="1" noProof="0" smtClean="0">
                <a:solidFill>
                  <a:srgbClr val="C00000"/>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sym typeface="+mn-ea"/>
              </a:rPr>
              <a:t> </a:t>
            </a:r>
            <a:r>
              <a:rPr lang="en-US" altLang="zh-CN" b="1" noProof="0" smtClean="0">
                <a:solidFill>
                  <a:srgbClr val="1D41D5"/>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sym typeface="+mn-ea"/>
              </a:rPr>
              <a:t>Auther's Claim.</a:t>
            </a:r>
            <a:br>
              <a:rPr kumimoji="0" lang="en-US" altLang="zh-CN" b="1" kern="1200" cap="none" spc="0" normalizeH="0" baseline="0" noProof="0" smtClean="0">
                <a:solidFill>
                  <a:srgbClr val="1D41D5"/>
                </a:solidFill>
                <a:effectLst>
                  <a:outerShdw blurRad="38100" dist="38100" dir="2700000" algn="tl">
                    <a:srgbClr val="000000">
                      <a:alpha val="43137"/>
                    </a:srgbClr>
                  </a:outerShdw>
                </a:effectLst>
                <a:uFill>
                  <a:solidFill>
                    <a:srgbClr val="C00000"/>
                  </a:solidFill>
                </a:uFill>
                <a:latin typeface="Times New Roman" panose="02020603050405020304" pitchFamily="18" charset="0"/>
                <a:ea typeface="MS PGothic" panose="020B0600070205080204" pitchFamily="34" charset="-128"/>
                <a:cs typeface="+mn-cs"/>
              </a:rPr>
            </a:br>
            <a:endParaRPr lang="zh-CN" altLang="en-US"/>
          </a:p>
        </p:txBody>
      </p:sp>
      <p:sp>
        <p:nvSpPr>
          <p:cNvPr id="4" name="TextBox 2"/>
          <p:cNvSpPr txBox="1"/>
          <p:nvPr/>
        </p:nvSpPr>
        <p:spPr>
          <a:xfrm>
            <a:off x="648970" y="1888490"/>
            <a:ext cx="9207500" cy="5015865"/>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Topic:</a:t>
            </a:r>
            <a:endPar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Too broad?</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Too narrow?</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It depends on your knowledge about this field and the requirement of the words.</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rcRect t="16476"/>
          <a:stretch>
            <a:fillRect/>
          </a:stretch>
        </p:blipFill>
        <p:spPr>
          <a:xfrm>
            <a:off x="196215" y="1257935"/>
            <a:ext cx="10060940" cy="5997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t="11052"/>
          <a:stretch>
            <a:fillRect/>
          </a:stretch>
        </p:blipFill>
        <p:spPr>
          <a:xfrm>
            <a:off x="390525" y="1038225"/>
            <a:ext cx="10011410" cy="6342380"/>
          </a:xfrm>
          <a:prstGeom prst="rect">
            <a:avLst/>
          </a:prstGeom>
        </p:spPr>
      </p:pic>
      <p:sp>
        <p:nvSpPr>
          <p:cNvPr id="3" name="圆角矩形 2"/>
          <p:cNvSpPr/>
          <p:nvPr/>
        </p:nvSpPr>
        <p:spPr>
          <a:xfrm>
            <a:off x="1856740" y="1383030"/>
            <a:ext cx="864235"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1856740" y="2345690"/>
            <a:ext cx="864235"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1856740" y="4257675"/>
            <a:ext cx="864235"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1856740" y="3245485"/>
            <a:ext cx="864235"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856740" y="5229860"/>
            <a:ext cx="864235"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5" grpId="0" bldLvl="0" animBg="1"/>
      <p:bldP spid="6"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Limit?</a:t>
            </a:r>
            <a:endParaRPr lang="en-US" altLang="zh-CN"/>
          </a:p>
        </p:txBody>
      </p:sp>
      <p:pic>
        <p:nvPicPr>
          <p:cNvPr id="5" name="图片 4"/>
          <p:cNvPicPr>
            <a:picLocks noChangeAspect="1"/>
          </p:cNvPicPr>
          <p:nvPr/>
        </p:nvPicPr>
        <p:blipFill>
          <a:blip r:embed="rId1"/>
          <a:stretch>
            <a:fillRect/>
          </a:stretch>
        </p:blipFill>
        <p:spPr>
          <a:xfrm>
            <a:off x="1437640" y="1377315"/>
            <a:ext cx="7818120" cy="5863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Check P.52 - 53</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1026"/>
          <p:cNvSpPr>
            <a:spLocks noGrp="1"/>
          </p:cNvSpPr>
          <p:nvPr>
            <p:ph type="title" idx="4294967295"/>
          </p:nvPr>
        </p:nvSpPr>
        <p:spPr>
          <a:xfrm>
            <a:off x="894144" y="672084"/>
            <a:ext cx="9829229" cy="1260158"/>
          </a:xfrm>
        </p:spPr>
        <p:txBody>
          <a:bodyPr vert="horz" wrap="square" lIns="101512" tIns="50756" rIns="101512" bIns="50756" anchor="ctr"/>
          <a:p>
            <a:pPr eaLnBrk="1" hangingPunct="1"/>
            <a:r>
              <a:rPr lang="en-US" altLang="zh-CN" sz="4630" b="1" dirty="0">
                <a:solidFill>
                  <a:schemeClr val="tx1"/>
                </a:solidFill>
              </a:rPr>
              <a:t>Common Errors in Writing a Thesis</a:t>
            </a:r>
            <a:endParaRPr lang="en-US" altLang="zh-CN" sz="4630" b="1" dirty="0">
              <a:solidFill>
                <a:schemeClr val="tx1"/>
              </a:solidFill>
            </a:endParaRPr>
          </a:p>
        </p:txBody>
      </p:sp>
      <p:sp>
        <p:nvSpPr>
          <p:cNvPr id="7171" name="Rectangle 1027"/>
          <p:cNvSpPr>
            <a:spLocks noGrp="1" noChangeArrowheads="1"/>
          </p:cNvSpPr>
          <p:nvPr>
            <p:ph type="body" idx="1"/>
          </p:nvPr>
        </p:nvSpPr>
        <p:spPr>
          <a:xfrm>
            <a:off x="1146175" y="2184400"/>
            <a:ext cx="9655175" cy="853440"/>
          </a:xfrm>
        </p:spPr>
        <p:txBody>
          <a:bodyPr vert="horz" wrap="square" lIns="101512" tIns="50756" rIns="101512" bIns="50756"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i="0" u="none" strike="noStrike" kern="0" cap="none" spc="0" normalizeH="0" baseline="0" noProof="0" smtClean="0">
                <a:ln>
                  <a:noFill/>
                </a:ln>
                <a:solidFill>
                  <a:srgbClr val="C00000"/>
                </a:solidFill>
                <a:effectLst/>
                <a:uLnTx/>
                <a:uFillTx/>
                <a:latin typeface="Arial" panose="020B0604020202020204" pitchFamily="34" charset="0"/>
                <a:ea typeface="+mn-ea"/>
                <a:cs typeface="Arial" panose="020B0604020202020204" pitchFamily="34" charset="0"/>
              </a:rPr>
              <a:t>ANNOUNCEMENTS </a:t>
            </a:r>
            <a:r>
              <a:rPr kumimoji="1" lang="en-US" altLang="zh-CN" sz="3200" i="0" u="none" strike="noStrike" kern="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t>rather than statements</a:t>
            </a:r>
            <a:endParaRPr kumimoji="1" lang="en-US" altLang="zh-CN" sz="3200" i="0" u="none" strike="noStrike" kern="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176" name="Text Box 1032"/>
          <p:cNvSpPr txBox="1"/>
          <p:nvPr/>
        </p:nvSpPr>
        <p:spPr>
          <a:xfrm>
            <a:off x="1146175" y="5153914"/>
            <a:ext cx="9241155" cy="583565"/>
          </a:xfrm>
          <a:prstGeom prst="rect">
            <a:avLst/>
          </a:prstGeom>
          <a:noFill/>
          <a:ln w="9525">
            <a:noFill/>
          </a:ln>
        </p:spPr>
        <p:txBody>
          <a:bodyPr>
            <a:spAutoFit/>
          </a:bodyPr>
          <a:p>
            <a:pPr>
              <a:spcBef>
                <a:spcPct val="50000"/>
              </a:spcBef>
              <a:buChar char="•"/>
            </a:pPr>
            <a:r>
              <a:rPr lang="en-US" altLang="zh-CN" sz="3200" dirty="0">
                <a:solidFill>
                  <a:schemeClr val="tx1"/>
                </a:solidFill>
                <a:effectLst/>
                <a:latin typeface="Arial" panose="020B0604020202020204" pitchFamily="34" charset="0"/>
                <a:cs typeface="Arial" panose="020B0604020202020204" pitchFamily="34" charset="0"/>
              </a:rPr>
              <a:t> Statements that contain</a:t>
            </a:r>
            <a:r>
              <a:rPr lang="en-US" altLang="zh-CN" sz="3200" dirty="0">
                <a:effectLst/>
                <a:latin typeface="Arial" panose="020B0604020202020204" pitchFamily="34" charset="0"/>
                <a:cs typeface="Arial" panose="020B0604020202020204" pitchFamily="34" charset="0"/>
              </a:rPr>
              <a:t> </a:t>
            </a:r>
            <a:r>
              <a:rPr lang="en-US" altLang="zh-CN" sz="3200" dirty="0">
                <a:solidFill>
                  <a:srgbClr val="C00000"/>
                </a:solidFill>
                <a:effectLst/>
                <a:latin typeface="Arial" panose="020B0604020202020204" pitchFamily="34" charset="0"/>
                <a:cs typeface="Arial" panose="020B0604020202020204" pitchFamily="34" charset="0"/>
              </a:rPr>
              <a:t>more than one idea</a:t>
            </a:r>
            <a:endParaRPr lang="en-US" altLang="zh-CN" sz="3200" dirty="0">
              <a:solidFill>
                <a:srgbClr val="C00000"/>
              </a:solidFill>
              <a:effectLst/>
              <a:latin typeface="Arial" panose="020B0604020202020204" pitchFamily="34" charset="0"/>
              <a:cs typeface="Arial" panose="020B0604020202020204" pitchFamily="34" charset="0"/>
            </a:endParaRPr>
          </a:p>
        </p:txBody>
      </p:sp>
      <p:sp>
        <p:nvSpPr>
          <p:cNvPr id="7177" name="Text Box 1033"/>
          <p:cNvSpPr txBox="1"/>
          <p:nvPr/>
        </p:nvSpPr>
        <p:spPr>
          <a:xfrm>
            <a:off x="1146175" y="4187107"/>
            <a:ext cx="8317040" cy="1076325"/>
          </a:xfrm>
          <a:prstGeom prst="rect">
            <a:avLst/>
          </a:prstGeom>
          <a:noFill/>
          <a:ln w="9525">
            <a:noFill/>
          </a:ln>
        </p:spPr>
        <p:txBody>
          <a:bodyPr>
            <a:spAutoFit/>
          </a:bodyPr>
          <a:p>
            <a:pPr>
              <a:buChar char="•"/>
            </a:pPr>
            <a:r>
              <a:rPr lang="en-US" altLang="zh-CN" sz="3200" dirty="0">
                <a:solidFill>
                  <a:srgbClr val="000000"/>
                </a:solidFill>
                <a:effectLst/>
                <a:latin typeface="Arial" panose="020B0604020202020204" pitchFamily="34" charset="0"/>
                <a:cs typeface="Arial" panose="020B0604020202020204" pitchFamily="34" charset="0"/>
              </a:rPr>
              <a:t> Statements that are</a:t>
            </a:r>
            <a:r>
              <a:rPr lang="en-US" altLang="zh-CN" sz="3200" dirty="0">
                <a:solidFill>
                  <a:srgbClr val="C00000"/>
                </a:solidFill>
                <a:effectLst/>
                <a:latin typeface="Arial" panose="020B0604020202020204" pitchFamily="34" charset="0"/>
                <a:cs typeface="Arial" panose="020B0604020202020204" pitchFamily="34" charset="0"/>
              </a:rPr>
              <a:t> too narrow  </a:t>
            </a:r>
            <a:endParaRPr lang="en-US" altLang="zh-CN" sz="3200" dirty="0">
              <a:solidFill>
                <a:srgbClr val="C00000"/>
              </a:solidFill>
              <a:effectLst/>
              <a:latin typeface="Arial" panose="020B0604020202020204" pitchFamily="34" charset="0"/>
              <a:cs typeface="Arial" panose="020B0604020202020204" pitchFamily="34" charset="0"/>
            </a:endParaRPr>
          </a:p>
          <a:p>
            <a:endParaRPr lang="en-US" altLang="zh-CN" sz="3200" dirty="0">
              <a:solidFill>
                <a:srgbClr val="C00000"/>
              </a:solidFill>
              <a:effectLst/>
              <a:latin typeface="Arial" panose="020B0604020202020204" pitchFamily="34" charset="0"/>
              <a:cs typeface="Arial" panose="020B0604020202020204" pitchFamily="34" charset="0"/>
            </a:endParaRPr>
          </a:p>
        </p:txBody>
      </p:sp>
      <p:sp>
        <p:nvSpPr>
          <p:cNvPr id="2" name="文本框 1"/>
          <p:cNvSpPr txBox="1"/>
          <p:nvPr/>
        </p:nvSpPr>
        <p:spPr>
          <a:xfrm>
            <a:off x="1146175" y="3213735"/>
            <a:ext cx="8700135" cy="583565"/>
          </a:xfrm>
          <a:prstGeom prst="rect">
            <a:avLst/>
          </a:prstGeom>
          <a:noFill/>
        </p:spPr>
        <p:txBody>
          <a:bodyPr wrap="square" rtlCol="0" anchor="t">
            <a:spAutoFit/>
          </a:bodyPr>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1" lang="en-US" altLang="zh-CN" sz="3200" kern="0" noProof="0" smtClean="0">
                <a:ln>
                  <a:noFill/>
                </a:ln>
                <a:solidFill>
                  <a:srgbClr val="000000"/>
                </a:solidFill>
                <a:effectLst/>
                <a:uLnTx/>
                <a:uFillTx/>
                <a:latin typeface="Arial" panose="020B0604020202020204" pitchFamily="34" charset="0"/>
                <a:cs typeface="Arial" panose="020B0604020202020204" pitchFamily="34" charset="0"/>
                <a:sym typeface="+mn-ea"/>
              </a:rPr>
              <a:t>Statements that are </a:t>
            </a:r>
            <a:r>
              <a:rPr kumimoji="1" lang="en-US" altLang="zh-CN" sz="3200" kern="0" noProof="0" smtClean="0">
                <a:ln>
                  <a:noFill/>
                </a:ln>
                <a:solidFill>
                  <a:srgbClr val="C00000"/>
                </a:solidFill>
                <a:effectLst/>
                <a:uLnTx/>
                <a:uFillTx/>
                <a:latin typeface="Arial" panose="020B0604020202020204" pitchFamily="34" charset="0"/>
                <a:cs typeface="Arial" panose="020B0604020202020204" pitchFamily="34" charset="0"/>
                <a:sym typeface="+mn-ea"/>
              </a:rPr>
              <a:t>too broad</a:t>
            </a:r>
            <a:r>
              <a:rPr kumimoji="1" lang="en-US" altLang="zh-CN" sz="3200" kern="0" noProof="0" smtClean="0">
                <a:ln>
                  <a:noFill/>
                </a:ln>
                <a:solidFill>
                  <a:srgbClr val="FFFF00"/>
                </a:solidFill>
                <a:effectLst/>
                <a:uLnTx/>
                <a:uFillTx/>
                <a:latin typeface="Arial" panose="020B0604020202020204" pitchFamily="34" charset="0"/>
                <a:cs typeface="Arial" panose="020B0604020202020204" pitchFamily="34" charset="0"/>
                <a:sym typeface="+mn-ea"/>
              </a:rPr>
              <a:t> </a:t>
            </a:r>
            <a:endParaRPr kumimoji="1" lang="en-US" altLang="zh-CN" sz="3200" i="0" u="none" strike="noStrike" kern="0" cap="none" spc="0" normalizeH="0" baseline="0" noProof="0" smtClean="0">
              <a:ln>
                <a:noFill/>
              </a:ln>
              <a:solidFill>
                <a:srgbClr val="FFFF00"/>
              </a:solidFill>
              <a:effectLst/>
              <a:uLnTx/>
              <a:uFillTx/>
              <a:latin typeface="Arial" panose="020B0604020202020204" pitchFamily="34" charset="0"/>
              <a:ea typeface="+mn-ea"/>
              <a:cs typeface="Arial" panose="020B0604020202020204" pitchFamily="34" charset="0"/>
              <a:sym typeface="+mn-ea"/>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9219" name="Rectangle 2"/>
          <p:cNvSpPr>
            <a:spLocks noGrp="1"/>
          </p:cNvSpPr>
          <p:nvPr>
            <p:ph type="title" idx="4294967295"/>
          </p:nvPr>
        </p:nvSpPr>
        <p:spPr>
          <a:xfrm>
            <a:off x="2658364" y="588074"/>
            <a:ext cx="10585323" cy="1260158"/>
          </a:xfrm>
        </p:spPr>
        <p:txBody>
          <a:bodyPr vert="horz" wrap="square" lIns="101512" tIns="50756" rIns="101512" bIns="50756" anchor="ctr"/>
          <a:p>
            <a:pPr algn="l" eaLnBrk="1" hangingPunct="1"/>
            <a:r>
              <a:rPr lang="en-US" altLang="zh-CN" sz="5955" b="1" dirty="0">
                <a:solidFill>
                  <a:schemeClr val="tx1"/>
                </a:solidFill>
              </a:rPr>
              <a:t>Announcements</a:t>
            </a:r>
            <a:endParaRPr lang="en-US" altLang="zh-CN" sz="5955" b="1" dirty="0">
              <a:solidFill>
                <a:schemeClr val="tx1"/>
              </a:solidFill>
            </a:endParaRPr>
          </a:p>
        </p:txBody>
      </p:sp>
      <p:sp>
        <p:nvSpPr>
          <p:cNvPr id="8195" name="Rectangle 3"/>
          <p:cNvSpPr>
            <a:spLocks noGrp="1" noChangeArrowheads="1"/>
          </p:cNvSpPr>
          <p:nvPr>
            <p:ph type="body" idx="1"/>
          </p:nvPr>
        </p:nvSpPr>
        <p:spPr>
          <a:xfrm>
            <a:off x="978154" y="3444431"/>
            <a:ext cx="8569071" cy="2940368"/>
          </a:xfrm>
        </p:spPr>
        <p:txBody>
          <a:bodyPr vert="horz" wrap="square" lIns="101512" tIns="50756" rIns="101512" bIns="50756" numCol="1" anchor="t" anchorCtr="0" compatLnSpc="1">
            <a:normAutofit fontScale="90000"/>
          </a:bodyPr>
          <a:lstStyle/>
          <a:p>
            <a:pPr marL="342900" marR="0" lvl="0" indent="-342900" algn="ctr" defTabSz="914400" rtl="0" eaLnBrk="1" fontAlgn="base" latinLnBrk="0" hangingPunct="1">
              <a:lnSpc>
                <a:spcPct val="100000"/>
              </a:lnSpc>
              <a:spcBef>
                <a:spcPct val="20000"/>
              </a:spcBef>
              <a:spcAft>
                <a:spcPct val="0"/>
              </a:spcAft>
              <a:buClrTx/>
              <a:buSzTx/>
              <a:buFontTx/>
              <a:buNone/>
              <a:defRPr/>
            </a:pPr>
            <a:r>
              <a:rPr kumimoji="1" lang="en-US" altLang="zh-CN" sz="4410" b="1" i="0" u="none" strike="noStrike" kern="0" cap="none" spc="0" normalizeH="0" baseline="0" noProof="0" smtClean="0">
                <a:ln>
                  <a:noFill/>
                </a:ln>
                <a:solidFill>
                  <a:srgbClr val="000000"/>
                </a:solidFill>
                <a:effectLst/>
                <a:uLnTx/>
                <a:uFillTx/>
                <a:latin typeface="+mn-lt"/>
                <a:ea typeface="+mn-ea"/>
                <a:cs typeface="+mn-cs"/>
              </a:rPr>
              <a:t>The sentence above merely tells the subject of the paper.</a:t>
            </a:r>
            <a:r>
              <a:rPr kumimoji="1" lang="en-US" altLang="zh-CN" sz="4410" b="1" i="0" u="none" strike="noStrike" kern="0" cap="none" spc="0" normalizeH="0" baseline="0" noProof="0" smtClean="0">
                <a:ln>
                  <a:noFill/>
                </a:ln>
                <a:solidFill>
                  <a:schemeClr val="tx1"/>
                </a:solidFill>
                <a:effectLst/>
                <a:uLnTx/>
                <a:uFillTx/>
                <a:latin typeface="+mn-lt"/>
                <a:ea typeface="+mn-ea"/>
                <a:cs typeface="+mn-cs"/>
              </a:rPr>
              <a:t>  </a:t>
            </a:r>
            <a:endParaRPr kumimoji="1" lang="en-US" altLang="zh-CN" sz="441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Tx/>
              <a:buSzTx/>
              <a:buFontTx/>
              <a:buNone/>
              <a:defRPr/>
            </a:pPr>
            <a:r>
              <a:rPr kumimoji="1" lang="en-US" altLang="zh-CN" sz="4410" b="1" i="0" u="none" strike="noStrike" kern="0" cap="none" spc="0" normalizeH="0" baseline="0" noProof="0" smtClean="0">
                <a:ln>
                  <a:noFill/>
                </a:ln>
                <a:solidFill>
                  <a:schemeClr val="tx1"/>
                </a:solidFill>
                <a:effectLst/>
                <a:uLnTx/>
                <a:uFillTx/>
                <a:latin typeface="+mn-lt"/>
                <a:ea typeface="+mn-ea"/>
                <a:cs typeface="+mn-cs"/>
              </a:rPr>
              <a:t>A thesis statement must</a:t>
            </a:r>
            <a:r>
              <a:rPr kumimoji="1" lang="en-US" altLang="zh-CN" sz="4410" b="1" i="0" u="none" strike="noStrike" kern="0" cap="none" spc="0" normalizeH="0" baseline="0" noProof="0" smtClean="0">
                <a:ln>
                  <a:noFill/>
                </a:ln>
                <a:solidFill>
                  <a:schemeClr val="tx1"/>
                </a:solidFill>
                <a:effectLst/>
                <a:uLnTx/>
                <a:uFillTx/>
                <a:latin typeface="Alberta" pitchFamily="2" charset="0"/>
                <a:ea typeface="+mn-ea"/>
                <a:cs typeface="+mn-cs"/>
              </a:rPr>
              <a:t> </a:t>
            </a:r>
            <a:r>
              <a:rPr kumimoji="1" lang="en-US" altLang="zh-CN" sz="4410" u="none" strike="noStrike" kern="0" cap="none" spc="0" normalizeH="0" baseline="0" noProof="0" smtClean="0">
                <a:ln>
                  <a:noFill/>
                </a:ln>
                <a:solidFill>
                  <a:srgbClr val="C00000"/>
                </a:solidFill>
                <a:effectLst/>
                <a:uLnTx/>
                <a:uFillTx/>
                <a:latin typeface="Alberta" pitchFamily="2" charset="0"/>
                <a:ea typeface="+mn-ea"/>
                <a:cs typeface="+mn-cs"/>
              </a:rPr>
              <a:t>advance a point about a limited subject</a:t>
            </a:r>
            <a:r>
              <a:rPr kumimoji="1" lang="en-US" altLang="zh-CN" sz="4410" u="none" strike="noStrike" kern="0" cap="none" spc="0" normalizeH="0" baseline="0" noProof="0" smtClean="0">
                <a:ln>
                  <a:noFill/>
                </a:ln>
                <a:solidFill>
                  <a:srgbClr val="C00000"/>
                </a:solidFill>
                <a:effectLst/>
                <a:uLnTx/>
                <a:uFillTx/>
                <a:latin typeface="+mn-lt"/>
                <a:ea typeface="+mn-ea"/>
                <a:cs typeface="+mn-cs"/>
              </a:rPr>
              <a:t>.</a:t>
            </a:r>
            <a:r>
              <a:rPr kumimoji="1" lang="en-US" altLang="zh-CN" sz="353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1" lang="en-US" altLang="zh-CN" sz="353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8198" name="Text Box 6"/>
          <p:cNvSpPr txBox="1">
            <a:spLocks noChangeArrowheads="1"/>
          </p:cNvSpPr>
          <p:nvPr/>
        </p:nvSpPr>
        <p:spPr bwMode="auto">
          <a:xfrm>
            <a:off x="1230186" y="2016252"/>
            <a:ext cx="8653082" cy="1311910"/>
          </a:xfrm>
          <a:prstGeom prst="rect">
            <a:avLst/>
          </a:prstGeom>
          <a:noFill/>
          <a:ln w="28575" cap="sq">
            <a:solidFill>
              <a:schemeClr val="bg2"/>
            </a:solidFill>
            <a:miter lim="800000"/>
            <a:headEnd type="none" w="sm" len="sm"/>
            <a:tailEnd type="none" w="sm" len="sm"/>
          </a:ln>
          <a:effectLst/>
        </p:spPr>
        <p:txBody>
          <a:bodyPr>
            <a:spAutoFit/>
          </a:bodyPr>
          <a:lstStyle/>
          <a:p>
            <a:pPr marL="914400" marR="0" lvl="2" indent="0" algn="l" defTabSz="914400" rtl="0" eaLnBrk="0" fontAlgn="base" latinLnBrk="0" hangingPunct="0">
              <a:lnSpc>
                <a:spcPct val="100000"/>
              </a:lnSpc>
              <a:spcBef>
                <a:spcPct val="0"/>
              </a:spcBef>
              <a:spcAft>
                <a:spcPct val="0"/>
              </a:spcAft>
              <a:buClrTx/>
              <a:buSzTx/>
              <a:buFontTx/>
              <a:buNone/>
              <a:defRPr/>
            </a:pPr>
            <a:r>
              <a:rPr kumimoji="0" lang="en-US" altLang="zh-CN" sz="3970" u="none" strike="noStrike" kern="1200" cap="none" spc="0" normalizeH="0" baseline="0" noProof="0" smtClean="0">
                <a:ln>
                  <a:noFill/>
                </a:ln>
                <a:solidFill>
                  <a:srgbClr val="1D41D5"/>
                </a:solidFill>
                <a:effectLst>
                  <a:outerShdw blurRad="38100" dist="38100" dir="2700000" algn="tl">
                    <a:srgbClr val="000000">
                      <a:alpha val="43137"/>
                    </a:srgbClr>
                  </a:outerShdw>
                </a:effectLst>
                <a:uLnTx/>
                <a:uFillTx/>
                <a:latin typeface="Alberta" pitchFamily="2" charset="0"/>
                <a:ea typeface="MS PGothic" panose="020B0600070205080204" pitchFamily="34" charset="-128"/>
                <a:cs typeface="+mn-cs"/>
              </a:rPr>
              <a:t>Ex.:  </a:t>
            </a:r>
            <a:r>
              <a:rPr kumimoji="0" lang="en-US" altLang="zh-CN" sz="3970" u="none" strike="noStrike" kern="1200" cap="none" spc="0" normalizeH="0" baseline="0" noProof="0" smtClean="0">
                <a:ln>
                  <a:noFill/>
                </a:ln>
                <a:solidFill>
                  <a:srgbClr val="1D41D5"/>
                </a:solidFill>
                <a:effectLst>
                  <a:outerShdw blurRad="38100" dist="38100" dir="2700000" algn="tl">
                    <a:srgbClr val="000000">
                      <a:alpha val="43137"/>
                    </a:srgbClr>
                  </a:outerShdw>
                </a:effectLst>
                <a:uLnTx/>
                <a:uFillTx/>
                <a:latin typeface="Comic Sans MS" panose="030F0702030302020204" pitchFamily="66" charset="0"/>
                <a:ea typeface="MS PGothic" panose="020B0600070205080204" pitchFamily="34" charset="-128"/>
                <a:cs typeface="+mn-cs"/>
              </a:rPr>
              <a:t>I want to talk about the crime wave in our country</a:t>
            </a:r>
            <a:r>
              <a:rPr kumimoji="0" lang="en-US" altLang="zh-CN" sz="3530" u="none" strike="noStrike" kern="1200" cap="none" spc="0" normalizeH="0" baseline="0" noProof="0" smtClean="0">
                <a:ln>
                  <a:noFill/>
                </a:ln>
                <a:solidFill>
                  <a:srgbClr val="1D41D5"/>
                </a:solidFill>
                <a:effectLst>
                  <a:outerShdw blurRad="38100" dist="38100" dir="2700000" algn="tl">
                    <a:srgbClr val="000000">
                      <a:alpha val="43137"/>
                    </a:srgbClr>
                  </a:outerShdw>
                </a:effectLst>
                <a:uLnTx/>
                <a:uFillTx/>
                <a:latin typeface="Comic Sans MS" panose="030F0702030302020204" pitchFamily="66" charset="0"/>
                <a:ea typeface="MS PGothic" panose="020B0600070205080204" pitchFamily="34" charset="-128"/>
                <a:cs typeface="+mn-cs"/>
              </a:rPr>
              <a:t>.</a:t>
            </a:r>
            <a:endParaRPr kumimoji="0" lang="en-US" altLang="zh-CN" sz="3530" u="none" strike="noStrike" kern="1200" cap="none" spc="0" normalizeH="0" baseline="0" noProof="0" smtClean="0">
              <a:ln>
                <a:noFill/>
              </a:ln>
              <a:solidFill>
                <a:srgbClr val="1D41D5"/>
              </a:solidFill>
              <a:effectLst>
                <a:outerShdw blurRad="38100" dist="38100" dir="2700000" algn="tl">
                  <a:srgbClr val="000000">
                    <a:alpha val="43137"/>
                  </a:srgbClr>
                </a:outerShdw>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1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882204" y="2484487"/>
            <a:ext cx="9089390" cy="720081"/>
          </a:xfrm>
        </p:spPr>
        <p:txBody>
          <a:bodyPr>
            <a:noAutofit/>
          </a:bodyPr>
          <a:lstStyle/>
          <a:p>
            <a:r>
              <a:rPr lang="en-US" altLang="zh-CN" b="1" dirty="0">
                <a:cs typeface="+mj-lt"/>
              </a:rPr>
              <a:t>English Writing I</a:t>
            </a:r>
            <a:endParaRPr lang="en-US" altLang="zh-CN" b="1" dirty="0">
              <a:cs typeface="+mj-lt"/>
            </a:endParaRPr>
          </a:p>
        </p:txBody>
      </p:sp>
      <p:sp>
        <p:nvSpPr>
          <p:cNvPr id="3" name="副标题 2"/>
          <p:cNvSpPr>
            <a:spLocks noGrp="1"/>
          </p:cNvSpPr>
          <p:nvPr>
            <p:ph type="subTitle" idx="1"/>
          </p:nvPr>
        </p:nvSpPr>
        <p:spPr>
          <a:xfrm>
            <a:off x="2250356" y="3332620"/>
            <a:ext cx="6266422" cy="520019"/>
          </a:xfrm>
        </p:spPr>
        <p:txBody>
          <a:bodyPr>
            <a:normAutofit/>
          </a:bodyPr>
          <a:lstStyle/>
          <a:p>
            <a:r>
              <a:rPr lang="zh-CN" altLang="en-US" sz="2300" b="1" dirty="0" smtClean="0">
                <a:solidFill>
                  <a:schemeClr val="bg1">
                    <a:lumMod val="50000"/>
                  </a:schemeClr>
                </a:solidFill>
              </a:rPr>
              <a:t>英语写作</a:t>
            </a:r>
            <a:r>
              <a:rPr lang="en-US" altLang="zh-CN" sz="2300" b="1" dirty="0" smtClean="0">
                <a:solidFill>
                  <a:schemeClr val="bg1">
                    <a:lumMod val="50000"/>
                  </a:schemeClr>
                </a:solidFill>
              </a:rPr>
              <a:t>1</a:t>
            </a:r>
            <a:endParaRPr lang="en-US" altLang="zh-CN" sz="2300" b="1" dirty="0" smtClean="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cxnSp>
        <p:nvCxnSpPr>
          <p:cNvPr id="6" name="直接连接符 5"/>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6146" name="Rectangle 2"/>
          <p:cNvSpPr>
            <a:spLocks noGrp="1" noChangeArrowheads="1"/>
          </p:cNvSpPr>
          <p:nvPr>
            <p:ph type="title" idx="4294967295"/>
          </p:nvPr>
        </p:nvSpPr>
        <p:spPr>
          <a:xfrm>
            <a:off x="978154" y="756095"/>
            <a:ext cx="7980998" cy="1008126"/>
          </a:xfrm>
        </p:spPr>
        <p:txBody>
          <a:bodyPr vert="horz" wrap="square" lIns="101512" tIns="50756" rIns="101512" bIns="50756"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61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A Good Thesis</a:t>
            </a:r>
            <a:endParaRPr kumimoji="1" lang="en-US" altLang="zh-CN" sz="661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6147" name="Rectangle 3"/>
          <p:cNvSpPr>
            <a:spLocks noGrp="1" noChangeArrowheads="1"/>
          </p:cNvSpPr>
          <p:nvPr>
            <p:ph type="body" idx="1"/>
          </p:nvPr>
        </p:nvSpPr>
        <p:spPr>
          <a:xfrm>
            <a:off x="558102" y="1764221"/>
            <a:ext cx="10081260" cy="756095"/>
          </a:xfrm>
        </p:spPr>
        <p:txBody>
          <a:bodyPr vert="horz" wrap="square" lIns="101512" tIns="50756" rIns="101512" bIns="50756" numCol="1" anchor="t" anchorCtr="0" compatLnSpc="1">
            <a:normAutofit lnSpcReduction="10000"/>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3085" b="1" i="0" u="none" strike="noStrike" kern="0" cap="none" spc="0" normalizeH="0" baseline="0" noProof="0" smtClean="0">
                <a:ln>
                  <a:noFill/>
                </a:ln>
                <a:solidFill>
                  <a:srgbClr val="000000"/>
                </a:solidFill>
                <a:effectLst/>
                <a:uLnTx/>
                <a:uFillTx/>
                <a:latin typeface="+mn-lt"/>
                <a:ea typeface="+mn-ea"/>
                <a:cs typeface="+mn-cs"/>
              </a:rPr>
              <a:t>A good thesis is neither</a:t>
            </a:r>
            <a:r>
              <a:rPr kumimoji="1" lang="en-US" altLang="zh-CN" sz="3085" b="1" i="0" u="none" strike="noStrike" kern="0" cap="none" spc="0" normalizeH="0" baseline="0" noProof="0" smtClean="0">
                <a:ln>
                  <a:noFill/>
                </a:ln>
                <a:solidFill>
                  <a:srgbClr val="FF3300"/>
                </a:solidFill>
                <a:effectLst>
                  <a:outerShdw blurRad="38100" dist="38100" dir="2700000" algn="tl">
                    <a:srgbClr val="000000"/>
                  </a:outerShdw>
                </a:effectLst>
                <a:uLnTx/>
                <a:uFillTx/>
                <a:latin typeface="+mn-lt"/>
                <a:ea typeface="+mn-ea"/>
                <a:cs typeface="+mn-cs"/>
              </a:rPr>
              <a:t> </a:t>
            </a:r>
            <a:r>
              <a:rPr kumimoji="1" lang="en-US" altLang="zh-CN" sz="3530" b="1" i="0" u="none" strike="noStrike" kern="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n-ea"/>
                <a:cs typeface="+mn-cs"/>
              </a:rPr>
              <a:t>too broad</a:t>
            </a:r>
            <a:r>
              <a:rPr kumimoji="1" lang="en-US" altLang="zh-CN" sz="3085" b="1" i="0" u="none" strike="noStrike" kern="0" cap="none" spc="0" normalizeH="0" baseline="0" noProof="0" smtClean="0">
                <a:ln>
                  <a:noFill/>
                </a:ln>
                <a:solidFill>
                  <a:srgbClr val="FF3300"/>
                </a:solidFill>
                <a:effectLst>
                  <a:outerShdw blurRad="38100" dist="38100" dir="2700000" algn="tl">
                    <a:srgbClr val="000000"/>
                  </a:outerShdw>
                </a:effectLst>
                <a:uLnTx/>
                <a:uFillTx/>
                <a:latin typeface="+mn-lt"/>
                <a:ea typeface="+mn-ea"/>
                <a:cs typeface="+mn-cs"/>
              </a:rPr>
              <a:t> </a:t>
            </a:r>
            <a:r>
              <a:rPr kumimoji="1" lang="en-US" altLang="zh-CN" sz="3085" b="1" i="0" u="none" strike="noStrike" kern="0" cap="none" spc="0" normalizeH="0" baseline="0" noProof="0" smtClean="0">
                <a:ln>
                  <a:noFill/>
                </a:ln>
                <a:solidFill>
                  <a:srgbClr val="000000"/>
                </a:solidFill>
                <a:effectLst/>
                <a:uLnTx/>
                <a:uFillTx/>
                <a:latin typeface="+mn-lt"/>
                <a:ea typeface="+mn-ea"/>
                <a:cs typeface="+mn-cs"/>
              </a:rPr>
              <a:t>nor</a:t>
            </a:r>
            <a:r>
              <a:rPr kumimoji="1" lang="en-US" altLang="zh-CN" sz="3085" b="1" i="0" u="none" strike="noStrike" kern="0" cap="none" spc="0" normalizeH="0" baseline="0" noProof="0" smtClean="0">
                <a:ln>
                  <a:noFill/>
                </a:ln>
                <a:solidFill>
                  <a:srgbClr val="FF3300"/>
                </a:solidFill>
                <a:effectLst>
                  <a:outerShdw blurRad="38100" dist="38100" dir="2700000" algn="tl">
                    <a:srgbClr val="000000"/>
                  </a:outerShdw>
                </a:effectLst>
                <a:uLnTx/>
                <a:uFillTx/>
                <a:latin typeface="+mn-lt"/>
                <a:ea typeface="+mn-ea"/>
                <a:cs typeface="+mn-cs"/>
              </a:rPr>
              <a:t> </a:t>
            </a:r>
            <a:r>
              <a:rPr kumimoji="1" lang="en-US" altLang="zh-CN" sz="3530" b="1" i="0" u="none" strike="noStrike" kern="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n-ea"/>
                <a:cs typeface="+mn-cs"/>
              </a:rPr>
              <a:t>too narrow</a:t>
            </a:r>
            <a:r>
              <a:rPr kumimoji="1" lang="en-US" altLang="zh-CN" sz="3085" b="1" i="0" u="none" strike="noStrike" kern="0" cap="none" spc="0" normalizeH="0" baseline="0" noProof="0" smtClean="0">
                <a:ln>
                  <a:noFill/>
                </a:ln>
                <a:solidFill>
                  <a:srgbClr val="000000"/>
                </a:solidFill>
                <a:effectLst/>
                <a:uLnTx/>
                <a:uFillTx/>
                <a:latin typeface="Alberta" pitchFamily="2" charset="0"/>
                <a:ea typeface="+mn-ea"/>
                <a:cs typeface="+mn-cs"/>
              </a:rPr>
              <a:t>:</a:t>
            </a:r>
            <a:endParaRPr kumimoji="1" lang="en-US" altLang="zh-CN" sz="3085" b="0" i="0" u="none" strike="noStrike" kern="0" cap="none" spc="0" normalizeH="0" baseline="0" noProof="0" smtClean="0">
              <a:ln>
                <a:noFill/>
              </a:ln>
              <a:solidFill>
                <a:srgbClr val="000000"/>
              </a:solidFill>
              <a:effectLst/>
              <a:uLnTx/>
              <a:uFillTx/>
              <a:latin typeface="+mn-lt"/>
              <a:ea typeface="+mn-ea"/>
              <a:cs typeface="+mn-cs"/>
            </a:endParaRPr>
          </a:p>
        </p:txBody>
      </p:sp>
      <p:sp>
        <p:nvSpPr>
          <p:cNvPr id="6150" name="Text Box 6"/>
          <p:cNvSpPr txBox="1">
            <a:spLocks noChangeArrowheads="1"/>
          </p:cNvSpPr>
          <p:nvPr/>
        </p:nvSpPr>
        <p:spPr bwMode="auto">
          <a:xfrm>
            <a:off x="642112" y="2688336"/>
            <a:ext cx="9493187" cy="4062095"/>
          </a:xfrm>
          <a:prstGeom prst="rect">
            <a:avLst/>
          </a:prstGeom>
          <a:noFill/>
          <a:ln w="28575" cap="sq">
            <a:solidFill>
              <a:schemeClr val="bg2"/>
            </a:solidFill>
            <a:miter lim="800000"/>
            <a:headEnd type="none" w="sm" len="sm"/>
            <a:tailEnd type="none" w="sm" len="sm"/>
          </a:ln>
          <a:effectLst/>
        </p:spPr>
        <p:txBody>
          <a:bodyPr>
            <a:spAutoFit/>
          </a:bodyPr>
          <a:lstStyle/>
          <a:p>
            <a:pPr marR="0" algn="ctr" defTabSz="914400">
              <a:buClrTx/>
              <a:buSzTx/>
              <a:buFontTx/>
              <a:defRPr/>
            </a:pPr>
            <a:r>
              <a:rPr kumimoji="0" lang="en-US" altLang="zh-CN" sz="2645"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too</a:t>
            </a:r>
            <a:r>
              <a:rPr kumimoji="0" lang="en-US" altLang="zh-CN" sz="2645" b="1" kern="1200" cap="none" spc="0" normalizeH="0" baseline="0" noProof="0" smtClean="0">
                <a:solidFill>
                  <a:srgbClr val="CC0000"/>
                </a:solidFill>
                <a:effectLst>
                  <a:outerShdw blurRad="38100" dist="38100" dir="2700000" algn="tl">
                    <a:srgbClr val="000000"/>
                  </a:outerShdw>
                </a:effectLst>
                <a:latin typeface="Times New Roman" panose="02020603050405020304" pitchFamily="18" charset="0"/>
                <a:ea typeface="MS PGothic" panose="020B0600070205080204" pitchFamily="34" charset="-128"/>
                <a:cs typeface="+mn-cs"/>
              </a:rPr>
              <a:t> </a:t>
            </a:r>
            <a:r>
              <a:rPr kumimoji="0" lang="en-US" altLang="zh-CN" sz="5290"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broad</a:t>
            </a:r>
            <a:endParaRPr kumimoji="0" lang="en-US" altLang="zh-CN" sz="5290"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endParaRPr>
          </a:p>
          <a:p>
            <a:pPr marR="0" algn="ctr" defTabSz="914400">
              <a:buClrTx/>
              <a:buSzTx/>
              <a:buFontTx/>
              <a:defRPr/>
            </a:pPr>
            <a:r>
              <a:rPr kumimoji="0" lang="en-US" altLang="zh-CN" sz="2645"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rPr>
              <a:t>Crime is a major concern of everyone in our country.</a:t>
            </a:r>
            <a:endParaRPr kumimoji="0" lang="en-US" altLang="zh-CN" sz="2645"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endParaRPr>
          </a:p>
          <a:p>
            <a:pPr marR="0" algn="ctr" defTabSz="914400">
              <a:buClrTx/>
              <a:buSzTx/>
              <a:buFontTx/>
              <a:defRPr/>
            </a:pPr>
            <a:r>
              <a:rPr kumimoji="0" lang="en-US" altLang="zh-CN" sz="2645"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too</a:t>
            </a:r>
            <a:r>
              <a:rPr kumimoji="0" lang="en-US" altLang="zh-CN" sz="2645" b="1" kern="1200" cap="none" spc="0" normalizeH="0" baseline="0" noProof="0" smtClean="0">
                <a:solidFill>
                  <a:srgbClr val="CC0000"/>
                </a:solidFill>
                <a:effectLst>
                  <a:outerShdw blurRad="38100" dist="38100" dir="2700000" algn="tl">
                    <a:srgbClr val="000000"/>
                  </a:outerShdw>
                </a:effectLst>
                <a:latin typeface="Times New Roman" panose="02020603050405020304" pitchFamily="18" charset="0"/>
                <a:ea typeface="MS PGothic" panose="020B0600070205080204" pitchFamily="34" charset="-128"/>
                <a:cs typeface="+mn-cs"/>
              </a:rPr>
              <a:t> </a:t>
            </a:r>
            <a:r>
              <a:rPr kumimoji="0" lang="en-US" altLang="zh-CN" sz="5290"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narrow</a:t>
            </a:r>
            <a:endParaRPr kumimoji="0" lang="en-US" altLang="zh-CN" sz="5290"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endParaRPr>
          </a:p>
          <a:p>
            <a:pPr marR="0" algn="ctr" defTabSz="914400">
              <a:buClrTx/>
              <a:buSzTx/>
              <a:buFontTx/>
              <a:defRPr/>
            </a:pPr>
            <a:r>
              <a:rPr kumimoji="0" lang="en-US" altLang="zh-CN" sz="2645"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rPr>
              <a:t>My parents had only one child.</a:t>
            </a:r>
            <a:endParaRPr kumimoji="0" lang="en-US" altLang="zh-CN" sz="2645"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endParaRPr>
          </a:p>
          <a:p>
            <a:pPr marR="0" algn="ctr" defTabSz="914400">
              <a:buClrTx/>
              <a:buSzTx/>
              <a:buFontTx/>
              <a:defRPr/>
            </a:pPr>
            <a:r>
              <a:rPr kumimoji="0" lang="en-US" altLang="zh-CN" sz="3530" b="1" u="sng" kern="1200" cap="none" spc="0" normalizeH="0" baseline="0" noProof="0" smtClean="0">
                <a:solidFill>
                  <a:srgbClr val="1D41D5"/>
                </a:solidFill>
                <a:effectLst>
                  <a:outerShdw blurRad="38100" dist="38100" dir="2700000" algn="tl">
                    <a:srgbClr val="000000"/>
                  </a:outerShdw>
                </a:effectLst>
                <a:latin typeface="Alberta" pitchFamily="2" charset="0"/>
                <a:ea typeface="MS PGothic" panose="020B0600070205080204" pitchFamily="34" charset="-128"/>
                <a:cs typeface="+mn-cs"/>
              </a:rPr>
              <a:t>JUST RIGHT</a:t>
            </a:r>
            <a:endParaRPr kumimoji="0" lang="en-US" altLang="zh-CN" sz="3530" b="1" u="sng" kern="1200" cap="none" spc="0" normalizeH="0" baseline="0" noProof="0" smtClean="0">
              <a:solidFill>
                <a:srgbClr val="1D41D5"/>
              </a:solidFill>
              <a:effectLst>
                <a:outerShdw blurRad="38100" dist="38100" dir="2700000" algn="tl">
                  <a:srgbClr val="000000"/>
                </a:outerShdw>
              </a:effectLst>
              <a:latin typeface="Alberta" pitchFamily="2" charset="0"/>
              <a:ea typeface="MS PGothic" panose="020B0600070205080204" pitchFamily="34" charset="-128"/>
              <a:cs typeface="+mn-cs"/>
            </a:endParaRPr>
          </a:p>
          <a:p>
            <a:pPr marR="0" algn="ctr" defTabSz="914400">
              <a:buClrTx/>
              <a:buSzTx/>
              <a:buFontTx/>
              <a:defRPr/>
            </a:pPr>
            <a:r>
              <a:rPr kumimoji="0" lang="en-US" altLang="zh-CN" sz="3200"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rPr>
              <a:t>A honeymoon is perhaps the worst way to begin a marriage.</a:t>
            </a:r>
            <a:endParaRPr kumimoji="0" lang="en-US" altLang="zh-CN" sz="3200" kern="1200" cap="none" spc="0" normalizeH="0" baseline="0" noProof="0" smtClean="0">
              <a:solidFill>
                <a:schemeClr val="tx1"/>
              </a:solidFill>
              <a:effectLst>
                <a:outerShdw blurRad="38100" dist="38100" dir="2700000" algn="tl">
                  <a:srgbClr val="000000"/>
                </a:outerShdw>
              </a:effectLst>
              <a:latin typeface="Comic Sans MS" panose="030F0702030302020204" pitchFamily="66" charset="0"/>
              <a:ea typeface="MS PGothic" panose="020B0600070205080204" pitchFamily="34" charset="-128"/>
              <a:cs typeface="+mn-cs"/>
            </a:endParaRPr>
          </a:p>
        </p:txBody>
      </p:sp>
      <p:sp>
        <p:nvSpPr>
          <p:cNvPr id="2" name="圆角矩形 1"/>
          <p:cNvSpPr/>
          <p:nvPr/>
        </p:nvSpPr>
        <p:spPr>
          <a:xfrm>
            <a:off x="1026160" y="3585210"/>
            <a:ext cx="8641080" cy="3905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026160" y="4787265"/>
            <a:ext cx="864108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648335" y="5795010"/>
            <a:ext cx="9385300" cy="904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12290" name="Rectangle 2"/>
          <p:cNvSpPr>
            <a:spLocks noGrp="1" noChangeArrowheads="1"/>
          </p:cNvSpPr>
          <p:nvPr>
            <p:ph type="title" idx="4294967295"/>
          </p:nvPr>
        </p:nvSpPr>
        <p:spPr>
          <a:xfrm>
            <a:off x="1230186" y="588074"/>
            <a:ext cx="8569071" cy="1260158"/>
          </a:xfrm>
        </p:spPr>
        <p:txBody>
          <a:bodyPr vert="horz" wrap="square" lIns="101512" tIns="50756" rIns="101512" bIns="50756"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85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Too Many Ideas</a:t>
            </a:r>
            <a:endParaRPr kumimoji="1" lang="en-US" altLang="zh-CN" sz="4850" b="1" i="0" u="none" strike="noStrike" kern="0" cap="none" spc="0" normalizeH="0" baseline="0" noProof="0" smtClean="0">
              <a:ln>
                <a:noFill/>
              </a:ln>
              <a:solidFill>
                <a:schemeClr val="tx1"/>
              </a:solidFill>
              <a:effectLst/>
              <a:uLnTx/>
              <a:uFillTx/>
              <a:latin typeface="+mj-lt"/>
              <a:ea typeface="+mj-ea"/>
              <a:cs typeface="+mj-cs"/>
            </a:endParaRPr>
          </a:p>
        </p:txBody>
      </p:sp>
      <p:sp>
        <p:nvSpPr>
          <p:cNvPr id="12291" name="Rectangle 3"/>
          <p:cNvSpPr>
            <a:spLocks noGrp="1" noChangeArrowheads="1"/>
          </p:cNvSpPr>
          <p:nvPr>
            <p:ph type="body" idx="1"/>
          </p:nvPr>
        </p:nvSpPr>
        <p:spPr>
          <a:xfrm>
            <a:off x="978154" y="4452557"/>
            <a:ext cx="8569071" cy="2436305"/>
          </a:xfrm>
        </p:spPr>
        <p:txBody>
          <a:bodyPr vert="horz" wrap="square" lIns="101512" tIns="50756" rIns="101512" bIns="50756"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3530" b="1" i="0" u="none" strike="noStrike" kern="0" cap="none" spc="0" normalizeH="0" baseline="0" noProof="0" smtClean="0">
                <a:ln>
                  <a:noFill/>
                </a:ln>
                <a:solidFill>
                  <a:srgbClr val="000000"/>
                </a:solidFill>
                <a:effectLst/>
                <a:uLnTx/>
                <a:uFillTx/>
                <a:latin typeface="+mn-lt"/>
                <a:ea typeface="+mn-ea"/>
                <a:cs typeface="+mn-cs"/>
              </a:rPr>
              <a:t>In the statement above, the reader is asked to focus on</a:t>
            </a:r>
            <a:r>
              <a:rPr kumimoji="1" lang="en-US" altLang="zh-CN" sz="353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CN" sz="3530" b="1" i="0" u="none" strike="noStrike" kern="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n-ea"/>
                <a:cs typeface="+mn-cs"/>
              </a:rPr>
              <a:t>two separate points</a:t>
            </a:r>
            <a:r>
              <a:rPr kumimoji="1" lang="en-US" altLang="zh-CN" sz="3530" b="1" i="0" u="none" strike="noStrike" kern="0" cap="none" spc="0" normalizeH="0" baseline="0" noProof="0" smtClean="0">
                <a:ln>
                  <a:noFill/>
                </a:ln>
                <a:solidFill>
                  <a:srgbClr val="000000"/>
                </a:solidFill>
                <a:effectLst/>
                <a:uLnTx/>
                <a:uFillTx/>
                <a:latin typeface="Alberta" pitchFamily="2" charset="0"/>
                <a:ea typeface="+mn-ea"/>
                <a:cs typeface="+mn-cs"/>
              </a:rPr>
              <a:t>, each</a:t>
            </a:r>
            <a:r>
              <a:rPr kumimoji="1" lang="en-US" altLang="zh-CN" sz="3530" b="1" i="0" u="none" strike="noStrike" kern="0" cap="none" spc="0" normalizeH="0" baseline="0" noProof="0" smtClean="0">
                <a:ln>
                  <a:noFill/>
                </a:ln>
                <a:solidFill>
                  <a:srgbClr val="000000"/>
                </a:solidFill>
                <a:effectLst/>
                <a:uLnTx/>
                <a:uFillTx/>
                <a:latin typeface="+mn-lt"/>
                <a:ea typeface="+mn-ea"/>
                <a:cs typeface="+mn-cs"/>
              </a:rPr>
              <a:t> of which more logically</a:t>
            </a:r>
            <a:r>
              <a:rPr kumimoji="1" lang="en-US" altLang="zh-CN" sz="353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1" lang="en-US" altLang="zh-CN" sz="3530" b="1" i="0" u="none" strike="noStrike" kern="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n-ea"/>
                <a:cs typeface="+mn-cs"/>
              </a:rPr>
              <a:t>belongs in an essay of its own.</a:t>
            </a:r>
            <a:endParaRPr kumimoji="1" lang="en-US" altLang="zh-CN" sz="3530" b="1" i="0" u="none" strike="noStrike" kern="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n-ea"/>
              <a:cs typeface="+mn-cs"/>
            </a:endParaRPr>
          </a:p>
        </p:txBody>
      </p:sp>
      <p:sp>
        <p:nvSpPr>
          <p:cNvPr id="12295" name="Text Box 7"/>
          <p:cNvSpPr txBox="1">
            <a:spLocks noChangeArrowheads="1"/>
          </p:cNvSpPr>
          <p:nvPr/>
        </p:nvSpPr>
        <p:spPr bwMode="auto">
          <a:xfrm>
            <a:off x="894144" y="2604326"/>
            <a:ext cx="8905113" cy="1720215"/>
          </a:xfrm>
          <a:prstGeom prst="rect">
            <a:avLst/>
          </a:prstGeom>
          <a:noFill/>
          <a:ln w="28575" cap="sq">
            <a:solidFill>
              <a:schemeClr val="bg2"/>
            </a:solidFill>
            <a:miter lim="800000"/>
            <a:headEnd type="none" w="sm" len="sm"/>
            <a:tailEnd type="none" w="sm" len="sm"/>
          </a:ln>
          <a:effectLst/>
        </p:spPr>
        <p:txBody>
          <a:bodyPr>
            <a:spAutoFit/>
          </a:bodyPr>
          <a:lstStyle/>
          <a:p>
            <a:pPr marL="914400" marR="0" lvl="2" indent="0" algn="l" defTabSz="914400" rtl="0" eaLnBrk="0" fontAlgn="base" latinLnBrk="0" hangingPunct="0">
              <a:lnSpc>
                <a:spcPct val="100000"/>
              </a:lnSpc>
              <a:spcBef>
                <a:spcPct val="0"/>
              </a:spcBef>
              <a:spcAft>
                <a:spcPct val="0"/>
              </a:spcAft>
              <a:buClrTx/>
              <a:buSzTx/>
              <a:buFontTx/>
              <a:buNone/>
              <a:defRPr/>
            </a:pPr>
            <a:r>
              <a:rPr kumimoji="0" lang="en-US" altLang="zh-CN" sz="3530" b="1" i="0" u="none" strike="noStrike" kern="1200" cap="none" spc="0" normalizeH="0" baseline="0" noProof="0" smtClean="0">
                <a:ln>
                  <a:noFill/>
                </a:ln>
                <a:solidFill>
                  <a:srgbClr val="0070C0"/>
                </a:solidFill>
                <a:effectLst/>
                <a:uLnTx/>
                <a:uFillTx/>
                <a:latin typeface="Times New Roman" panose="02020603050405020304" pitchFamily="18" charset="0"/>
                <a:ea typeface="MS PGothic" panose="020B0600070205080204" pitchFamily="34" charset="-128"/>
                <a:cs typeface="+mn-cs"/>
              </a:rPr>
              <a:t>Ex.:</a:t>
            </a:r>
            <a:r>
              <a:rPr kumimoji="0" lang="en-US" altLang="zh-CN" sz="3530" b="1" i="0" u="none" strike="noStrike" kern="1200" cap="none" spc="0" normalizeH="0" baseline="0" noProof="0" smtClean="0">
                <a:ln>
                  <a:noFill/>
                </a:ln>
                <a:solidFill>
                  <a:srgbClr val="0070C0"/>
                </a:solidFill>
                <a:effectLst/>
                <a:uLnTx/>
                <a:uFillTx/>
                <a:latin typeface="Comic Sans MS" panose="030F0702030302020204" pitchFamily="66" charset="0"/>
                <a:ea typeface="MS PGothic" panose="020B0600070205080204" pitchFamily="34" charset="-128"/>
                <a:cs typeface="+mn-cs"/>
              </a:rPr>
              <a:t> </a:t>
            </a:r>
            <a:r>
              <a:rPr kumimoji="0" lang="en-US" altLang="zh-CN" sz="3530" b="0" i="0" u="none" strike="noStrike" kern="1200" cap="none" spc="0" normalizeH="0" baseline="0" noProof="0" smtClean="0">
                <a:ln>
                  <a:noFill/>
                </a:ln>
                <a:solidFill>
                  <a:srgbClr val="0070C0"/>
                </a:solidFill>
                <a:effectLst>
                  <a:outerShdw blurRad="38100" dist="38100" dir="2700000" algn="tl">
                    <a:srgbClr val="000000"/>
                  </a:outerShdw>
                </a:effectLst>
                <a:uLnTx/>
                <a:uFillTx/>
                <a:latin typeface="Comic Sans MS" panose="030F0702030302020204" pitchFamily="66" charset="0"/>
                <a:ea typeface="MS PGothic" panose="020B0600070205080204" pitchFamily="34" charset="-128"/>
                <a:cs typeface="+mn-cs"/>
              </a:rPr>
              <a:t>My parents helped me grow in important ways, although in other respects I was limited.</a:t>
            </a:r>
            <a:endParaRPr kumimoji="0" lang="en-US" altLang="zh-CN" sz="3530" b="0" i="0" u="none" strike="noStrike" kern="1200" cap="none" spc="0" normalizeH="0" baseline="0" noProof="0" smtClean="0">
              <a:ln>
                <a:noFill/>
              </a:ln>
              <a:solidFill>
                <a:srgbClr val="0070C0"/>
              </a:solidFill>
              <a:effectLst>
                <a:outerShdw blurRad="38100" dist="38100" dir="2700000" algn="tl">
                  <a:srgbClr val="000000"/>
                </a:outerShdw>
              </a:effectLst>
              <a:uLnTx/>
              <a:uFillTx/>
              <a:latin typeface="Comic Sans MS" panose="030F0702030302020204" pitchFamily="66" charset="0"/>
              <a:ea typeface="MS PGothic" panose="020B0600070205080204" pitchFamily="34" charset="-128"/>
              <a:cs typeface="+mn-cs"/>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22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13314" name="Rectangle 2"/>
          <p:cNvSpPr>
            <a:spLocks noGrp="1" noChangeArrowheads="1"/>
          </p:cNvSpPr>
          <p:nvPr>
            <p:ph type="title" idx="4294967295"/>
          </p:nvPr>
        </p:nvSpPr>
        <p:spPr/>
        <p:txBody>
          <a:bodyPr vert="horz" wrap="square" lIns="101512" tIns="50756" rIns="101512" bIns="50756"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1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Step 2: Supporting with Specific Evidence</a:t>
            </a:r>
            <a:endParaRPr kumimoji="1" lang="en-US" altLang="zh-CN" sz="441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13326" name="Text Box 14"/>
          <p:cNvSpPr>
            <a:spLocks noGrp="1" noChangeArrowheads="1"/>
          </p:cNvSpPr>
          <p:nvPr>
            <p:ph type="body" idx="1"/>
          </p:nvPr>
        </p:nvSpPr>
        <p:spPr>
          <a:xfrm>
            <a:off x="2070291" y="2604326"/>
            <a:ext cx="7560945" cy="1932242"/>
          </a:xfrm>
        </p:spPr>
        <p:txBody>
          <a:bodyPr vert="horz" wrap="square" lIns="100812" tIns="50406" rIns="100812" bIns="50406"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3530" b="1" i="0" u="none" strike="noStrike" kern="0" cap="none" spc="0" normalizeH="0" baseline="0" noProof="0" smtClean="0">
                <a:ln>
                  <a:noFill/>
                </a:ln>
                <a:solidFill>
                  <a:schemeClr val="tx1"/>
                </a:solidFill>
                <a:effectLst/>
                <a:uLnTx/>
                <a:uFillTx/>
                <a:latin typeface="+mn-lt"/>
                <a:ea typeface="+mn-ea"/>
                <a:cs typeface="+mn-cs"/>
              </a:rPr>
              <a:t>Write down a </a:t>
            </a:r>
            <a:r>
              <a:rPr kumimoji="1" lang="en-US" altLang="zh-CN" sz="3530" b="1" i="0" u="sng" strike="noStrike" kern="0" cap="none" spc="0" normalizeH="0" baseline="0" noProof="0" smtClean="0">
                <a:ln>
                  <a:noFill/>
                </a:ln>
                <a:solidFill>
                  <a:srgbClr val="C00000"/>
                </a:solidFill>
                <a:effectLst>
                  <a:outerShdw blurRad="38100" dist="38100" dir="2700000" algn="tl">
                    <a:srgbClr val="000000"/>
                  </a:outerShdw>
                </a:effectLst>
                <a:uLnTx/>
                <a:uFillTx/>
                <a:latin typeface="Alberta" pitchFamily="2" charset="0"/>
                <a:ea typeface="+mn-ea"/>
                <a:cs typeface="+mn-cs"/>
              </a:rPr>
              <a:t>brief version</a:t>
            </a:r>
            <a:r>
              <a:rPr kumimoji="1" lang="en-US" altLang="zh-CN" sz="3530" b="1" i="0" u="none" strike="noStrike" kern="0" cap="none" spc="0" normalizeH="0" baseline="0" noProof="0" smtClean="0">
                <a:ln>
                  <a:noFill/>
                </a:ln>
                <a:solidFill>
                  <a:srgbClr val="C00000"/>
                </a:solidFill>
                <a:effectLst/>
                <a:uLnTx/>
                <a:uFillTx/>
                <a:latin typeface="+mn-lt"/>
                <a:ea typeface="+mn-ea"/>
                <a:cs typeface="+mn-cs"/>
              </a:rPr>
              <a:t> </a:t>
            </a:r>
            <a:r>
              <a:rPr kumimoji="1" lang="en-US" altLang="zh-CN" sz="3530" b="1" i="0" u="none" strike="noStrike" kern="0" cap="none" spc="0" normalizeH="0" baseline="0" noProof="0" smtClean="0">
                <a:ln>
                  <a:noFill/>
                </a:ln>
                <a:solidFill>
                  <a:schemeClr val="tx1"/>
                </a:solidFill>
                <a:effectLst/>
                <a:uLnTx/>
                <a:uFillTx/>
                <a:latin typeface="+mn-lt"/>
                <a:ea typeface="+mn-ea"/>
                <a:cs typeface="+mn-cs"/>
              </a:rPr>
              <a:t>of your    thesis and then jot down the</a:t>
            </a:r>
            <a:r>
              <a:rPr kumimoji="1" lang="en-US" altLang="zh-CN" sz="3530" b="1" i="0" u="none" strike="noStrike" kern="0" cap="none" spc="0" normalizeH="0" baseline="0" noProof="0" smtClean="0">
                <a:ln>
                  <a:noFill/>
                </a:ln>
                <a:solidFill>
                  <a:schemeClr val="bg2"/>
                </a:solidFill>
                <a:effectLst/>
                <a:uLnTx/>
                <a:uFillTx/>
                <a:latin typeface="+mn-lt"/>
                <a:ea typeface="+mn-ea"/>
                <a:cs typeface="+mn-cs"/>
              </a:rPr>
              <a:t> </a:t>
            </a:r>
            <a:r>
              <a:rPr kumimoji="1" lang="en-US" altLang="zh-CN" sz="3530" b="1" i="0" u="sng" strike="noStrike" kern="0" cap="none" spc="0" normalizeH="0" baseline="0" noProof="0" smtClean="0">
                <a:ln>
                  <a:noFill/>
                </a:ln>
                <a:solidFill>
                  <a:srgbClr val="C00000"/>
                </a:solidFill>
                <a:effectLst>
                  <a:outerShdw blurRad="38100" dist="38100" dir="2700000" algn="tl">
                    <a:srgbClr val="000000"/>
                  </a:outerShdw>
                </a:effectLst>
                <a:uLnTx/>
                <a:uFillTx/>
                <a:latin typeface="Alberta" pitchFamily="2" charset="0"/>
                <a:ea typeface="+mn-ea"/>
                <a:cs typeface="+mn-cs"/>
              </a:rPr>
              <a:t>three points</a:t>
            </a:r>
            <a:r>
              <a:rPr kumimoji="1" lang="en-US" altLang="zh-CN" sz="3530" b="1" i="0" u="none" strike="noStrike" kern="0" cap="none" spc="0" normalizeH="0" baseline="0" noProof="0" smtClean="0">
                <a:ln>
                  <a:noFill/>
                </a:ln>
                <a:solidFill>
                  <a:srgbClr val="C00000"/>
                </a:solidFill>
                <a:effectLst/>
                <a:uLnTx/>
                <a:uFillTx/>
                <a:latin typeface="+mn-lt"/>
                <a:ea typeface="+mn-ea"/>
                <a:cs typeface="+mn-cs"/>
              </a:rPr>
              <a:t> </a:t>
            </a:r>
            <a:r>
              <a:rPr kumimoji="1" lang="en-US" altLang="zh-CN" sz="3530" b="1" i="0" u="none" strike="noStrike" kern="0" cap="none" spc="0" normalizeH="0" baseline="0" noProof="0" smtClean="0">
                <a:ln>
                  <a:noFill/>
                </a:ln>
                <a:solidFill>
                  <a:schemeClr val="tx1"/>
                </a:solidFill>
                <a:effectLst/>
                <a:uLnTx/>
                <a:uFillTx/>
                <a:latin typeface="+mn-lt"/>
                <a:ea typeface="+mn-ea"/>
                <a:cs typeface="+mn-cs"/>
              </a:rPr>
              <a:t>that will support it</a:t>
            </a:r>
            <a:r>
              <a:rPr kumimoji="1" lang="en-US" altLang="zh-CN" sz="3530" b="1" i="0" u="none" strike="noStrike" kern="0" cap="none" spc="0" normalizeH="0" baseline="0" noProof="0" smtClean="0">
                <a:ln>
                  <a:noFill/>
                </a:ln>
                <a:solidFill>
                  <a:schemeClr val="tx1"/>
                </a:solidFill>
                <a:effectLst/>
                <a:uLnTx/>
                <a:uFillTx/>
                <a:latin typeface="Alberta" pitchFamily="2" charset="0"/>
                <a:ea typeface="+mn-ea"/>
                <a:cs typeface="+mn-cs"/>
              </a:rPr>
              <a:t>.</a:t>
            </a:r>
            <a:endParaRPr kumimoji="1" lang="en-US" altLang="zh-CN" sz="3530" b="1" i="0" u="none" strike="noStrike" kern="0" cap="none" spc="0" normalizeH="0" baseline="0" noProof="0" smtClean="0">
              <a:ln>
                <a:noFill/>
              </a:ln>
              <a:solidFill>
                <a:schemeClr val="tx1"/>
              </a:solidFill>
              <a:effectLst/>
              <a:uLnTx/>
              <a:uFillTx/>
              <a:latin typeface="Alberta" pitchFamily="2" charset="0"/>
              <a:ea typeface="+mn-ea"/>
              <a:cs typeface="+mn-cs"/>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3326">
                                            <p:txEl>
                                              <p:charRg st="0" end="102"/>
                                            </p:txEl>
                                          </p:spTgt>
                                        </p:tgtEl>
                                        <p:attrNameLst>
                                          <p:attrName>style.visibility</p:attrName>
                                        </p:attrNameLst>
                                      </p:cBhvr>
                                      <p:to>
                                        <p:strVal val="visible"/>
                                      </p:to>
                                    </p:set>
                                    <p:anim calcmode="lin" valueType="num">
                                      <p:cBhvr additive="base">
                                        <p:cTn id="7" dur="500" fill="hold"/>
                                        <p:tgtEl>
                                          <p:spTgt spid="13326">
                                            <p:txEl>
                                              <p:charRg st="0" end="10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26">
                                            <p:txEl>
                                              <p:charRg st="0"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advAuto="100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14338" name="Rectangle 2"/>
          <p:cNvSpPr>
            <a:spLocks noGrp="1" noChangeArrowheads="1"/>
          </p:cNvSpPr>
          <p:nvPr>
            <p:ph type="title" idx="4294967295"/>
          </p:nvPr>
        </p:nvSpPr>
        <p:spPr/>
        <p:txBody>
          <a:bodyPr vert="horz" wrap="square" lIns="101512" tIns="50756" rIns="101512" bIns="50756"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6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The Importance of Specific Details</a:t>
            </a:r>
            <a:endParaRPr kumimoji="1" lang="en-US" altLang="zh-CN" sz="386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14342" name="Text Box 6"/>
          <p:cNvSpPr txBox="1">
            <a:spLocks noChangeArrowheads="1"/>
          </p:cNvSpPr>
          <p:nvPr/>
        </p:nvSpPr>
        <p:spPr bwMode="auto">
          <a:xfrm>
            <a:off x="1230186" y="2184273"/>
            <a:ext cx="8653082" cy="1041400"/>
          </a:xfrm>
          <a:prstGeom prst="rect">
            <a:avLst/>
          </a:prstGeom>
          <a:noFill/>
          <a:ln>
            <a:noFill/>
          </a:ln>
          <a:effectLst/>
        </p:spPr>
        <p:txBody>
          <a:bodyPr>
            <a:spAutoFit/>
          </a:bodyPr>
          <a:lstStyle/>
          <a:p>
            <a:pPr marR="0" defTabSz="914400">
              <a:buClrTx/>
              <a:buSzTx/>
              <a:buFontTx/>
              <a:defRPr/>
            </a:pPr>
            <a:r>
              <a:rPr kumimoji="0" lang="en-US" altLang="zh-CN"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Develop your supporting points with specific details.</a:t>
            </a:r>
            <a:r>
              <a:rPr kumimoji="0" lang="en-US" altLang="zh-CN" sz="3085" b="1" kern="1200" cap="none" spc="0" normalizeH="0" baseline="0" noProof="0" smtClean="0">
                <a:solidFill>
                  <a:schemeClr val="bg2"/>
                </a:solidFill>
                <a:latin typeface="Comic Sans MS" panose="030F0702030302020204" pitchFamily="66" charset="0"/>
                <a:ea typeface="MS PGothic" panose="020B0600070205080204" pitchFamily="34" charset="-128"/>
                <a:cs typeface="+mn-cs"/>
              </a:rPr>
              <a:t>	</a:t>
            </a:r>
            <a:endParaRPr kumimoji="0" lang="en-US" altLang="zh-CN" sz="3530" kern="1200" cap="none" spc="0" normalizeH="0" baseline="0" noProof="0" smtClean="0">
              <a:solidFill>
                <a:srgbClr val="CC0000"/>
              </a:solidFill>
              <a:latin typeface="Times New Roman" panose="02020603050405020304" pitchFamily="18" charset="0"/>
              <a:ea typeface="MS PGothic" panose="020B0600070205080204" pitchFamily="34" charset="-128"/>
              <a:cs typeface="+mn-cs"/>
            </a:endParaRPr>
          </a:p>
        </p:txBody>
      </p:sp>
      <p:sp>
        <p:nvSpPr>
          <p:cNvPr id="2" name="文本框 1"/>
          <p:cNvSpPr txBox="1"/>
          <p:nvPr/>
        </p:nvSpPr>
        <p:spPr>
          <a:xfrm>
            <a:off x="1229995" y="3474085"/>
            <a:ext cx="5706110" cy="645160"/>
          </a:xfrm>
          <a:prstGeom prst="rect">
            <a:avLst/>
          </a:prstGeom>
          <a:noFill/>
        </p:spPr>
        <p:txBody>
          <a:bodyPr wrap="square" rtlCol="0" anchor="t">
            <a:spAutoFit/>
          </a:bodyPr>
          <a:p>
            <a:pPr marR="0" defTabSz="914400">
              <a:buClrTx/>
              <a:buSzTx/>
              <a:buFontTx/>
              <a:defRPr/>
            </a:pPr>
            <a:r>
              <a:rPr lang="en-US" altLang="zh-CN" sz="3600" b="1" noProof="0" smtClean="0">
                <a:solidFill>
                  <a:srgbClr val="6600FF"/>
                </a:solidFill>
                <a:effectLst>
                  <a:outerShdw blurRad="38100" dist="38100" dir="2700000" algn="tl">
                    <a:srgbClr val="000000"/>
                  </a:outerShdw>
                </a:effectLst>
                <a:latin typeface="Times New Roman" panose="02020603050405020304" pitchFamily="18" charset="0"/>
                <a:ea typeface="MS PGothic" panose="020B0600070205080204" pitchFamily="34" charset="-128"/>
                <a:sym typeface="+mn-ea"/>
              </a:rPr>
              <a:t>WHY?</a:t>
            </a:r>
            <a:r>
              <a:rPr lang="en-US" altLang="zh-CN" sz="3600" b="1" noProof="0" smtClean="0">
                <a:solidFill>
                  <a:srgbClr val="6600FF"/>
                </a:solidFill>
                <a:latin typeface="Times New Roman" panose="02020603050405020304" pitchFamily="18" charset="0"/>
                <a:ea typeface="MS PGothic" panose="020B0600070205080204" pitchFamily="34" charset="-128"/>
                <a:sym typeface="+mn-ea"/>
              </a:rPr>
              <a:t> </a:t>
            </a:r>
            <a:r>
              <a:rPr lang="en-US" altLang="zh-CN" sz="3600" b="1" noProof="0" smtClean="0">
                <a:solidFill>
                  <a:schemeClr val="bg2"/>
                </a:solidFill>
                <a:latin typeface="Times New Roman" panose="02020603050405020304" pitchFamily="18" charset="0"/>
                <a:ea typeface="MS PGothic" panose="020B0600070205080204" pitchFamily="34" charset="-128"/>
                <a:sym typeface="+mn-ea"/>
              </a:rPr>
              <a:t> </a:t>
            </a:r>
            <a:endParaRPr lang="en-US" altLang="zh-CN" sz="3600" b="1" noProof="0" smtClean="0">
              <a:solidFill>
                <a:schemeClr val="bg2"/>
              </a:solidFill>
              <a:latin typeface="Times New Roman" panose="02020603050405020304" pitchFamily="18" charset="0"/>
              <a:ea typeface="MS PGothic" panose="020B0600070205080204" pitchFamily="34" charset="-128"/>
              <a:sym typeface="+mn-ea"/>
            </a:endParaRPr>
          </a:p>
        </p:txBody>
      </p:sp>
      <p:sp>
        <p:nvSpPr>
          <p:cNvPr id="3" name="文本框 2"/>
          <p:cNvSpPr txBox="1"/>
          <p:nvPr/>
        </p:nvSpPr>
        <p:spPr>
          <a:xfrm>
            <a:off x="1229995" y="4669790"/>
            <a:ext cx="8929370" cy="1568450"/>
          </a:xfrm>
          <a:prstGeom prst="rect">
            <a:avLst/>
          </a:prstGeom>
          <a:noFill/>
        </p:spPr>
        <p:txBody>
          <a:bodyPr wrap="square" rtlCol="0" anchor="t">
            <a:spAutoFit/>
          </a:bodyPr>
          <a:p>
            <a:pPr marR="0" defTabSz="914400">
              <a:buClrTx/>
              <a:buSzTx/>
              <a:buFontTx/>
              <a:defRPr/>
            </a:pPr>
            <a:r>
              <a:rPr lang="en-US" altLang="zh-CN" sz="3200" b="1" noProof="0" smtClean="0">
                <a:latin typeface="Times New Roman" panose="02020603050405020304" pitchFamily="18" charset="0"/>
                <a:ea typeface="MS PGothic" panose="020B0600070205080204" pitchFamily="34" charset="-128"/>
                <a:sym typeface="+mn-ea"/>
              </a:rPr>
              <a:t>Because</a:t>
            </a:r>
            <a:endParaRPr kumimoji="0" lang="en-US" altLang="zh-CN" sz="3200"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Tx/>
              <a:buSzTx/>
              <a:buFontTx/>
              <a:buChar char="•"/>
              <a:defRPr/>
            </a:pPr>
            <a:r>
              <a:rPr lang="en-US" altLang="zh-CN" sz="3200" b="1" noProof="0" smtClean="0">
                <a:ln>
                  <a:noFill/>
                </a:ln>
                <a:solidFill>
                  <a:srgbClr val="000000"/>
                </a:solidFill>
                <a:effectLst/>
                <a:uLnTx/>
                <a:uFillTx/>
                <a:latin typeface="Times New Roman" panose="02020603050405020304" pitchFamily="18" charset="0"/>
                <a:ea typeface="MS PGothic" panose="020B0600070205080204" pitchFamily="34" charset="-128"/>
                <a:sym typeface="+mn-ea"/>
              </a:rPr>
              <a:t>details</a:t>
            </a:r>
            <a:r>
              <a:rPr lang="en-US" altLang="zh-CN" sz="3200" b="1" noProof="0" smtClean="0">
                <a:ln>
                  <a:noFill/>
                </a:ln>
                <a:solidFill>
                  <a:srgbClr val="FF0000"/>
                </a:solidFill>
                <a:effectLst>
                  <a:outerShdw blurRad="38100" dist="38100" dir="2700000" algn="tl">
                    <a:srgbClr val="000000"/>
                  </a:outerShdw>
                </a:effectLst>
                <a:uLnTx/>
                <a:uFillTx/>
                <a:latin typeface="Comic Sans MS" panose="030F0702030302020204" pitchFamily="66" charset="0"/>
                <a:ea typeface="MS PGothic" panose="020B0600070205080204" pitchFamily="34" charset="-128"/>
                <a:sym typeface="+mn-ea"/>
              </a:rPr>
              <a:t> </a:t>
            </a:r>
            <a:r>
              <a:rPr lang="en-US" altLang="zh-CN"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rPr>
              <a:t>excite the reader</a:t>
            </a:r>
            <a:r>
              <a:rPr lang="en-US" altLang="zh-CN" sz="3200" b="1" noProof="0" smtClean="0">
                <a:ln>
                  <a:noFill/>
                </a:ln>
                <a:solidFill>
                  <a:srgbClr val="CC0000"/>
                </a:solidFill>
                <a:effectLst>
                  <a:outerShdw blurRad="38100" dist="38100" dir="2700000" algn="tl">
                    <a:srgbClr val="000000"/>
                  </a:outerShdw>
                </a:effectLst>
                <a:uLnTx/>
                <a:uFillTx/>
                <a:latin typeface="Arial" panose="020B0604020202020204" pitchFamily="34" charset="0"/>
                <a:ea typeface="MS PGothic" panose="020B0600070205080204" pitchFamily="34" charset="-128"/>
                <a:sym typeface="+mn-ea"/>
              </a:rPr>
              <a:t>’</a:t>
            </a:r>
            <a:r>
              <a:rPr lang="en-US" altLang="zh-CN"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rPr>
              <a:t>s</a:t>
            </a:r>
            <a:r>
              <a:rPr lang="en-US" altLang="ja-JP"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rPr>
              <a:t> interest.</a:t>
            </a:r>
            <a:endParaRPr kumimoji="0" lang="en-US" altLang="ja-JP" sz="3200" b="1" i="0" u="none" strike="noStrike" kern="1200" cap="none" spc="0" normalizeH="0" baseline="0"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0"/>
              </a:spcBef>
              <a:spcAft>
                <a:spcPct val="0"/>
              </a:spcAft>
              <a:buClrTx/>
              <a:buSzTx/>
              <a:buFontTx/>
              <a:buChar char="•"/>
              <a:defRPr/>
            </a:pPr>
            <a:r>
              <a:rPr lang="en-US" altLang="zh-CN" sz="3200" b="1" noProof="0" smtClean="0">
                <a:ln>
                  <a:noFill/>
                </a:ln>
                <a:solidFill>
                  <a:srgbClr val="000000"/>
                </a:solidFill>
                <a:effectLst/>
                <a:uLnTx/>
                <a:uFillTx/>
                <a:latin typeface="Times New Roman" panose="02020603050405020304" pitchFamily="18" charset="0"/>
                <a:ea typeface="MS PGothic" panose="020B0600070205080204" pitchFamily="34" charset="-128"/>
                <a:sym typeface="+mn-ea"/>
              </a:rPr>
              <a:t>details</a:t>
            </a:r>
            <a:r>
              <a:rPr lang="en-US" altLang="zh-CN" sz="3200" b="1" noProof="0" smtClean="0">
                <a:ln>
                  <a:noFill/>
                </a:ln>
                <a:solidFill>
                  <a:srgbClr val="FF0000"/>
                </a:solidFill>
                <a:effectLst>
                  <a:outerShdw blurRad="38100" dist="38100" dir="2700000" algn="tl">
                    <a:srgbClr val="000000"/>
                  </a:outerShdw>
                </a:effectLst>
                <a:uLnTx/>
                <a:uFillTx/>
                <a:latin typeface="Comic Sans MS" panose="030F0702030302020204" pitchFamily="66" charset="0"/>
                <a:ea typeface="MS PGothic" panose="020B0600070205080204" pitchFamily="34" charset="-128"/>
                <a:sym typeface="+mn-ea"/>
              </a:rPr>
              <a:t> </a:t>
            </a:r>
            <a:r>
              <a:rPr lang="en-US" altLang="zh-CN"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rPr>
              <a:t>serve to explain a writer</a:t>
            </a:r>
            <a:r>
              <a:rPr lang="en-US" altLang="zh-CN" sz="3200" b="1" noProof="0" smtClean="0">
                <a:ln>
                  <a:noFill/>
                </a:ln>
                <a:solidFill>
                  <a:srgbClr val="CC0000"/>
                </a:solidFill>
                <a:effectLst>
                  <a:outerShdw blurRad="38100" dist="38100" dir="2700000" algn="tl">
                    <a:srgbClr val="000000"/>
                  </a:outerShdw>
                </a:effectLst>
                <a:uLnTx/>
                <a:uFillTx/>
                <a:latin typeface="Arial" panose="020B0604020202020204" pitchFamily="34" charset="0"/>
                <a:ea typeface="MS PGothic" panose="020B0600070205080204" pitchFamily="34" charset="-128"/>
                <a:sym typeface="+mn-ea"/>
              </a:rPr>
              <a:t>’</a:t>
            </a:r>
            <a:r>
              <a:rPr lang="en-US" altLang="ja-JP"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rPr>
              <a:t>s point.</a:t>
            </a:r>
            <a:endParaRPr lang="en-US" altLang="ja-JP" sz="3200" b="1" noProof="0" smtClean="0">
              <a:ln>
                <a:noFill/>
              </a:ln>
              <a:solidFill>
                <a:srgbClr val="CC0000"/>
              </a:solidFill>
              <a:effectLst>
                <a:outerShdw blurRad="38100" dist="38100" dir="2700000" algn="tl">
                  <a:srgbClr val="000000"/>
                </a:outerShdw>
              </a:effectLst>
              <a:uLnTx/>
              <a:uFillTx/>
              <a:latin typeface="Alberta" pitchFamily="2" charset="0"/>
              <a:ea typeface="MS PGothic" panose="020B0600070205080204" pitchFamily="34" charset="-128"/>
              <a:sym typeface="+mn-ea"/>
            </a:endParaRPr>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15362" name="Rectangle 2"/>
          <p:cNvSpPr>
            <a:spLocks noGrp="1" noChangeArrowheads="1"/>
          </p:cNvSpPr>
          <p:nvPr>
            <p:ph type="title" idx="4294967295"/>
          </p:nvPr>
        </p:nvSpPr>
        <p:spPr/>
        <p:txBody>
          <a:bodyPr vert="horz" wrap="square" lIns="101512" tIns="50756" rIns="101512" bIns="50756"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6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The Importance of Adequate Details</a:t>
            </a:r>
            <a:endParaRPr kumimoji="1" lang="en-US" altLang="zh-CN" sz="386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15366" name="Text Box 6"/>
          <p:cNvSpPr txBox="1">
            <a:spLocks noChangeArrowheads="1"/>
          </p:cNvSpPr>
          <p:nvPr/>
        </p:nvSpPr>
        <p:spPr bwMode="auto">
          <a:xfrm>
            <a:off x="1146175" y="1764221"/>
            <a:ext cx="8737092" cy="4197985"/>
          </a:xfrm>
          <a:prstGeom prst="rect">
            <a:avLst/>
          </a:prstGeom>
          <a:noFill/>
          <a:ln>
            <a:noFill/>
          </a:ln>
          <a:effectLst/>
        </p:spPr>
        <p:txBody>
          <a:bodyPr>
            <a:spAutoFit/>
          </a:bodyPr>
          <a:lstStyle/>
          <a:p>
            <a:pPr marR="0" defTabSz="914400">
              <a:buClrTx/>
              <a:buSzTx/>
              <a:buFontTx/>
              <a:defRPr/>
            </a:pPr>
            <a:r>
              <a:rPr kumimoji="0" lang="en-US" altLang="zh-CN" sz="4410" b="1" kern="1200" cap="none" spc="0" normalizeH="0" baseline="0" noProof="0" smtClean="0">
                <a:solidFill>
                  <a:srgbClr val="000000"/>
                </a:solidFill>
                <a:latin typeface="Times New Roman" panose="02020603050405020304" pitchFamily="18" charset="0"/>
                <a:ea typeface="MS PGothic" panose="020B0600070205080204" pitchFamily="34" charset="-128"/>
                <a:cs typeface="+mn-cs"/>
              </a:rPr>
              <a:t>Provide enough</a:t>
            </a:r>
            <a:r>
              <a:rPr kumimoji="0" lang="en-US" altLang="zh-CN" sz="3970" b="1" kern="1200" cap="none" spc="0" normalizeH="0" baseline="0" noProof="0" smtClean="0">
                <a:effectLst>
                  <a:outerShdw blurRad="38100" dist="38100" dir="2700000" algn="tl">
                    <a:srgbClr val="000000"/>
                  </a:outerShdw>
                </a:effectLst>
                <a:latin typeface="Alberta" pitchFamily="2" charset="0"/>
                <a:ea typeface="MS PGothic" panose="020B0600070205080204" pitchFamily="34" charset="-128"/>
                <a:cs typeface="+mn-cs"/>
              </a:rPr>
              <a:t> </a:t>
            </a:r>
            <a:r>
              <a:rPr kumimoji="0" lang="en-US" altLang="zh-CN" sz="7275" b="1" i="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specific</a:t>
            </a:r>
            <a:r>
              <a:rPr kumimoji="0" lang="en-US" altLang="zh-CN" sz="3970" b="1" kern="1200" cap="none" spc="0" normalizeH="0" baseline="0" noProof="0" smtClean="0">
                <a:solidFill>
                  <a:srgbClr val="FF0000"/>
                </a:solidFill>
                <a:effectLst>
                  <a:outerShdw blurRad="38100" dist="38100" dir="2700000" algn="tl">
                    <a:srgbClr val="000000"/>
                  </a:outerShdw>
                </a:effectLst>
                <a:latin typeface="Alberta" pitchFamily="2" charset="0"/>
                <a:ea typeface="MS PGothic" panose="020B0600070205080204" pitchFamily="34" charset="-128"/>
                <a:cs typeface="+mn-cs"/>
              </a:rPr>
              <a:t>  </a:t>
            </a:r>
            <a:r>
              <a:rPr kumimoji="0" lang="en-US" altLang="zh-CN" sz="4850" b="1" kern="1200" cap="none" spc="0" normalizeH="0" baseline="0" noProof="0" smtClean="0">
                <a:solidFill>
                  <a:srgbClr val="000000"/>
                </a:solidFill>
                <a:latin typeface="Times New Roman" panose="02020603050405020304" pitchFamily="18" charset="0"/>
                <a:ea typeface="MS PGothic" panose="020B0600070205080204" pitchFamily="34" charset="-128"/>
                <a:cs typeface="+mn-cs"/>
              </a:rPr>
              <a:t>details to</a:t>
            </a:r>
            <a:r>
              <a:rPr kumimoji="0" lang="en-US" altLang="zh-CN" sz="3970" b="1" kern="1200" cap="none" spc="0" normalizeH="0" baseline="0" noProof="0" smtClean="0">
                <a:effectLst>
                  <a:outerShdw blurRad="38100" dist="38100" dir="2700000" algn="tl">
                    <a:srgbClr val="000000"/>
                  </a:outerShdw>
                </a:effectLst>
                <a:latin typeface="Alberta" pitchFamily="2" charset="0"/>
                <a:ea typeface="MS PGothic" panose="020B0600070205080204" pitchFamily="34" charset="-128"/>
                <a:cs typeface="+mn-cs"/>
              </a:rPr>
              <a:t> </a:t>
            </a:r>
            <a:r>
              <a:rPr kumimoji="0" lang="en-US" altLang="zh-CN" sz="7275" b="1" i="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fully </a:t>
            </a:r>
            <a:r>
              <a:rPr kumimoji="0" lang="en-US" altLang="zh-CN" sz="7275" b="1" kern="1200" cap="none" spc="0" normalizeH="0" baseline="0" noProof="0" smtClean="0">
                <a:solidFill>
                  <a:srgbClr val="CC0000"/>
                </a:solidFill>
                <a:effectLst>
                  <a:outerShdw blurRad="38100" dist="38100" dir="2700000" algn="tl">
                    <a:srgbClr val="000000"/>
                  </a:outerShdw>
                </a:effectLst>
                <a:latin typeface="Alberta" pitchFamily="2" charset="0"/>
                <a:ea typeface="MS PGothic" panose="020B0600070205080204" pitchFamily="34" charset="-128"/>
                <a:cs typeface="+mn-cs"/>
              </a:rPr>
              <a:t>support the point</a:t>
            </a:r>
            <a:r>
              <a:rPr kumimoji="0" lang="en-US" altLang="zh-CN" sz="3970" b="1" kern="1200" cap="none" spc="0" normalizeH="0" baseline="0" noProof="0" smtClean="0">
                <a:effectLst>
                  <a:outerShdw blurRad="38100" dist="38100" dir="2700000" algn="tl">
                    <a:srgbClr val="000000"/>
                  </a:outerShdw>
                </a:effectLst>
                <a:latin typeface="Alberta" pitchFamily="2" charset="0"/>
                <a:ea typeface="MS PGothic" panose="020B0600070205080204" pitchFamily="34" charset="-128"/>
                <a:cs typeface="+mn-cs"/>
              </a:rPr>
              <a:t>  </a:t>
            </a:r>
            <a:r>
              <a:rPr kumimoji="0" lang="en-US" altLang="zh-CN" sz="4850"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in a body paragraph.</a:t>
            </a:r>
            <a:endParaRPr kumimoji="0" lang="en-US" altLang="zh-CN" sz="4850"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5366"/>
                                        </p:tgtEl>
                                        <p:attrNameLst>
                                          <p:attrName>style.visibility</p:attrName>
                                        </p:attrNameLst>
                                      </p:cBhvr>
                                      <p:to>
                                        <p:strVal val="visible"/>
                                      </p:to>
                                    </p:set>
                                    <p:animScale>
                                      <p:cBhvr>
                                        <p:cTn id="7" dur="1000" decel="50000" fill="hold">
                                          <p:stCondLst>
                                            <p:cond delay="0"/>
                                          </p:stCondLst>
                                        </p:cTn>
                                        <p:tgtEl>
                                          <p:spTgt spid="153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1000" decel="50000" fill="hold">
                                          <p:stCondLst>
                                            <p:cond delay="0"/>
                                          </p:stCondLst>
                                        </p:cTn>
                                        <p:tgtEl>
                                          <p:spTgt spid="15366"/>
                                        </p:tgtEl>
                                        <p:attrNameLst>
                                          <p:attrName>ppt_x</p:attrName>
                                          <p:attrName>ppt_y</p:attrName>
                                        </p:attrNameLst>
                                      </p:cBhvr>
                                    </p:animMotion>
                                    <p:animEffect transition="in" filter="fade">
                                      <p:cBhvr>
                                        <p:cTn id="9"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To Do List</a:t>
            </a:r>
            <a:endParaRPr lang="en-US" altLang="zh-CN" sz="3600"/>
          </a:p>
        </p:txBody>
      </p:sp>
      <p:sp>
        <p:nvSpPr>
          <p:cNvPr id="14342" name="Text Box 6"/>
          <p:cNvSpPr txBox="1">
            <a:spLocks noChangeArrowheads="1"/>
          </p:cNvSpPr>
          <p:nvPr/>
        </p:nvSpPr>
        <p:spPr bwMode="auto">
          <a:xfrm>
            <a:off x="1214311" y="1493393"/>
            <a:ext cx="8653082" cy="3653790"/>
          </a:xfrm>
          <a:prstGeom prst="rect">
            <a:avLst/>
          </a:prstGeom>
          <a:noFill/>
          <a:ln>
            <a:noFill/>
          </a:ln>
          <a:effectLst/>
        </p:spPr>
        <p:txBody>
          <a:bodyPr wrap="square">
            <a:spAutoFit/>
          </a:bodyPr>
          <a:p>
            <a:pPr marL="514350" marR="0" indent="-514350" defTabSz="914400">
              <a:spcBef>
                <a:spcPct val="50000"/>
              </a:spcBef>
              <a:buClrTx/>
              <a:buSzTx/>
              <a:buFont typeface="Arial" panose="020B0604020202020204" pitchFamily="34" charset="0"/>
              <a:buAutoNum type="arabicPeriod"/>
              <a:defRPr/>
            </a:pPr>
            <a:r>
              <a:rPr kumimoji="0" lang="zh-CN" altLang="en-US" sz="3085" kern="1200" cap="none" spc="0" normalizeH="0" baseline="0" noProof="0" smtClean="0">
                <a:solidFill>
                  <a:schemeClr val="tx1"/>
                </a:solidFill>
                <a:ea typeface="宋体" panose="02010600030101010101" pitchFamily="2" charset="-122"/>
                <a:cs typeface="+mn-lt"/>
              </a:rPr>
              <a:t>完成教材</a:t>
            </a:r>
            <a:r>
              <a:rPr kumimoji="0" lang="en-US" altLang="zh-CN" sz="3085" kern="1200" cap="none" spc="0" normalizeH="0" baseline="0" noProof="0" smtClean="0">
                <a:solidFill>
                  <a:schemeClr val="tx1"/>
                </a:solidFill>
                <a:ea typeface="宋体" panose="02010600030101010101" pitchFamily="2" charset="-122"/>
                <a:cs typeface="+mn-lt"/>
              </a:rPr>
              <a:t>Chapter 3 </a:t>
            </a:r>
            <a:r>
              <a:rPr kumimoji="0" lang="zh-CN" altLang="en-US" sz="3085" kern="1200" cap="none" spc="0" normalizeH="0" baseline="0" noProof="0" smtClean="0">
                <a:solidFill>
                  <a:schemeClr val="tx1"/>
                </a:solidFill>
                <a:ea typeface="宋体" panose="02010600030101010101" pitchFamily="2" charset="-122"/>
                <a:cs typeface="+mn-lt"/>
              </a:rPr>
              <a:t>的学习。（</a:t>
            </a:r>
            <a:r>
              <a:rPr kumimoji="0" lang="en-US" altLang="zh-CN" sz="3085" kern="1200" cap="none" spc="0" normalizeH="0" baseline="0" noProof="0" smtClean="0">
                <a:solidFill>
                  <a:schemeClr val="tx1"/>
                </a:solidFill>
                <a:ea typeface="宋体" panose="02010600030101010101" pitchFamily="2" charset="-122"/>
                <a:cs typeface="+mn-lt"/>
              </a:rPr>
              <a:t>Quiz next week</a:t>
            </a:r>
            <a:r>
              <a:rPr kumimoji="0" lang="zh-CN" altLang="en-US" sz="3085" kern="1200" cap="none" spc="0" normalizeH="0" baseline="0" noProof="0" smtClean="0">
                <a:solidFill>
                  <a:schemeClr val="tx1"/>
                </a:solidFill>
                <a:ea typeface="宋体" panose="02010600030101010101" pitchFamily="2" charset="-122"/>
                <a:cs typeface="+mn-lt"/>
              </a:rPr>
              <a:t>）</a:t>
            </a:r>
            <a:endParaRPr kumimoji="0" lang="zh-CN" altLang="en-US" sz="3085" kern="1200" cap="none" spc="0" normalizeH="0" baseline="0" noProof="0" smtClean="0">
              <a:solidFill>
                <a:schemeClr val="tx1"/>
              </a:solidFill>
              <a:ea typeface="宋体" panose="02010600030101010101" pitchFamily="2" charset="-122"/>
              <a:cs typeface="+mn-lt"/>
            </a:endParaRPr>
          </a:p>
          <a:p>
            <a:pPr marL="514350" marR="0" indent="-514350" defTabSz="914400">
              <a:spcBef>
                <a:spcPct val="50000"/>
              </a:spcBef>
              <a:buClrTx/>
              <a:buSzTx/>
              <a:buFont typeface="Arial" panose="020B0604020202020204" pitchFamily="34" charset="0"/>
              <a:buAutoNum type="arabicPeriod"/>
              <a:defRPr/>
            </a:pPr>
            <a:r>
              <a:rPr kumimoji="0" lang="zh-CN" altLang="en-US" sz="3085" kern="1200" cap="none" spc="0" normalizeH="0" baseline="0" noProof="0" smtClean="0">
                <a:solidFill>
                  <a:schemeClr val="tx1"/>
                </a:solidFill>
                <a:ea typeface="宋体" panose="02010600030101010101" pitchFamily="2" charset="-122"/>
                <a:cs typeface="+mn-lt"/>
              </a:rPr>
              <a:t>进行慕课学习，完成</a:t>
            </a:r>
            <a:r>
              <a:rPr kumimoji="0" lang="en-US" altLang="zh-CN" sz="3085" kern="1200" cap="none" spc="0" normalizeH="0" baseline="0" noProof="0" smtClean="0">
                <a:solidFill>
                  <a:schemeClr val="tx1"/>
                </a:solidFill>
                <a:ea typeface="宋体" panose="02010600030101010101" pitchFamily="2" charset="-122"/>
                <a:cs typeface="+mn-lt"/>
              </a:rPr>
              <a:t>Week 4</a:t>
            </a:r>
            <a:r>
              <a:rPr kumimoji="0" lang="zh-CN" altLang="en-US" sz="3085" kern="1200" cap="none" spc="0" normalizeH="0" baseline="0" noProof="0" smtClean="0">
                <a:solidFill>
                  <a:schemeClr val="tx1"/>
                </a:solidFill>
                <a:ea typeface="宋体" panose="02010600030101010101" pitchFamily="2" charset="-122"/>
                <a:cs typeface="+mn-lt"/>
              </a:rPr>
              <a:t>，</a:t>
            </a:r>
            <a:r>
              <a:rPr kumimoji="0" lang="en-US" altLang="zh-CN" sz="3085" kern="1200" cap="none" spc="0" normalizeH="0" baseline="0" noProof="0" smtClean="0">
                <a:solidFill>
                  <a:schemeClr val="tx1"/>
                </a:solidFill>
                <a:ea typeface="宋体" panose="02010600030101010101" pitchFamily="2" charset="-122"/>
                <a:cs typeface="+mn-lt"/>
              </a:rPr>
              <a:t>Unit 7 </a:t>
            </a:r>
            <a:r>
              <a:rPr kumimoji="0" lang="zh-CN" altLang="en-US" sz="3085" kern="1200" cap="none" spc="0" normalizeH="0" baseline="0" noProof="0" smtClean="0">
                <a:solidFill>
                  <a:schemeClr val="tx1"/>
                </a:solidFill>
                <a:ea typeface="宋体" panose="02010600030101010101" pitchFamily="2" charset="-122"/>
                <a:cs typeface="+mn-lt"/>
              </a:rPr>
              <a:t>的讨论。（其他部分有时间的话可以去做，推荐倒数第一和第二个视频。</a:t>
            </a:r>
            <a:r>
              <a:rPr kumimoji="0" lang="zh-CN" altLang="en-US" sz="3085" kern="1200" cap="none" spc="0" normalizeH="0" baseline="0" noProof="0" smtClean="0">
                <a:solidFill>
                  <a:schemeClr val="tx1"/>
                </a:solidFill>
                <a:ea typeface="宋体" panose="02010600030101010101" pitchFamily="2" charset="-122"/>
                <a:cs typeface="+mn-lt"/>
              </a:rPr>
              <a:t>）</a:t>
            </a:r>
            <a:endParaRPr kumimoji="0" lang="zh-CN" altLang="en-US" sz="3085" kern="1200" cap="none" spc="0" normalizeH="0" baseline="0" noProof="0" smtClean="0">
              <a:solidFill>
                <a:schemeClr val="tx1"/>
              </a:solidFill>
              <a:ea typeface="宋体" panose="02010600030101010101" pitchFamily="2" charset="-122"/>
              <a:cs typeface="+mn-lt"/>
            </a:endParaRPr>
          </a:p>
          <a:p>
            <a:pPr marL="514350" marR="0" indent="-514350" defTabSz="914400">
              <a:spcBef>
                <a:spcPct val="50000"/>
              </a:spcBef>
              <a:buClrTx/>
              <a:buSzTx/>
              <a:buFontTx/>
              <a:defRPr/>
            </a:pPr>
            <a:endParaRPr kumimoji="0" lang="zh-CN" altLang="en-US"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endParaRPr kumimoji="0" lang="zh-CN" altLang="en-US" sz="3085" kern="1200" cap="none" spc="0" normalizeH="0" baseline="0" noProof="0" smtClean="0">
              <a:solidFill>
                <a:schemeClr val="tx1"/>
              </a:solidFill>
              <a:ea typeface="宋体" panose="02010600030101010101" pitchFamily="2" charset="-122"/>
              <a:cs typeface="+mn-lt"/>
            </a:endParaRPr>
          </a:p>
        </p:txBody>
      </p:sp>
      <p:pic>
        <p:nvPicPr>
          <p:cNvPr id="3" name="图片 2"/>
          <p:cNvPicPr>
            <a:picLocks noChangeAspect="1"/>
          </p:cNvPicPr>
          <p:nvPr/>
        </p:nvPicPr>
        <p:blipFill>
          <a:blip r:embed="rId1"/>
          <a:stretch>
            <a:fillRect/>
          </a:stretch>
        </p:blipFill>
        <p:spPr>
          <a:xfrm>
            <a:off x="149860" y="4199255"/>
            <a:ext cx="10248900" cy="1727200"/>
          </a:xfrm>
          <a:prstGeom prst="rect">
            <a:avLst/>
          </a:prstGeom>
        </p:spPr>
      </p:pic>
      <p:sp>
        <p:nvSpPr>
          <p:cNvPr id="4" name="圆角矩形 3"/>
          <p:cNvSpPr/>
          <p:nvPr/>
        </p:nvSpPr>
        <p:spPr>
          <a:xfrm>
            <a:off x="306070" y="4211320"/>
            <a:ext cx="2736850" cy="1080135"/>
          </a:xfrm>
          <a:prstGeom prst="roundRect">
            <a:avLst/>
          </a:prstGeom>
          <a:noFill/>
          <a:ln>
            <a:solidFill>
              <a:srgbClr val="C00000"/>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9986010" y="4715510"/>
            <a:ext cx="462915" cy="469900"/>
          </a:xfrm>
          <a:prstGeom prst="roundRect">
            <a:avLst/>
          </a:prstGeom>
          <a:noFill/>
          <a:ln>
            <a:solidFill>
              <a:srgbClr val="C00000"/>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3600"/>
              <a:t>Homework (DDL: 2020/3/15 Sunday 12:00noon)</a:t>
            </a:r>
            <a:endParaRPr lang="en-US" altLang="zh-CN" sz="3600"/>
          </a:p>
        </p:txBody>
      </p:sp>
      <p:sp>
        <p:nvSpPr>
          <p:cNvPr id="14342" name="Text Box 6"/>
          <p:cNvSpPr txBox="1">
            <a:spLocks noChangeArrowheads="1"/>
          </p:cNvSpPr>
          <p:nvPr/>
        </p:nvSpPr>
        <p:spPr bwMode="auto">
          <a:xfrm>
            <a:off x="1238441" y="1485138"/>
            <a:ext cx="8653082" cy="5553075"/>
          </a:xfrm>
          <a:prstGeom prst="rect">
            <a:avLst/>
          </a:prstGeom>
          <a:noFill/>
          <a:ln>
            <a:noFill/>
          </a:ln>
          <a:effectLst/>
        </p:spPr>
        <p:txBody>
          <a:bodyPr>
            <a:spAutoFit/>
          </a:bodyPr>
          <a:p>
            <a:pPr marR="0" defTabSz="914400">
              <a:spcBef>
                <a:spcPct val="50000"/>
              </a:spcBef>
              <a:buClrTx/>
              <a:buSzTx/>
              <a:buFontTx/>
              <a:defRPr/>
            </a:pPr>
            <a:r>
              <a:rPr kumimoji="0" lang="en-US" altLang="zh-CN"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rPr>
              <a:t>Textbook: </a:t>
            </a:r>
            <a:endParaRPr kumimoji="0" lang="en-US" altLang="zh-CN" sz="3085" b="1" kern="1200" cap="none" spc="0" normalizeH="0" baseline="0" noProof="0" smtClean="0">
              <a:solidFill>
                <a:schemeClr val="tx1"/>
              </a:solidFill>
              <a:latin typeface="Times New Roman" panose="02020603050405020304" pitchFamily="18" charset="0"/>
              <a:ea typeface="MS PGothic" panose="020B0600070205080204" pitchFamily="34" charset="-128"/>
              <a:cs typeface="+mn-cs"/>
            </a:endParaRPr>
          </a:p>
          <a:p>
            <a:pPr marR="0" defTabSz="914400">
              <a:spcBef>
                <a:spcPct val="50000"/>
              </a:spcBef>
              <a:buClrTx/>
              <a:buSzTx/>
              <a:buFontTx/>
              <a:defRPr/>
            </a:pPr>
            <a:r>
              <a:rPr kumimoji="0" lang="zh-CN" altLang="en-US" sz="3085" b="1" kern="1200" cap="none" spc="0" normalizeH="0" baseline="0" noProof="0" smtClean="0">
                <a:solidFill>
                  <a:srgbClr val="C00000"/>
                </a:solidFill>
                <a:latin typeface="华文细黑" panose="02010600040101010101" charset="-122"/>
                <a:ea typeface="华文细黑" panose="02010600040101010101" charset="-122"/>
                <a:cs typeface="+mn-lt"/>
              </a:rPr>
              <a:t>必做</a:t>
            </a:r>
            <a:r>
              <a:rPr kumimoji="0" lang="zh-CN" altLang="en-US" sz="3085" b="1" kern="1200" cap="none" spc="0" normalizeH="0" baseline="0" noProof="0" smtClean="0">
                <a:solidFill>
                  <a:srgbClr val="C00000"/>
                </a:solidFill>
                <a:ea typeface="MS PGothic" panose="020B0600070205080204" pitchFamily="34" charset="-128"/>
                <a:cs typeface="+mn-lt"/>
              </a:rPr>
              <a:t>：</a:t>
            </a:r>
            <a:endParaRPr kumimoji="0" lang="en-US" altLang="zh-CN" sz="3085" b="1" kern="1200" cap="none" spc="0" normalizeH="0" baseline="0" noProof="0" smtClean="0">
              <a:solidFill>
                <a:srgbClr val="C00000"/>
              </a:solidFill>
              <a:ea typeface="MS PGothic" panose="020B0600070205080204" pitchFamily="34" charset="-128"/>
              <a:cs typeface="+mn-lt"/>
            </a:endParaRPr>
          </a:p>
          <a:p>
            <a:pPr marR="0" defTabSz="914400">
              <a:spcBef>
                <a:spcPct val="50000"/>
              </a:spcBef>
              <a:buClrTx/>
              <a:buSzTx/>
              <a:buFontTx/>
              <a:defRPr/>
            </a:pPr>
            <a:r>
              <a:rPr kumimoji="0" lang="en-US" altLang="zh-CN" sz="3085" kern="1200" cap="none" spc="0" normalizeH="0" baseline="0" noProof="0" smtClean="0">
                <a:solidFill>
                  <a:schemeClr val="tx1"/>
                </a:solidFill>
                <a:ea typeface="MS PGothic" panose="020B0600070205080204" pitchFamily="34" charset="-128"/>
                <a:cs typeface="+mn-lt"/>
              </a:rPr>
              <a:t>P.63: Activity 8</a:t>
            </a:r>
            <a:endParaRPr kumimoji="0" lang="en-US" altLang="zh-CN" sz="3085" kern="1200" cap="none" spc="0" normalizeH="0" baseline="0" noProof="0" smtClean="0">
              <a:solidFill>
                <a:schemeClr val="tx1"/>
              </a:solidFill>
              <a:ea typeface="MS PGothic" panose="020B0600070205080204" pitchFamily="34" charset="-128"/>
              <a:cs typeface="+mn-lt"/>
            </a:endParaRPr>
          </a:p>
          <a:p>
            <a:pPr marR="0" defTabSz="914400">
              <a:spcBef>
                <a:spcPct val="50000"/>
              </a:spcBef>
              <a:buClrTx/>
              <a:buSzTx/>
              <a:buFontTx/>
              <a:defRPr/>
            </a:pPr>
            <a:r>
              <a:rPr kumimoji="0" lang="en-US" altLang="zh-CN" sz="3085" kern="1200" cap="none" spc="0" normalizeH="0" baseline="0" noProof="0" smtClean="0">
                <a:solidFill>
                  <a:schemeClr val="tx1"/>
                </a:solidFill>
                <a:ea typeface="MS PGothic" panose="020B0600070205080204" pitchFamily="34" charset="-128"/>
                <a:cs typeface="+mn-lt"/>
              </a:rPr>
              <a:t>P.66: </a:t>
            </a:r>
            <a:r>
              <a:rPr kumimoji="0" lang="en-US" altLang="zh-CN" sz="3085" kern="1200" cap="none" spc="0" normalizeH="0" baseline="0" noProof="0" smtClean="0">
                <a:solidFill>
                  <a:schemeClr val="tx1"/>
                </a:solidFill>
                <a:ea typeface="宋体" panose="02010600030101010101" pitchFamily="2" charset="-122"/>
                <a:cs typeface="+mn-lt"/>
              </a:rPr>
              <a:t>Activity 10-13</a:t>
            </a:r>
            <a:endParaRPr kumimoji="0" lang="en-US" altLang="zh-CN"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kumimoji="0" lang="zh-CN" altLang="en-US" sz="3085" b="1" kern="1200" cap="none" spc="0" normalizeH="0" baseline="0" noProof="0" smtClean="0">
                <a:solidFill>
                  <a:schemeClr val="accent1"/>
                </a:solidFill>
                <a:ea typeface="宋体" panose="02010600030101010101" pitchFamily="2" charset="-122"/>
                <a:cs typeface="+mn-lt"/>
              </a:rPr>
              <a:t>选做：</a:t>
            </a:r>
            <a:r>
              <a:rPr kumimoji="0" lang="en-US" altLang="zh-CN" sz="3085" b="1" kern="1200" cap="none" spc="0" normalizeH="0" baseline="0" noProof="0" smtClean="0">
                <a:solidFill>
                  <a:schemeClr val="accent1"/>
                </a:solidFill>
                <a:ea typeface="宋体" panose="02010600030101010101" pitchFamily="2" charset="-122"/>
                <a:cs typeface="+mn-lt"/>
              </a:rPr>
              <a:t>(extra bonus)</a:t>
            </a:r>
            <a:endParaRPr kumimoji="0" lang="zh-CN" altLang="en-US" sz="3085" b="1" kern="1200" cap="none" spc="0" normalizeH="0" baseline="0" noProof="0" smtClean="0">
              <a:solidFill>
                <a:schemeClr val="accent1"/>
              </a:solidFill>
              <a:ea typeface="宋体" panose="02010600030101010101" pitchFamily="2" charset="-122"/>
              <a:cs typeface="+mn-lt"/>
            </a:endParaRPr>
          </a:p>
          <a:p>
            <a:pPr marR="0" defTabSz="914400">
              <a:spcBef>
                <a:spcPct val="50000"/>
              </a:spcBef>
              <a:buClrTx/>
              <a:buSzTx/>
              <a:buFontTx/>
              <a:defRPr/>
            </a:pPr>
            <a:r>
              <a:rPr kumimoji="0" lang="en-US" altLang="zh-CN" sz="3085" kern="1200" cap="none" spc="0" normalizeH="0" baseline="0" noProof="0" smtClean="0">
                <a:solidFill>
                  <a:schemeClr val="tx1"/>
                </a:solidFill>
                <a:ea typeface="宋体" panose="02010600030101010101" pitchFamily="2" charset="-122"/>
                <a:cs typeface="+mn-lt"/>
              </a:rPr>
              <a:t>P. 68- P. 69 Activity 14-15</a:t>
            </a:r>
            <a:endParaRPr kumimoji="0" lang="en-US" altLang="zh-CN"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endParaRPr kumimoji="0" lang="en-US" altLang="zh-CN" sz="3085" kern="1200" cap="none" spc="0" normalizeH="0" baseline="0" noProof="0" smtClean="0">
              <a:solidFill>
                <a:schemeClr val="tx1"/>
              </a:solidFill>
              <a:ea typeface="宋体" panose="02010600030101010101" pitchFamily="2" charset="-122"/>
              <a:cs typeface="+mn-lt"/>
            </a:endParaRPr>
          </a:p>
          <a:p>
            <a:pPr marR="0" defTabSz="914400">
              <a:spcBef>
                <a:spcPct val="50000"/>
              </a:spcBef>
              <a:buClrTx/>
              <a:buSzTx/>
              <a:buFontTx/>
              <a:defRPr/>
            </a:pPr>
            <a:r>
              <a:rPr kumimoji="0" lang="en-US" altLang="zh-CN" sz="3085" kern="1200" cap="none" spc="0" normalizeH="0" baseline="0" noProof="0" smtClean="0">
                <a:solidFill>
                  <a:schemeClr val="tx1"/>
                </a:solidFill>
                <a:ea typeface="宋体" panose="02010600030101010101" pitchFamily="2" charset="-122"/>
                <a:cs typeface="+mn-lt"/>
              </a:rPr>
              <a:t>submission: QQ Group - Homework</a:t>
            </a:r>
            <a:endParaRPr kumimoji="0" lang="en-US" altLang="zh-CN" sz="3085" kern="1200" cap="none" spc="0" normalizeH="0" baseline="0" noProof="0" smtClean="0">
              <a:solidFill>
                <a:schemeClr val="tx1"/>
              </a:solidFill>
              <a:ea typeface="宋体" panose="02010600030101010101" pitchFamily="2" charset="-122"/>
              <a:cs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2970436" y="3204567"/>
            <a:ext cx="4968552" cy="1080120"/>
          </a:xfrm>
        </p:spPr>
        <p:txBody>
          <a:bodyPr>
            <a:normAutofit/>
          </a:bodyPr>
          <a:lstStyle/>
          <a:p>
            <a:r>
              <a:rPr lang="en-US" altLang="zh-CN" sz="3600" b="1" dirty="0">
                <a:solidFill>
                  <a:schemeClr val="bg1">
                    <a:lumMod val="50000"/>
                  </a:schemeClr>
                </a:solidFill>
              </a:rPr>
              <a:t>Thank </a:t>
            </a:r>
            <a:r>
              <a:rPr lang="en-US" altLang="zh-CN" sz="3600" b="1" dirty="0" smtClean="0">
                <a:solidFill>
                  <a:schemeClr val="bg1">
                    <a:lumMod val="50000"/>
                  </a:schemeClr>
                </a:solidFill>
              </a:rPr>
              <a:t>you</a:t>
            </a:r>
            <a:r>
              <a:rPr lang="zh-CN" altLang="en-US" sz="3600" b="1" dirty="0" smtClean="0">
                <a:solidFill>
                  <a:schemeClr val="bg1">
                    <a:lumMod val="50000"/>
                  </a:schemeClr>
                </a:solidFill>
              </a:rPr>
              <a:t>！</a:t>
            </a:r>
            <a:endParaRPr lang="zh-CN" altLang="en-US" sz="3600" b="1" dirty="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sp>
        <p:nvSpPr>
          <p:cNvPr id="10"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cxnSp>
        <p:nvCxnSpPr>
          <p:cNvPr id="11" name="直接连接符 10"/>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6075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882204" y="2484487"/>
            <a:ext cx="9089390" cy="720081"/>
          </a:xfrm>
        </p:spPr>
        <p:txBody>
          <a:bodyPr>
            <a:noAutofit/>
          </a:bodyPr>
          <a:lstStyle/>
          <a:p>
            <a:r>
              <a:rPr lang="en-US" altLang="zh-CN" b="1" dirty="0">
                <a:cs typeface="+mj-lt"/>
              </a:rPr>
              <a:t>English Writing I</a:t>
            </a:r>
            <a:endParaRPr lang="en-US" altLang="zh-CN" b="1" dirty="0">
              <a:cs typeface="+mj-lt"/>
            </a:endParaRPr>
          </a:p>
        </p:txBody>
      </p:sp>
      <p:sp>
        <p:nvSpPr>
          <p:cNvPr id="3" name="副标题 2"/>
          <p:cNvSpPr>
            <a:spLocks noGrp="1"/>
          </p:cNvSpPr>
          <p:nvPr>
            <p:ph type="subTitle" idx="1"/>
          </p:nvPr>
        </p:nvSpPr>
        <p:spPr>
          <a:xfrm>
            <a:off x="2250356" y="3332620"/>
            <a:ext cx="6266422" cy="520019"/>
          </a:xfrm>
        </p:spPr>
        <p:txBody>
          <a:bodyPr>
            <a:normAutofit/>
          </a:bodyPr>
          <a:lstStyle/>
          <a:p>
            <a:r>
              <a:rPr lang="en-US" sz="2300" b="1" dirty="0" smtClean="0">
                <a:solidFill>
                  <a:schemeClr val="bg1">
                    <a:lumMod val="50000"/>
                  </a:schemeClr>
                </a:solidFill>
              </a:rPr>
              <a:t>Week 4 - The Thesis Statement</a:t>
            </a:r>
            <a:endParaRPr lang="en-US" sz="2300" b="1" dirty="0" smtClean="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cxnSp>
        <p:nvCxnSpPr>
          <p:cNvPr id="6" name="直接连接符 5"/>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2单项\2019\外国语学院网站\ppt\ppt2-0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 y="4854400"/>
            <a:ext cx="10699750" cy="270641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538605" y="1913255"/>
            <a:ext cx="7345680" cy="1080135"/>
          </a:xfrm>
        </p:spPr>
        <p:txBody>
          <a:bodyPr>
            <a:noAutofit/>
          </a:bodyPr>
          <a:lstStyle/>
          <a:p>
            <a:r>
              <a:rPr lang="en-US" sz="4000" b="1" dirty="0">
                <a:solidFill>
                  <a:schemeClr val="bg1">
                    <a:lumMod val="50000"/>
                  </a:schemeClr>
                </a:solidFill>
              </a:rPr>
              <a:t>Chapter 3</a:t>
            </a:r>
            <a:endParaRPr lang="en-US" sz="4000" b="1" dirty="0">
              <a:solidFill>
                <a:schemeClr val="bg1">
                  <a:lumMod val="50000"/>
                </a:schemeClr>
              </a:solidFill>
            </a:endParaRPr>
          </a:p>
          <a:p>
            <a:endParaRPr lang="en-US" sz="4000" b="1" dirty="0">
              <a:solidFill>
                <a:schemeClr val="bg1">
                  <a:lumMod val="50000"/>
                </a:schemeClr>
              </a:solidFill>
            </a:endParaRPr>
          </a:p>
          <a:p>
            <a:r>
              <a:rPr lang="en-US" sz="4000" b="1" dirty="0">
                <a:solidFill>
                  <a:schemeClr val="bg1">
                    <a:lumMod val="50000"/>
                  </a:schemeClr>
                </a:solidFill>
              </a:rPr>
              <a:t>The First and Second Steps in Essay Writing</a:t>
            </a:r>
            <a:endParaRPr lang="en-US" sz="4000" b="1" dirty="0">
              <a:solidFill>
                <a:schemeClr val="bg1">
                  <a:lumMod val="50000"/>
                </a:schemeClr>
              </a:solidFill>
            </a:endParaRPr>
          </a:p>
        </p:txBody>
      </p:sp>
      <p:pic>
        <p:nvPicPr>
          <p:cNvPr id="2053" name="Picture 5" descr="F:\2单项\2019\外国语学院网站\ppt\ppt-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928" y="5868863"/>
            <a:ext cx="1407318" cy="1407318"/>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 2"/>
          <p:cNvSpPr txBox="1"/>
          <p:nvPr/>
        </p:nvSpPr>
        <p:spPr>
          <a:xfrm>
            <a:off x="2898428" y="7020991"/>
            <a:ext cx="4968552" cy="520019"/>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r>
              <a:rPr lang="en-US" altLang="zh-CN" sz="1400" b="1" kern="1800" spc="80" dirty="0">
                <a:solidFill>
                  <a:schemeClr val="bg1"/>
                </a:solidFill>
              </a:rPr>
              <a:t>www.cqupt.edu.cn</a:t>
            </a:r>
            <a:endParaRPr lang="zh-CN" altLang="en-US" sz="1400" b="1" kern="1800" spc="80" dirty="0">
              <a:solidFill>
                <a:schemeClr val="bg1"/>
              </a:solidFill>
            </a:endParaRPr>
          </a:p>
        </p:txBody>
      </p:sp>
      <p:sp>
        <p:nvSpPr>
          <p:cNvPr id="10" name="副标题 2"/>
          <p:cNvSpPr txBox="1"/>
          <p:nvPr/>
        </p:nvSpPr>
        <p:spPr>
          <a:xfrm>
            <a:off x="6646296" y="468263"/>
            <a:ext cx="3740964" cy="648072"/>
          </a:xfrm>
          <a:prstGeom prst="rect">
            <a:avLst/>
          </a:prstGeom>
        </p:spPr>
        <p:txBody>
          <a:bodyPr vert="horz" lIns="104306" tIns="52153" rIns="104306" bIns="52153" rtlCol="0">
            <a:normAutofit/>
          </a:bodyPr>
          <a:lstStyle>
            <a:lvl1pPr marL="0" indent="0" algn="ctr" defTabSz="1043305" rtl="0" eaLnBrk="1" latinLnBrk="0" hangingPunct="1">
              <a:spcBef>
                <a:spcPct val="20000"/>
              </a:spcBef>
              <a:buFont typeface="Arial" panose="020B0604020202020204" pitchFamily="34" charset="0"/>
              <a:buNone/>
              <a:defRPr sz="3700" kern="1200">
                <a:solidFill>
                  <a:schemeClr val="tx1">
                    <a:tint val="75000"/>
                  </a:schemeClr>
                </a:solidFill>
                <a:latin typeface="+mn-lt"/>
                <a:ea typeface="+mn-ea"/>
                <a:cs typeface="+mn-cs"/>
              </a:defRPr>
            </a:lvl1pPr>
            <a:lvl2pPr marL="521335" indent="0" algn="ctr" defTabSz="1043305"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2pPr>
            <a:lvl3pPr marL="1043305" indent="0" algn="ctr" defTabSz="1043305" rtl="0" eaLnBrk="1" latinLnBrk="0" hangingPunct="1">
              <a:spcBef>
                <a:spcPct val="20000"/>
              </a:spcBef>
              <a:buFont typeface="Arial" panose="020B0604020202020204" pitchFamily="34" charset="0"/>
              <a:buNone/>
              <a:defRPr sz="2700" kern="1200">
                <a:solidFill>
                  <a:schemeClr val="tx1">
                    <a:tint val="75000"/>
                  </a:schemeClr>
                </a:solidFill>
                <a:latin typeface="+mn-lt"/>
                <a:ea typeface="+mn-ea"/>
                <a:cs typeface="+mn-cs"/>
              </a:defRPr>
            </a:lvl3pPr>
            <a:lvl4pPr marL="156464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4pPr>
            <a:lvl5pPr marL="208597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5pPr>
            <a:lvl6pPr marL="260794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6pPr>
            <a:lvl7pPr marL="312928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7pPr>
            <a:lvl8pPr marL="3650615"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8pPr>
            <a:lvl9pPr marL="4171950" indent="0" algn="ctr" defTabSz="1043305" rtl="0" eaLnBrk="1" latinLnBrk="0" hangingPunct="1">
              <a:spcBef>
                <a:spcPct val="20000"/>
              </a:spcBef>
              <a:buFont typeface="Arial" panose="020B0604020202020204" pitchFamily="34" charset="0"/>
              <a:buNone/>
              <a:defRPr sz="2300" kern="1200">
                <a:solidFill>
                  <a:schemeClr val="tx1">
                    <a:tint val="75000"/>
                  </a:schemeClr>
                </a:solidFill>
                <a:latin typeface="+mn-lt"/>
                <a:ea typeface="+mn-ea"/>
                <a:cs typeface="+mn-cs"/>
              </a:defRPr>
            </a:lvl9pPr>
          </a:lstStyle>
          <a:p>
            <a:pPr algn="r">
              <a:lnSpc>
                <a:spcPts val="1200"/>
              </a:lnSpc>
            </a:pPr>
            <a:r>
              <a:rPr lang="en-US" altLang="zh-CN" sz="1200" b="1" dirty="0" smtClean="0">
                <a:solidFill>
                  <a:schemeClr val="tx1">
                    <a:lumMod val="50000"/>
                    <a:lumOff val="50000"/>
                  </a:schemeClr>
                </a:solidFill>
              </a:rPr>
              <a:t>CQUPT</a:t>
            </a:r>
            <a:endParaRPr lang="en-US" altLang="zh-CN" sz="1200" b="1" dirty="0" smtClean="0">
              <a:solidFill>
                <a:schemeClr val="tx1">
                  <a:lumMod val="50000"/>
                  <a:lumOff val="50000"/>
                </a:schemeClr>
              </a:solidFill>
            </a:endParaRPr>
          </a:p>
          <a:p>
            <a:pPr algn="r">
              <a:lnSpc>
                <a:spcPts val="1200"/>
              </a:lnSpc>
            </a:pPr>
            <a:r>
              <a:rPr lang="en-US" altLang="zh-CN" sz="1200" b="1" dirty="0" smtClean="0">
                <a:solidFill>
                  <a:schemeClr val="tx1">
                    <a:lumMod val="50000"/>
                    <a:lumOff val="50000"/>
                  </a:schemeClr>
                </a:solidFill>
              </a:rPr>
              <a:t>SCHOOL </a:t>
            </a:r>
            <a:r>
              <a:rPr lang="en-US" altLang="zh-CN" sz="1200" b="1" dirty="0">
                <a:solidFill>
                  <a:schemeClr val="tx1">
                    <a:lumMod val="50000"/>
                    <a:lumOff val="50000"/>
                  </a:schemeClr>
                </a:solidFill>
              </a:rPr>
              <a:t>OF </a:t>
            </a:r>
            <a:r>
              <a:rPr lang="en-US" altLang="zh-CN" sz="1200" b="1" dirty="0">
                <a:solidFill>
                  <a:schemeClr val="tx1">
                    <a:lumMod val="50000"/>
                    <a:lumOff val="50000"/>
                  </a:schemeClr>
                </a:solidFill>
              </a:rPr>
              <a:t>FOREIGN </a:t>
            </a:r>
            <a:r>
              <a:rPr lang="en-US" altLang="zh-CN" sz="1200" b="1" dirty="0">
                <a:solidFill>
                  <a:schemeClr val="tx1">
                    <a:lumMod val="50000"/>
                    <a:lumOff val="50000"/>
                  </a:schemeClr>
                </a:solidFill>
              </a:rPr>
              <a:t>LANGUAGES</a:t>
            </a:r>
            <a:endParaRPr lang="zh-CN" altLang="en-US" sz="1200" b="1" dirty="0">
              <a:solidFill>
                <a:schemeClr val="tx1">
                  <a:lumMod val="50000"/>
                  <a:lumOff val="50000"/>
                </a:schemeClr>
              </a:solidFill>
            </a:endParaRPr>
          </a:p>
        </p:txBody>
      </p:sp>
      <p:cxnSp>
        <p:nvCxnSpPr>
          <p:cNvPr id="11" name="直接连接符 10"/>
          <p:cNvCxnSpPr/>
          <p:nvPr/>
        </p:nvCxnSpPr>
        <p:spPr>
          <a:xfrm flipH="1">
            <a:off x="7578948" y="396255"/>
            <a:ext cx="271329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Steps in Essay Writing</a:t>
            </a:r>
            <a:endParaRPr lang="en-US" altLang="zh-CN"/>
          </a:p>
        </p:txBody>
      </p:sp>
      <p:sp>
        <p:nvSpPr>
          <p:cNvPr id="3" name="内容占位符 2"/>
          <p:cNvSpPr>
            <a:spLocks noGrp="1"/>
          </p:cNvSpPr>
          <p:nvPr>
            <p:ph idx="1"/>
          </p:nvPr>
        </p:nvSpPr>
        <p:spPr/>
        <p:txBody>
          <a:bodyPr>
            <a:noAutofit/>
          </a:bodyPr>
          <a:p>
            <a:pPr marL="742950" indent="-742950" fontAlgn="auto">
              <a:lnSpc>
                <a:spcPct val="200000"/>
              </a:lnSpc>
              <a:spcBef>
                <a:spcPts val="0"/>
              </a:spcBef>
              <a:buFont typeface="+mj-lt"/>
              <a:buAutoNum type="arabicPeriod"/>
            </a:pPr>
            <a:r>
              <a:rPr lang="en-US" altLang="zh-CN" sz="3600"/>
              <a:t>Begin with a point, or thesis.</a:t>
            </a:r>
            <a:endParaRPr lang="en-US" altLang="zh-CN" sz="3600"/>
          </a:p>
          <a:p>
            <a:pPr marL="742950" indent="-742950" fontAlgn="auto">
              <a:lnSpc>
                <a:spcPct val="200000"/>
              </a:lnSpc>
              <a:spcBef>
                <a:spcPts val="0"/>
              </a:spcBef>
              <a:buFont typeface="+mj-lt"/>
              <a:buAutoNum type="arabicPeriod"/>
            </a:pPr>
            <a:r>
              <a:rPr lang="en-US" altLang="zh-CN" sz="3600"/>
              <a:t>Support the thesis with specific evidence.</a:t>
            </a:r>
            <a:endParaRPr lang="en-US" altLang="zh-CN" sz="3600"/>
          </a:p>
          <a:p>
            <a:pPr marL="742950" indent="-742950" fontAlgn="auto">
              <a:lnSpc>
                <a:spcPct val="200000"/>
              </a:lnSpc>
              <a:spcBef>
                <a:spcPts val="0"/>
              </a:spcBef>
              <a:buFont typeface="+mj-lt"/>
              <a:buAutoNum type="arabicPeriod"/>
            </a:pPr>
            <a:r>
              <a:rPr lang="en-US" altLang="zh-CN" sz="3600"/>
              <a:t>Organize and connect the specific evidence.</a:t>
            </a:r>
            <a:endParaRPr lang="en-US" altLang="zh-CN" sz="3600"/>
          </a:p>
          <a:p>
            <a:pPr marL="742950" indent="-742950" fontAlgn="auto">
              <a:lnSpc>
                <a:spcPct val="200000"/>
              </a:lnSpc>
              <a:spcBef>
                <a:spcPts val="0"/>
              </a:spcBef>
              <a:buFont typeface="+mj-lt"/>
              <a:buAutoNum type="arabicPeriod"/>
            </a:pPr>
            <a:r>
              <a:rPr lang="en-US" altLang="zh-CN" sz="3600"/>
              <a:t>Write clar, error-free sentence.</a:t>
            </a:r>
            <a:endParaRPr lang="en-US" altLang="zh-CN"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Steps in Essay Writing</a:t>
            </a:r>
            <a:endParaRPr lang="en-US" altLang="zh-CN"/>
          </a:p>
        </p:txBody>
      </p:sp>
      <p:sp>
        <p:nvSpPr>
          <p:cNvPr id="3" name="内容占位符 2"/>
          <p:cNvSpPr>
            <a:spLocks noGrp="1"/>
          </p:cNvSpPr>
          <p:nvPr>
            <p:ph idx="1"/>
          </p:nvPr>
        </p:nvSpPr>
        <p:spPr/>
        <p:txBody>
          <a:bodyPr>
            <a:noAutofit/>
          </a:bodyPr>
          <a:p>
            <a:pPr marL="742950" indent="-742950" fontAlgn="auto">
              <a:lnSpc>
                <a:spcPct val="200000"/>
              </a:lnSpc>
              <a:spcBef>
                <a:spcPts val="0"/>
              </a:spcBef>
              <a:buFont typeface="+mj-lt"/>
              <a:buAutoNum type="arabicPeriod"/>
            </a:pPr>
            <a:r>
              <a:rPr lang="en-US" altLang="zh-CN" sz="3600">
                <a:solidFill>
                  <a:srgbClr val="C00000"/>
                </a:solidFill>
              </a:rPr>
              <a:t>Begin with a point, or thesis.</a:t>
            </a:r>
            <a:endParaRPr lang="en-US" altLang="zh-CN" sz="3600">
              <a:solidFill>
                <a:srgbClr val="C00000"/>
              </a:solidFill>
            </a:endParaRPr>
          </a:p>
          <a:p>
            <a:pPr marL="742950" indent="-742950" fontAlgn="auto">
              <a:lnSpc>
                <a:spcPct val="200000"/>
              </a:lnSpc>
              <a:spcBef>
                <a:spcPts val="0"/>
              </a:spcBef>
              <a:buFont typeface="+mj-lt"/>
              <a:buAutoNum type="arabicPeriod"/>
            </a:pPr>
            <a:r>
              <a:rPr lang="en-US" altLang="zh-CN" sz="3600">
                <a:solidFill>
                  <a:srgbClr val="C00000"/>
                </a:solidFill>
              </a:rPr>
              <a:t>Support the thesis with specific evidence.</a:t>
            </a:r>
            <a:endParaRPr lang="en-US" altLang="zh-CN" sz="3600">
              <a:solidFill>
                <a:srgbClr val="C00000"/>
              </a:solidFill>
            </a:endParaRPr>
          </a:p>
          <a:p>
            <a:pPr marL="742950" indent="-742950" fontAlgn="auto">
              <a:lnSpc>
                <a:spcPct val="200000"/>
              </a:lnSpc>
              <a:spcBef>
                <a:spcPts val="0"/>
              </a:spcBef>
              <a:buFont typeface="+mj-lt"/>
              <a:buAutoNum type="arabicPeriod"/>
            </a:pPr>
            <a:r>
              <a:rPr lang="en-US" altLang="zh-CN" sz="3600"/>
              <a:t>Organize and connect the specific evidence.</a:t>
            </a:r>
            <a:endParaRPr lang="en-US" altLang="zh-CN" sz="3600"/>
          </a:p>
          <a:p>
            <a:pPr marL="742950" indent="-742950" fontAlgn="auto">
              <a:lnSpc>
                <a:spcPct val="200000"/>
              </a:lnSpc>
              <a:spcBef>
                <a:spcPts val="0"/>
              </a:spcBef>
              <a:buFont typeface="+mj-lt"/>
              <a:buAutoNum type="arabicPeriod"/>
            </a:pPr>
            <a:r>
              <a:rPr lang="en-US" altLang="zh-CN" sz="3600"/>
              <a:t>Write clar, error-free sentence.</a:t>
            </a:r>
            <a:endParaRPr lang="en-US" altLang="zh-CN"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6147" name="Rectangle 2"/>
          <p:cNvSpPr>
            <a:spLocks noGrp="1"/>
          </p:cNvSpPr>
          <p:nvPr>
            <p:ph type="title" idx="4294967295"/>
          </p:nvPr>
        </p:nvSpPr>
        <p:spPr/>
        <p:txBody>
          <a:bodyPr vert="horz" wrap="square" lIns="101512" tIns="50756" rIns="101512" bIns="50756" anchor="ctr"/>
          <a:p>
            <a:pPr eaLnBrk="1" hangingPunct="1"/>
            <a:r>
              <a:rPr lang="en-US" altLang="zh-CN" sz="5290" b="1" dirty="0">
                <a:solidFill>
                  <a:schemeClr val="tx1"/>
                </a:solidFill>
              </a:rPr>
              <a:t>The First Two Steps</a:t>
            </a:r>
            <a:endParaRPr lang="en-US" altLang="zh-CN" sz="5290" b="1" dirty="0">
              <a:solidFill>
                <a:schemeClr val="tx1"/>
              </a:solidFill>
            </a:endParaRPr>
          </a:p>
        </p:txBody>
      </p:sp>
      <p:sp>
        <p:nvSpPr>
          <p:cNvPr id="4099" name="Rectangle 3"/>
          <p:cNvSpPr>
            <a:spLocks noGrp="1" noChangeArrowheads="1"/>
          </p:cNvSpPr>
          <p:nvPr>
            <p:ph type="body" idx="1"/>
          </p:nvPr>
        </p:nvSpPr>
        <p:spPr>
          <a:xfrm>
            <a:off x="1062165" y="2100263"/>
            <a:ext cx="9010126" cy="1512189"/>
          </a:xfrm>
        </p:spPr>
        <p:txBody>
          <a:bodyPr vert="horz" wrap="square" lIns="101512" tIns="50756" rIns="101512" bIns="50756" numCol="1" anchor="t" anchorCtr="0" compatLnSpc="1">
            <a:noAutofit/>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5955" b="1" i="0" u="none" strike="noStrike" kern="0" cap="none" spc="0" normalizeH="0" baseline="0" noProof="0" smtClean="0">
                <a:ln>
                  <a:noFill/>
                </a:ln>
                <a:solidFill>
                  <a:srgbClr val="000000"/>
                </a:solidFill>
                <a:effectLst/>
                <a:uLnTx/>
                <a:uFillTx/>
                <a:latin typeface="+mn-lt"/>
                <a:ea typeface="+mn-ea"/>
                <a:cs typeface="+mn-cs"/>
              </a:rPr>
              <a:t>1. Begin with a</a:t>
            </a:r>
            <a:r>
              <a:rPr kumimoji="1" lang="en-US" altLang="zh-CN" sz="7275" b="1" i="0" u="none" strike="noStrike" kern="0" cap="none" spc="0" normalizeH="0" baseline="0" noProof="0" smtClean="0">
                <a:ln>
                  <a:noFill/>
                </a:ln>
                <a:solidFill>
                  <a:srgbClr val="990099"/>
                </a:solidFill>
                <a:effectLst/>
                <a:uLnTx/>
                <a:uFillTx/>
                <a:latin typeface="+mn-lt"/>
                <a:ea typeface="+mn-ea"/>
                <a:cs typeface="+mn-cs"/>
              </a:rPr>
              <a:t> </a:t>
            </a:r>
            <a:r>
              <a:rPr kumimoji="1" lang="en-US" altLang="zh-CN" sz="6615"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Alberta" pitchFamily="2" charset="0"/>
                <a:ea typeface="+mn-ea"/>
                <a:cs typeface="+mn-cs"/>
              </a:rPr>
              <a:t>point</a:t>
            </a:r>
            <a:r>
              <a:rPr kumimoji="1" lang="en-US" altLang="zh-CN" sz="6615" b="1" i="0" u="none" strike="noStrike" kern="0" cap="none" spc="0" normalizeH="0" baseline="0" noProof="0" smtClean="0">
                <a:ln>
                  <a:noFill/>
                </a:ln>
                <a:solidFill>
                  <a:srgbClr val="000000"/>
                </a:solidFill>
                <a:effectLst/>
                <a:uLnTx/>
                <a:uFillTx/>
                <a:latin typeface="Alberta" pitchFamily="2" charset="0"/>
                <a:ea typeface="+mn-ea"/>
                <a:cs typeface="+mn-cs"/>
              </a:rPr>
              <a:t>,</a:t>
            </a:r>
            <a:r>
              <a:rPr kumimoji="1" lang="en-US" altLang="zh-CN" sz="7275" b="1" i="0" u="none" strike="noStrike" kern="0" cap="none" spc="0" normalizeH="0" baseline="0" noProof="0" smtClean="0">
                <a:ln>
                  <a:noFill/>
                </a:ln>
                <a:solidFill>
                  <a:srgbClr val="000000"/>
                </a:solidFill>
                <a:effectLst/>
                <a:uLnTx/>
                <a:uFillTx/>
                <a:latin typeface="Alberta" pitchFamily="2" charset="0"/>
                <a:ea typeface="+mn-ea"/>
                <a:cs typeface="+mn-cs"/>
              </a:rPr>
              <a:t> </a:t>
            </a:r>
            <a:r>
              <a:rPr kumimoji="1" lang="en-US" altLang="zh-CN" sz="5955" b="1" i="0" u="none" strike="noStrike" kern="0" cap="none" spc="0" normalizeH="0" baseline="0" noProof="0" smtClean="0">
                <a:ln>
                  <a:noFill/>
                </a:ln>
                <a:solidFill>
                  <a:srgbClr val="000000"/>
                </a:solidFill>
                <a:effectLst/>
                <a:uLnTx/>
                <a:uFillTx/>
                <a:latin typeface="+mn-lt"/>
                <a:ea typeface="+mn-ea"/>
                <a:cs typeface="+mn-cs"/>
              </a:rPr>
              <a:t>or</a:t>
            </a:r>
            <a:r>
              <a:rPr kumimoji="1" lang="en-US" altLang="zh-CN" sz="7275" b="1" i="0" u="none" strike="noStrike" kern="0" cap="none" spc="0" normalizeH="0" baseline="0" noProof="0" smtClean="0">
                <a:ln>
                  <a:noFill/>
                </a:ln>
                <a:solidFill>
                  <a:srgbClr val="000000"/>
                </a:solidFill>
                <a:effectLst/>
                <a:uLnTx/>
                <a:uFillTx/>
                <a:latin typeface="Alberta" pitchFamily="2" charset="0"/>
                <a:ea typeface="+mn-ea"/>
                <a:cs typeface="+mn-cs"/>
              </a:rPr>
              <a:t> </a:t>
            </a:r>
            <a:r>
              <a:rPr kumimoji="1" lang="en-US" altLang="zh-CN" sz="6615" b="1" i="0" u="none" strike="noStrike" kern="0" cap="none" spc="0" normalizeH="0" baseline="0" noProof="0" smtClean="0">
                <a:ln>
                  <a:noFill/>
                </a:ln>
                <a:solidFill>
                  <a:srgbClr val="C00000"/>
                </a:solidFill>
                <a:effectLst>
                  <a:outerShdw blurRad="38100" dist="38100" dir="2700000" algn="tl">
                    <a:srgbClr val="000000"/>
                  </a:outerShdw>
                </a:effectLst>
                <a:uLnTx/>
                <a:uFillTx/>
                <a:latin typeface="Alberta" pitchFamily="2" charset="0"/>
                <a:ea typeface="+mn-ea"/>
                <a:cs typeface="+mn-cs"/>
              </a:rPr>
              <a:t>thesis</a:t>
            </a:r>
            <a:r>
              <a:rPr kumimoji="1" lang="en-US" altLang="zh-CN" sz="5955" b="1" i="0" u="none" strike="noStrike" kern="0" cap="none" spc="0" normalizeH="0" baseline="0" noProof="0" smtClean="0">
                <a:ln>
                  <a:noFill/>
                </a:ln>
                <a:solidFill>
                  <a:srgbClr val="000000"/>
                </a:solidFill>
                <a:effectLst/>
                <a:uLnTx/>
                <a:uFillTx/>
                <a:latin typeface="Alberta" pitchFamily="2" charset="0"/>
                <a:ea typeface="+mn-ea"/>
                <a:cs typeface="+mn-cs"/>
              </a:rPr>
              <a:t>.</a:t>
            </a:r>
            <a:endParaRPr kumimoji="1" lang="en-US" altLang="zh-CN" sz="7275" b="1" i="0" u="none" strike="noStrike" kern="0" cap="none" spc="0" normalizeH="0" baseline="0" noProof="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530" b="0" i="0" u="none" strike="noStrike" kern="0" cap="none" spc="0" normalizeH="0" baseline="0" noProof="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530" b="1" i="0" u="none" strike="noStrike" kern="0" cap="none" spc="0" normalizeH="0" baseline="0" noProof="0" smtClean="0">
              <a:ln>
                <a:noFill/>
              </a:ln>
              <a:solidFill>
                <a:srgbClr val="990099"/>
              </a:solidFill>
              <a:effectLst/>
              <a:uLnTx/>
              <a:uFillTx/>
              <a:latin typeface="Alberta" pitchFamily="2" charset="0"/>
              <a:ea typeface="+mn-ea"/>
              <a:cs typeface="+mn-cs"/>
            </a:endParaRPr>
          </a:p>
        </p:txBody>
      </p:sp>
      <p:sp>
        <p:nvSpPr>
          <p:cNvPr id="4104" name="Text Box 8"/>
          <p:cNvSpPr txBox="1">
            <a:spLocks noChangeArrowheads="1"/>
          </p:cNvSpPr>
          <p:nvPr/>
        </p:nvSpPr>
        <p:spPr bwMode="auto">
          <a:xfrm>
            <a:off x="978154" y="4452557"/>
            <a:ext cx="9094137" cy="1925320"/>
          </a:xfrm>
          <a:prstGeom prst="rect">
            <a:avLst/>
          </a:prstGeom>
          <a:noFill/>
          <a:ln>
            <a:noFill/>
          </a:ln>
          <a:effec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205" b="0"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a:t>
            </a:r>
            <a:r>
              <a:rPr kumimoji="0" lang="en-US" sz="5955" b="1" i="0" u="none" strike="noStrike" kern="1200" cap="none" spc="0" normalizeH="0" baseline="0" noProof="0" dirty="0" smtClean="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2.</a:t>
            </a:r>
            <a:r>
              <a:rPr kumimoji="0" lang="en-US" sz="5955" b="1" i="0" u="none" strike="noStrike" kern="1200" cap="none" spc="0" normalizeH="0" baseline="0" noProof="0" dirty="0" smtClean="0">
                <a:ln>
                  <a:noFill/>
                </a:ln>
                <a:solidFill>
                  <a:schemeClr val="bg2"/>
                </a:solidFill>
                <a:effectLst/>
                <a:uLnTx/>
                <a:uFillTx/>
                <a:latin typeface="Alberta"/>
                <a:ea typeface="MS PGothic" panose="020B0600070205080204" pitchFamily="34" charset="-128"/>
                <a:cs typeface="Aharoni" pitchFamily="2" charset="-79"/>
              </a:rPr>
              <a:t> </a:t>
            </a:r>
            <a:r>
              <a:rPr kumimoji="0" lang="en-US" sz="5955" b="1" i="0" u="none" strike="noStrike" kern="1200" cap="none" spc="0" normalizeH="0" baseline="0" noProof="0" dirty="0" smtClean="0">
                <a:ln>
                  <a:noFill/>
                </a:ln>
                <a:solidFill>
                  <a:srgbClr val="C00000"/>
                </a:solidFill>
                <a:effectLst>
                  <a:outerShdw blurRad="38100" dist="38100" dir="2700000" algn="tl">
                    <a:srgbClr val="000000"/>
                  </a:outerShdw>
                </a:effectLst>
                <a:uLnTx/>
                <a:uFillTx/>
                <a:latin typeface="Alberta" pitchFamily="2" charset="0"/>
                <a:ea typeface="MS PGothic" panose="020B0600070205080204" pitchFamily="34" charset="-128"/>
                <a:cs typeface="+mn-cs"/>
              </a:rPr>
              <a:t>Support</a:t>
            </a:r>
            <a:r>
              <a:rPr kumimoji="0" lang="en-US" sz="5955" b="1" i="0" u="none" strike="noStrike" kern="1200" cap="none" spc="0" normalizeH="0" baseline="0" noProof="0" dirty="0" smtClean="0">
                <a:ln>
                  <a:noFill/>
                </a:ln>
                <a:solidFill>
                  <a:srgbClr val="C00000"/>
                </a:solidFill>
                <a:effectLst>
                  <a:outerShdw blurRad="38100" dist="38100" dir="2700000" algn="tl">
                    <a:srgbClr val="000000"/>
                  </a:outerShdw>
                </a:effectLst>
                <a:uLnTx/>
                <a:uFillTx/>
                <a:latin typeface="Times New Roman" panose="02020603050405020304" pitchFamily="18" charset="0"/>
                <a:ea typeface="MS PGothic" panose="020B0600070205080204" pitchFamily="34" charset="-128"/>
                <a:cs typeface="+mn-cs"/>
              </a:rPr>
              <a:t> </a:t>
            </a:r>
            <a:r>
              <a:rPr kumimoji="0" lang="en-US" sz="5955" b="1" i="0" u="none" strike="noStrike" kern="1200" cap="none" spc="0" normalizeH="0" baseline="0" noProof="0" dirty="0" smtClean="0">
                <a:ln>
                  <a:noFill/>
                </a:ln>
                <a:solidFill>
                  <a:srgbClr val="000000"/>
                </a:solidFill>
                <a:effectLst/>
                <a:uLnTx/>
                <a:uFillTx/>
                <a:latin typeface="Times New Roman" panose="02020603050405020304" pitchFamily="18" charset="0"/>
                <a:ea typeface="MS PGothic" panose="020B0600070205080204" pitchFamily="34" charset="-128"/>
                <a:cs typeface="+mn-cs"/>
              </a:rPr>
              <a:t>the thesis with</a:t>
            </a:r>
            <a:r>
              <a:rPr kumimoji="0" lang="en-US" sz="5955" b="0" i="0" u="none" strike="noStrike" kern="1200" cap="none" spc="0" normalizeH="0" baseline="0" noProof="0" dirty="0" smtClean="0">
                <a:ln>
                  <a:noFill/>
                </a:ln>
                <a:solidFill>
                  <a:schemeClr val="tx1"/>
                </a:solidFill>
                <a:effectLst/>
                <a:uLnTx/>
                <a:uFillTx/>
                <a:latin typeface="Times New Roman" panose="02020603050405020304" pitchFamily="18" charset="0"/>
                <a:ea typeface="MS PGothic" panose="020B0600070205080204" pitchFamily="34" charset="-128"/>
                <a:cs typeface="+mn-cs"/>
              </a:rPr>
              <a:t> </a:t>
            </a:r>
            <a:r>
              <a:rPr kumimoji="0" lang="en-US" sz="5955" b="1" i="0" u="none" strike="noStrike" kern="1200" cap="none" spc="0" normalizeH="0" baseline="0" noProof="0" dirty="0" smtClean="0">
                <a:ln>
                  <a:noFill/>
                </a:ln>
                <a:solidFill>
                  <a:srgbClr val="C00000"/>
                </a:solidFill>
                <a:effectLst>
                  <a:outerShdw blurRad="38100" dist="38100" dir="2700000" algn="tl">
                    <a:srgbClr val="000000"/>
                  </a:outerShdw>
                </a:effectLst>
                <a:uLnTx/>
                <a:uFillTx/>
                <a:latin typeface="Alberta" pitchFamily="2" charset="0"/>
                <a:ea typeface="MS PGothic" panose="020B0600070205080204" pitchFamily="34" charset="-128"/>
                <a:cs typeface="+mn-cs"/>
              </a:rPr>
              <a:t>specific evidence</a:t>
            </a:r>
            <a:r>
              <a:rPr kumimoji="0" lang="en-US" sz="5955"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Alberta" pitchFamily="2" charset="0"/>
                <a:ea typeface="MS PGothic" panose="020B0600070205080204" pitchFamily="34" charset="-128"/>
                <a:cs typeface="+mn-cs"/>
              </a:rPr>
              <a:t>.</a:t>
            </a:r>
            <a:endParaRPr kumimoji="0" lang="en-US" sz="5955"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Alberta" pitchFamily="2" charset="0"/>
              <a:ea typeface="MS PGothic" panose="020B0600070205080204" pitchFamily="34" charset="-128"/>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1000"/>
                                  </p:stCondLst>
                                  <p:childTnLst>
                                    <p:set>
                                      <p:cBhvr>
                                        <p:cTn id="6" dur="1" fill="hold">
                                          <p:stCondLst>
                                            <p:cond delay="0"/>
                                          </p:stCondLst>
                                        </p:cTn>
                                        <p:tgtEl>
                                          <p:spTgt spid="4099">
                                            <p:txEl>
                                              <p:charRg st="0" end="34"/>
                                            </p:txEl>
                                          </p:spTgt>
                                        </p:tgtEl>
                                        <p:attrNameLst>
                                          <p:attrName>style.visibility</p:attrName>
                                        </p:attrNameLst>
                                      </p:cBhvr>
                                      <p:to>
                                        <p:strVal val="visible"/>
                                      </p:to>
                                    </p:set>
                                    <p:animEffect transition="in" filter="barn(inHorizontal)">
                                      <p:cBhvr>
                                        <p:cTn id="7" dur="500"/>
                                        <p:tgtEl>
                                          <p:spTgt spid="4099">
                                            <p:txEl>
                                              <p:charRg st="0" end="34"/>
                                            </p:txEl>
                                          </p:spTgt>
                                        </p:tgtEl>
                                      </p:cBhvr>
                                    </p:animEffect>
                                  </p:childTnLst>
                                </p:cTn>
                              </p:par>
                            </p:childTnLst>
                          </p:cTn>
                        </p:par>
                        <p:par>
                          <p:cTn id="8" fill="hold">
                            <p:stCondLst>
                              <p:cond delay="1500"/>
                            </p:stCondLst>
                            <p:childTnLst>
                              <p:par>
                                <p:cTn id="9" presetID="2" presetClass="entr" presetSubtype="8" fill="hold" grpId="0" nodeType="afterEffect">
                                  <p:stCondLst>
                                    <p:cond delay="1000"/>
                                  </p:stCondLst>
                                  <p:childTnLst>
                                    <p:set>
                                      <p:cBhvr>
                                        <p:cTn id="10" dur="1" fill="hold">
                                          <p:stCondLst>
                                            <p:cond delay="0"/>
                                          </p:stCondLst>
                                        </p:cTn>
                                        <p:tgtEl>
                                          <p:spTgt spid="4104"/>
                                        </p:tgtEl>
                                        <p:attrNameLst>
                                          <p:attrName>style.visibility</p:attrName>
                                        </p:attrNameLst>
                                      </p:cBhvr>
                                      <p:to>
                                        <p:strVal val="visible"/>
                                      </p:to>
                                    </p:set>
                                    <p:anim calcmode="lin" valueType="num">
                                      <p:cBhvr additive="base">
                                        <p:cTn id="11" dur="500" fill="hold"/>
                                        <p:tgtEl>
                                          <p:spTgt spid="4104"/>
                                        </p:tgtEl>
                                        <p:attrNameLst>
                                          <p:attrName>ppt_x</p:attrName>
                                        </p:attrNameLst>
                                      </p:cBhvr>
                                      <p:tavLst>
                                        <p:tav tm="0">
                                          <p:val>
                                            <p:strVal val="0-#ppt_w/2"/>
                                          </p:val>
                                        </p:tav>
                                        <p:tav tm="100000">
                                          <p:val>
                                            <p:strVal val="#ppt_x"/>
                                          </p:val>
                                        </p:tav>
                                      </p:tavLst>
                                    </p:anim>
                                    <p:anim calcmode="lin" valueType="num">
                                      <p:cBhvr additive="base">
                                        <p:cTn id="12" dur="500" fill="hold"/>
                                        <p:tgtEl>
                                          <p:spTgt spid="4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dvAuto="1000" build="p"/>
      <p:bldP spid="410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1"/>
          <p:cNvSpPr txBox="1">
            <a:spLocks noGrp="1"/>
          </p:cNvSpPr>
          <p:nvPr>
            <p:ph type="sldNum" sz="quarter" idx="10"/>
          </p:nvPr>
        </p:nvSpPr>
        <p:spPr>
          <a:xfrm>
            <a:off x="9267190" y="7093637"/>
            <a:ext cx="1120140" cy="467308"/>
          </a:xfrm>
        </p:spPr>
        <p:txBody>
          <a:bodyPr lIns="89632" tIns="44816" rIns="89632" bIns="44816"/>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MS PGothic" panose="020B0600070205080204" pitchFamily="34" charset="-128"/>
                <a:cs typeface="+mn-cs"/>
              </a:defRPr>
            </a:lvl5pPr>
          </a:lstStyle>
          <a:p>
            <a:pPr lvl="0" algn="r" defTabSz="812800"/>
            <a:r>
              <a:rPr lang="en-US" altLang="zh-CN" sz="1325" dirty="0">
                <a:solidFill>
                  <a:srgbClr val="000000"/>
                </a:solidFill>
              </a:rPr>
              <a:t>3 - </a:t>
            </a:r>
            <a:fld id="{9A0DB2DC-4C9A-4742-B13C-FB6460FD3503}" type="slidenum">
              <a:rPr lang="en-US" altLang="zh-CN" sz="1325" dirty="0">
                <a:solidFill>
                  <a:srgbClr val="000000"/>
                </a:solidFill>
              </a:rPr>
            </a:fld>
            <a:endParaRPr lang="en-US" altLang="zh-CN" sz="1325" dirty="0">
              <a:solidFill>
                <a:srgbClr val="000000"/>
              </a:solidFill>
            </a:endParaRPr>
          </a:p>
        </p:txBody>
      </p:sp>
      <p:sp>
        <p:nvSpPr>
          <p:cNvPr id="7171" name="Rectangle 2"/>
          <p:cNvSpPr>
            <a:spLocks noGrp="1"/>
          </p:cNvSpPr>
          <p:nvPr>
            <p:ph type="title" idx="4294967295"/>
          </p:nvPr>
        </p:nvSpPr>
        <p:spPr>
          <a:xfrm>
            <a:off x="294640" y="588010"/>
            <a:ext cx="10320655" cy="1260475"/>
          </a:xfrm>
        </p:spPr>
        <p:txBody>
          <a:bodyPr vert="horz" wrap="square" lIns="101512" tIns="50756" rIns="101512" bIns="50756" anchor="ctr">
            <a:normAutofit fontScale="90000"/>
          </a:bodyPr>
          <a:p>
            <a:pPr eaLnBrk="1" hangingPunct="1"/>
            <a:r>
              <a:rPr lang="en-US" altLang="zh-CN" sz="5625" b="1" dirty="0">
                <a:solidFill>
                  <a:schemeClr val="tx1"/>
                </a:solidFill>
              </a:rPr>
              <a:t>Step 1: Begin with a Point, or Thesis</a:t>
            </a:r>
            <a:endParaRPr lang="en-US" altLang="zh-CN" sz="5625" b="1" dirty="0">
              <a:solidFill>
                <a:schemeClr val="tx1"/>
              </a:solidFill>
            </a:endParaRPr>
          </a:p>
        </p:txBody>
      </p:sp>
      <p:sp>
        <p:nvSpPr>
          <p:cNvPr id="7172" name="Rectangle 3"/>
          <p:cNvSpPr>
            <a:spLocks noGrp="1"/>
          </p:cNvSpPr>
          <p:nvPr>
            <p:ph type="body" idx="4294967295"/>
          </p:nvPr>
        </p:nvSpPr>
        <p:spPr/>
        <p:txBody>
          <a:bodyPr vert="horz" wrap="square" lIns="101512" tIns="50756" rIns="101512" bIns="50756" anchor="t"/>
          <a:p>
            <a:pPr lvl="2" eaLnBrk="1" hangingPunct="1"/>
            <a:endParaRPr lang="en-US" altLang="zh-CN" sz="3530" dirty="0"/>
          </a:p>
          <a:p>
            <a:pPr lvl="2" eaLnBrk="1" hangingPunct="1"/>
            <a:endParaRPr lang="en-US" altLang="zh-CN" sz="3530" dirty="0"/>
          </a:p>
          <a:p>
            <a:pPr lvl="2" eaLnBrk="1" hangingPunct="1"/>
            <a:endParaRPr lang="en-US" altLang="zh-CN" sz="3530" dirty="0"/>
          </a:p>
          <a:p>
            <a:pPr lvl="2" eaLnBrk="1" hangingPunct="1"/>
            <a:endParaRPr lang="en-US" altLang="zh-CN" sz="3530" dirty="0"/>
          </a:p>
          <a:p>
            <a:pPr lvl="2" eaLnBrk="1" hangingPunct="1"/>
            <a:endParaRPr lang="en-US" altLang="zh-CN" sz="3530" dirty="0"/>
          </a:p>
          <a:p>
            <a:pPr lvl="2" eaLnBrk="1" hangingPunct="1"/>
            <a:endParaRPr lang="en-US" altLang="zh-CN" sz="3530" dirty="0"/>
          </a:p>
        </p:txBody>
      </p:sp>
      <p:sp>
        <p:nvSpPr>
          <p:cNvPr id="7173" name="Text Box 8"/>
          <p:cNvSpPr txBox="1"/>
          <p:nvPr/>
        </p:nvSpPr>
        <p:spPr>
          <a:xfrm flipH="1">
            <a:off x="6379329" y="4620578"/>
            <a:ext cx="203025" cy="499110"/>
          </a:xfrm>
          <a:prstGeom prst="rect">
            <a:avLst/>
          </a:prstGeom>
          <a:noFill/>
          <a:ln w="9525">
            <a:noFill/>
          </a:ln>
        </p:spPr>
        <p:txBody>
          <a:bodyPr>
            <a:spAutoFit/>
          </a:bodyPr>
          <a:p>
            <a:pPr>
              <a:spcBef>
                <a:spcPct val="50000"/>
              </a:spcBef>
            </a:pPr>
            <a:endParaRPr lang="zh-CN" altLang="zh-CN" sz="2645" dirty="0">
              <a:latin typeface="Times New Roman" panose="02020603050405020304" pitchFamily="18" charset="0"/>
            </a:endParaRPr>
          </a:p>
        </p:txBody>
      </p:sp>
      <p:sp>
        <p:nvSpPr>
          <p:cNvPr id="3" name="TextBox 2"/>
          <p:cNvSpPr txBox="1"/>
          <p:nvPr/>
        </p:nvSpPr>
        <p:spPr>
          <a:xfrm>
            <a:off x="1230185" y="2434555"/>
            <a:ext cx="8401050" cy="1940560"/>
          </a:xfrm>
          <a:prstGeom prst="rect">
            <a:avLst/>
          </a:prstGeom>
          <a:noFill/>
        </p:spPr>
        <p:txBody>
          <a:bodyPr>
            <a:spAutoFit/>
          </a:bodyPr>
          <a:lstStyle/>
          <a:p>
            <a:pPr marL="685800" marR="0" indent="-685800" defTabSz="914400">
              <a:buClrTx/>
              <a:buSzTx/>
              <a:buFont typeface="Arial" panose="020B0604020202020204" pitchFamily="34" charset="0"/>
              <a:buChar char="•"/>
              <a:defRPr/>
            </a:pPr>
            <a:r>
              <a:rPr kumimoji="0" lang="en-US" altLang="zh-CN" sz="4850" kern="1200" cap="none" spc="0" normalizeH="0" baseline="0" noProof="0" smtClean="0">
                <a:effectLst/>
                <a:latin typeface="Alberta" pitchFamily="2" charset="0"/>
                <a:ea typeface="MS PGothic" panose="020B0600070205080204" pitchFamily="34" charset="-128"/>
                <a:cs typeface="+mn-cs"/>
              </a:rPr>
              <a:t>Write your </a:t>
            </a:r>
            <a:r>
              <a:rPr kumimoji="0" lang="en-US" altLang="zh-CN" sz="4850" kern="1200" cap="none" spc="0" normalizeH="0" baseline="0" noProof="0" smtClean="0">
                <a:solidFill>
                  <a:srgbClr val="C00000"/>
                </a:solidFill>
                <a:effectLst/>
                <a:latin typeface="Alberta" pitchFamily="2" charset="0"/>
                <a:ea typeface="MS PGothic" panose="020B0600070205080204" pitchFamily="34" charset="-128"/>
                <a:cs typeface="+mn-cs"/>
              </a:rPr>
              <a:t>point </a:t>
            </a:r>
            <a:r>
              <a:rPr kumimoji="0" lang="en-US" altLang="zh-CN" sz="4850" kern="1200" cap="none" spc="0" normalizeH="0" baseline="0" noProof="0" smtClean="0">
                <a:effectLst/>
                <a:latin typeface="Alberta" pitchFamily="2" charset="0"/>
                <a:ea typeface="MS PGothic" panose="020B0600070205080204" pitchFamily="34" charset="-128"/>
                <a:cs typeface="+mn-cs"/>
              </a:rPr>
              <a:t>in a </a:t>
            </a:r>
            <a:r>
              <a:rPr kumimoji="0" lang="en-US" altLang="zh-CN" sz="4850" kern="1200" cap="none" spc="0" normalizeH="0" baseline="0" noProof="0" smtClean="0">
                <a:solidFill>
                  <a:srgbClr val="C00000"/>
                </a:solidFill>
                <a:effectLst/>
                <a:latin typeface="Alberta" pitchFamily="2" charset="0"/>
                <a:ea typeface="MS PGothic" panose="020B0600070205080204" pitchFamily="34" charset="-128"/>
                <a:cs typeface="+mn-cs"/>
              </a:rPr>
              <a:t>single sentence</a:t>
            </a:r>
            <a:r>
              <a:rPr kumimoji="0" lang="en-US" altLang="zh-CN" sz="4850" kern="1200" cap="none" spc="0" normalizeH="0" baseline="0" noProof="0" smtClean="0">
                <a:effectLst/>
                <a:latin typeface="Alberta" pitchFamily="2" charset="0"/>
                <a:ea typeface="MS PGothic" panose="020B0600070205080204" pitchFamily="34" charset="-128"/>
                <a:cs typeface="+mn-cs"/>
              </a:rPr>
              <a:t>. </a:t>
            </a:r>
            <a:endParaRPr kumimoji="0" lang="en-US" altLang="zh-CN" sz="2315" kern="1200" cap="none" spc="0" normalizeH="0" baseline="0" noProof="0" smtClean="0">
              <a:solidFill>
                <a:srgbClr val="000000"/>
              </a:solidFill>
              <a:effectLst/>
              <a:latin typeface="Times New Roman" panose="02020603050405020304" pitchFamily="18" charset="0"/>
              <a:ea typeface="MS PGothic" panose="020B0600070205080204" pitchFamily="34" charset="-128"/>
              <a:cs typeface="+mn-cs"/>
            </a:endParaRPr>
          </a:p>
          <a:p>
            <a:pPr marL="685800" marR="0" indent="-685800" defTabSz="914400">
              <a:buClrTx/>
              <a:buSzTx/>
              <a:buFontTx/>
              <a:defRPr/>
            </a:pPr>
            <a:endParaRPr kumimoji="0" lang="en-US" altLang="zh-CN" sz="2315" kern="1200" cap="none" spc="0" normalizeH="0" baseline="0" noProof="0" smtClean="0">
              <a:effectLst/>
              <a:latin typeface="Times New Roman" panose="02020603050405020304" pitchFamily="18" charset="0"/>
              <a:ea typeface="MS PGothic" panose="020B0600070205080204" pitchFamily="34" charset="-128"/>
              <a:cs typeface="+mn-cs"/>
            </a:endParaRPr>
          </a:p>
        </p:txBody>
      </p:sp>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nvSpPr>
        <p:spPr>
          <a:xfrm>
            <a:off x="294640" y="588010"/>
            <a:ext cx="10320655" cy="1260475"/>
          </a:xfrm>
          <a:prstGeom prst="rect">
            <a:avLst/>
          </a:prstGeom>
        </p:spPr>
        <p:txBody>
          <a:bodyPr vert="horz" wrap="square" lIns="101512" tIns="50756" rIns="101512" bIns="50756" rtlCol="0" anchor="ctr">
            <a:normAutofit/>
          </a:bodyPr>
          <a:lstStyle>
            <a:lvl1pPr algn="ctr" defTabSz="1043305" rtl="0" eaLnBrk="1" latinLnBrk="0" hangingPunct="1">
              <a:spcBef>
                <a:spcPct val="0"/>
              </a:spcBef>
              <a:buNone/>
              <a:defRPr sz="5000" kern="1200">
                <a:solidFill>
                  <a:schemeClr val="tx1"/>
                </a:solidFill>
                <a:latin typeface="+mj-lt"/>
                <a:ea typeface="+mj-ea"/>
                <a:cs typeface="+mj-cs"/>
              </a:defRPr>
            </a:lvl1pPr>
          </a:lstStyle>
          <a:p>
            <a:pPr eaLnBrk="1" hangingPunct="1"/>
            <a:r>
              <a:rPr lang="en-US" altLang="zh-CN" sz="5625" b="1" dirty="0">
                <a:solidFill>
                  <a:schemeClr val="tx1"/>
                </a:solidFill>
              </a:rPr>
              <a:t>A Good Thesis Statement</a:t>
            </a:r>
            <a:endParaRPr lang="en-US" altLang="zh-CN" sz="5625" b="1" dirty="0">
              <a:solidFill>
                <a:schemeClr val="tx1"/>
              </a:solidFill>
            </a:endParaRPr>
          </a:p>
        </p:txBody>
      </p:sp>
      <p:sp>
        <p:nvSpPr>
          <p:cNvPr id="3" name="TextBox 2"/>
          <p:cNvSpPr txBox="1"/>
          <p:nvPr/>
        </p:nvSpPr>
        <p:spPr>
          <a:xfrm>
            <a:off x="650240" y="2463165"/>
            <a:ext cx="9207500" cy="706755"/>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Owning a pet</a:t>
            </a: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 </a:t>
            </a:r>
            <a:r>
              <a:rPr kumimoji="0" lang="en-US" altLang="zh-CN" sz="4000" baseline="0" noProof="0" smtClean="0">
                <a:solidFill>
                  <a:schemeClr val="tx1"/>
                </a:solidFill>
                <a:effectLst/>
                <a:uFill>
                  <a:solidFill>
                    <a:srgbClr val="1D41D5"/>
                  </a:solidFill>
                </a:uFill>
                <a:latin typeface="Times New Roman" panose="02020603050405020304" pitchFamily="18" charset="0"/>
                <a:ea typeface="MS PGothic" panose="020B0600070205080204" pitchFamily="34" charset="-128"/>
                <a:cs typeface="+mn-cs"/>
              </a:rPr>
              <a:t>has several important benefits</a:t>
            </a: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p:txBody>
      </p:sp>
      <p:sp>
        <p:nvSpPr>
          <p:cNvPr id="2" name="TextBox 2"/>
          <p:cNvSpPr txBox="1"/>
          <p:nvPr/>
        </p:nvSpPr>
        <p:spPr>
          <a:xfrm>
            <a:off x="650240" y="3556635"/>
            <a:ext cx="9207500" cy="1322070"/>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Our company president</a:t>
            </a: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 </a:t>
            </a:r>
            <a:r>
              <a:rPr kumimoji="0" lang="en-US" altLang="zh-CN" sz="4000" baseline="0" noProof="0" smtClean="0">
                <a:solidFill>
                  <a:schemeClr val="tx1"/>
                </a:solidFill>
                <a:effectLst/>
                <a:uFill>
                  <a:solidFill>
                    <a:srgbClr val="1D41D5"/>
                  </a:solidFill>
                </a:uFill>
                <a:latin typeface="Times New Roman" panose="02020603050405020304" pitchFamily="18" charset="0"/>
                <a:ea typeface="MS PGothic" panose="020B0600070205080204" pitchFamily="34" charset="-128"/>
                <a:cs typeface="+mn-cs"/>
              </a:rPr>
              <a:t>should be fired for three main reasons</a:t>
            </a: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p:txBody>
      </p:sp>
      <p:sp>
        <p:nvSpPr>
          <p:cNvPr id="4" name="TextBox 2"/>
          <p:cNvSpPr txBox="1"/>
          <p:nvPr/>
        </p:nvSpPr>
        <p:spPr>
          <a:xfrm>
            <a:off x="650240" y="5307965"/>
            <a:ext cx="9207500" cy="1322070"/>
          </a:xfrm>
          <a:prstGeom prst="rect">
            <a:avLst/>
          </a:prstGeom>
          <a:noFill/>
        </p:spPr>
        <p:txBody>
          <a:bodyPr wrap="square">
            <a:spAutoFit/>
          </a:bodyPr>
          <a:p>
            <a:pPr marL="685800" marR="0" indent="-685800" defTabSz="914400">
              <a:buClrTx/>
              <a:buSzTx/>
              <a:buFontTx/>
              <a:defRPr/>
            </a:pPr>
            <a:r>
              <a:rPr kumimoji="0" lang="en-US" altLang="zh-CN" sz="4000" baseline="0" noProof="0" smtClean="0">
                <a:solidFill>
                  <a:schemeClr val="tx1"/>
                </a:solidFill>
                <a:effectLst/>
                <a:uFill>
                  <a:solidFill>
                    <a:srgbClr val="C00000"/>
                  </a:solidFill>
                </a:uFill>
                <a:latin typeface="Times New Roman" panose="02020603050405020304" pitchFamily="18" charset="0"/>
                <a:ea typeface="MS PGothic" panose="020B0600070205080204" pitchFamily="34" charset="-128"/>
                <a:cs typeface="+mn-cs"/>
              </a:rPr>
              <a:t>The Internet</a:t>
            </a:r>
            <a:r>
              <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rPr>
              <a:t> has led to new kinds of frustration in everyday life.</a:t>
            </a:r>
            <a:endParaRPr kumimoji="0" lang="en-US" altLang="zh-CN" sz="4000" kern="1200" cap="none" spc="0" normalizeH="0" baseline="0" noProof="0" smtClean="0">
              <a:solidFill>
                <a:schemeClr val="tx1"/>
              </a:solidFill>
              <a:effectLst/>
              <a:latin typeface="Times New Roman" panose="02020603050405020304" pitchFamily="18" charset="0"/>
              <a:ea typeface="MS PGothic" panose="020B0600070205080204" pitchFamily="34" charset="-128"/>
              <a:cs typeface="+mn-cs"/>
            </a:endParaRPr>
          </a:p>
        </p:txBody>
      </p:sp>
    </p:spTree>
  </p:cSld>
  <p:clrMapOvr>
    <a:masterClrMapping/>
  </p:clrMapOvr>
</p:sld>
</file>

<file path=ppt/tags/tag1.xml><?xml version="1.0" encoding="utf-8"?>
<p:tagLst xmlns:p="http://schemas.openxmlformats.org/presentationml/2006/main">
  <p:tag name="REFSHAPE" val="798126012"/>
  <p:tag name="KSO_WM_UNIT_PLACING_PICTURE_USER_VIEWPORT" val="{&quot;height&quot;:3390,&quot;width&quot;:47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3347</Words>
  <Application>WPS 演示</Application>
  <PresentationFormat>自定义</PresentationFormat>
  <Paragraphs>201</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Times New Roman</vt:lpstr>
      <vt:lpstr>MS PGothic</vt:lpstr>
      <vt:lpstr>Alberta</vt:lpstr>
      <vt:lpstr>Segoe Print</vt:lpstr>
      <vt:lpstr>Alberta</vt:lpstr>
      <vt:lpstr>Aharoni</vt:lpstr>
      <vt:lpstr>微软雅黑</vt:lpstr>
      <vt:lpstr>Arial Unicode MS</vt:lpstr>
      <vt:lpstr>Calibri</vt:lpstr>
      <vt:lpstr>Comic Sans MS</vt:lpstr>
      <vt:lpstr>华文细黑</vt:lpstr>
      <vt:lpstr>Office 主题​​</vt:lpstr>
      <vt:lpstr>PowerPoint 演示文稿</vt:lpstr>
      <vt:lpstr>English Writing I</vt:lpstr>
      <vt:lpstr>English Writing I</vt:lpstr>
      <vt:lpstr>PowerPoint 演示文稿</vt:lpstr>
      <vt:lpstr>4 Steps in Essay Writing</vt:lpstr>
      <vt:lpstr>4 Steps in Essay Writing</vt:lpstr>
      <vt:lpstr>The First Two Steps</vt:lpstr>
      <vt:lpstr>Step 1: Begin with a Point, or Thesis</vt:lpstr>
      <vt:lpstr>PowerPoint 演示文稿</vt:lpstr>
      <vt:lpstr>PowerPoint 演示文稿</vt:lpstr>
      <vt:lpstr>PowerPoint 演示文稿</vt:lpstr>
      <vt:lpstr>PowerPoint 演示文稿</vt:lpstr>
      <vt:lpstr>Topic + Auther's Claim. </vt:lpstr>
      <vt:lpstr>PowerPoint 演示文稿</vt:lpstr>
      <vt:lpstr>PowerPoint 演示文稿</vt:lpstr>
      <vt:lpstr>How to Limit?</vt:lpstr>
      <vt:lpstr>Check P.52 - 53</vt:lpstr>
      <vt:lpstr>Common Errors in Writing a Thesis</vt:lpstr>
      <vt:lpstr>Announcements</vt:lpstr>
      <vt:lpstr>A Good Thesis</vt:lpstr>
      <vt:lpstr>Too Many Ideas</vt:lpstr>
      <vt:lpstr>Step 2: Supporting with Specific Evidence</vt:lpstr>
      <vt:lpstr>The Importance of Specific Details</vt:lpstr>
      <vt:lpstr>The Importance of Adequate Details</vt:lpstr>
      <vt:lpstr>To Do List</vt:lpstr>
      <vt:lpstr>Homework (DDL: 2020/3/15 Sunday 12:00noon)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xb21cn</dc:creator>
  <cp:lastModifiedBy>燃</cp:lastModifiedBy>
  <cp:revision>69</cp:revision>
  <dcterms:created xsi:type="dcterms:W3CDTF">2019-12-04T07:10:00Z</dcterms:created>
  <dcterms:modified xsi:type="dcterms:W3CDTF">2020-03-08T23:53:21Z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