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87" r:id="rId5"/>
    <p:sldId id="1445" r:id="rId6"/>
    <p:sldId id="1569" r:id="rId8"/>
    <p:sldId id="1574" r:id="rId9"/>
    <p:sldId id="1575" r:id="rId10"/>
    <p:sldId id="1576" r:id="rId11"/>
    <p:sldId id="1577" r:id="rId12"/>
    <p:sldId id="1433" r:id="rId13"/>
    <p:sldId id="1431" r:id="rId14"/>
  </p:sldIdLst>
  <p:sldSz cx="10693400" cy="7560945"/>
  <p:notesSz cx="6858000" cy="9144000"/>
  <p:defaultTextStyle>
    <a:defPPr>
      <a:defRPr lang="zh-CN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1D41D5"/>
    <a:srgbClr val="4DD60C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68" y="-642"/>
      </p:cViewPr>
      <p:guideLst>
        <p:guide orient="horz" pos="2319"/>
        <p:guide pos="33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673" y="1143000"/>
            <a:ext cx="436465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672084"/>
            <a:ext cx="9089390" cy="1260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2005" y="2016252"/>
            <a:ext cx="4455583" cy="470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2016252"/>
            <a:ext cx="4455583" cy="470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1 - </a:t>
            </a: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3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3305" indent="0">
              <a:buNone/>
              <a:defRPr sz="1100"/>
            </a:lvl3pPr>
            <a:lvl4pPr marL="1564640" indent="0">
              <a:buNone/>
              <a:defRPr sz="1000"/>
            </a:lvl4pPr>
            <a:lvl5pPr marL="2085975" indent="0">
              <a:buNone/>
              <a:defRPr sz="1000"/>
            </a:lvl5pPr>
            <a:lvl6pPr marL="2607945" indent="0">
              <a:buNone/>
              <a:defRPr sz="1000"/>
            </a:lvl6pPr>
            <a:lvl7pPr marL="3129280" indent="0">
              <a:buNone/>
              <a:defRPr sz="1000"/>
            </a:lvl7pPr>
            <a:lvl8pPr marL="3650615" indent="0">
              <a:buNone/>
              <a:defRPr sz="1000"/>
            </a:lvl8pPr>
            <a:lvl9pPr marL="41719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335" indent="0">
              <a:buNone/>
              <a:defRPr sz="3200"/>
            </a:lvl2pPr>
            <a:lvl3pPr marL="1043305" indent="0">
              <a:buNone/>
              <a:defRPr sz="2700"/>
            </a:lvl3pPr>
            <a:lvl4pPr marL="1564640" indent="0">
              <a:buNone/>
              <a:defRPr sz="2300"/>
            </a:lvl4pPr>
            <a:lvl5pPr marL="2085975" indent="0">
              <a:buNone/>
              <a:defRPr sz="2300"/>
            </a:lvl5pPr>
            <a:lvl6pPr marL="2607945" indent="0">
              <a:buNone/>
              <a:defRPr sz="2300"/>
            </a:lvl6pPr>
            <a:lvl7pPr marL="3129280" indent="0">
              <a:buNone/>
              <a:defRPr sz="2300"/>
            </a:lvl7pPr>
            <a:lvl8pPr marL="3650615" indent="0">
              <a:buNone/>
              <a:defRPr sz="2300"/>
            </a:lvl8pPr>
            <a:lvl9pPr marL="417195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3305" indent="0">
              <a:buNone/>
              <a:defRPr sz="1100"/>
            </a:lvl3pPr>
            <a:lvl4pPr marL="1564640" indent="0">
              <a:buNone/>
              <a:defRPr sz="1000"/>
            </a:lvl4pPr>
            <a:lvl5pPr marL="2085975" indent="0">
              <a:buNone/>
              <a:defRPr sz="1000"/>
            </a:lvl5pPr>
            <a:lvl6pPr marL="2607945" indent="0">
              <a:buNone/>
              <a:defRPr sz="1000"/>
            </a:lvl6pPr>
            <a:lvl7pPr marL="3129280" indent="0">
              <a:buNone/>
              <a:defRPr sz="1000"/>
            </a:lvl7pPr>
            <a:lvl8pPr marL="3650615" indent="0">
              <a:buNone/>
              <a:defRPr sz="1000"/>
            </a:lvl8pPr>
            <a:lvl9pPr marL="41719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5786-32F7-4E99-B065-92F63E3F15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06126-B14A-4608-822E-E114917F39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单项\2019\外国语学院网站\ppt\ppt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4" y="9153"/>
            <a:ext cx="10699750" cy="75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2单项\2019\外国语学院网站\ppt\pp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0699750" cy="75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2单项\2019\外国语学院网站\ppt\ppt-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9154"/>
            <a:ext cx="10693400" cy="75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2单项\2019\外国语学院网站\ppt\ppt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4" y="0"/>
            <a:ext cx="10693400" cy="75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2单项\2019\外国语学院网站\ppt\ppt-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56" y="-19573"/>
            <a:ext cx="10721063" cy="75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2单项\2019\外国语学院网站\ppt\ppt-0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18" y="6378575"/>
            <a:ext cx="4200525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600"/>
              <a:t>To Do List</a:t>
            </a:r>
            <a:endParaRPr lang="en-US" altLang="zh-CN" sz="36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206691" y="2842133"/>
            <a:ext cx="8653082" cy="1991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marR="0" indent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Review Part I - Chapter 1-6</a:t>
            </a:r>
            <a:endParaRPr kumimoji="0" 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R="0" indent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085" kern="1200" cap="none" spc="0" normalizeH="0" baseline="0" noProof="0" smtClean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Prepare final exam</a:t>
            </a:r>
            <a:endParaRPr kumimoji="0" lang="zh-CN" alt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endParaRPr kumimoji="0" lang="zh-CN" altLang="en-US" sz="3085" kern="1200" cap="none" spc="0" normalizeH="0" baseline="0" noProof="0" smtClean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2单项\2019\外国语学院网站\ppt\ppt2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860750"/>
            <a:ext cx="10699750" cy="2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0436" y="3204567"/>
            <a:ext cx="4968552" cy="10801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</a:rPr>
              <a:t>Thank </a:t>
            </a:r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3" name="Picture 5" descr="F:\2单项\2019\外国语学院网站\ppt\ppt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8" y="5868863"/>
            <a:ext cx="1407318" cy="14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标题 2"/>
          <p:cNvSpPr txBox="1"/>
          <p:nvPr/>
        </p:nvSpPr>
        <p:spPr>
          <a:xfrm>
            <a:off x="2898428" y="7020991"/>
            <a:ext cx="4968552" cy="52001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kern="1800" spc="80" dirty="0">
                <a:solidFill>
                  <a:schemeClr val="bg1"/>
                </a:solidFill>
              </a:rPr>
              <a:t>www.cqupt.edu.cn</a:t>
            </a:r>
            <a:endParaRPr lang="zh-CN" altLang="en-US" sz="1400" b="1" kern="1800" spc="80" dirty="0">
              <a:solidFill>
                <a:schemeClr val="bg1"/>
              </a:solidFill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6646296" y="468263"/>
            <a:ext cx="3740964" cy="64807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CQUPT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578948" y="396255"/>
            <a:ext cx="27132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2单项\2019\外国语学院网站\ppt\ppt2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860750"/>
            <a:ext cx="10699750" cy="2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2204" y="2484487"/>
            <a:ext cx="9089390" cy="720081"/>
          </a:xfrm>
        </p:spPr>
        <p:txBody>
          <a:bodyPr>
            <a:noAutofit/>
          </a:bodyPr>
          <a:lstStyle/>
          <a:p>
            <a:r>
              <a:rPr lang="en-US" altLang="zh-CN" b="1" dirty="0">
                <a:cs typeface="+mj-lt"/>
              </a:rPr>
              <a:t>English Writing I</a:t>
            </a:r>
            <a:endParaRPr lang="en-US" altLang="zh-CN" b="1" dirty="0"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356" y="3332620"/>
            <a:ext cx="6266422" cy="520019"/>
          </a:xfrm>
        </p:spPr>
        <p:txBody>
          <a:bodyPr>
            <a:normAutofit/>
          </a:bodyPr>
          <a:lstStyle/>
          <a:p>
            <a:r>
              <a:rPr lang="zh-CN" altLang="en-US" sz="2300" b="1" dirty="0" smtClean="0">
                <a:solidFill>
                  <a:schemeClr val="bg1">
                    <a:lumMod val="50000"/>
                  </a:schemeClr>
                </a:solidFill>
              </a:rPr>
              <a:t>英语写作</a:t>
            </a:r>
            <a:r>
              <a:rPr lang="en-US" altLang="zh-CN" sz="23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altLang="zh-CN" sz="23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3" name="Picture 5" descr="F:\2单项\2019\外国语学院网站\ppt\ppt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8" y="5868863"/>
            <a:ext cx="1407318" cy="14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2"/>
          <p:cNvSpPr txBox="1"/>
          <p:nvPr/>
        </p:nvSpPr>
        <p:spPr>
          <a:xfrm>
            <a:off x="6646296" y="468263"/>
            <a:ext cx="3740964" cy="64807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CQUPT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副标题 2"/>
          <p:cNvSpPr txBox="1"/>
          <p:nvPr/>
        </p:nvSpPr>
        <p:spPr>
          <a:xfrm>
            <a:off x="2898428" y="7020991"/>
            <a:ext cx="4968552" cy="52001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kern="1800" spc="80" dirty="0">
                <a:solidFill>
                  <a:schemeClr val="bg1"/>
                </a:solidFill>
              </a:rPr>
              <a:t>www.cqupt.edu.cn</a:t>
            </a:r>
            <a:endParaRPr lang="zh-CN" altLang="en-US" sz="1400" b="1" kern="1800" spc="80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578948" y="396255"/>
            <a:ext cx="27132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2单项\2019\外国语学院网站\ppt\ppt2-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860750"/>
            <a:ext cx="10699750" cy="2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2204" y="2484487"/>
            <a:ext cx="9089390" cy="720081"/>
          </a:xfrm>
        </p:spPr>
        <p:txBody>
          <a:bodyPr>
            <a:noAutofit/>
          </a:bodyPr>
          <a:lstStyle/>
          <a:p>
            <a:r>
              <a:rPr lang="en-US" altLang="zh-CN" b="1" dirty="0">
                <a:cs typeface="+mj-lt"/>
              </a:rPr>
              <a:t>English Writing I</a:t>
            </a:r>
            <a:endParaRPr lang="en-US" altLang="zh-CN" b="1" dirty="0"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356" y="3332620"/>
            <a:ext cx="6266422" cy="520019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Week 8 - Final Examination</a:t>
            </a:r>
            <a:endParaRPr lang="en-US" sz="23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3" name="Picture 5" descr="F:\2单项\2019\外国语学院网站\ppt\ppt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8" y="5868863"/>
            <a:ext cx="1407318" cy="14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2"/>
          <p:cNvSpPr txBox="1"/>
          <p:nvPr/>
        </p:nvSpPr>
        <p:spPr>
          <a:xfrm>
            <a:off x="6646296" y="468263"/>
            <a:ext cx="3740964" cy="64807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CQUPT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ts val="1200"/>
              </a:lnSpc>
            </a:pP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LANGUAGES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副标题 2"/>
          <p:cNvSpPr txBox="1"/>
          <p:nvPr/>
        </p:nvSpPr>
        <p:spPr>
          <a:xfrm>
            <a:off x="2898428" y="7020991"/>
            <a:ext cx="4968552" cy="52001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33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30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64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597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94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28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15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1950" indent="0" algn="ctr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kern="1800" spc="80" dirty="0">
                <a:solidFill>
                  <a:schemeClr val="bg1"/>
                </a:solidFill>
              </a:rPr>
              <a:t>www.cqupt.edu.cn</a:t>
            </a:r>
            <a:endParaRPr lang="zh-CN" altLang="en-US" sz="1400" b="1" kern="1800" spc="80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578948" y="396255"/>
            <a:ext cx="27132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期末考试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8038" y="1995170"/>
            <a:ext cx="9577197" cy="4637380"/>
          </a:xfrm>
        </p:spPr>
        <p:txBody>
          <a:bodyPr vert="horz" wrap="square" lIns="101512" tIns="50756" rIns="101512" bIns="50756" numCol="1" anchor="t" anchorCtr="0" compatLnSpc="1">
            <a:normAutofit fontScale="70000"/>
          </a:bodyPr>
          <a:p>
            <a:pPr marR="0" lvl="0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defRPr/>
            </a:pPr>
            <a:r>
              <a:rPr kumimoji="1" lang="en-US" altLang="zh-CN" sz="3970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kumimoji="1" lang="zh-CN" altLang="en-US" sz="3970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考试时长：</a:t>
            </a:r>
            <a:r>
              <a:rPr kumimoji="1" lang="en-US" altLang="zh-CN" sz="3970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120</a:t>
            </a:r>
            <a:r>
              <a:rPr kumimoji="1" lang="zh-CN" altLang="en-US" sz="3970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分钟       </a:t>
            </a:r>
            <a:endParaRPr kumimoji="1" lang="zh-CN" altLang="en-US" sz="3970" kern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R="0" lvl="0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 sz="3970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满分：</a:t>
            </a:r>
            <a:r>
              <a:rPr kumimoji="1" lang="en-US" altLang="zh-CN" sz="3970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100</a:t>
            </a:r>
            <a:r>
              <a:rPr kumimoji="1" lang="zh-CN" altLang="en-US" sz="3970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分</a:t>
            </a:r>
            <a:endParaRPr kumimoji="1" lang="zh-CN" altLang="en-US" sz="3970" kern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R="0" lvl="0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 sz="3970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题型：</a:t>
            </a:r>
            <a:endParaRPr kumimoji="1" lang="zh-CN" altLang="en-US" sz="3970" kern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1066800" marR="0" lvl="1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343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改错题（</a:t>
            </a:r>
            <a:r>
              <a:rPr kumimoji="1" lang="en-US" altLang="zh-CN" sz="343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10%</a:t>
            </a:r>
            <a:r>
              <a:rPr kumimoji="1" lang="zh-CN" altLang="en-US" sz="343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）</a:t>
            </a:r>
            <a:endParaRPr kumimoji="1" lang="zh-CN" altLang="en-US" sz="3430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1066800" marR="0" lvl="1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343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填空题（</a:t>
            </a:r>
            <a:r>
              <a:rPr kumimoji="1" lang="en-US" altLang="zh-CN" sz="343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10%</a:t>
            </a:r>
            <a:r>
              <a:rPr kumimoji="1" lang="zh-CN" altLang="en-US" sz="343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）</a:t>
            </a:r>
            <a:endParaRPr kumimoji="1" lang="zh-CN" altLang="en-US" sz="343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1066800" marR="0" lvl="1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343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问答题（</a:t>
            </a:r>
            <a:r>
              <a:rPr kumimoji="1" lang="en-US" altLang="zh-CN" sz="343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30%</a:t>
            </a:r>
            <a:r>
              <a:rPr kumimoji="1" lang="zh-CN" altLang="en-US" sz="343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1" lang="zh-CN" altLang="en-US" sz="343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066800" marR="0" lvl="1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343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综合写作题（</a:t>
            </a:r>
            <a:r>
              <a:rPr kumimoji="1" lang="en-US" altLang="zh-CN" sz="343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50%</a:t>
            </a:r>
            <a:r>
              <a:rPr kumimoji="1" lang="zh-CN" altLang="en-US" sz="343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1" lang="zh-CN" altLang="en-US" sz="343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改错题（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10% = 10 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+mn-ea"/>
              </a:rPr>
              <a:t>×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 1'</a:t>
            </a:r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）</a:t>
            </a:r>
            <a:endParaRPr kumimoji="1" lang="zh-CN" altLang="en-US" b="1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8038" y="1995170"/>
            <a:ext cx="9577197" cy="4637380"/>
          </a:xfrm>
        </p:spPr>
        <p:txBody>
          <a:bodyPr vert="horz" wrap="square" lIns="101512" tIns="50756" rIns="101512" bIns="50756" numCol="1" anchor="t" anchorCtr="0" compatLnSpc="1">
            <a:normAutofit/>
          </a:bodyPr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970" b="1" kern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句子改错</a:t>
            </a:r>
            <a:r>
              <a:rPr kumimoji="1" lang="en-US" altLang="zh-CN" sz="397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-Effective Sentences</a:t>
            </a:r>
            <a:r>
              <a:rPr kumimoji="1" lang="zh-CN" altLang="en-US" sz="397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。</a:t>
            </a:r>
            <a:endParaRPr kumimoji="1" lang="zh-CN" altLang="en-US" sz="3970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每个句子都有且仅有一处错误。</a:t>
            </a:r>
            <a:endParaRPr kumimoji="1" lang="zh-CN" altLang="en-US" sz="3970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10</a:t>
            </a:r>
            <a:r>
              <a:rPr kumimoji="1" lang="zh-CN" altLang="en-US" sz="397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个句子，每句</a:t>
            </a:r>
            <a:r>
              <a:rPr kumimoji="1" lang="en-US" altLang="zh-CN" sz="397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1</a:t>
            </a:r>
            <a:r>
              <a:rPr kumimoji="1" lang="zh-CN" altLang="en-US" sz="397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分</a:t>
            </a:r>
            <a:endParaRPr kumimoji="1" lang="zh-CN" altLang="en-US" sz="3970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填空</a:t>
            </a:r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题（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10% = 10 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+mn-ea"/>
              </a:rPr>
              <a:t>×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 1'</a:t>
            </a:r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8165" y="1995170"/>
            <a:ext cx="10080625" cy="4637405"/>
          </a:xfrm>
        </p:spPr>
        <p:txBody>
          <a:bodyPr vert="horz" wrap="square" lIns="101512" tIns="50756" rIns="101512" bIns="50756" numCol="1" anchor="t" anchorCtr="0" compatLnSpc="1">
            <a:normAutofit/>
          </a:bodyPr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970" kern="0" noProof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kern="0" noProof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段落填空</a:t>
            </a:r>
            <a:r>
              <a:rPr kumimoji="1" lang="en-US" altLang="zh-CN" sz="3970" kern="0" noProof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-Providing Transitions</a:t>
            </a:r>
            <a:r>
              <a:rPr kumimoji="1" lang="zh-CN" altLang="en-US" sz="3970" kern="0" noProof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。</a:t>
            </a:r>
            <a:endParaRPr kumimoji="1" lang="zh-CN" altLang="en-US" sz="3970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kern="0" noProof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在空格中填入合适的单词，使逻辑流畅。</a:t>
            </a:r>
            <a:endParaRPr kumimoji="1" lang="zh-CN" altLang="en-US" sz="3970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kern="0" noProof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10</a:t>
            </a:r>
            <a:r>
              <a:rPr kumimoji="1" lang="zh-CN" altLang="en-US" sz="3970" kern="0" noProof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个单词，每句</a:t>
            </a:r>
            <a:r>
              <a:rPr kumimoji="1" lang="en-US" altLang="zh-CN" sz="3970" kern="0" noProof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1</a:t>
            </a:r>
            <a:r>
              <a:rPr kumimoji="1" lang="zh-CN" altLang="en-US" sz="3970" kern="0" noProof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分</a:t>
            </a: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简答题（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30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% = 5 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+mn-ea"/>
              </a:rPr>
              <a:t>×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 6'</a:t>
            </a:r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8038" y="1995170"/>
            <a:ext cx="9577197" cy="4637380"/>
          </a:xfrm>
        </p:spPr>
        <p:txBody>
          <a:bodyPr vert="horz" wrap="square" lIns="101512" tIns="50756" rIns="101512" bIns="50756" numCol="1" anchor="t" anchorCtr="0" compatLnSpc="1">
            <a:normAutofit/>
          </a:bodyPr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97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简答题（</a:t>
            </a:r>
            <a:r>
              <a:rPr kumimoji="1" lang="en-US" altLang="zh-CN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30%</a:t>
            </a: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回答相关问题</a:t>
            </a:r>
            <a:r>
              <a:rPr kumimoji="1" lang="en-US" altLang="zh-CN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-The Writing Process</a:t>
            </a: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个问题，每题</a:t>
            </a:r>
            <a:r>
              <a:rPr kumimoji="1" lang="en-US" altLang="zh-CN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6</a:t>
            </a: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分（英文作答）</a:t>
            </a: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97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97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写作</a:t>
            </a:r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题（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50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% = 1 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+mn-ea"/>
              </a:rPr>
              <a:t>×</a:t>
            </a:r>
            <a:r>
              <a:rPr kumimoji="1" lang="en-US" altLang="zh-CN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 50'</a:t>
            </a:r>
            <a:r>
              <a:rPr kumimoji="1" lang="zh-CN" altLang="en-US" b="1" kern="0" noProof="0" smtClean="0">
                <a:ln>
                  <a:noFill/>
                </a:ln>
                <a:effectLst/>
                <a:uLnTx/>
                <a:uFillTx/>
                <a:latin typeface="+mj-ea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8038" y="1995170"/>
            <a:ext cx="9577197" cy="4637380"/>
          </a:xfrm>
        </p:spPr>
        <p:txBody>
          <a:bodyPr vert="horz" wrap="square" lIns="101512" tIns="50756" rIns="101512" bIns="50756" numCol="1" anchor="t" anchorCtr="0" compatLnSpc="1">
            <a:normAutofit/>
          </a:bodyPr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97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综合写作题（</a:t>
            </a:r>
            <a:r>
              <a:rPr kumimoji="1" lang="en-US" altLang="zh-CN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50%</a:t>
            </a: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就指定话题，完成一篇不少于</a:t>
            </a:r>
            <a:r>
              <a:rPr kumimoji="1" lang="en-US" altLang="zh-CN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150</a:t>
            </a: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词的文章</a:t>
            </a: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09600" marR="0" lvl="0" indent="-60960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97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附评分标准</a:t>
            </a:r>
            <a:endParaRPr kumimoji="1" lang="zh-CN" altLang="en-US" sz="397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43510" y="120015"/>
          <a:ext cx="10429240" cy="724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30"/>
                <a:gridCol w="1062355"/>
                <a:gridCol w="2926080"/>
                <a:gridCol w="2653665"/>
                <a:gridCol w="2861310"/>
              </a:tblGrid>
              <a:tr h="922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分值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审题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表达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语法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词汇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061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50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切题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表达思想清楚，文字通顺，连贯性好，结构完整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无语法错误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用词地道，准确，灵活，多样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026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40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切题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思想表达较清楚，文字通顺，结构完整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有少量语法错误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用词准确，多样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337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30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基本切题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思想表达不清楚，结构较完整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语法错误较多，其中有一些是严重错误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用词较准确，但个别词使用不当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338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20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基本切题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思想表达不清楚，连贯性差，结构不完整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有较多的严重语法错误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词汇较为单一，且有较多词汇使用不当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557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偏题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思路紊乱，只有零散的句子或部分段落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大部分句子均有错误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词汇极为单一，且有严重的使用不当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d92681f-1022-4654-9c71-88acf6ad077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自定义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  <vt:lpstr>English Writing I</vt:lpstr>
      <vt:lpstr>English Writing I</vt:lpstr>
      <vt:lpstr>期末考试</vt:lpstr>
      <vt:lpstr>改错题（10% = 10 × 1'）</vt:lpstr>
      <vt:lpstr>填空题（10% = 10 × 1'）</vt:lpstr>
      <vt:lpstr>简答题（30% = 5 × 6'）</vt:lpstr>
      <vt:lpstr>写作题（50% = 1 × 50'）</vt:lpstr>
      <vt:lpstr>PowerPoint 演示文稿</vt:lpstr>
      <vt:lpstr>To Do List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Ran</cp:lastModifiedBy>
  <cp:revision>97</cp:revision>
  <dcterms:created xsi:type="dcterms:W3CDTF">2019-12-04T07:10:00Z</dcterms:created>
  <dcterms:modified xsi:type="dcterms:W3CDTF">2020-04-09T06:26:21Z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