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87" r:id="rId5"/>
    <p:sldId id="348" r:id="rId6"/>
    <p:sldId id="1491" r:id="rId7"/>
    <p:sldId id="1445" r:id="rId8"/>
    <p:sldId id="1461" r:id="rId10"/>
    <p:sldId id="1476" r:id="rId11"/>
    <p:sldId id="1477" r:id="rId12"/>
    <p:sldId id="1478" r:id="rId13"/>
    <p:sldId id="1479" r:id="rId14"/>
    <p:sldId id="1480" r:id="rId15"/>
    <p:sldId id="1481" r:id="rId16"/>
    <p:sldId id="1482" r:id="rId17"/>
    <p:sldId id="1484" r:id="rId18"/>
    <p:sldId id="1483" r:id="rId19"/>
    <p:sldId id="1485" r:id="rId20"/>
    <p:sldId id="1486" r:id="rId21"/>
    <p:sldId id="1487" r:id="rId22"/>
    <p:sldId id="1488" r:id="rId23"/>
    <p:sldId id="1489" r:id="rId24"/>
    <p:sldId id="1490" r:id="rId25"/>
    <p:sldId id="1492" r:id="rId26"/>
    <p:sldId id="1433" r:id="rId27"/>
    <p:sldId id="1442" r:id="rId28"/>
    <p:sldId id="1431" r:id="rId29"/>
  </p:sldIdLst>
  <p:sldSz cx="10693400" cy="7560945"/>
  <p:notesSz cx="6858000" cy="9144000"/>
  <p:defaultTextStyle>
    <a:defPPr>
      <a:defRPr lang="zh-CN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60C"/>
    <a:srgbClr val="6600FF"/>
    <a:srgbClr val="1D41D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68" y="-642"/>
      </p:cViewPr>
      <p:guideLst>
        <p:guide orient="horz" pos="2319"/>
        <p:guide pos="33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673" y="1143000"/>
            <a:ext cx="436465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There are seveal strategies, and the textbook illustrate them in details. </a:t>
            </a:r>
            <a:endParaRPr lang="en-US" altLang="zh-CN" dirty="0"/>
          </a:p>
          <a:p>
            <a:pPr lvl="0"/>
            <a:r>
              <a:rPr lang="en-US" altLang="zh-CN" dirty="0"/>
              <a:t>Today, I won't cover every one of them, just something important, and something extension.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672084"/>
            <a:ext cx="9089390" cy="1260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2005" y="2016252"/>
            <a:ext cx="4455583" cy="470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2016252"/>
            <a:ext cx="4455583" cy="470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1 - </a:t>
            </a: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335" indent="0">
              <a:buNone/>
              <a:defRPr sz="3200"/>
            </a:lvl2pPr>
            <a:lvl3pPr marL="1043305" indent="0">
              <a:buNone/>
              <a:defRPr sz="2700"/>
            </a:lvl3pPr>
            <a:lvl4pPr marL="1564640" indent="0">
              <a:buNone/>
              <a:defRPr sz="2300"/>
            </a:lvl4pPr>
            <a:lvl5pPr marL="2085975" indent="0">
              <a:buNone/>
              <a:defRPr sz="2300"/>
            </a:lvl5pPr>
            <a:lvl6pPr marL="2607945" indent="0">
              <a:buNone/>
              <a:defRPr sz="2300"/>
            </a:lvl6pPr>
            <a:lvl7pPr marL="3129280" indent="0">
              <a:buNone/>
              <a:defRPr sz="2300"/>
            </a:lvl7pPr>
            <a:lvl8pPr marL="3650615" indent="0">
              <a:buNone/>
              <a:defRPr sz="2300"/>
            </a:lvl8pPr>
            <a:lvl9pPr marL="41719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单项\2019\外国语学院网站\ppt\ppt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4" y="9153"/>
            <a:ext cx="10699750" cy="75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2单项\2019\外国语学院网站\ppt\pp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069975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2单项\2019\外国语学院网站\ppt\ppt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9154"/>
            <a:ext cx="1069340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2单项\2019\外国语学院网站\ppt\ppt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4" y="0"/>
            <a:ext cx="1069340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2单项\2019\外国语学院网站\ppt\ppt-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56" y="-19573"/>
            <a:ext cx="10721063" cy="75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2单项\2019\外国语学院网站\ppt\ppt-0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18" y="6378575"/>
            <a:ext cx="4200525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A man is judged not only by what he says but also by his deeds.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A </a:t>
            </a:r>
            <a:r>
              <a:rPr lang="en-US" altLang="zh-CN">
                <a:sym typeface="+mn-ea"/>
              </a:rPr>
              <a:t>man is judged not only by </a:t>
            </a:r>
            <a:r>
              <a:rPr lang="en-US" altLang="zh-CN" b="1">
                <a:solidFill>
                  <a:srgbClr val="6600FF"/>
                </a:solidFill>
                <a:sym typeface="+mn-ea"/>
              </a:rPr>
              <a:t>what he says</a:t>
            </a:r>
            <a:r>
              <a:rPr lang="en-US" altLang="zh-CN">
                <a:sym typeface="+mn-ea"/>
              </a:rPr>
              <a:t> but also by </a:t>
            </a:r>
            <a:r>
              <a:rPr lang="en-US" altLang="zh-CN" b="1">
                <a:solidFill>
                  <a:srgbClr val="6600FF"/>
                </a:solidFill>
                <a:sym typeface="+mn-ea"/>
              </a:rPr>
              <a:t>what he does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/>
              <a:t>A man is judged not only by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 b="1">
                <a:solidFill>
                  <a:srgbClr val="4DD60C"/>
                </a:solidFill>
              </a:rPr>
              <a:t>his words</a:t>
            </a:r>
            <a:r>
              <a:rPr lang="en-US" altLang="zh-CN"/>
              <a:t> but also by </a:t>
            </a:r>
            <a:r>
              <a:rPr lang="en-US" altLang="zh-CN" b="1">
                <a:solidFill>
                  <a:srgbClr val="4DD60C"/>
                </a:solidFill>
              </a:rPr>
              <a:t>his deeds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We thought she was charming, intelligent, and a very capable young woman.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We thought she was charming, intelligent, and very capable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/>
              <a:t>We thought she was a charming, intelligent, and very capable young woman.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We have great faith and high hopes for her.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We have great faith in and high hopes for her.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She told my sister that she was wrong.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“I'm wrong,” she said to my sister.</a:t>
            </a:r>
            <a:endParaRPr lang="en-US" altLang="zh-CN"/>
          </a:p>
          <a:p>
            <a:r>
              <a:rPr lang="en-US" altLang="zh-CN"/>
              <a:t>She admitted that she was wrong and said so to my sister.</a:t>
            </a:r>
            <a:endParaRPr lang="en-US" altLang="zh-CN"/>
          </a:p>
          <a:p>
            <a:r>
              <a:rPr lang="en-US" altLang="zh-CN"/>
              <a:t>“You're wrong,</a:t>
            </a:r>
            <a:r>
              <a:rPr lang="en-US" altLang="zh-CN"/>
              <a:t>” she said to my sister.</a:t>
            </a:r>
            <a:endParaRPr lang="en-US" altLang="zh-CN"/>
          </a:p>
          <a:p>
            <a:r>
              <a:rPr lang="en-US" altLang="zh-CN"/>
              <a:t>My sister was told that she was wrong.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" y="1764030"/>
            <a:ext cx="9854565" cy="4989830"/>
          </a:xfrm>
        </p:spPr>
        <p:txBody>
          <a:bodyPr>
            <a:noAutofit/>
          </a:bodyPr>
          <a:p>
            <a:r>
              <a:rPr lang="en-US" altLang="zh-CN" sz="3450" b="1">
                <a:solidFill>
                  <a:srgbClr val="C00000"/>
                </a:solidFill>
              </a:rPr>
              <a:t>Faulty</a:t>
            </a:r>
            <a:r>
              <a:rPr lang="en-US" altLang="zh-CN" sz="3450"/>
              <a:t>:</a:t>
            </a:r>
            <a:endParaRPr lang="en-US" altLang="zh-CN" sz="3450"/>
          </a:p>
          <a:p>
            <a:r>
              <a:rPr lang="en-US" altLang="zh-CN" sz="3450"/>
              <a:t>An important thing for the student to remember is that when writing a paper, you should not plagiarize.</a:t>
            </a:r>
            <a:endParaRPr lang="en-US" altLang="zh-CN" sz="3450"/>
          </a:p>
          <a:p>
            <a:r>
              <a:rPr lang="en-US" altLang="zh-CN" sz="3450" b="1">
                <a:solidFill>
                  <a:srgbClr val="C00000"/>
                </a:solidFill>
              </a:rPr>
              <a:t>Revised</a:t>
            </a:r>
            <a:r>
              <a:rPr lang="en-US" altLang="zh-CN" sz="3450"/>
              <a:t>:</a:t>
            </a:r>
            <a:endParaRPr lang="en-US" altLang="zh-CN" sz="3450"/>
          </a:p>
          <a:p>
            <a:r>
              <a:rPr lang="en-US" altLang="zh-CN" sz="3450">
                <a:sym typeface="+mn-ea"/>
              </a:rPr>
              <a:t>An important thing for </a:t>
            </a:r>
            <a:r>
              <a:rPr lang="en-US" altLang="zh-CN" sz="3450" b="1">
                <a:solidFill>
                  <a:srgbClr val="6600FF"/>
                </a:solidFill>
                <a:sym typeface="+mn-ea"/>
              </a:rPr>
              <a:t>the student </a:t>
            </a:r>
            <a:r>
              <a:rPr lang="en-US" altLang="zh-CN" sz="3450">
                <a:sym typeface="+mn-ea"/>
              </a:rPr>
              <a:t>to remember is that when writing a paper,</a:t>
            </a:r>
            <a:r>
              <a:rPr lang="en-US" altLang="zh-CN" sz="3450">
                <a:solidFill>
                  <a:srgbClr val="6600FF"/>
                </a:solidFill>
                <a:sym typeface="+mn-ea"/>
              </a:rPr>
              <a:t> </a:t>
            </a:r>
            <a:r>
              <a:rPr lang="en-US" altLang="zh-CN" sz="3450" b="1">
                <a:solidFill>
                  <a:srgbClr val="6600FF"/>
                </a:solidFill>
                <a:sym typeface="+mn-ea"/>
              </a:rPr>
              <a:t>he/she</a:t>
            </a:r>
            <a:r>
              <a:rPr lang="en-US" altLang="zh-CN" sz="3450">
                <a:solidFill>
                  <a:srgbClr val="6600FF"/>
                </a:solidFill>
                <a:sym typeface="+mn-ea"/>
              </a:rPr>
              <a:t> </a:t>
            </a:r>
            <a:r>
              <a:rPr lang="en-US" altLang="zh-CN" sz="3450">
                <a:sym typeface="+mn-ea"/>
              </a:rPr>
              <a:t>should not plagiarize</a:t>
            </a:r>
            <a:r>
              <a:rPr lang="en-US" altLang="zh-CN" sz="3450"/>
              <a:t>.</a:t>
            </a:r>
            <a:endParaRPr lang="en-US" altLang="zh-CN" sz="3450"/>
          </a:p>
          <a:p>
            <a:r>
              <a:rPr lang="en-US" altLang="zh-CN" sz="3450"/>
              <a:t>An important thing for students to remember is that when writing a paper, </a:t>
            </a:r>
            <a:r>
              <a:rPr lang="en-US" altLang="zh-CN" sz="3450" b="1">
                <a:solidFill>
                  <a:srgbClr val="6600FF"/>
                </a:solidFill>
              </a:rPr>
              <a:t>they </a:t>
            </a:r>
            <a:r>
              <a:rPr lang="en-US" altLang="zh-CN" sz="3450"/>
              <a:t>should not plagiarize.</a:t>
            </a:r>
            <a:endParaRPr lang="en-US" altLang="zh-CN" sz="34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Those who wish to take Linguistics are expected to sign his name on this sheet of paper.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Those who wish to take Linguistics are expected to sign </a:t>
            </a:r>
            <a:r>
              <a:rPr lang="en-US" altLang="zh-CN" b="1">
                <a:solidFill>
                  <a:srgbClr val="6600FF"/>
                </a:solidFill>
                <a:sym typeface="+mn-ea"/>
              </a:rPr>
              <a:t>their names </a:t>
            </a:r>
            <a:r>
              <a:rPr lang="en-US" altLang="zh-CN">
                <a:sym typeface="+mn-ea"/>
              </a:rPr>
              <a:t>on this sheet of paper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Coherence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4000" b="1">
                <a:solidFill>
                  <a:srgbClr val="C00000"/>
                </a:solidFill>
              </a:rPr>
              <a:t>Faulty</a:t>
            </a:r>
            <a:r>
              <a:rPr lang="en-US" altLang="zh-CN" sz="4000"/>
              <a:t>:</a:t>
            </a:r>
            <a:endParaRPr lang="en-US" altLang="zh-CN" sz="4000"/>
          </a:p>
          <a:p>
            <a:r>
              <a:rPr lang="en-US" altLang="zh-CN" sz="4000"/>
              <a:t>She reviewed the lesson taught last week and all the exercises assigned by the teacher was done.</a:t>
            </a:r>
            <a:endParaRPr lang="en-US" altLang="zh-CN" sz="4000"/>
          </a:p>
          <a:p>
            <a:r>
              <a:rPr lang="en-US" altLang="zh-CN" sz="4000" b="1">
                <a:solidFill>
                  <a:srgbClr val="C00000"/>
                </a:solidFill>
              </a:rPr>
              <a:t>Revised</a:t>
            </a:r>
            <a:r>
              <a:rPr lang="en-US" altLang="zh-CN" sz="4000"/>
              <a:t>:</a:t>
            </a:r>
            <a:endParaRPr lang="en-US" altLang="zh-CN" sz="4000"/>
          </a:p>
          <a:p>
            <a:r>
              <a:rPr lang="en-US" altLang="zh-CN" sz="4000"/>
              <a:t>She reviewed the lesson taught last week and </a:t>
            </a:r>
            <a:r>
              <a:rPr lang="en-US" altLang="zh-CN" sz="4000" b="1">
                <a:solidFill>
                  <a:srgbClr val="6600FF"/>
                </a:solidFill>
              </a:rPr>
              <a:t>did all the exercieses assigned by the teacher</a:t>
            </a:r>
            <a:r>
              <a:rPr lang="en-US" altLang="zh-CN" sz="4000"/>
              <a:t>.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4000" b="1">
                <a:solidFill>
                  <a:srgbClr val="C00000"/>
                </a:solidFill>
              </a:rPr>
              <a:t>Wordy</a:t>
            </a:r>
            <a:r>
              <a:rPr lang="en-US" altLang="zh-CN" sz="4000"/>
              <a:t>:</a:t>
            </a:r>
            <a:endParaRPr lang="en-US" altLang="zh-CN" sz="4000"/>
          </a:p>
          <a:p>
            <a:r>
              <a:rPr lang="en-US" altLang="zh-CN" sz="4000"/>
              <a:t>It was blue in colour.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 b="1">
                <a:solidFill>
                  <a:srgbClr val="C00000"/>
                </a:solidFill>
              </a:rPr>
              <a:t>Concise</a:t>
            </a:r>
            <a:r>
              <a:rPr lang="en-US" altLang="zh-CN" sz="4000"/>
              <a:t>:</a:t>
            </a:r>
            <a:endParaRPr lang="en-US" altLang="zh-CN" sz="4000"/>
          </a:p>
          <a:p>
            <a:r>
              <a:rPr lang="en-US" altLang="zh-CN" sz="4000"/>
              <a:t>It was blue.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3500" b="1">
                <a:solidFill>
                  <a:srgbClr val="C00000"/>
                </a:solidFill>
              </a:rPr>
              <a:t>Wordy</a:t>
            </a:r>
            <a:r>
              <a:rPr lang="en-US" altLang="zh-CN" sz="3500"/>
              <a:t>:</a:t>
            </a:r>
            <a:endParaRPr lang="en-US" altLang="zh-CN" sz="3500"/>
          </a:p>
          <a:p>
            <a:r>
              <a:rPr lang="en-US" altLang="zh-CN" sz="3500"/>
              <a:t>It was small in size.</a:t>
            </a:r>
            <a:endParaRPr lang="en-US" altLang="zh-CN" sz="3500"/>
          </a:p>
          <a:p>
            <a:r>
              <a:rPr lang="en-US" altLang="zh-CN" sz="3500"/>
              <a:t>Mary is a quiet and careful woman.</a:t>
            </a:r>
            <a:endParaRPr lang="en-US" altLang="zh-CN" sz="3500"/>
          </a:p>
          <a:p>
            <a:r>
              <a:rPr lang="en-US" altLang="zh-CN" sz="3500"/>
              <a:t>He returned in the early part of the month of August.</a:t>
            </a:r>
            <a:endParaRPr lang="en-US" altLang="zh-CN" sz="3500"/>
          </a:p>
          <a:p>
            <a:r>
              <a:rPr lang="en-US" altLang="zh-CN" sz="3500" b="1">
                <a:solidFill>
                  <a:srgbClr val="C00000"/>
                </a:solidFill>
              </a:rPr>
              <a:t>Concise</a:t>
            </a:r>
            <a:r>
              <a:rPr lang="en-US" altLang="zh-CN" sz="3500"/>
              <a:t>:</a:t>
            </a:r>
            <a:endParaRPr lang="en-US" altLang="zh-CN" sz="3500"/>
          </a:p>
          <a:p>
            <a:r>
              <a:rPr lang="en-US" altLang="zh-CN" sz="3500"/>
              <a:t>It was small.</a:t>
            </a:r>
            <a:endParaRPr lang="en-US" altLang="zh-CN" sz="3500"/>
          </a:p>
          <a:p>
            <a:r>
              <a:rPr lang="en-US" altLang="zh-CN" sz="3500"/>
              <a:t>Mary is quiet and careful.</a:t>
            </a:r>
            <a:endParaRPr lang="en-US" altLang="zh-CN" sz="3500"/>
          </a:p>
          <a:p>
            <a:r>
              <a:rPr lang="en-US" altLang="zh-CN" sz="3500"/>
              <a:t>He returned in early August.</a:t>
            </a:r>
            <a:endParaRPr lang="en-US" altLang="zh-CN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C00000"/>
                </a:solidFill>
              </a:rPr>
              <a:t>Wordy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He gave me many reasons for the failure, but the reasons he gave were not convincing.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Concise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He gave me many reasons for the failure, but none of them was convincing.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2204" y="2484487"/>
            <a:ext cx="9089390" cy="720081"/>
          </a:xfrm>
        </p:spPr>
        <p:txBody>
          <a:bodyPr>
            <a:noAutofit/>
          </a:bodyPr>
          <a:lstStyle/>
          <a:p>
            <a:r>
              <a:rPr lang="en-US" altLang="zh-CN" b="1" dirty="0">
                <a:cs typeface="+mj-lt"/>
              </a:rPr>
              <a:t>English Writing I</a:t>
            </a:r>
            <a:endParaRPr lang="en-US" altLang="zh-CN" b="1" dirty="0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356" y="3332620"/>
            <a:ext cx="6266422" cy="520019"/>
          </a:xfrm>
        </p:spPr>
        <p:txBody>
          <a:bodyPr>
            <a:normAutofit/>
          </a:bodyPr>
          <a:lstStyle/>
          <a:p>
            <a:r>
              <a:rPr lang="zh-CN" altLang="en-US" sz="2300" b="1" dirty="0" smtClean="0">
                <a:solidFill>
                  <a:schemeClr val="bg1">
                    <a:lumMod val="50000"/>
                  </a:schemeClr>
                </a:solidFill>
              </a:rPr>
              <a:t>英语写作</a:t>
            </a:r>
            <a:r>
              <a:rPr lang="en-US" altLang="zh-CN" sz="23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zh-CN" sz="23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C00000"/>
                </a:solidFill>
              </a:rPr>
              <a:t>Wordy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In my opinion, I think your plan is feasible.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Concise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In my opinion, your plan is feasible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>
                <a:sym typeface="+mn-ea"/>
              </a:rPr>
              <a:t>I think your plan is feasible.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b="1">
                <a:solidFill>
                  <a:srgbClr val="C00000"/>
                </a:solidFill>
              </a:rPr>
              <a:t>Wordy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rgbClr val="00B050"/>
                </a:solidFill>
              </a:rPr>
              <a:t>There was a pine tree that stood like a giant</a:t>
            </a:r>
            <a:r>
              <a:rPr lang="en-US" altLang="zh-CN">
                <a:solidFill>
                  <a:schemeClr val="accent1"/>
                </a:solidFill>
              </a:rPr>
              <a:t> on the top of the mountain</a:t>
            </a:r>
            <a:r>
              <a:rPr lang="en-US" altLang="zh-CN"/>
              <a:t>.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It towered over the tree around it.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Concise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The pine tree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on the top of the mountain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stood like a giant</a:t>
            </a:r>
            <a:r>
              <a:rPr lang="en-US" altLang="zh-CN">
                <a:sym typeface="+mn-ea"/>
              </a:rPr>
              <a:t> and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towered over the tree around it.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The giant pine tree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on the top of the mountian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towered over the trees around it.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On the top of the mountain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was a giant pine tree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which towered over the trees around it.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Conciseness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C00000"/>
                </a:solidFill>
              </a:rPr>
              <a:t>Wordy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Mr. Smith usually likes to drink all kinds of wines that are produced in Frace.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Concise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Mr. Smith prefers wined produced in France.</a:t>
            </a:r>
            <a:endParaRPr lang="en-US" altLang="zh-CN">
              <a:sym typeface="+mn-ea"/>
            </a:endParaRPr>
          </a:p>
          <a:p>
            <a:r>
              <a:rPr lang="en-US" altLang="zh-CN"/>
              <a:t>Mr. Smith prefers French wines.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Effective Sentences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Unity</a:t>
            </a:r>
            <a:endParaRPr lang="en-US" altLang="zh-CN"/>
          </a:p>
          <a:p>
            <a:r>
              <a:rPr lang="en-US" altLang="zh-CN"/>
              <a:t>Coherence</a:t>
            </a:r>
            <a:endParaRPr lang="en-US" altLang="zh-CN"/>
          </a:p>
          <a:p>
            <a:r>
              <a:rPr lang="en-US" altLang="zh-CN"/>
              <a:t>Conciseness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/>
              <a:t>To Do List</a:t>
            </a:r>
            <a:endParaRPr lang="en-US" altLang="zh-CN" sz="36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14311" y="1493393"/>
            <a:ext cx="8653082" cy="41281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marL="514350" marR="0" indent="-51435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完成教材</a:t>
            </a:r>
            <a:r>
              <a:rPr kumimoji="0" lang="en-US" altLang="zh-CN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Chapter 5</a:t>
            </a: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的学习</a:t>
            </a: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L="514350" marR="0" indent="-51435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并完成教材上 </a:t>
            </a:r>
            <a:r>
              <a:rPr kumimoji="0" lang="en-US" altLang="zh-CN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p. 130-132 </a:t>
            </a: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的</a:t>
            </a:r>
            <a:r>
              <a:rPr kumimoji="0" lang="en-US" altLang="zh-CN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Review Test 2, 3, 4</a:t>
            </a:r>
            <a:endParaRPr kumimoji="0" lang="en-US" altLang="zh-CN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L="514350" marR="0" indent="-51435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  <a:defRPr/>
            </a:pPr>
            <a:endParaRPr kumimoji="0" lang="en-US" altLang="zh-CN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indent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085" noProof="0" smtClean="0">
                <a:ea typeface="宋体" panose="02010600030101010101" pitchFamily="2" charset="-122"/>
                <a:cs typeface="+mn-lt"/>
                <a:sym typeface="+mn-ea"/>
              </a:rPr>
              <a:t>submission: QQ Group - Homework</a:t>
            </a:r>
            <a:endParaRPr kumimoji="0" lang="en-US" altLang="zh-CN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L="514350" marR="0" indent="-51435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  <a:defRPr/>
            </a:pP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/>
              <a:t>Homework (DDL: 2020/04/05 Sunday 12:00noon)</a:t>
            </a:r>
            <a:endParaRPr lang="en-US" altLang="zh-CN" sz="36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09866" y="1471168"/>
            <a:ext cx="8653082" cy="5553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en-US" sz="3085" b="1" kern="1200" cap="none" spc="0" normalizeH="0" baseline="0" noProof="0" smtClean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sz="3085" b="1" kern="1200" cap="none" spc="0" normalizeH="0" baseline="0" noProof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Finish your essay </a:t>
            </a:r>
            <a:r>
              <a:rPr kumimoji="0" lang="en-US" sz="3085" b="1" kern="1200" cap="none" spc="0" normalizeH="0" baseline="0" noProof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about the following topic:</a:t>
            </a:r>
            <a:endParaRPr kumimoji="0" lang="en-US" sz="3085" b="1" kern="1200" cap="none" spc="0" normalizeH="0" baseline="0" noProof="0" smtClean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sz="3085" b="1" kern="1200" cap="none" spc="0" normalizeH="0" baseline="0" noProof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sz="3085" b="1" kern="1200" cap="none" spc="0" normalizeH="0" baseline="0" noProof="0" smtClean="0">
                <a:solidFill>
                  <a:srgbClr val="C00000"/>
                </a:solidFill>
                <a:ea typeface="宋体" panose="02010600030101010101" pitchFamily="2" charset="-122"/>
                <a:cs typeface="+mn-lt"/>
              </a:rPr>
              <a:t>E-learning or Classroom - Which Is Better?</a:t>
            </a:r>
            <a:endParaRPr kumimoji="0" lang="en-US" sz="3085" b="1" kern="1200" cap="none" spc="0" normalizeH="0" baseline="0" noProof="0" smtClean="0">
              <a:solidFill>
                <a:srgbClr val="C00000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en-US" sz="3085" b="1" kern="1200" cap="none" spc="0" normalizeH="0" baseline="0" noProof="0" smtClean="0">
              <a:solidFill>
                <a:srgbClr val="C00000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Submission: </a:t>
            </a: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批改网</a:t>
            </a: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作文号：</a:t>
            </a:r>
            <a:r>
              <a:rPr kumimoji="0" lang="zh-CN" altLang="en-US" sz="3085" b="1" u="sng" kern="1200" cap="none" spc="0" normalizeH="0" baseline="0" noProof="0" smtClean="0">
                <a:solidFill>
                  <a:srgbClr val="C00000"/>
                </a:solidFill>
                <a:ea typeface="宋体" panose="02010600030101010101" pitchFamily="2" charset="-122"/>
                <a:cs typeface="+mn-lt"/>
              </a:rPr>
              <a:t>1614135</a:t>
            </a: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字数：＞</a:t>
            </a:r>
            <a:r>
              <a:rPr kumimoji="0" lang="en-US" altLang="zh-CN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150 </a:t>
            </a: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0436" y="3204567"/>
            <a:ext cx="4968552" cy="10801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Thank </a:t>
            </a:r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2204" y="2484487"/>
            <a:ext cx="9089390" cy="720081"/>
          </a:xfrm>
        </p:spPr>
        <p:txBody>
          <a:bodyPr>
            <a:noAutofit/>
          </a:bodyPr>
          <a:lstStyle/>
          <a:p>
            <a:r>
              <a:rPr lang="en-US" altLang="zh-CN" b="1" dirty="0">
                <a:cs typeface="+mj-lt"/>
              </a:rPr>
              <a:t>English Writing I</a:t>
            </a:r>
            <a:endParaRPr lang="en-US" altLang="zh-CN" b="1" dirty="0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356" y="3332620"/>
            <a:ext cx="6266422" cy="520019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Week 6</a:t>
            </a:r>
            <a:endParaRPr lang="en-US" sz="23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5440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605" y="1913255"/>
            <a:ext cx="7345680" cy="10801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Chapter 5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The Fourth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Step in Essay Writing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8766"/>
          <a:stretch>
            <a:fillRect/>
          </a:stretch>
        </p:blipFill>
        <p:spPr>
          <a:xfrm>
            <a:off x="57150" y="156210"/>
            <a:ext cx="5300980" cy="5904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0859" b="14138"/>
          <a:stretch>
            <a:fillRect/>
          </a:stretch>
        </p:blipFill>
        <p:spPr>
          <a:xfrm>
            <a:off x="5358765" y="3526790"/>
            <a:ext cx="5334635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Effective Sentences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2"/>
          <p:cNvSpPr txBox="1">
            <a:spLocks noGrp="1"/>
          </p:cNvSpPr>
          <p:nvPr>
            <p:ph type="sldNum" sz="quarter" idx="10"/>
          </p:nvPr>
        </p:nvSpPr>
        <p:spPr>
          <a:xfrm>
            <a:off x="9267190" y="7093637"/>
            <a:ext cx="1120140" cy="467308"/>
          </a:xfrm>
        </p:spPr>
        <p:txBody>
          <a:bodyPr lIns="89632" tIns="44816" rIns="89632" bIns="44816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defTabSz="812800"/>
            <a:r>
              <a:rPr lang="en-US" altLang="zh-CN" sz="1325" dirty="0">
                <a:solidFill>
                  <a:srgbClr val="000000"/>
                </a:solidFill>
              </a:rPr>
              <a:t>5 - </a:t>
            </a:r>
            <a:fld id="{9A0DB2DC-4C9A-4742-B13C-FB6460FD3503}" type="slidenum">
              <a:rPr lang="en-US" altLang="zh-CN" sz="1325" dirty="0">
                <a:solidFill>
                  <a:srgbClr val="000000"/>
                </a:solidFill>
              </a:rPr>
            </a:fld>
            <a:endParaRPr lang="en-US" altLang="zh-CN" sz="1325" dirty="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091" y="588074"/>
            <a:ext cx="10081260" cy="1260158"/>
          </a:xfrm>
        </p:spPr>
        <p:txBody>
          <a:bodyPr vert="horz" wrap="square" lIns="101512" tIns="50756" rIns="101512" bIns="50756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Step 4 Revise and Edit Your Work</a:t>
            </a:r>
            <a:endParaRPr kumimoji="1" lang="en-US" altLang="zh-CN" sz="397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10133" y="2520315"/>
            <a:ext cx="9577197" cy="4637380"/>
          </a:xfrm>
        </p:spPr>
        <p:txBody>
          <a:bodyPr vert="horz" wrap="square" lIns="101512" tIns="50756" rIns="101512" bIns="50756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</a:t>
            </a:r>
            <a:r>
              <a:rPr kumimoji="1" lang="en-US" altLang="zh-CN" sz="353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parallelism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.</a:t>
            </a:r>
            <a:endParaRPr kumimoji="1" lang="en-US" altLang="zh-CN" sz="353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 a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consistent point of view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.</a:t>
            </a:r>
            <a:r>
              <a:rPr kumimoji="1" lang="en-US" altLang="zh-CN" sz="353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 </a:t>
            </a:r>
            <a:endParaRPr kumimoji="1" lang="en-US" altLang="zh-CN" sz="353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specific words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.</a:t>
            </a:r>
            <a:endParaRPr kumimoji="1" lang="en-US" altLang="zh-CN" sz="397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lberta" pitchFamily="2" charset="0"/>
              <a:ea typeface="MS PGothic" panose="020B0600070205080204" pitchFamily="34" charset="-128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active verbs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.</a:t>
            </a:r>
            <a:endParaRPr kumimoji="1" lang="en-US" altLang="zh-CN" sz="397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lberta" pitchFamily="2" charset="0"/>
              <a:ea typeface="MS PGothic" panose="020B0600070205080204" pitchFamily="34" charset="-128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concise words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.</a:t>
            </a:r>
            <a:endParaRPr kumimoji="1" lang="en-US" altLang="zh-CN" sz="397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Use 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varied sentences</a:t>
            </a:r>
            <a:r>
              <a:rPr kumimoji="1" lang="en-US" altLang="zh-CN" sz="397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lberta" pitchFamily="2" charset="0"/>
                <a:ea typeface="MS PGothic" panose="020B0600070205080204" pitchFamily="34" charset="-128"/>
                <a:cs typeface="+mn-cs"/>
              </a:rPr>
              <a:t>.</a:t>
            </a:r>
            <a:endParaRPr kumimoji="1" lang="en-US" altLang="zh-CN" sz="397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charRg st="1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charRg st="1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7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charRg st="7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charRg st="7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dvAuto="100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Born in a small town in South China in the early 1950s, he grew up to be a famous musician.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He was born in a small town in South China in early 1950s. In is childhood he liked to sing songs. Laterhe entered a conservatory. In the 1970s he became a famous musician.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C00000"/>
                </a:solidFill>
              </a:rPr>
              <a:t>Faulty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Du Fu was one of the greatest poets.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Revised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Du Fu was one of the greatest poets of the Tang period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3856</Words>
  <Application>WPS 演示</Application>
  <PresentationFormat>自定义</PresentationFormat>
  <Paragraphs>190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MS PGothic</vt:lpstr>
      <vt:lpstr>Alberta</vt:lpstr>
      <vt:lpstr>Segoe Print</vt:lpstr>
      <vt:lpstr>微软雅黑</vt:lpstr>
      <vt:lpstr>Arial Unicode MS</vt:lpstr>
      <vt:lpstr>Calibri</vt:lpstr>
      <vt:lpstr>Office 主题​​</vt:lpstr>
      <vt:lpstr>PowerPoint 演示文稿</vt:lpstr>
      <vt:lpstr>English Writing I</vt:lpstr>
      <vt:lpstr>English Writing I</vt:lpstr>
      <vt:lpstr>PowerPoint 演示文稿</vt:lpstr>
      <vt:lpstr>PowerPoint 演示文稿</vt:lpstr>
      <vt:lpstr>Effective Sentences</vt:lpstr>
      <vt:lpstr>Step 4 Revise and Edit Your Work</vt:lpstr>
      <vt:lpstr>Unity</vt:lpstr>
      <vt:lpstr>Unity</vt:lpstr>
      <vt:lpstr>Coherence</vt:lpstr>
      <vt:lpstr>Coherence</vt:lpstr>
      <vt:lpstr>Coherence</vt:lpstr>
      <vt:lpstr>Coherence</vt:lpstr>
      <vt:lpstr>Coherence</vt:lpstr>
      <vt:lpstr>Coherence</vt:lpstr>
      <vt:lpstr>Coherence</vt:lpstr>
      <vt:lpstr>Conciseness</vt:lpstr>
      <vt:lpstr>Conciseness</vt:lpstr>
      <vt:lpstr>Conciseness</vt:lpstr>
      <vt:lpstr>Conciseness</vt:lpstr>
      <vt:lpstr>Conciseness</vt:lpstr>
      <vt:lpstr>Conciseness</vt:lpstr>
      <vt:lpstr>Effective Sentences</vt:lpstr>
      <vt:lpstr>To Do List</vt:lpstr>
      <vt:lpstr>Homework (DDL: 2020/04/05 Sunday 12:00noon)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Ran</cp:lastModifiedBy>
  <cp:revision>79</cp:revision>
  <dcterms:created xsi:type="dcterms:W3CDTF">2019-12-04T07:10:00Z</dcterms:created>
  <dcterms:modified xsi:type="dcterms:W3CDTF">2020-03-23T03:07:25Z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