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8" r:id="rId4"/>
    <p:sldId id="287" r:id="rId5"/>
    <p:sldId id="348" r:id="rId6"/>
    <p:sldId id="1491" r:id="rId7"/>
    <p:sldId id="1445" r:id="rId9"/>
    <p:sldId id="1546" r:id="rId10"/>
    <p:sldId id="1513" r:id="rId11"/>
    <p:sldId id="1461" r:id="rId12"/>
    <p:sldId id="1527" r:id="rId13"/>
    <p:sldId id="1476" r:id="rId14"/>
    <p:sldId id="1528" r:id="rId15"/>
    <p:sldId id="1514" r:id="rId16"/>
    <p:sldId id="1515" r:id="rId17"/>
    <p:sldId id="1492" r:id="rId18"/>
    <p:sldId id="1516" r:id="rId19"/>
    <p:sldId id="1517" r:id="rId20"/>
    <p:sldId id="1518" r:id="rId21"/>
    <p:sldId id="1544" r:id="rId22"/>
    <p:sldId id="1519" r:id="rId23"/>
    <p:sldId id="1520" r:id="rId24"/>
    <p:sldId id="1545" r:id="rId25"/>
    <p:sldId id="1530" r:id="rId26"/>
    <p:sldId id="1531" r:id="rId27"/>
    <p:sldId id="1532" r:id="rId28"/>
    <p:sldId id="1433" r:id="rId29"/>
    <p:sldId id="1442" r:id="rId30"/>
    <p:sldId id="1431" r:id="rId31"/>
  </p:sldIdLst>
  <p:sldSz cx="10693400" cy="7560945"/>
  <p:notesSz cx="6858000" cy="9144000"/>
  <p:defaultTextStyle>
    <a:defPPr>
      <a:defRPr lang="zh-CN"/>
    </a:defPPr>
    <a:lvl1pPr marL="0" algn="l" defTabSz="1043305" rtl="0" eaLnBrk="1" latinLnBrk="0" hangingPunct="1">
      <a:defRPr sz="2100" kern="1200">
        <a:solidFill>
          <a:schemeClr val="tx1"/>
        </a:solidFill>
        <a:latin typeface="+mn-lt"/>
        <a:ea typeface="+mn-ea"/>
        <a:cs typeface="+mn-cs"/>
      </a:defRPr>
    </a:lvl1pPr>
    <a:lvl2pPr marL="521335" algn="l" defTabSz="1043305" rtl="0" eaLnBrk="1" latinLnBrk="0" hangingPunct="1">
      <a:defRPr sz="2100" kern="1200">
        <a:solidFill>
          <a:schemeClr val="tx1"/>
        </a:solidFill>
        <a:latin typeface="+mn-lt"/>
        <a:ea typeface="+mn-ea"/>
        <a:cs typeface="+mn-cs"/>
      </a:defRPr>
    </a:lvl2pPr>
    <a:lvl3pPr marL="1043305" algn="l" defTabSz="1043305" rtl="0" eaLnBrk="1" latinLnBrk="0" hangingPunct="1">
      <a:defRPr sz="2100" kern="1200">
        <a:solidFill>
          <a:schemeClr val="tx1"/>
        </a:solidFill>
        <a:latin typeface="+mn-lt"/>
        <a:ea typeface="+mn-ea"/>
        <a:cs typeface="+mn-cs"/>
      </a:defRPr>
    </a:lvl3pPr>
    <a:lvl4pPr marL="1564640" algn="l" defTabSz="1043305" rtl="0" eaLnBrk="1" latinLnBrk="0" hangingPunct="1">
      <a:defRPr sz="2100" kern="1200">
        <a:solidFill>
          <a:schemeClr val="tx1"/>
        </a:solidFill>
        <a:latin typeface="+mn-lt"/>
        <a:ea typeface="+mn-ea"/>
        <a:cs typeface="+mn-cs"/>
      </a:defRPr>
    </a:lvl4pPr>
    <a:lvl5pPr marL="2085975" algn="l" defTabSz="1043305" rtl="0" eaLnBrk="1" latinLnBrk="0" hangingPunct="1">
      <a:defRPr sz="2100" kern="1200">
        <a:solidFill>
          <a:schemeClr val="tx1"/>
        </a:solidFill>
        <a:latin typeface="+mn-lt"/>
        <a:ea typeface="+mn-ea"/>
        <a:cs typeface="+mn-cs"/>
      </a:defRPr>
    </a:lvl5pPr>
    <a:lvl6pPr marL="2607945" algn="l" defTabSz="1043305" rtl="0" eaLnBrk="1" latinLnBrk="0" hangingPunct="1">
      <a:defRPr sz="2100" kern="1200">
        <a:solidFill>
          <a:schemeClr val="tx1"/>
        </a:solidFill>
        <a:latin typeface="+mn-lt"/>
        <a:ea typeface="+mn-ea"/>
        <a:cs typeface="+mn-cs"/>
      </a:defRPr>
    </a:lvl6pPr>
    <a:lvl7pPr marL="3129280" algn="l" defTabSz="1043305" rtl="0" eaLnBrk="1" latinLnBrk="0" hangingPunct="1">
      <a:defRPr sz="2100" kern="1200">
        <a:solidFill>
          <a:schemeClr val="tx1"/>
        </a:solidFill>
        <a:latin typeface="+mn-lt"/>
        <a:ea typeface="+mn-ea"/>
        <a:cs typeface="+mn-cs"/>
      </a:defRPr>
    </a:lvl7pPr>
    <a:lvl8pPr marL="3650615" algn="l" defTabSz="1043305" rtl="0" eaLnBrk="1" latinLnBrk="0" hangingPunct="1">
      <a:defRPr sz="2100" kern="1200">
        <a:solidFill>
          <a:schemeClr val="tx1"/>
        </a:solidFill>
        <a:latin typeface="+mn-lt"/>
        <a:ea typeface="+mn-ea"/>
        <a:cs typeface="+mn-cs"/>
      </a:defRPr>
    </a:lvl8pPr>
    <a:lvl9pPr marL="4171950" algn="l" defTabSz="1043305"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1D41D5"/>
    <a:srgbClr val="4DD60C"/>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2268" y="-642"/>
      </p:cViewPr>
      <p:guideLst>
        <p:guide orient="horz" pos="2319"/>
        <p:guide pos="33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246673" y="1143000"/>
            <a:ext cx="4364653"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In previous lectures, we mentioned four steps in essay writing.</a:t>
            </a:r>
            <a:endParaRPr lang="en-US" altLang="zh-CN"/>
          </a:p>
          <a:p>
            <a:endParaRPr lang="en-US" altLang="zh-CN"/>
          </a:p>
          <a:p>
            <a:r>
              <a:rPr lang="en-US" altLang="zh-CN"/>
              <a:t>However, most of them are related to sentence writing, like how to write thesis statement, </a:t>
            </a:r>
            <a:r>
              <a:rPr lang="en-US" altLang="zh-CN">
                <a:sym typeface="+mn-ea"/>
              </a:rPr>
              <a:t>how to provide evidence, </a:t>
            </a:r>
            <a:r>
              <a:rPr lang="en-US" altLang="zh-CN"/>
              <a:t>how to use transitional words, and how to write effective sentences. </a:t>
            </a:r>
            <a:endParaRPr lang="en-US" altLang="zh-CN"/>
          </a:p>
          <a:p>
            <a:endParaRPr lang="en-US" altLang="zh-CN"/>
          </a:p>
          <a:p>
            <a:r>
              <a:rPr lang="en-US" altLang="zh-CN"/>
              <a:t>Actually those criteria are also useful when you editing or revising //rɪˈvaɪzing/ your essay after you finish it. and today, we will go further, to chek your paragraphs writing with those four criteria</a:t>
            </a:r>
            <a:r>
              <a:rPr lang="zh-CN" altLang="en-US"/>
              <a:t>：</a:t>
            </a:r>
            <a:r>
              <a:rPr lang="en-US" altLang="zh-CN"/>
              <a:t>unity, support, coherence and effective sentence and we will focus on the first three points.</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a:p>
            <a:r>
              <a:rPr lang="en-US" altLang="zh-CN"/>
              <a:t>To add a topic sentence, “there are many lovely flowers to consider for your garden”</a:t>
            </a:r>
            <a:endParaRPr lang="en-US" altLang="zh-CN"/>
          </a:p>
          <a:p>
            <a:endParaRPr lang="en-US" altLang="zh-CN"/>
          </a:p>
          <a:p>
            <a:r>
              <a:rPr lang="en-US" altLang="zh-CN"/>
              <a:t>We will catch the writing purpose immediately, because now those sentences have formed a unified paragraph.</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Studying the writing of English paragraphs, you must be familiar with a frequently-mentioned term.</a:t>
            </a:r>
            <a:endParaRPr lang="en-US" altLang="zh-CN"/>
          </a:p>
          <a:p>
            <a:endParaRPr lang="en-US" altLang="zh-CN"/>
          </a:p>
          <a:p>
            <a:r>
              <a:rPr lang="en-US" altLang="zh-CN"/>
              <a:t>The topic sentence. </a:t>
            </a:r>
            <a:endParaRPr lang="en-US" altLang="zh-CN"/>
          </a:p>
          <a:p>
            <a:endParaRPr lang="en-US" altLang="zh-CN"/>
          </a:p>
          <a:p>
            <a:r>
              <a:rPr lang="en-US" altLang="zh-CN"/>
              <a:t>What is the topic sentence? </a:t>
            </a:r>
            <a:endParaRPr lang="en-US" altLang="zh-CN"/>
          </a:p>
          <a:p>
            <a:endParaRPr lang="en-US" altLang="zh-CN"/>
          </a:p>
          <a:p>
            <a:r>
              <a:rPr lang="en-US" altLang="zh-CN"/>
              <a:t>The </a:t>
            </a:r>
            <a:r>
              <a:rPr lang="en-US" altLang="zh-CN" b="1"/>
              <a:t>central theme </a:t>
            </a:r>
            <a:r>
              <a:rPr lang="en-US" altLang="zh-CN"/>
              <a:t>or the </a:t>
            </a:r>
            <a:r>
              <a:rPr lang="en-US" altLang="zh-CN" b="1"/>
              <a:t>controlling idea</a:t>
            </a:r>
            <a:r>
              <a:rPr lang="en-US" altLang="zh-CN"/>
              <a:t> in the paragraph is usually summarized in what is called the topic sentence.</a:t>
            </a:r>
            <a:endParaRPr lang="en-US" altLang="zh-CN"/>
          </a:p>
          <a:p>
            <a:endParaRPr lang="en-US" altLang="zh-CN"/>
          </a:p>
          <a:p>
            <a:r>
              <a:rPr lang="en-US" altLang="zh-CN"/>
              <a:t>It indicates to the readers what your paragraph will be about.</a:t>
            </a:r>
            <a:endParaRPr lang="en-US" altLang="zh-CN"/>
          </a:p>
          <a:p>
            <a:endParaRPr lang="en-US" altLang="zh-CN"/>
          </a:p>
          <a:p>
            <a:r>
              <a:rPr lang="en-US" altLang="zh-CN"/>
              <a:t>(compare: </a:t>
            </a:r>
            <a:r>
              <a:rPr lang="zh-CN" altLang="en-US"/>
              <a:t>一个段落就像一篇文章，有</a:t>
            </a:r>
            <a:r>
              <a:rPr lang="en-US" altLang="zh-CN"/>
              <a:t>thesis statement - topic sentence</a:t>
            </a:r>
            <a:r>
              <a:rPr lang="zh-CN" altLang="en-US"/>
              <a:t>，有 </a:t>
            </a:r>
            <a:r>
              <a:rPr lang="en-US" altLang="zh-CN"/>
              <a:t>body part</a:t>
            </a:r>
            <a:r>
              <a:rPr lang="zh-CN" altLang="en-US"/>
              <a:t>，也有</a:t>
            </a:r>
            <a:r>
              <a:rPr lang="en-US" altLang="zh-CN"/>
              <a:t>conclusion</a:t>
            </a:r>
            <a:r>
              <a:rPr lang="en-US" altLang="zh-CN"/>
              <a:t>)</a:t>
            </a:r>
            <a:endParaRPr lang="en-US" altLang="zh-CN"/>
          </a:p>
          <a:p>
            <a:r>
              <a:rPr lang="en-US" altLang="zh-CN"/>
              <a:t>-----------</a:t>
            </a:r>
            <a:endParaRPr lang="en-US" altLang="zh-CN"/>
          </a:p>
          <a:p>
            <a:r>
              <a:rPr lang="en-US" altLang="zh-CN"/>
              <a:t>The topic sentence often appears at the </a:t>
            </a:r>
            <a:r>
              <a:rPr lang="en-US" altLang="zh-CN" b="1"/>
              <a:t>beginning </a:t>
            </a:r>
            <a:r>
              <a:rPr lang="en-US" altLang="zh-CN"/>
              <a:t>of the paragraph, </a:t>
            </a:r>
            <a:endParaRPr lang="en-US" altLang="zh-CN"/>
          </a:p>
          <a:p>
            <a:r>
              <a:rPr lang="en-US" altLang="zh-CN"/>
              <a:t>but can come at the </a:t>
            </a:r>
            <a:r>
              <a:rPr lang="en-US" altLang="zh-CN" sz="1600" b="1"/>
              <a:t>end </a:t>
            </a:r>
            <a:r>
              <a:rPr lang="en-US" altLang="zh-CN"/>
              <a:t>or even in the </a:t>
            </a:r>
            <a:r>
              <a:rPr lang="en-US" altLang="zh-CN" b="1"/>
              <a:t>middle </a:t>
            </a:r>
            <a:r>
              <a:rPr lang="en-US" altLang="zh-CN"/>
              <a:t>of the paragraph,</a:t>
            </a:r>
            <a:endParaRPr lang="en-US" altLang="zh-CN"/>
          </a:p>
          <a:p>
            <a:endParaRPr lang="zh-CN" altLang="en-US"/>
          </a:p>
          <a:p>
            <a:r>
              <a:rPr lang="en-US" altLang="zh-CN"/>
              <a:t>You may have noticed that it is also possible that no topic sentence is to be found in a paragraph. In other words, the main idea is implied.</a:t>
            </a:r>
            <a:endParaRPr lang="en-US" altLang="zh-CN"/>
          </a:p>
          <a:p>
            <a:endParaRPr lang="en-US" altLang="zh-CN"/>
          </a:p>
          <a:p>
            <a:r>
              <a:rPr lang="en-US" altLang="zh-CN"/>
              <a:t>It is possible, but it is not recommended especially for beginners, because the existence of a topic sentence not only reminds the writer of sticking to writing purpose, but also assists the reader to understand the message.</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second criteria for an effective paragraph is coherence.</a:t>
            </a:r>
            <a:endParaRPr lang="en-US" altLang="zh-CN"/>
          </a:p>
          <a:p>
            <a:endParaRPr lang="en-US" altLang="zh-CN"/>
          </a:p>
          <a:p>
            <a:r>
              <a:rPr lang="en-US" altLang="zh-CN"/>
              <a:t>A paragraph is coherent when it develops naturally and smoothly.</a:t>
            </a:r>
            <a:endParaRPr lang="en-US" altLang="zh-CN"/>
          </a:p>
          <a:p>
            <a:endParaRPr lang="en-US" altLang="zh-CN"/>
          </a:p>
          <a:p>
            <a:r>
              <a:rPr lang="en-US" altLang="zh-CN"/>
              <a:t>and one sentence leads logically to another.</a:t>
            </a:r>
            <a:endParaRPr lang="en-US" altLang="zh-CN"/>
          </a:p>
          <a:p>
            <a:endParaRPr lang="en-US" altLang="zh-CN"/>
          </a:p>
          <a:p>
            <a:r>
              <a:rPr lang="en-US" altLang="zh-CN"/>
              <a:t>Thus, a coherent paragraph is easily understandable to the reader.</a:t>
            </a:r>
            <a:endParaRPr lang="en-US" altLang="zh-CN"/>
          </a:p>
          <a:p>
            <a:endParaRPr lang="en-US" altLang="zh-CN"/>
          </a:p>
          <a:p>
            <a:r>
              <a:rPr lang="en-US" altLang="zh-CN"/>
              <a:t>Coherence of a paragraph is concerned with its form.</a:t>
            </a:r>
            <a:endParaRPr lang="en-US" altLang="zh-CN"/>
          </a:p>
          <a:p>
            <a:endParaRPr lang="en-US" altLang="zh-CN"/>
          </a:p>
          <a:p>
            <a:r>
              <a:rPr lang="en-US" altLang="zh-CN"/>
              <a:t>Logical bridges and verbal bridges are of great help in making a paragraph coherent.</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Following are some useful phrases to achieve coherence, </a:t>
            </a:r>
            <a:endParaRPr lang="en-US" altLang="zh-CN"/>
          </a:p>
          <a:p>
            <a:endParaRPr lang="en-US" altLang="zh-CN"/>
          </a:p>
          <a:p>
            <a:r>
              <a:rPr lang="en-US" altLang="zh-CN"/>
              <a:t>to name just a few (those are also called discourse marker - </a:t>
            </a:r>
            <a:r>
              <a:rPr lang="zh-CN" altLang="en-US"/>
              <a:t>语篇标志词</a:t>
            </a:r>
            <a:r>
              <a:rPr lang="en-US" altLang="zh-CN"/>
              <a:t>)</a:t>
            </a:r>
            <a:endParaRPr lang="en-US" altLang="zh-CN"/>
          </a:p>
          <a:p>
            <a:endParaRPr lang="en-US" altLang="zh-CN"/>
          </a:p>
          <a:p>
            <a:r>
              <a:rPr lang="en-US" altLang="zh-CN"/>
              <a:t>let's take a look</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Unity and Coherence are important for an effective paragraph,</a:t>
            </a:r>
            <a:endParaRPr lang="en-US" altLang="zh-CN"/>
          </a:p>
          <a:p>
            <a:endParaRPr lang="en-US" altLang="zh-CN"/>
          </a:p>
          <a:p>
            <a:r>
              <a:rPr lang="en-US" altLang="zh-CN"/>
              <a:t>but there is still one more criteria, adequate development, or support, which is often ignored.</a:t>
            </a:r>
            <a:endParaRPr lang="en-US" altLang="zh-CN"/>
          </a:p>
          <a:p>
            <a:endParaRPr lang="en-US" altLang="zh-CN"/>
          </a:p>
          <a:p>
            <a:r>
              <a:rPr lang="en-US" altLang="zh-CN"/>
              <a:t>Indead, the topic in a paragraph should be  discussed fully and adequately.</a:t>
            </a:r>
            <a:endParaRPr lang="en-US" altLang="zh-CN"/>
          </a:p>
          <a:p>
            <a:endParaRPr lang="en-US" altLang="zh-CN"/>
          </a:p>
          <a:p>
            <a:r>
              <a:rPr lang="en-US" altLang="zh-CN"/>
              <a:t>To achieve this, a paragraph should include sufficient supporting sentences.</a:t>
            </a:r>
            <a:endParaRPr lang="en-US" altLang="zh-CN"/>
          </a:p>
          <a:p>
            <a:endParaRPr lang="en-US" altLang="zh-CN"/>
          </a:p>
          <a:p>
            <a:r>
              <a:rPr lang="en-US" altLang="zh-CN"/>
              <a:t>They are the sentences to develop the topic or support the main idea.</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Here's a well-developed paragraph:</a:t>
            </a:r>
            <a:endParaRPr lang="en-US" altLang="zh-CN"/>
          </a:p>
          <a:p>
            <a:endParaRPr lang="en-US" altLang="zh-CN"/>
          </a:p>
          <a:p>
            <a:r>
              <a:rPr lang="en-US" altLang="zh-CN"/>
              <a:t>In this paragraph, the first sentence is the topic sentence.</a:t>
            </a:r>
            <a:endParaRPr lang="en-US" altLang="zh-CN"/>
          </a:p>
          <a:p>
            <a:endParaRPr lang="en-US" altLang="zh-CN"/>
          </a:p>
          <a:p>
            <a:r>
              <a:rPr lang="en-US" altLang="zh-CN"/>
              <a:t>It is supported by two supporting sentences</a:t>
            </a:r>
            <a:endParaRPr lang="en-US" altLang="zh-CN"/>
          </a:p>
          <a:p>
            <a:endParaRPr lang="en-US" altLang="zh-CN"/>
          </a:p>
          <a:p>
            <a:r>
              <a:rPr lang="en-US" altLang="zh-CN"/>
              <a:t>With the help of the two supporting sentences, the topic sentence become convincing. Thus, the paragraph is developed adequately.</a:t>
            </a:r>
            <a:endParaRPr lang="en-US" altLang="zh-CN"/>
          </a:p>
          <a:p>
            <a:endParaRPr lang="en-US" altLang="zh-CN"/>
          </a:p>
          <a:p>
            <a:r>
              <a:rPr lang="en-US" altLang="zh-CN"/>
              <a:t>-------------</a:t>
            </a:r>
            <a:endParaRPr lang="en-US" altLang="zh-CN"/>
          </a:p>
          <a:p>
            <a:r>
              <a:rPr lang="en-US" altLang="zh-CN"/>
              <a:t>These are the general introduction to paragraph writing in English, especially in revising and edition</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When finish your first draft, you may want to go back and revise your essay. and you may wan to go back to check your essay on an paragraph level. </a:t>
            </a:r>
            <a:endParaRPr lang="en-US" altLang="zh-CN"/>
          </a:p>
          <a:p>
            <a:endParaRPr lang="en-US" altLang="zh-CN"/>
          </a:p>
          <a:p>
            <a:r>
              <a:rPr lang="en-US" altLang="zh-CN"/>
              <a:t>We say paragraph is a unit of thought, a collection of related sentences dealing with a single topic.</a:t>
            </a:r>
            <a:endParaRPr lang="en-US" altLang="zh-CN"/>
          </a:p>
          <a:p>
            <a:endParaRPr lang="en-US" altLang="zh-CN"/>
          </a:p>
          <a:p>
            <a:r>
              <a:rPr lang="en-US" altLang="zh-CN"/>
              <a:t>An essay usually have several paragraphs,</a:t>
            </a:r>
            <a:endParaRPr lang="en-US" altLang="zh-CN"/>
          </a:p>
          <a:p>
            <a:endParaRPr lang="en-US" altLang="zh-CN"/>
          </a:p>
          <a:p>
            <a:pPr marL="171450" indent="-171450">
              <a:buFont typeface="Arial" panose="020B0604020202020204" pitchFamily="34" charset="0"/>
              <a:buChar char="•"/>
            </a:pPr>
            <a:r>
              <a:rPr lang="en-US" altLang="zh-CN"/>
              <a:t>to form a better logical construction and </a:t>
            </a:r>
            <a:endParaRPr lang="en-US" altLang="zh-CN"/>
          </a:p>
          <a:p>
            <a:pPr marL="171450" indent="-171450">
              <a:buFont typeface="Arial" panose="020B0604020202020204" pitchFamily="34" charset="0"/>
              <a:buChar char="•"/>
            </a:pPr>
            <a:r>
              <a:rPr lang="en-US" altLang="zh-CN"/>
              <a:t>to make a smooth deliver of ideas step by step.</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Paragraphs vary in length.</a:t>
            </a:r>
            <a:endParaRPr lang="en-US" altLang="zh-CN"/>
          </a:p>
          <a:p>
            <a:endParaRPr lang="en-US" altLang="zh-CN"/>
          </a:p>
          <a:p>
            <a:r>
              <a:rPr lang="en-US" altLang="zh-CN"/>
              <a:t>The length of the paragraph depends on </a:t>
            </a:r>
            <a:endParaRPr lang="en-US" altLang="zh-CN"/>
          </a:p>
          <a:p>
            <a:pPr marL="171450" indent="-171450">
              <a:buFont typeface="Arial" panose="020B0604020202020204" pitchFamily="34" charset="0"/>
              <a:buChar char="•"/>
            </a:pPr>
            <a:r>
              <a:rPr lang="en-US" altLang="zh-CN"/>
              <a:t>its topic</a:t>
            </a:r>
            <a:endParaRPr lang="en-US" altLang="zh-CN"/>
          </a:p>
          <a:p>
            <a:pPr marL="171450" indent="-171450">
              <a:buFont typeface="Arial" panose="020B0604020202020204" pitchFamily="34" charset="0"/>
              <a:buChar char="•"/>
            </a:pPr>
            <a:r>
              <a:rPr kumimoji="1" lang="en-US" altLang="zh-CN" kern="0" noProof="0" smtClean="0">
                <a:ln>
                  <a:noFill/>
                </a:ln>
                <a:solidFill>
                  <a:srgbClr val="660066"/>
                </a:solidFill>
                <a:effectLst/>
                <a:uLnTx/>
                <a:uFillTx/>
                <a:ea typeface="MS PGothic" panose="020B0600070205080204" pitchFamily="34" charset="-128"/>
                <a:sym typeface="+mn-ea"/>
              </a:rPr>
              <a:t>its psition in the essay</a:t>
            </a:r>
            <a:endParaRPr kumimoji="1" lang="en-US" altLang="zh-CN" i="0" u="none" strike="noStrike" kern="0" cap="none" spc="0" normalizeH="0" baseline="0" noProof="0" smtClean="0">
              <a:ln>
                <a:noFill/>
              </a:ln>
              <a:solidFill>
                <a:srgbClr val="660066"/>
              </a:solidFill>
              <a:effectLst/>
              <a:uLnTx/>
              <a:uFillTx/>
              <a:latin typeface="+mn-lt"/>
              <a:ea typeface="MS PGothic" panose="020B0600070205080204" pitchFamily="34" charset="-128"/>
              <a:cs typeface="+mn-cs"/>
            </a:endParaRPr>
          </a:p>
          <a:p>
            <a:pPr marL="171450" indent="-171450">
              <a:buFont typeface="Arial" panose="020B0604020202020204" pitchFamily="34" charset="0"/>
              <a:buChar char="•"/>
            </a:pPr>
            <a:r>
              <a:rPr kumimoji="1" lang="en-US" altLang="zh-CN" kern="0" noProof="0" smtClean="0">
                <a:ln>
                  <a:noFill/>
                </a:ln>
                <a:solidFill>
                  <a:srgbClr val="660066"/>
                </a:solidFill>
                <a:effectLst/>
                <a:uLnTx/>
                <a:uFillTx/>
                <a:ea typeface="MS PGothic" panose="020B0600070205080204" pitchFamily="34" charset="-128"/>
                <a:sym typeface="+mn-ea"/>
              </a:rPr>
              <a:t>its role in the development of the thesis statement</a:t>
            </a:r>
            <a:endParaRPr kumimoji="1" lang="en-US" altLang="zh-CN" i="0" u="none" strike="noStrike" kern="0" cap="none" spc="0" normalizeH="0" baseline="0" noProof="0" smtClean="0">
              <a:ln>
                <a:noFill/>
              </a:ln>
              <a:solidFill>
                <a:srgbClr val="660066"/>
              </a:solidFill>
              <a:effectLst/>
              <a:uLnTx/>
              <a:uFillTx/>
              <a:latin typeface="+mn-lt"/>
              <a:ea typeface="MS PGothic" panose="020B0600070205080204" pitchFamily="34" charset="-128"/>
              <a:cs typeface="+mn-cs"/>
            </a:endParaRPr>
          </a:p>
          <a:p>
            <a:pPr marL="171450" indent="-171450">
              <a:buFont typeface="Arial" panose="020B0604020202020204" pitchFamily="34" charset="0"/>
              <a:buChar char="•"/>
            </a:pPr>
            <a:endParaRPr lang="en-US" altLang="zh-CN"/>
          </a:p>
          <a:p>
            <a:pPr marL="171450" indent="-171450">
              <a:buFont typeface="Arial" panose="020B0604020202020204" pitchFamily="34" charset="0"/>
              <a:buChar char="•"/>
            </a:pPr>
            <a:endParaRPr lang="en-US" altLang="zh-CN"/>
          </a:p>
          <a:p>
            <a:pPr indent="0">
              <a:buFont typeface="Arial" panose="020B0604020202020204" pitchFamily="34" charset="0"/>
              <a:buNone/>
            </a:pPr>
            <a:r>
              <a:rPr lang="en-US" altLang="zh-CN"/>
              <a:t>Usually a long paragraph expresses a complex idea,</a:t>
            </a:r>
            <a:endParaRPr lang="en-US" altLang="zh-CN"/>
          </a:p>
          <a:p>
            <a:pPr indent="0">
              <a:buFont typeface="Arial" panose="020B0604020202020204" pitchFamily="34" charset="0"/>
              <a:buNone/>
            </a:pPr>
            <a:r>
              <a:rPr lang="en-US" altLang="zh-CN"/>
              <a:t>a short paragraph makes a major transition, an emphatic statement, or a summary</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so as we can see, paragraphs are important components in the writing of a whole article.</a:t>
            </a:r>
            <a:endParaRPr lang="en-US" altLang="zh-CN"/>
          </a:p>
          <a:p>
            <a:endParaRPr lang="en-US" altLang="zh-CN"/>
          </a:p>
          <a:p>
            <a:r>
              <a:rPr lang="en-US" altLang="zh-CN"/>
              <a:t>To write an effective paragraph, we should know the criteria:</a:t>
            </a:r>
            <a:endParaRPr lang="en-US" altLang="zh-CN"/>
          </a:p>
          <a:p>
            <a:r>
              <a:rPr lang="en-US" altLang="zh-CN"/>
              <a:t>unity, coherence and adequate development (or we call, support)</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7"/>
          <p:cNvSpPr txBox="1">
            <a:spLocks noGrp="1"/>
          </p:cNvSpPr>
          <p:nvPr>
            <p:ph type="sldNum" sz="quarter"/>
          </p:nvPr>
        </p:nvSpPr>
        <p:spPr>
          <a:xfrm>
            <a:off x="3886200" y="8721725"/>
            <a:ext cx="2971800" cy="458788"/>
          </a:xfrm>
          <a:prstGeom prst="rect">
            <a:avLst/>
          </a:prstGeom>
          <a:noFill/>
          <a:ln w="9525">
            <a:noFill/>
          </a:ln>
        </p:spPr>
        <p:txBody>
          <a:bodyPr anchor="b"/>
          <a:p>
            <a:pPr lvl="0" algn="r"/>
            <a:fld id="{9A0DB2DC-4C9A-4742-B13C-FB6460FD3503}" type="slidenum">
              <a:rPr lang="en-US" altLang="zh-CN" sz="1200" dirty="0"/>
            </a:fld>
            <a:endParaRPr lang="en-US" altLang="zh-CN" sz="1200" dirty="0"/>
          </a:p>
        </p:txBody>
      </p:sp>
      <p:sp>
        <p:nvSpPr>
          <p:cNvPr id="21507" name="Rectangle 2"/>
          <p:cNvSpPr>
            <a:spLocks noGrp="1" noRot="1" noChangeAspect="1" noTextEdit="1"/>
          </p:cNvSpPr>
          <p:nvPr>
            <p:ph type="sldImg"/>
          </p:nvPr>
        </p:nvSpPr>
        <p:spPr/>
      </p:sp>
      <p:sp>
        <p:nvSpPr>
          <p:cNvPr id="21508" name="Rectangle 3"/>
          <p:cNvSpPr>
            <a:spLocks noGrp="1"/>
          </p:cNvSpPr>
          <p:nvPr>
            <p:ph type="body" idx="1"/>
          </p:nvPr>
        </p:nvSpPr>
        <p:spPr/>
        <p:txBody>
          <a:bodyPr wrap="square" lIns="91440" tIns="45720" rIns="91440" bIns="45720" anchor="t"/>
          <a:p>
            <a:pPr lvl="0"/>
            <a:r>
              <a:rPr lang="en-US" altLang="zh-CN" dirty="0"/>
              <a:t>A paragraph is unified when all the sentences in the paragraph are focused on one central thought or on a single topic.</a:t>
            </a:r>
            <a:endParaRPr lang="en-US" altLang="zh-CN" dirty="0"/>
          </a:p>
          <a:p>
            <a:pPr lvl="0"/>
            <a:endParaRPr lang="en-US" altLang="zh-CN" dirty="0"/>
          </a:p>
          <a:p>
            <a:pPr lvl="0"/>
            <a:r>
              <a:rPr lang="en-US" altLang="zh-CN" dirty="0"/>
              <a:t>if it begins with a focus or major point of discussion, it should not end with another or wander within different ideas</a:t>
            </a:r>
            <a:endParaRPr lang="en-US" altLang="zh-CN" dirty="0"/>
          </a:p>
          <a:p>
            <a:pPr lvl="0"/>
            <a:endParaRPr lang="en-US" altLang="zh-CN" dirty="0"/>
          </a:p>
          <a:p>
            <a:pPr lvl="0"/>
            <a:r>
              <a:rPr lang="en-US" altLang="zh-CN" dirty="0"/>
              <a:t>Unit of a paragraph is concerned with its content</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Here's an example of a unified paragraph:</a:t>
            </a:r>
            <a:endParaRPr lang="en-US" altLang="zh-CN"/>
          </a:p>
          <a:p>
            <a:endParaRPr lang="en-US" altLang="zh-CN"/>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Here's an example of a unified paragraph:</a:t>
            </a:r>
            <a:endParaRPr lang="en-US" altLang="zh-CN"/>
          </a:p>
          <a:p>
            <a:endParaRPr lang="en-US" altLang="zh-CN"/>
          </a:p>
          <a:p>
            <a:r>
              <a:rPr lang="en-US" altLang="zh-CN"/>
              <a:t>In this paragraph, there is a controlling idea, “we now have .... at us daily”</a:t>
            </a:r>
            <a:endParaRPr lang="en-US" altLang="zh-CN"/>
          </a:p>
          <a:p>
            <a:endParaRPr lang="en-US" altLang="zh-CN"/>
          </a:p>
          <a:p>
            <a:r>
              <a:rPr lang="en-US" altLang="zh-CN"/>
              <a:t>The author stated clearly at the beginning of the paragraph.</a:t>
            </a:r>
            <a:endParaRPr lang="en-US" altLang="zh-CN"/>
          </a:p>
          <a:p>
            <a:endParaRPr lang="en-US" altLang="zh-CN"/>
          </a:p>
          <a:p>
            <a:r>
              <a:rPr lang="en-US" altLang="zh-CN"/>
              <a:t>And the rest of the pargraph stick or hold to the topic.</a:t>
            </a:r>
            <a:endParaRPr lang="en-US" altLang="zh-CN"/>
          </a:p>
          <a:p>
            <a:endParaRPr lang="en-US" altLang="zh-CN"/>
          </a:p>
          <a:p>
            <a:r>
              <a:rPr lang="en-US" altLang="zh-CN"/>
              <a:t>In other words, no irrelevant sentences could be found in the pargraph.</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Look at the following three sentences.</a:t>
            </a:r>
            <a:endParaRPr lang="en-US" altLang="zh-CN"/>
          </a:p>
          <a:p>
            <a:endParaRPr lang="en-US" altLang="zh-CN"/>
          </a:p>
          <a:p>
            <a:r>
              <a:rPr lang="en-US" altLang="zh-CN"/>
              <a:t>We know these three sentences are about flowers,</a:t>
            </a:r>
            <a:endParaRPr lang="en-US" altLang="zh-CN"/>
          </a:p>
          <a:p>
            <a:r>
              <a:rPr lang="en-US" altLang="zh-CN"/>
              <a:t>but what are they really about?</a:t>
            </a:r>
            <a:endParaRPr lang="en-US" altLang="zh-CN"/>
          </a:p>
          <a:p>
            <a:endParaRPr lang="en-US" altLang="zh-CN"/>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Look at the following three sentences.</a:t>
            </a:r>
            <a:endParaRPr lang="en-US" altLang="zh-CN"/>
          </a:p>
          <a:p>
            <a:endParaRPr lang="en-US" altLang="zh-CN"/>
          </a:p>
          <a:p>
            <a:r>
              <a:rPr lang="en-US" altLang="zh-CN"/>
              <a:t>We know these three sentences are about flowers,</a:t>
            </a:r>
            <a:endParaRPr lang="en-US" altLang="zh-CN"/>
          </a:p>
          <a:p>
            <a:r>
              <a:rPr lang="en-US" altLang="zh-CN"/>
              <a:t>but what are they really about?</a:t>
            </a:r>
            <a:endParaRPr lang="en-US" altLang="zh-CN"/>
          </a:p>
          <a:p>
            <a:endParaRPr lang="en-US" altLang="zh-CN"/>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02005" y="2348893"/>
            <a:ext cx="9089390" cy="162077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521335" indent="0" algn="ctr">
              <a:buNone/>
              <a:defRPr>
                <a:solidFill>
                  <a:schemeClr val="tx1">
                    <a:tint val="75000"/>
                  </a:schemeClr>
                </a:solidFill>
              </a:defRPr>
            </a:lvl2pPr>
            <a:lvl3pPr marL="1043305" indent="0" algn="ctr">
              <a:buNone/>
              <a:defRPr>
                <a:solidFill>
                  <a:schemeClr val="tx1">
                    <a:tint val="75000"/>
                  </a:schemeClr>
                </a:solidFill>
              </a:defRPr>
            </a:lvl3pPr>
            <a:lvl4pPr marL="1564640" indent="0" algn="ctr">
              <a:buNone/>
              <a:defRPr>
                <a:solidFill>
                  <a:schemeClr val="tx1">
                    <a:tint val="75000"/>
                  </a:schemeClr>
                </a:solidFill>
              </a:defRPr>
            </a:lvl4pPr>
            <a:lvl5pPr marL="2085975" indent="0" algn="ctr">
              <a:buNone/>
              <a:defRPr>
                <a:solidFill>
                  <a:schemeClr val="tx1">
                    <a:tint val="75000"/>
                  </a:schemeClr>
                </a:solidFill>
              </a:defRPr>
            </a:lvl5pPr>
            <a:lvl6pPr marL="2607945" indent="0" algn="ctr">
              <a:buNone/>
              <a:defRPr>
                <a:solidFill>
                  <a:schemeClr val="tx1">
                    <a:tint val="75000"/>
                  </a:schemeClr>
                </a:solidFill>
              </a:defRPr>
            </a:lvl6pPr>
            <a:lvl7pPr marL="3129280" indent="0" algn="ctr">
              <a:buNone/>
              <a:defRPr>
                <a:solidFill>
                  <a:schemeClr val="tx1">
                    <a:tint val="75000"/>
                  </a:schemeClr>
                </a:solidFill>
              </a:defRPr>
            </a:lvl7pPr>
            <a:lvl8pPr marL="3650615" indent="0" algn="ctr">
              <a:buNone/>
              <a:defRPr>
                <a:solidFill>
                  <a:schemeClr val="tx1">
                    <a:tint val="75000"/>
                  </a:schemeClr>
                </a:solidFill>
              </a:defRPr>
            </a:lvl8pPr>
            <a:lvl9pPr marL="417195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67112" y="334306"/>
            <a:ext cx="2812588" cy="7113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5639" y="334306"/>
            <a:ext cx="8263250" cy="71131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2005" y="672084"/>
            <a:ext cx="9089390" cy="126015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02005" y="2016252"/>
            <a:ext cx="4455583" cy="470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435812" y="2016252"/>
            <a:ext cx="4455583" cy="470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灯片编号占位符 4"/>
          <p:cNvSpPr>
            <a:spLocks noGrp="1"/>
          </p:cNvSpPr>
          <p:nvPr>
            <p:ph type="sldNum" sz="quarter" idx="10"/>
          </p:nvPr>
        </p:nvSpPr>
        <p:spPr/>
        <p:txBody>
          <a:bodyPr/>
          <a:p>
            <a:pPr lvl="0">
              <a:buNone/>
            </a:pPr>
            <a:r>
              <a:rPr lang="en-US" altLang="zh-CN" dirty="0">
                <a:latin typeface="Times New Roman" panose="02020603050405020304" pitchFamily="18" charset="0"/>
              </a:rPr>
              <a:t>1 - </a:t>
            </a:r>
            <a:fld id="{9A0DB2DC-4C9A-4742-B13C-FB6460FD3503}" type="slidenum">
              <a:rPr lang="en-US" altLang="zh-CN" sz="1200" dirty="0">
                <a:solidFill>
                  <a:srgbClr val="000000"/>
                </a:solidFill>
                <a:latin typeface="Times New Roman" panose="02020603050405020304" pitchFamily="18" charset="0"/>
              </a:rPr>
            </a:fld>
            <a:endParaRPr lang="en-US" altLang="zh-CN" sz="1200" dirty="0">
              <a:solidFill>
                <a:srgbClr val="000000"/>
              </a:solidFill>
              <a:latin typeface="Times New Roman" panose="02020603050405020304" pitchFamily="18" charset="0"/>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44705" y="4858812"/>
            <a:ext cx="9089390" cy="1501751"/>
          </a:xfrm>
        </p:spPr>
        <p:txBody>
          <a:bodyPr anchor="t"/>
          <a:lstStyle>
            <a:lvl1pPr algn="l">
              <a:defRPr sz="46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4705" y="3204786"/>
            <a:ext cx="9089390" cy="1654026"/>
          </a:xfrm>
        </p:spPr>
        <p:txBody>
          <a:bodyPr anchor="b"/>
          <a:lstStyle>
            <a:lvl1pPr marL="0" indent="0">
              <a:buNone/>
              <a:defRPr sz="2300">
                <a:solidFill>
                  <a:schemeClr val="tx1">
                    <a:tint val="75000"/>
                  </a:schemeClr>
                </a:solidFill>
              </a:defRPr>
            </a:lvl1pPr>
            <a:lvl2pPr marL="521335" indent="0">
              <a:buNone/>
              <a:defRPr sz="2100">
                <a:solidFill>
                  <a:schemeClr val="tx1">
                    <a:tint val="75000"/>
                  </a:schemeClr>
                </a:solidFill>
              </a:defRPr>
            </a:lvl2pPr>
            <a:lvl3pPr marL="1043305" indent="0">
              <a:buNone/>
              <a:defRPr sz="1800">
                <a:solidFill>
                  <a:schemeClr val="tx1">
                    <a:tint val="75000"/>
                  </a:schemeClr>
                </a:solidFill>
              </a:defRPr>
            </a:lvl3pPr>
            <a:lvl4pPr marL="1564640" indent="0">
              <a:buNone/>
              <a:defRPr sz="1600">
                <a:solidFill>
                  <a:schemeClr val="tx1">
                    <a:tint val="75000"/>
                  </a:schemeClr>
                </a:solidFill>
              </a:defRPr>
            </a:lvl4pPr>
            <a:lvl5pPr marL="2085975" indent="0">
              <a:buNone/>
              <a:defRPr sz="1600">
                <a:solidFill>
                  <a:schemeClr val="tx1">
                    <a:tint val="75000"/>
                  </a:schemeClr>
                </a:solidFill>
              </a:defRPr>
            </a:lvl5pPr>
            <a:lvl6pPr marL="2607945" indent="0">
              <a:buNone/>
              <a:defRPr sz="1600">
                <a:solidFill>
                  <a:schemeClr val="tx1">
                    <a:tint val="75000"/>
                  </a:schemeClr>
                </a:solidFill>
              </a:defRPr>
            </a:lvl6pPr>
            <a:lvl7pPr marL="3129280" indent="0">
              <a:buNone/>
              <a:defRPr sz="1600">
                <a:solidFill>
                  <a:schemeClr val="tx1">
                    <a:tint val="75000"/>
                  </a:schemeClr>
                </a:solidFill>
              </a:defRPr>
            </a:lvl7pPr>
            <a:lvl8pPr marL="3650615" indent="0">
              <a:buNone/>
              <a:defRPr sz="1600">
                <a:solidFill>
                  <a:schemeClr val="tx1">
                    <a:tint val="75000"/>
                  </a:schemeClr>
                </a:solidFill>
              </a:defRPr>
            </a:lvl8pPr>
            <a:lvl9pPr marL="417195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5639" y="1944575"/>
            <a:ext cx="5537918" cy="5502919"/>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341781" y="1944575"/>
            <a:ext cx="5537919" cy="5502919"/>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4670" y="302801"/>
            <a:ext cx="9624060" cy="126021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4670" y="1692533"/>
            <a:ext cx="4724775" cy="705367"/>
          </a:xfrm>
        </p:spPr>
        <p:txBody>
          <a:bodyPr anchor="b"/>
          <a:lstStyle>
            <a:lvl1pPr marL="0" indent="0">
              <a:buNone/>
              <a:defRPr sz="2700" b="1"/>
            </a:lvl1pPr>
            <a:lvl2pPr marL="521335" indent="0">
              <a:buNone/>
              <a:defRPr sz="2300" b="1"/>
            </a:lvl2pPr>
            <a:lvl3pPr marL="1043305" indent="0">
              <a:buNone/>
              <a:defRPr sz="2100" b="1"/>
            </a:lvl3pPr>
            <a:lvl4pPr marL="1564640" indent="0">
              <a:buNone/>
              <a:defRPr sz="1800" b="1"/>
            </a:lvl4pPr>
            <a:lvl5pPr marL="2085975" indent="0">
              <a:buNone/>
              <a:defRPr sz="1800" b="1"/>
            </a:lvl5pPr>
            <a:lvl6pPr marL="2607945" indent="0">
              <a:buNone/>
              <a:defRPr sz="1800" b="1"/>
            </a:lvl6pPr>
            <a:lvl7pPr marL="3129280" indent="0">
              <a:buNone/>
              <a:defRPr sz="1800" b="1"/>
            </a:lvl7pPr>
            <a:lvl8pPr marL="3650615" indent="0">
              <a:buNone/>
              <a:defRPr sz="1800" b="1"/>
            </a:lvl8pPr>
            <a:lvl9pPr marL="4171950" indent="0">
              <a:buNone/>
              <a:defRPr sz="18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34670" y="2397901"/>
            <a:ext cx="4724775" cy="4356478"/>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432099" y="1692533"/>
            <a:ext cx="4726631" cy="705367"/>
          </a:xfrm>
        </p:spPr>
        <p:txBody>
          <a:bodyPr anchor="b"/>
          <a:lstStyle>
            <a:lvl1pPr marL="0" indent="0">
              <a:buNone/>
              <a:defRPr sz="2700" b="1"/>
            </a:lvl1pPr>
            <a:lvl2pPr marL="521335" indent="0">
              <a:buNone/>
              <a:defRPr sz="2300" b="1"/>
            </a:lvl2pPr>
            <a:lvl3pPr marL="1043305" indent="0">
              <a:buNone/>
              <a:defRPr sz="2100" b="1"/>
            </a:lvl3pPr>
            <a:lvl4pPr marL="1564640" indent="0">
              <a:buNone/>
              <a:defRPr sz="1800" b="1"/>
            </a:lvl4pPr>
            <a:lvl5pPr marL="2085975" indent="0">
              <a:buNone/>
              <a:defRPr sz="1800" b="1"/>
            </a:lvl5pPr>
            <a:lvl6pPr marL="2607945" indent="0">
              <a:buNone/>
              <a:defRPr sz="1800" b="1"/>
            </a:lvl6pPr>
            <a:lvl7pPr marL="3129280" indent="0">
              <a:buNone/>
              <a:defRPr sz="1800" b="1"/>
            </a:lvl7pPr>
            <a:lvl8pPr marL="3650615" indent="0">
              <a:buNone/>
              <a:defRPr sz="1800" b="1"/>
            </a:lvl8pPr>
            <a:lvl9pPr marL="4171950" indent="0">
              <a:buNone/>
              <a:defRPr sz="18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432099" y="2397901"/>
            <a:ext cx="4726631" cy="4356478"/>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4671" y="301050"/>
            <a:ext cx="3518055" cy="1281214"/>
          </a:xfrm>
        </p:spPr>
        <p:txBody>
          <a:bodyPr anchor="b"/>
          <a:lstStyle>
            <a:lvl1pPr algn="l">
              <a:defRPr sz="23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180822" y="301051"/>
            <a:ext cx="5977908" cy="6453328"/>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34671" y="1582265"/>
            <a:ext cx="3518055" cy="5172114"/>
          </a:xfrm>
        </p:spPr>
        <p:txBody>
          <a:bodyPr/>
          <a:lstStyle>
            <a:lvl1pPr marL="0" indent="0">
              <a:buNone/>
              <a:defRPr sz="1600"/>
            </a:lvl1pPr>
            <a:lvl2pPr marL="521335" indent="0">
              <a:buNone/>
              <a:defRPr sz="1400"/>
            </a:lvl2pPr>
            <a:lvl3pPr marL="1043305" indent="0">
              <a:buNone/>
              <a:defRPr sz="1100"/>
            </a:lvl3pPr>
            <a:lvl4pPr marL="1564640" indent="0">
              <a:buNone/>
              <a:defRPr sz="1000"/>
            </a:lvl4pPr>
            <a:lvl5pPr marL="2085975" indent="0">
              <a:buNone/>
              <a:defRPr sz="1000"/>
            </a:lvl5pPr>
            <a:lvl6pPr marL="2607945" indent="0">
              <a:buNone/>
              <a:defRPr sz="1000"/>
            </a:lvl6pPr>
            <a:lvl7pPr marL="3129280" indent="0">
              <a:buNone/>
              <a:defRPr sz="1000"/>
            </a:lvl7pPr>
            <a:lvl8pPr marL="3650615" indent="0">
              <a:buNone/>
              <a:defRPr sz="1000"/>
            </a:lvl8pPr>
            <a:lvl9pPr marL="417195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95981" y="5292884"/>
            <a:ext cx="6416040" cy="624855"/>
          </a:xfrm>
        </p:spPr>
        <p:txBody>
          <a:bodyPr anchor="b"/>
          <a:lstStyle>
            <a:lvl1pPr algn="l">
              <a:defRPr sz="23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95981" y="675613"/>
            <a:ext cx="6416040" cy="4536758"/>
          </a:xfrm>
        </p:spPr>
        <p:txBody>
          <a:bodyPr/>
          <a:lstStyle>
            <a:lvl1pPr marL="0" indent="0">
              <a:buNone/>
              <a:defRPr sz="3700"/>
            </a:lvl1pPr>
            <a:lvl2pPr marL="521335" indent="0">
              <a:buNone/>
              <a:defRPr sz="3200"/>
            </a:lvl2pPr>
            <a:lvl3pPr marL="1043305" indent="0">
              <a:buNone/>
              <a:defRPr sz="2700"/>
            </a:lvl3pPr>
            <a:lvl4pPr marL="1564640" indent="0">
              <a:buNone/>
              <a:defRPr sz="2300"/>
            </a:lvl4pPr>
            <a:lvl5pPr marL="2085975" indent="0">
              <a:buNone/>
              <a:defRPr sz="2300"/>
            </a:lvl5pPr>
            <a:lvl6pPr marL="2607945" indent="0">
              <a:buNone/>
              <a:defRPr sz="2300"/>
            </a:lvl6pPr>
            <a:lvl7pPr marL="3129280" indent="0">
              <a:buNone/>
              <a:defRPr sz="2300"/>
            </a:lvl7pPr>
            <a:lvl8pPr marL="3650615" indent="0">
              <a:buNone/>
              <a:defRPr sz="2300"/>
            </a:lvl8pPr>
            <a:lvl9pPr marL="4171950" indent="0">
              <a:buNone/>
              <a:defRPr sz="2300"/>
            </a:lvl9pPr>
          </a:lstStyle>
          <a:p>
            <a:endParaRPr lang="zh-CN" altLang="en-US"/>
          </a:p>
        </p:txBody>
      </p:sp>
      <p:sp>
        <p:nvSpPr>
          <p:cNvPr id="4" name="文本占位符 3"/>
          <p:cNvSpPr>
            <a:spLocks noGrp="1"/>
          </p:cNvSpPr>
          <p:nvPr>
            <p:ph type="body" sz="half" idx="2"/>
          </p:nvPr>
        </p:nvSpPr>
        <p:spPr>
          <a:xfrm>
            <a:off x="2095981" y="5917739"/>
            <a:ext cx="6416040" cy="887398"/>
          </a:xfrm>
        </p:spPr>
        <p:txBody>
          <a:bodyPr/>
          <a:lstStyle>
            <a:lvl1pPr marL="0" indent="0">
              <a:buNone/>
              <a:defRPr sz="1600"/>
            </a:lvl1pPr>
            <a:lvl2pPr marL="521335" indent="0">
              <a:buNone/>
              <a:defRPr sz="1400"/>
            </a:lvl2pPr>
            <a:lvl3pPr marL="1043305" indent="0">
              <a:buNone/>
              <a:defRPr sz="1100"/>
            </a:lvl3pPr>
            <a:lvl4pPr marL="1564640" indent="0">
              <a:buNone/>
              <a:defRPr sz="1000"/>
            </a:lvl4pPr>
            <a:lvl5pPr marL="2085975" indent="0">
              <a:buNone/>
              <a:defRPr sz="1000"/>
            </a:lvl5pPr>
            <a:lvl6pPr marL="2607945" indent="0">
              <a:buNone/>
              <a:defRPr sz="1000"/>
            </a:lvl6pPr>
            <a:lvl7pPr marL="3129280" indent="0">
              <a:buNone/>
              <a:defRPr sz="1000"/>
            </a:lvl7pPr>
            <a:lvl8pPr marL="3650615" indent="0">
              <a:buNone/>
              <a:defRPr sz="1000"/>
            </a:lvl8pPr>
            <a:lvl9pPr marL="417195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34670" y="302801"/>
            <a:ext cx="9624060" cy="1260211"/>
          </a:xfrm>
          <a:prstGeom prst="rect">
            <a:avLst/>
          </a:prstGeom>
        </p:spPr>
        <p:txBody>
          <a:bodyPr vert="horz" lIns="104306" tIns="52153" rIns="104306" bIns="52153"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4670" y="1764295"/>
            <a:ext cx="9624060" cy="4990084"/>
          </a:xfrm>
          <a:prstGeom prst="rect">
            <a:avLst/>
          </a:prstGeom>
        </p:spPr>
        <p:txBody>
          <a:bodyPr vert="horz" lIns="104306" tIns="52153" rIns="104306" bIns="52153"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534670" y="7008171"/>
            <a:ext cx="2495127" cy="402567"/>
          </a:xfrm>
          <a:prstGeom prst="rect">
            <a:avLst/>
          </a:prstGeom>
        </p:spPr>
        <p:txBody>
          <a:bodyPr vert="horz" lIns="104306" tIns="52153" rIns="104306" bIns="52153" rtlCol="0" anchor="ctr"/>
          <a:lstStyle>
            <a:lvl1pPr algn="l">
              <a:defRPr sz="1400">
                <a:solidFill>
                  <a:schemeClr val="tx1">
                    <a:tint val="75000"/>
                  </a:schemeClr>
                </a:solidFill>
              </a:defRPr>
            </a:lvl1pPr>
          </a:lstStyle>
          <a:p>
            <a:fld id="{2B995786-32F7-4E99-B065-92F63E3F1598}" type="datetimeFigureOut">
              <a:rPr lang="zh-CN" altLang="en-US" smtClean="0"/>
            </a:fld>
            <a:endParaRPr lang="zh-CN" altLang="en-US"/>
          </a:p>
        </p:txBody>
      </p:sp>
      <p:sp>
        <p:nvSpPr>
          <p:cNvPr id="5" name="页脚占位符 4"/>
          <p:cNvSpPr>
            <a:spLocks noGrp="1"/>
          </p:cNvSpPr>
          <p:nvPr>
            <p:ph type="ftr" sz="quarter" idx="3"/>
          </p:nvPr>
        </p:nvSpPr>
        <p:spPr>
          <a:xfrm>
            <a:off x="3653579" y="7008171"/>
            <a:ext cx="3386243" cy="402567"/>
          </a:xfrm>
          <a:prstGeom prst="rect">
            <a:avLst/>
          </a:prstGeom>
        </p:spPr>
        <p:txBody>
          <a:bodyPr vert="horz" lIns="104306" tIns="52153" rIns="104306" bIns="52153"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663603" y="7008171"/>
            <a:ext cx="2495127" cy="402567"/>
          </a:xfrm>
          <a:prstGeom prst="rect">
            <a:avLst/>
          </a:prstGeom>
        </p:spPr>
        <p:txBody>
          <a:bodyPr vert="horz" lIns="104306" tIns="52153" rIns="104306" bIns="52153" rtlCol="0" anchor="ctr"/>
          <a:lstStyle>
            <a:lvl1pPr algn="r">
              <a:defRPr sz="1400">
                <a:solidFill>
                  <a:schemeClr val="tx1">
                    <a:tint val="75000"/>
                  </a:schemeClr>
                </a:solidFill>
              </a:defRPr>
            </a:lvl1pPr>
          </a:lstStyle>
          <a:p>
            <a:fld id="{AC706126-B14A-4608-822E-E114917F396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043305" rtl="0" eaLnBrk="1" latinLnBrk="0" hangingPunct="1">
        <a:spcBef>
          <a:spcPct val="0"/>
        </a:spcBef>
        <a:buNone/>
        <a:defRPr sz="5000" kern="1200">
          <a:solidFill>
            <a:schemeClr val="tx1"/>
          </a:solidFill>
          <a:latin typeface="+mj-lt"/>
          <a:ea typeface="+mj-ea"/>
          <a:cs typeface="+mj-cs"/>
        </a:defRPr>
      </a:lvl1pPr>
    </p:titleStyle>
    <p:bodyStyle>
      <a:lvl1pPr marL="391160" indent="-391160" algn="l" defTabSz="1043305"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1pPr>
      <a:lvl2pPr marL="847725" indent="-325755" algn="l" defTabSz="104330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1303655" indent="-260985" algn="l" defTabSz="104330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25625" indent="-260985" algn="l" defTabSz="104330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46960" indent="-260985" algn="l" defTabSz="104330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68295" indent="-260985" algn="l" defTabSz="104330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89630" indent="-260985" algn="l" defTabSz="104330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911600" indent="-260985" algn="l" defTabSz="104330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432935" indent="-260985" algn="l" defTabSz="104330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43305" rtl="0" eaLnBrk="1" latinLnBrk="0" hangingPunct="1">
        <a:defRPr sz="2100" kern="1200">
          <a:solidFill>
            <a:schemeClr val="tx1"/>
          </a:solidFill>
          <a:latin typeface="+mn-lt"/>
          <a:ea typeface="+mn-ea"/>
          <a:cs typeface="+mn-cs"/>
        </a:defRPr>
      </a:lvl1pPr>
      <a:lvl2pPr marL="521335" algn="l" defTabSz="1043305" rtl="0" eaLnBrk="1" latinLnBrk="0" hangingPunct="1">
        <a:defRPr sz="2100" kern="1200">
          <a:solidFill>
            <a:schemeClr val="tx1"/>
          </a:solidFill>
          <a:latin typeface="+mn-lt"/>
          <a:ea typeface="+mn-ea"/>
          <a:cs typeface="+mn-cs"/>
        </a:defRPr>
      </a:lvl2pPr>
      <a:lvl3pPr marL="1043305" algn="l" defTabSz="1043305" rtl="0" eaLnBrk="1" latinLnBrk="0" hangingPunct="1">
        <a:defRPr sz="2100" kern="1200">
          <a:solidFill>
            <a:schemeClr val="tx1"/>
          </a:solidFill>
          <a:latin typeface="+mn-lt"/>
          <a:ea typeface="+mn-ea"/>
          <a:cs typeface="+mn-cs"/>
        </a:defRPr>
      </a:lvl3pPr>
      <a:lvl4pPr marL="1564640" algn="l" defTabSz="1043305" rtl="0" eaLnBrk="1" latinLnBrk="0" hangingPunct="1">
        <a:defRPr sz="2100" kern="1200">
          <a:solidFill>
            <a:schemeClr val="tx1"/>
          </a:solidFill>
          <a:latin typeface="+mn-lt"/>
          <a:ea typeface="+mn-ea"/>
          <a:cs typeface="+mn-cs"/>
        </a:defRPr>
      </a:lvl4pPr>
      <a:lvl5pPr marL="2085975" algn="l" defTabSz="1043305" rtl="0" eaLnBrk="1" latinLnBrk="0" hangingPunct="1">
        <a:defRPr sz="2100" kern="1200">
          <a:solidFill>
            <a:schemeClr val="tx1"/>
          </a:solidFill>
          <a:latin typeface="+mn-lt"/>
          <a:ea typeface="+mn-ea"/>
          <a:cs typeface="+mn-cs"/>
        </a:defRPr>
      </a:lvl5pPr>
      <a:lvl6pPr marL="2607945" algn="l" defTabSz="1043305" rtl="0" eaLnBrk="1" latinLnBrk="0" hangingPunct="1">
        <a:defRPr sz="2100" kern="1200">
          <a:solidFill>
            <a:schemeClr val="tx1"/>
          </a:solidFill>
          <a:latin typeface="+mn-lt"/>
          <a:ea typeface="+mn-ea"/>
          <a:cs typeface="+mn-cs"/>
        </a:defRPr>
      </a:lvl6pPr>
      <a:lvl7pPr marL="3129280" algn="l" defTabSz="1043305" rtl="0" eaLnBrk="1" latinLnBrk="0" hangingPunct="1">
        <a:defRPr sz="2100" kern="1200">
          <a:solidFill>
            <a:schemeClr val="tx1"/>
          </a:solidFill>
          <a:latin typeface="+mn-lt"/>
          <a:ea typeface="+mn-ea"/>
          <a:cs typeface="+mn-cs"/>
        </a:defRPr>
      </a:lvl7pPr>
      <a:lvl8pPr marL="3650615" algn="l" defTabSz="1043305" rtl="0" eaLnBrk="1" latinLnBrk="0" hangingPunct="1">
        <a:defRPr sz="2100" kern="1200">
          <a:solidFill>
            <a:schemeClr val="tx1"/>
          </a:solidFill>
          <a:latin typeface="+mn-lt"/>
          <a:ea typeface="+mn-ea"/>
          <a:cs typeface="+mn-cs"/>
        </a:defRPr>
      </a:lvl8pPr>
      <a:lvl9pPr marL="4171950" algn="l" defTabSz="104330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2单项\2019\外国语学院网站\ppt\ppt-0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24" y="9153"/>
            <a:ext cx="10699750" cy="7566026"/>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F:\2单项\2019\外国语学院网站\ppt\ppt-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
            <a:ext cx="10699750" cy="75660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2单项\2019\外国语学院网站\ppt\ppt-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9154"/>
            <a:ext cx="10693400" cy="756602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F:\2单项\2019\外国语学院网站\ppt\ppt-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4" y="0"/>
            <a:ext cx="10693400" cy="75660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2单项\2019\外国语学院网站\ppt\ppt-1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6" y="-19573"/>
            <a:ext cx="10721063" cy="758559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2单项\2019\外国语学院网站\ppt\ppt-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6618" y="6378575"/>
            <a:ext cx="4200525" cy="11826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32"/>
                                        </p:tgtEl>
                                        <p:attrNameLst>
                                          <p:attrName>style.visibility</p:attrName>
                                        </p:attrNameLst>
                                      </p:cBhvr>
                                      <p:to>
                                        <p:strVal val="visible"/>
                                      </p:to>
                                    </p:set>
                                    <p:anim calcmode="lin" valueType="num">
                                      <p:cBhvr>
                                        <p:cTn id="7" dur="2000" fill="hold"/>
                                        <p:tgtEl>
                                          <p:spTgt spid="1032"/>
                                        </p:tgtEl>
                                        <p:attrNameLst>
                                          <p:attrName>ppt_w</p:attrName>
                                        </p:attrNameLst>
                                      </p:cBhvr>
                                      <p:tavLst>
                                        <p:tav tm="0">
                                          <p:val>
                                            <p:fltVal val="0"/>
                                          </p:val>
                                        </p:tav>
                                        <p:tav tm="100000">
                                          <p:val>
                                            <p:strVal val="#ppt_w"/>
                                          </p:val>
                                        </p:tav>
                                      </p:tavLst>
                                    </p:anim>
                                    <p:anim calcmode="lin" valueType="num">
                                      <p:cBhvr>
                                        <p:cTn id="8" dur="2000" fill="hold"/>
                                        <p:tgtEl>
                                          <p:spTgt spid="1032"/>
                                        </p:tgtEl>
                                        <p:attrNameLst>
                                          <p:attrName>ppt_h</p:attrName>
                                        </p:attrNameLst>
                                      </p:cBhvr>
                                      <p:tavLst>
                                        <p:tav tm="0">
                                          <p:val>
                                            <p:fltVal val="0"/>
                                          </p:val>
                                        </p:tav>
                                        <p:tav tm="100000">
                                          <p:val>
                                            <p:strVal val="#ppt_h"/>
                                          </p:val>
                                        </p:tav>
                                      </p:tavLst>
                                    </p:anim>
                                    <p:animEffect transition="in" filter="fade">
                                      <p:cBhvr>
                                        <p:cTn id="9" dur="2000"/>
                                        <p:tgtEl>
                                          <p:spTgt spid="1032"/>
                                        </p:tgtEl>
                                      </p:cBhvr>
                                    </p:animEffect>
                                  </p:childTnLst>
                                </p:cTn>
                              </p:par>
                              <p:par>
                                <p:cTn id="10" presetID="53" presetClass="entr" presetSubtype="16" fill="hold" nodeType="withEffect">
                                  <p:stCondLst>
                                    <p:cond delay="500"/>
                                  </p:stCondLst>
                                  <p:childTnLst>
                                    <p:set>
                                      <p:cBhvr>
                                        <p:cTn id="11" dur="1" fill="hold">
                                          <p:stCondLst>
                                            <p:cond delay="0"/>
                                          </p:stCondLst>
                                        </p:cTn>
                                        <p:tgtEl>
                                          <p:spTgt spid="1033"/>
                                        </p:tgtEl>
                                        <p:attrNameLst>
                                          <p:attrName>style.visibility</p:attrName>
                                        </p:attrNameLst>
                                      </p:cBhvr>
                                      <p:to>
                                        <p:strVal val="visible"/>
                                      </p:to>
                                    </p:set>
                                    <p:anim calcmode="lin" valueType="num">
                                      <p:cBhvr>
                                        <p:cTn id="12" dur="1500" fill="hold"/>
                                        <p:tgtEl>
                                          <p:spTgt spid="1033"/>
                                        </p:tgtEl>
                                        <p:attrNameLst>
                                          <p:attrName>ppt_w</p:attrName>
                                        </p:attrNameLst>
                                      </p:cBhvr>
                                      <p:tavLst>
                                        <p:tav tm="0">
                                          <p:val>
                                            <p:fltVal val="0"/>
                                          </p:val>
                                        </p:tav>
                                        <p:tav tm="100000">
                                          <p:val>
                                            <p:strVal val="#ppt_w"/>
                                          </p:val>
                                        </p:tav>
                                      </p:tavLst>
                                    </p:anim>
                                    <p:anim calcmode="lin" valueType="num">
                                      <p:cBhvr>
                                        <p:cTn id="13" dur="1500" fill="hold"/>
                                        <p:tgtEl>
                                          <p:spTgt spid="1033"/>
                                        </p:tgtEl>
                                        <p:attrNameLst>
                                          <p:attrName>ppt_h</p:attrName>
                                        </p:attrNameLst>
                                      </p:cBhvr>
                                      <p:tavLst>
                                        <p:tav tm="0">
                                          <p:val>
                                            <p:fltVal val="0"/>
                                          </p:val>
                                        </p:tav>
                                        <p:tav tm="100000">
                                          <p:val>
                                            <p:strVal val="#ppt_h"/>
                                          </p:val>
                                        </p:tav>
                                      </p:tavLst>
                                    </p:anim>
                                    <p:animEffect transition="in" filter="fade">
                                      <p:cBhvr>
                                        <p:cTn id="14" dur="1500"/>
                                        <p:tgtEl>
                                          <p:spTgt spid="1033"/>
                                        </p:tgtEl>
                                      </p:cBhvr>
                                    </p:animEffect>
                                  </p:childTnLst>
                                </p:cTn>
                              </p:par>
                            </p:childTnLst>
                          </p:cTn>
                        </p:par>
                        <p:par>
                          <p:cTn id="15" fill="hold">
                            <p:stCondLst>
                              <p:cond delay="2000"/>
                            </p:stCondLst>
                            <p:childTnLst>
                              <p:par>
                                <p:cTn id="16" presetID="45" presetClass="entr" presetSubtype="0" fill="hold" nodeType="afterEffect">
                                  <p:stCondLst>
                                    <p:cond delay="200"/>
                                  </p:stCondLst>
                                  <p:childTnLst>
                                    <p:set>
                                      <p:cBhvr>
                                        <p:cTn id="17" dur="1" fill="hold">
                                          <p:stCondLst>
                                            <p:cond delay="0"/>
                                          </p:stCondLst>
                                        </p:cTn>
                                        <p:tgtEl>
                                          <p:spTgt spid="1035"/>
                                        </p:tgtEl>
                                        <p:attrNameLst>
                                          <p:attrName>style.visibility</p:attrName>
                                        </p:attrNameLst>
                                      </p:cBhvr>
                                      <p:to>
                                        <p:strVal val="visible"/>
                                      </p:to>
                                    </p:set>
                                    <p:animEffect transition="in" filter="fade">
                                      <p:cBhvr>
                                        <p:cTn id="18" dur="1000"/>
                                        <p:tgtEl>
                                          <p:spTgt spid="1035"/>
                                        </p:tgtEl>
                                      </p:cBhvr>
                                    </p:animEffect>
                                    <p:anim calcmode="lin" valueType="num">
                                      <p:cBhvr>
                                        <p:cTn id="19" dur="1000" fill="hold"/>
                                        <p:tgtEl>
                                          <p:spTgt spid="1035"/>
                                        </p:tgtEl>
                                        <p:attrNameLst>
                                          <p:attrName>ppt_w</p:attrName>
                                        </p:attrNameLst>
                                      </p:cBhvr>
                                      <p:tavLst>
                                        <p:tav tm="0" fmla="#ppt_w*sin(2.5*pi*$)">
                                          <p:val>
                                            <p:fltVal val="0"/>
                                          </p:val>
                                        </p:tav>
                                        <p:tav tm="100000">
                                          <p:val>
                                            <p:fltVal val="1"/>
                                          </p:val>
                                        </p:tav>
                                      </p:tavLst>
                                    </p:anim>
                                    <p:anim calcmode="lin" valueType="num">
                                      <p:cBhvr>
                                        <p:cTn id="20" dur="1000" fill="hold"/>
                                        <p:tgtEl>
                                          <p:spTgt spid="1035"/>
                                        </p:tgtEl>
                                        <p:attrNameLst>
                                          <p:attrName>ppt_h</p:attrName>
                                        </p:attrNameLst>
                                      </p:cBhvr>
                                      <p:tavLst>
                                        <p:tav tm="0">
                                          <p:val>
                                            <p:strVal val="#ppt_h"/>
                                          </p:val>
                                        </p:tav>
                                        <p:tav tm="100000">
                                          <p:val>
                                            <p:strVal val="#ppt_h"/>
                                          </p:val>
                                        </p:tav>
                                      </p:tavLst>
                                    </p:anim>
                                  </p:childTnLst>
                                </p:cTn>
                              </p:par>
                            </p:childTnLst>
                          </p:cTn>
                        </p:par>
                        <p:par>
                          <p:cTn id="21" fill="hold">
                            <p:stCondLst>
                              <p:cond delay="3200"/>
                            </p:stCondLst>
                            <p:childTnLst>
                              <p:par>
                                <p:cTn id="22" presetID="10" presetClass="entr" presetSubtype="0" fill="hold" nodeType="afterEffect">
                                  <p:stCondLst>
                                    <p:cond delay="0"/>
                                  </p:stCondLst>
                                  <p:childTnLst>
                                    <p:set>
                                      <p:cBhvr>
                                        <p:cTn id="23" dur="1" fill="hold">
                                          <p:stCondLst>
                                            <p:cond delay="0"/>
                                          </p:stCondLst>
                                        </p:cTn>
                                        <p:tgtEl>
                                          <p:spTgt spid="1034"/>
                                        </p:tgtEl>
                                        <p:attrNameLst>
                                          <p:attrName>style.visibility</p:attrName>
                                        </p:attrNameLst>
                                      </p:cBhvr>
                                      <p:to>
                                        <p:strVal val="visible"/>
                                      </p:to>
                                    </p:set>
                                    <p:animEffect transition="in" filter="fade">
                                      <p:cBhvr>
                                        <p:cTn id="24" dur="500"/>
                                        <p:tgtEl>
                                          <p:spTgt spid="1034"/>
                                        </p:tgtEl>
                                      </p:cBhvr>
                                    </p:animEffect>
                                  </p:childTnLst>
                                </p:cTn>
                              </p:par>
                              <p:par>
                                <p:cTn id="25" presetID="10"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fade">
                                      <p:cBhvr>
                                        <p:cTn id="27" dur="500"/>
                                        <p:tgtEl>
                                          <p:spTgt spid="2050"/>
                                        </p:tgtEl>
                                      </p:cBhvr>
                                    </p:animEffect>
                                  </p:childTnLst>
                                </p:cTn>
                              </p:par>
                              <p:par>
                                <p:cTn id="28" presetID="6" presetClass="emph" presetSubtype="0" fill="hold" nodeType="withEffect">
                                  <p:stCondLst>
                                    <p:cond delay="0"/>
                                  </p:stCondLst>
                                  <p:childTnLst>
                                    <p:animScale>
                                      <p:cBhvr>
                                        <p:cTn id="29" dur="5000" fill="hold"/>
                                        <p:tgtEl>
                                          <p:spTgt spid="2050"/>
                                        </p:tgtEl>
                                      </p:cBhvr>
                                      <p:by x="150000" y="150000"/>
                                    </p:animScale>
                                  </p:childTnLst>
                                </p:cTn>
                              </p:par>
                              <p:par>
                                <p:cTn id="30" presetID="2" presetClass="entr" presetSubtype="4" fill="hold" nodeType="with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additive="base">
                                        <p:cTn id="32" dur="1000" fill="hold"/>
                                        <p:tgtEl>
                                          <p:spTgt spid="1026"/>
                                        </p:tgtEl>
                                        <p:attrNameLst>
                                          <p:attrName>ppt_x</p:attrName>
                                        </p:attrNameLst>
                                      </p:cBhvr>
                                      <p:tavLst>
                                        <p:tav tm="0">
                                          <p:val>
                                            <p:strVal val="#ppt_x"/>
                                          </p:val>
                                        </p:tav>
                                        <p:tav tm="100000">
                                          <p:val>
                                            <p:strVal val="#ppt_x"/>
                                          </p:val>
                                        </p:tav>
                                      </p:tavLst>
                                    </p:anim>
                                    <p:anim calcmode="lin" valueType="num">
                                      <p:cBhvr additive="base">
                                        <p:cTn id="33" dur="10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4670" y="113665"/>
            <a:ext cx="9624060" cy="7458075"/>
          </a:xfrm>
        </p:spPr>
        <p:txBody>
          <a:bodyPr>
            <a:noAutofit/>
          </a:bodyPr>
          <a:p>
            <a:r>
              <a:rPr lang="en-US" altLang="zh-CN" sz="3400"/>
              <a:t>An example:</a:t>
            </a:r>
            <a:endParaRPr lang="en-US" altLang="zh-CN" sz="3400"/>
          </a:p>
          <a:p>
            <a:r>
              <a:rPr lang="en-US" altLang="zh-CN" sz="3400">
                <a:solidFill>
                  <a:schemeClr val="tx1"/>
                </a:solidFill>
              </a:rPr>
              <a:t>We now have, as a result of modern means of communication, hundreds of thousands of words flung at us daily. W</a:t>
            </a:r>
            <a:r>
              <a:rPr lang="en-US" altLang="zh-CN" sz="3400"/>
              <a:t>e are constantly being talked at, by teachers, preachers, salesmen, public officials, and motion picture soundtracks. The cries of advertisers pursue us into our very homes, thanks to the radio - and in some houses the radio is never turned off from morning to night. Daily the newsboy bring us, in large cities, from thirty to fifty enormous pages of print, and almost three times that amount on Sunday. We go out and get more words at bookstores and libraries. Words fill our lives.</a:t>
            </a:r>
            <a:endParaRPr lang="en-US" altLang="zh-CN" sz="3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4670" y="113665"/>
            <a:ext cx="9624060" cy="7458075"/>
          </a:xfrm>
        </p:spPr>
        <p:txBody>
          <a:bodyPr>
            <a:noAutofit/>
          </a:bodyPr>
          <a:p>
            <a:r>
              <a:rPr lang="en-US" altLang="zh-CN" sz="3400"/>
              <a:t>An example:</a:t>
            </a:r>
            <a:endParaRPr lang="en-US" altLang="zh-CN" sz="3400"/>
          </a:p>
          <a:p>
            <a:r>
              <a:rPr lang="en-US" altLang="zh-CN" sz="3400">
                <a:solidFill>
                  <a:srgbClr val="C00000"/>
                </a:solidFill>
              </a:rPr>
              <a:t>We now have, as a result of modern means of communication, hundreds of thousands of words flung at us daily.</a:t>
            </a:r>
            <a:r>
              <a:rPr lang="en-US" altLang="zh-CN" sz="3400"/>
              <a:t> We are constantly being </a:t>
            </a:r>
            <a:r>
              <a:rPr lang="en-US" altLang="zh-CN" sz="3400">
                <a:solidFill>
                  <a:srgbClr val="6600FF"/>
                </a:solidFill>
              </a:rPr>
              <a:t>talked at, by teachers, preachers, salesmen, public officials, and motion picture soundtracks</a:t>
            </a:r>
            <a:r>
              <a:rPr lang="en-US" altLang="zh-CN" sz="3400"/>
              <a:t>. The cries of </a:t>
            </a:r>
            <a:r>
              <a:rPr lang="en-US" altLang="zh-CN" sz="3400">
                <a:solidFill>
                  <a:srgbClr val="6600FF"/>
                </a:solidFill>
              </a:rPr>
              <a:t>advertisers </a:t>
            </a:r>
            <a:r>
              <a:rPr lang="en-US" altLang="zh-CN" sz="3400"/>
              <a:t>pursue us into our very homes, thanks to the </a:t>
            </a:r>
            <a:r>
              <a:rPr lang="en-US" altLang="zh-CN" sz="3400">
                <a:solidFill>
                  <a:srgbClr val="6600FF"/>
                </a:solidFill>
              </a:rPr>
              <a:t>radio </a:t>
            </a:r>
            <a:r>
              <a:rPr lang="en-US" altLang="zh-CN" sz="3400"/>
              <a:t>- and in some houses the radio is never turned off from morning to night. Daily the </a:t>
            </a:r>
            <a:r>
              <a:rPr lang="en-US" altLang="zh-CN" sz="3400">
                <a:solidFill>
                  <a:srgbClr val="6600FF"/>
                </a:solidFill>
              </a:rPr>
              <a:t>newsboy </a:t>
            </a:r>
            <a:r>
              <a:rPr lang="en-US" altLang="zh-CN" sz="3400"/>
              <a:t>bring us, in large cities, from thirty to fifty enormous pages of print, and almost three times that amount on Sunday. We go out and get more </a:t>
            </a:r>
            <a:r>
              <a:rPr lang="en-US" altLang="zh-CN" sz="3400">
                <a:solidFill>
                  <a:srgbClr val="6600FF"/>
                </a:solidFill>
              </a:rPr>
              <a:t>words </a:t>
            </a:r>
            <a:r>
              <a:rPr lang="en-US" altLang="zh-CN" sz="3400"/>
              <a:t>at </a:t>
            </a:r>
            <a:r>
              <a:rPr lang="en-US" altLang="zh-CN" sz="3400">
                <a:solidFill>
                  <a:srgbClr val="6600FF"/>
                </a:solidFill>
              </a:rPr>
              <a:t>bookstores </a:t>
            </a:r>
            <a:r>
              <a:rPr lang="en-US" altLang="zh-CN" sz="3400"/>
              <a:t>and </a:t>
            </a:r>
            <a:r>
              <a:rPr lang="en-US" altLang="zh-CN" sz="3400">
                <a:solidFill>
                  <a:srgbClr val="6600FF"/>
                </a:solidFill>
              </a:rPr>
              <a:t>libraries</a:t>
            </a:r>
            <a:r>
              <a:rPr lang="en-US" altLang="zh-CN" sz="3400"/>
              <a:t>. Words fill our lives.</a:t>
            </a:r>
            <a:endParaRPr lang="en-US" altLang="zh-CN" sz="3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Unity</a:t>
            </a:r>
            <a:endParaRPr lang="en-US" altLang="zh-CN"/>
          </a:p>
        </p:txBody>
      </p:sp>
      <p:sp>
        <p:nvSpPr>
          <p:cNvPr id="3" name="内容占位符 2"/>
          <p:cNvSpPr>
            <a:spLocks noGrp="1"/>
          </p:cNvSpPr>
          <p:nvPr>
            <p:ph idx="1"/>
          </p:nvPr>
        </p:nvSpPr>
        <p:spPr/>
        <p:txBody>
          <a:bodyPr/>
          <a:p>
            <a:r>
              <a:rPr lang="en-US" altLang="zh-CN"/>
              <a:t>The most beautiful flower</a:t>
            </a:r>
            <a:r>
              <a:rPr lang="en-US" altLang="zh-CN">
                <a:solidFill>
                  <a:schemeClr val="tx1"/>
                </a:solidFill>
              </a:rPr>
              <a:t> is the rose because it comes in so many different colors. Another beautiful flower is the daisy which sometimes grows wild. Spring flowers like tulips, daffodils, and crocuses are also very pretty.</a:t>
            </a:r>
            <a:endParaRPr lang="en-US" altLang="zh-CN">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Unity</a:t>
            </a:r>
            <a:endParaRPr lang="en-US" altLang="zh-CN"/>
          </a:p>
        </p:txBody>
      </p:sp>
      <p:sp>
        <p:nvSpPr>
          <p:cNvPr id="3" name="内容占位符 2"/>
          <p:cNvSpPr>
            <a:spLocks noGrp="1"/>
          </p:cNvSpPr>
          <p:nvPr>
            <p:ph idx="1"/>
          </p:nvPr>
        </p:nvSpPr>
        <p:spPr/>
        <p:txBody>
          <a:bodyPr/>
          <a:p>
            <a:r>
              <a:rPr lang="en-US" altLang="zh-CN"/>
              <a:t>The most beautiful flower is the </a:t>
            </a:r>
            <a:r>
              <a:rPr lang="en-US" altLang="zh-CN">
                <a:solidFill>
                  <a:srgbClr val="C00000"/>
                </a:solidFill>
              </a:rPr>
              <a:t>rose </a:t>
            </a:r>
            <a:r>
              <a:rPr lang="en-US" altLang="zh-CN"/>
              <a:t>because it comes in so many different colors. Another beautiful flower is the </a:t>
            </a:r>
            <a:r>
              <a:rPr lang="en-US" altLang="zh-CN">
                <a:solidFill>
                  <a:srgbClr val="C00000"/>
                </a:solidFill>
              </a:rPr>
              <a:t>daisy </a:t>
            </a:r>
            <a:r>
              <a:rPr lang="en-US" altLang="zh-CN"/>
              <a:t>which sometimes grows wild. Spring flowers like </a:t>
            </a:r>
            <a:r>
              <a:rPr lang="en-US" altLang="zh-CN">
                <a:solidFill>
                  <a:srgbClr val="C00000"/>
                </a:solidFill>
              </a:rPr>
              <a:t>tulips, daffodils, and crocuses</a:t>
            </a:r>
            <a:r>
              <a:rPr lang="en-US" altLang="zh-CN"/>
              <a:t> are also very pretty.</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Unity</a:t>
            </a:r>
            <a:endParaRPr lang="en-US" altLang="zh-CN"/>
          </a:p>
        </p:txBody>
      </p:sp>
      <p:sp>
        <p:nvSpPr>
          <p:cNvPr id="3" name="内容占位符 2"/>
          <p:cNvSpPr>
            <a:spLocks noGrp="1"/>
          </p:cNvSpPr>
          <p:nvPr>
            <p:ph idx="1"/>
          </p:nvPr>
        </p:nvSpPr>
        <p:spPr/>
        <p:txBody>
          <a:bodyPr/>
          <a:p>
            <a:r>
              <a:rPr lang="en-US" altLang="zh-CN">
                <a:solidFill>
                  <a:srgbClr val="C00000"/>
                </a:solidFill>
              </a:rPr>
              <a:t>There are many lovely flowers to consider for your garden. </a:t>
            </a:r>
            <a:r>
              <a:rPr lang="en-US" altLang="zh-CN"/>
              <a:t>The most beautiful flower is the rose because it comes in so many different colors. Another beautiful flower is the daisy which sometimes grows wild. Spring flowers like tulips, daffodils, and crocuses are also very pretty.</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Unity</a:t>
            </a:r>
            <a:endParaRPr lang="en-US" altLang="zh-CN"/>
          </a:p>
        </p:txBody>
      </p:sp>
      <p:sp>
        <p:nvSpPr>
          <p:cNvPr id="3" name="内容占位符 2"/>
          <p:cNvSpPr>
            <a:spLocks noGrp="1"/>
          </p:cNvSpPr>
          <p:nvPr>
            <p:ph idx="1"/>
          </p:nvPr>
        </p:nvSpPr>
        <p:spPr/>
        <p:txBody>
          <a:bodyPr>
            <a:normAutofit fontScale="90000" lnSpcReduction="20000"/>
          </a:bodyPr>
          <a:p>
            <a:r>
              <a:rPr lang="en-US" altLang="zh-CN"/>
              <a:t>The topic sentence</a:t>
            </a:r>
            <a:endParaRPr lang="en-US" altLang="zh-CN"/>
          </a:p>
          <a:p>
            <a:endParaRPr lang="en-US" altLang="zh-CN"/>
          </a:p>
          <a:p>
            <a:r>
              <a:rPr lang="en-US" altLang="zh-CN"/>
              <a:t>central theme / controlling idea</a:t>
            </a:r>
            <a:endParaRPr lang="en-US" altLang="zh-CN"/>
          </a:p>
          <a:p>
            <a:endParaRPr lang="en-US" altLang="zh-CN"/>
          </a:p>
          <a:p>
            <a:r>
              <a:rPr lang="en-US" altLang="zh-CN"/>
              <a:t>beginning</a:t>
            </a:r>
            <a:endParaRPr lang="en-US" altLang="zh-CN"/>
          </a:p>
          <a:p>
            <a:r>
              <a:rPr lang="en-US" altLang="zh-CN"/>
              <a:t>end </a:t>
            </a:r>
            <a:endParaRPr lang="en-US" altLang="zh-CN"/>
          </a:p>
          <a:p>
            <a:r>
              <a:rPr lang="en-US" altLang="zh-CN"/>
              <a:t>middle</a:t>
            </a:r>
            <a:endParaRPr lang="en-US" altLang="zh-CN"/>
          </a:p>
          <a:p>
            <a:endParaRPr lang="en-US" altLang="zh-CN"/>
          </a:p>
          <a:p>
            <a:r>
              <a:rPr lang="en-US" altLang="zh-CN"/>
              <a:t>no topic sentence (possible, but not recommended)</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Coherence</a:t>
            </a:r>
            <a:endParaRPr lang="en-US" altLang="zh-CN"/>
          </a:p>
        </p:txBody>
      </p:sp>
      <p:sp>
        <p:nvSpPr>
          <p:cNvPr id="3" name="内容占位符 2"/>
          <p:cNvSpPr>
            <a:spLocks noGrp="1"/>
          </p:cNvSpPr>
          <p:nvPr>
            <p:ph idx="1"/>
          </p:nvPr>
        </p:nvSpPr>
        <p:spPr/>
        <p:txBody>
          <a:bodyPr/>
          <a:p>
            <a:r>
              <a:rPr lang="en-US" altLang="zh-CN"/>
              <a:t>Form</a:t>
            </a:r>
            <a:endParaRPr lang="en-US" altLang="zh-CN"/>
          </a:p>
          <a:p>
            <a:endParaRPr lang="en-US" altLang="zh-CN"/>
          </a:p>
          <a:p>
            <a:r>
              <a:rPr lang="en-US" altLang="zh-CN"/>
              <a:t>logical bridges </a:t>
            </a:r>
            <a:r>
              <a:rPr lang="zh-CN" altLang="en-US"/>
              <a:t>逻辑的衔接</a:t>
            </a:r>
            <a:endParaRPr lang="en-US" altLang="zh-CN"/>
          </a:p>
          <a:p>
            <a:endParaRPr lang="en-US" altLang="zh-CN"/>
          </a:p>
          <a:p>
            <a:r>
              <a:rPr lang="en-US" altLang="zh-CN"/>
              <a:t>verbal bridges </a:t>
            </a:r>
            <a:r>
              <a:rPr lang="zh-CN" altLang="en-US"/>
              <a:t>词汇的衔接</a:t>
            </a:r>
            <a:endParaRPr lang="zh-CN" altLang="en-US"/>
          </a:p>
        </p:txBody>
      </p:sp>
      <p:pic>
        <p:nvPicPr>
          <p:cNvPr id="4" name="图片 3"/>
          <p:cNvPicPr>
            <a:picLocks noChangeAspect="1"/>
          </p:cNvPicPr>
          <p:nvPr/>
        </p:nvPicPr>
        <p:blipFill>
          <a:blip r:embed="rId1"/>
          <a:stretch>
            <a:fillRect/>
          </a:stretch>
        </p:blipFill>
        <p:spPr>
          <a:xfrm>
            <a:off x="6615430" y="3983990"/>
            <a:ext cx="3543300" cy="27698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Coherence</a:t>
            </a:r>
            <a:endParaRPr lang="en-US" altLang="zh-CN"/>
          </a:p>
        </p:txBody>
      </p:sp>
      <p:sp>
        <p:nvSpPr>
          <p:cNvPr id="3" name="内容占位符 2"/>
          <p:cNvSpPr>
            <a:spLocks noGrp="1"/>
          </p:cNvSpPr>
          <p:nvPr>
            <p:ph idx="1"/>
          </p:nvPr>
        </p:nvSpPr>
        <p:spPr/>
        <p:txBody>
          <a:bodyPr>
            <a:normAutofit lnSpcReduction="10000"/>
          </a:bodyPr>
          <a:p>
            <a:r>
              <a:rPr lang="zh-CN" altLang="en-US"/>
              <a:t>举例：</a:t>
            </a:r>
            <a:r>
              <a:rPr lang="en-US" altLang="zh-CN"/>
              <a:t>for example, for instance, namely, in particular</a:t>
            </a:r>
            <a:endParaRPr lang="en-US" altLang="zh-CN"/>
          </a:p>
          <a:p>
            <a:endParaRPr lang="en-US" altLang="zh-CN"/>
          </a:p>
          <a:p>
            <a:r>
              <a:rPr lang="zh-CN" altLang="en-US"/>
              <a:t>顺序：</a:t>
            </a:r>
            <a:r>
              <a:rPr lang="en-US" altLang="zh-CN"/>
              <a:t>first(ly), second(ly), first of all, to begin with, lastly, finally</a:t>
            </a:r>
            <a:endParaRPr lang="en-US" altLang="zh-CN"/>
          </a:p>
          <a:p>
            <a:endParaRPr lang="en-US" altLang="zh-CN"/>
          </a:p>
          <a:p>
            <a:r>
              <a:rPr lang="zh-CN" altLang="en-US"/>
              <a:t>递进：</a:t>
            </a:r>
            <a:r>
              <a:rPr lang="en-US" altLang="zh-CN"/>
              <a:t>furthermore, in addition, moreover, what's more, not only ... but also ...</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Coherence</a:t>
            </a:r>
            <a:endParaRPr lang="zh-CN" altLang="en-US"/>
          </a:p>
        </p:txBody>
      </p:sp>
      <p:sp>
        <p:nvSpPr>
          <p:cNvPr id="3" name="内容占位符 2"/>
          <p:cNvSpPr>
            <a:spLocks noGrp="1"/>
          </p:cNvSpPr>
          <p:nvPr>
            <p:ph idx="1"/>
          </p:nvPr>
        </p:nvSpPr>
        <p:spPr>
          <a:xfrm>
            <a:off x="534670" y="1764030"/>
            <a:ext cx="9624060" cy="5454650"/>
          </a:xfrm>
        </p:spPr>
        <p:txBody>
          <a:bodyPr>
            <a:noAutofit/>
          </a:bodyPr>
          <a:p>
            <a:r>
              <a:rPr lang="zh-CN" altLang="en-US" sz="3600"/>
              <a:t>转折：</a:t>
            </a:r>
            <a:r>
              <a:rPr lang="en-US" altLang="zh-CN" sz="3600"/>
              <a:t>however, but, although, despite, on the contrary, whereas, yet, in spit of, unfortunately</a:t>
            </a:r>
            <a:endParaRPr lang="zh-CN" altLang="en-US" sz="3600"/>
          </a:p>
          <a:p>
            <a:r>
              <a:rPr lang="zh-CN" altLang="en-US" sz="3600"/>
              <a:t>因果：</a:t>
            </a:r>
            <a:r>
              <a:rPr lang="en-US" altLang="zh-CN" sz="3600"/>
              <a:t>because, since, as, while, so, therefore, as a result, thus, consequently, accordingly, hence</a:t>
            </a:r>
            <a:endParaRPr lang="zh-CN" altLang="en-US" sz="3600"/>
          </a:p>
          <a:p>
            <a:r>
              <a:rPr lang="zh-CN" altLang="en-US" sz="3600"/>
              <a:t>总结：</a:t>
            </a:r>
            <a:r>
              <a:rPr lang="en-US" altLang="zh-CN" sz="3600"/>
              <a:t>in conclusion, in a word, in summary, to sum up</a:t>
            </a:r>
            <a:endParaRPr lang="zh-CN" altLang="en-US" sz="3600"/>
          </a:p>
          <a:p>
            <a:r>
              <a:rPr lang="zh-CN" altLang="en-US" sz="3600"/>
              <a:t>对比：</a:t>
            </a:r>
            <a:r>
              <a:rPr lang="en-US" altLang="zh-CN" sz="3600"/>
              <a:t>on the one hand, on the other hand, in the same way, likewise, meanwhile, similarly, in contrast</a:t>
            </a:r>
            <a:endParaRPr lang="en-US" altLang="zh-CN" sz="3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EG: My Math Teacher</a:t>
            </a:r>
            <a:endParaRPr lang="en-US" altLang="zh-CN">
              <a:sym typeface="+mn-ea"/>
            </a:endParaRPr>
          </a:p>
        </p:txBody>
      </p:sp>
      <p:sp>
        <p:nvSpPr>
          <p:cNvPr id="3" name="内容占位符 2"/>
          <p:cNvSpPr>
            <a:spLocks noGrp="1"/>
          </p:cNvSpPr>
          <p:nvPr>
            <p:ph idx="1"/>
          </p:nvPr>
        </p:nvSpPr>
        <p:spPr>
          <a:xfrm>
            <a:off x="534670" y="1764030"/>
            <a:ext cx="9624060" cy="5454650"/>
          </a:xfrm>
        </p:spPr>
        <p:txBody>
          <a:bodyPr>
            <a:noAutofit/>
          </a:bodyPr>
          <a:p>
            <a:endParaRPr lang="en-US" sz="3600"/>
          </a:p>
          <a:p>
            <a:r>
              <a:rPr lang="en-US" sz="3600"/>
              <a:t>At first, I thought he is irresponsible. However, I found that he is an experienced teacher with many knowledge.</a:t>
            </a:r>
            <a:endParaRPr 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单项\2019\外国语学院网站\ppt\ppt2-0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50" y="4860750"/>
            <a:ext cx="10699750" cy="270641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882204" y="2484487"/>
            <a:ext cx="9089390" cy="720081"/>
          </a:xfrm>
        </p:spPr>
        <p:txBody>
          <a:bodyPr>
            <a:noAutofit/>
          </a:bodyPr>
          <a:lstStyle/>
          <a:p>
            <a:r>
              <a:rPr lang="en-US" altLang="zh-CN" b="1" dirty="0">
                <a:cs typeface="+mj-lt"/>
              </a:rPr>
              <a:t>English Writing I</a:t>
            </a:r>
            <a:endParaRPr lang="en-US" altLang="zh-CN" b="1" dirty="0">
              <a:cs typeface="+mj-lt"/>
            </a:endParaRPr>
          </a:p>
        </p:txBody>
      </p:sp>
      <p:sp>
        <p:nvSpPr>
          <p:cNvPr id="3" name="副标题 2"/>
          <p:cNvSpPr>
            <a:spLocks noGrp="1"/>
          </p:cNvSpPr>
          <p:nvPr>
            <p:ph type="subTitle" idx="1"/>
          </p:nvPr>
        </p:nvSpPr>
        <p:spPr>
          <a:xfrm>
            <a:off x="2250356" y="3332620"/>
            <a:ext cx="6266422" cy="520019"/>
          </a:xfrm>
        </p:spPr>
        <p:txBody>
          <a:bodyPr>
            <a:normAutofit/>
          </a:bodyPr>
          <a:lstStyle/>
          <a:p>
            <a:r>
              <a:rPr lang="zh-CN" altLang="en-US" sz="2300" b="1" dirty="0" smtClean="0">
                <a:solidFill>
                  <a:schemeClr val="bg1">
                    <a:lumMod val="50000"/>
                  </a:schemeClr>
                </a:solidFill>
              </a:rPr>
              <a:t>英语写作</a:t>
            </a:r>
            <a:r>
              <a:rPr lang="en-US" altLang="zh-CN" sz="2300" b="1" dirty="0" smtClean="0">
                <a:solidFill>
                  <a:schemeClr val="bg1">
                    <a:lumMod val="50000"/>
                  </a:schemeClr>
                </a:solidFill>
              </a:rPr>
              <a:t>1</a:t>
            </a:r>
            <a:endParaRPr lang="en-US" altLang="zh-CN" sz="2300" b="1" dirty="0" smtClean="0">
              <a:solidFill>
                <a:schemeClr val="bg1">
                  <a:lumMod val="50000"/>
                </a:schemeClr>
              </a:solidFill>
            </a:endParaRPr>
          </a:p>
        </p:txBody>
      </p:sp>
      <p:pic>
        <p:nvPicPr>
          <p:cNvPr id="2053" name="Picture 5" descr="F:\2单项\2019\外国语学院网站\ppt\ppt-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4928" y="5868863"/>
            <a:ext cx="1407318" cy="1407318"/>
          </a:xfrm>
          <a:prstGeom prst="rect">
            <a:avLst/>
          </a:prstGeom>
          <a:noFill/>
          <a:extLst>
            <a:ext uri="{909E8E84-426E-40DD-AFC4-6F175D3DCCD1}">
              <a14:hiddenFill xmlns:a14="http://schemas.microsoft.com/office/drawing/2010/main">
                <a:solidFill>
                  <a:srgbClr val="FFFFFF"/>
                </a:solidFill>
              </a14:hiddenFill>
            </a:ext>
          </a:extLst>
        </p:spPr>
      </p:pic>
      <p:sp>
        <p:nvSpPr>
          <p:cNvPr id="8" name="副标题 2"/>
          <p:cNvSpPr txBox="1"/>
          <p:nvPr/>
        </p:nvSpPr>
        <p:spPr>
          <a:xfrm>
            <a:off x="6646296" y="468263"/>
            <a:ext cx="3740964" cy="648072"/>
          </a:xfrm>
          <a:prstGeom prst="rect">
            <a:avLst/>
          </a:prstGeom>
        </p:spPr>
        <p:txBody>
          <a:bodyPr vert="horz" lIns="104306" tIns="52153" rIns="104306" bIns="52153" rtlCol="0">
            <a:normAutofit/>
          </a:bodyPr>
          <a:lstStyle>
            <a:lvl1pPr marL="0" indent="0" algn="ctr" defTabSz="1043305" rtl="0" eaLnBrk="1" latinLnBrk="0" hangingPunct="1">
              <a:spcBef>
                <a:spcPct val="20000"/>
              </a:spcBef>
              <a:buFont typeface="Arial" panose="020B0604020202020204" pitchFamily="34" charset="0"/>
              <a:buNone/>
              <a:defRPr sz="3700" kern="1200">
                <a:solidFill>
                  <a:schemeClr val="tx1">
                    <a:tint val="75000"/>
                  </a:schemeClr>
                </a:solidFill>
                <a:latin typeface="+mn-lt"/>
                <a:ea typeface="+mn-ea"/>
                <a:cs typeface="+mn-cs"/>
              </a:defRPr>
            </a:lvl1pPr>
            <a:lvl2pPr marL="521335" indent="0" algn="ctr" defTabSz="1043305"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2pPr>
            <a:lvl3pPr marL="1043305" indent="0" algn="ctr" defTabSz="1043305"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3pPr>
            <a:lvl4pPr marL="156464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4pPr>
            <a:lvl5pPr marL="208597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5pPr>
            <a:lvl6pPr marL="260794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6pPr>
            <a:lvl7pPr marL="312928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7pPr>
            <a:lvl8pPr marL="365061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8pPr>
            <a:lvl9pPr marL="417195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9pPr>
          </a:lstStyle>
          <a:p>
            <a:pPr algn="r">
              <a:lnSpc>
                <a:spcPts val="1200"/>
              </a:lnSpc>
            </a:pPr>
            <a:r>
              <a:rPr lang="en-US" altLang="zh-CN" sz="1200" b="1" dirty="0" smtClean="0">
                <a:solidFill>
                  <a:schemeClr val="tx1">
                    <a:lumMod val="50000"/>
                    <a:lumOff val="50000"/>
                  </a:schemeClr>
                </a:solidFill>
              </a:rPr>
              <a:t>CQUPT</a:t>
            </a:r>
            <a:endParaRPr lang="en-US" altLang="zh-CN" sz="1200" b="1" dirty="0" smtClean="0">
              <a:solidFill>
                <a:schemeClr val="tx1">
                  <a:lumMod val="50000"/>
                  <a:lumOff val="50000"/>
                </a:schemeClr>
              </a:solidFill>
            </a:endParaRPr>
          </a:p>
          <a:p>
            <a:pPr algn="r">
              <a:lnSpc>
                <a:spcPts val="1200"/>
              </a:lnSpc>
            </a:pPr>
            <a:r>
              <a:rPr lang="en-US" altLang="zh-CN" sz="1200" b="1" dirty="0" smtClean="0">
                <a:solidFill>
                  <a:schemeClr val="tx1">
                    <a:lumMod val="50000"/>
                    <a:lumOff val="50000"/>
                  </a:schemeClr>
                </a:solidFill>
              </a:rPr>
              <a:t>SCHOOL </a:t>
            </a:r>
            <a:r>
              <a:rPr lang="en-US" altLang="zh-CN" sz="1200" b="1" dirty="0">
                <a:solidFill>
                  <a:schemeClr val="tx1">
                    <a:lumMod val="50000"/>
                    <a:lumOff val="50000"/>
                  </a:schemeClr>
                </a:solidFill>
              </a:rPr>
              <a:t>OF </a:t>
            </a:r>
            <a:r>
              <a:rPr lang="en-US" altLang="zh-CN" sz="1200" b="1" dirty="0">
                <a:solidFill>
                  <a:schemeClr val="tx1">
                    <a:lumMod val="50000"/>
                    <a:lumOff val="50000"/>
                  </a:schemeClr>
                </a:solidFill>
              </a:rPr>
              <a:t>FOREIGN </a:t>
            </a:r>
            <a:r>
              <a:rPr lang="en-US" altLang="zh-CN" sz="1200" b="1" dirty="0">
                <a:solidFill>
                  <a:schemeClr val="tx1">
                    <a:lumMod val="50000"/>
                    <a:lumOff val="50000"/>
                  </a:schemeClr>
                </a:solidFill>
              </a:rPr>
              <a:t>LANGUAGES</a:t>
            </a:r>
            <a:endParaRPr lang="zh-CN" altLang="en-US" sz="1200" b="1" dirty="0">
              <a:solidFill>
                <a:schemeClr val="tx1">
                  <a:lumMod val="50000"/>
                  <a:lumOff val="50000"/>
                </a:schemeClr>
              </a:solidFill>
            </a:endParaRPr>
          </a:p>
        </p:txBody>
      </p:sp>
      <p:sp>
        <p:nvSpPr>
          <p:cNvPr id="12" name="副标题 2"/>
          <p:cNvSpPr txBox="1"/>
          <p:nvPr/>
        </p:nvSpPr>
        <p:spPr>
          <a:xfrm>
            <a:off x="2898428" y="7020991"/>
            <a:ext cx="4968552" cy="520019"/>
          </a:xfrm>
          <a:prstGeom prst="rect">
            <a:avLst/>
          </a:prstGeom>
        </p:spPr>
        <p:txBody>
          <a:bodyPr vert="horz" lIns="104306" tIns="52153" rIns="104306" bIns="52153" rtlCol="0">
            <a:normAutofit/>
          </a:bodyPr>
          <a:lstStyle>
            <a:lvl1pPr marL="0" indent="0" algn="ctr" defTabSz="1043305" rtl="0" eaLnBrk="1" latinLnBrk="0" hangingPunct="1">
              <a:spcBef>
                <a:spcPct val="20000"/>
              </a:spcBef>
              <a:buFont typeface="Arial" panose="020B0604020202020204" pitchFamily="34" charset="0"/>
              <a:buNone/>
              <a:defRPr sz="3700" kern="1200">
                <a:solidFill>
                  <a:schemeClr val="tx1">
                    <a:tint val="75000"/>
                  </a:schemeClr>
                </a:solidFill>
                <a:latin typeface="+mn-lt"/>
                <a:ea typeface="+mn-ea"/>
                <a:cs typeface="+mn-cs"/>
              </a:defRPr>
            </a:lvl1pPr>
            <a:lvl2pPr marL="521335" indent="0" algn="ctr" defTabSz="1043305"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2pPr>
            <a:lvl3pPr marL="1043305" indent="0" algn="ctr" defTabSz="1043305"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3pPr>
            <a:lvl4pPr marL="156464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4pPr>
            <a:lvl5pPr marL="208597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5pPr>
            <a:lvl6pPr marL="260794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6pPr>
            <a:lvl7pPr marL="312928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7pPr>
            <a:lvl8pPr marL="365061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8pPr>
            <a:lvl9pPr marL="417195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9pPr>
          </a:lstStyle>
          <a:p>
            <a:r>
              <a:rPr lang="en-US" altLang="zh-CN" sz="1400" b="1" kern="1800" spc="80" dirty="0">
                <a:solidFill>
                  <a:schemeClr val="bg1"/>
                </a:solidFill>
              </a:rPr>
              <a:t>www.cqupt.edu.cn</a:t>
            </a:r>
            <a:endParaRPr lang="zh-CN" altLang="en-US" sz="1400" b="1" kern="1800" spc="80" dirty="0">
              <a:solidFill>
                <a:schemeClr val="bg1"/>
              </a:solidFill>
            </a:endParaRPr>
          </a:p>
        </p:txBody>
      </p:sp>
      <p:cxnSp>
        <p:nvCxnSpPr>
          <p:cNvPr id="6" name="直接连接符 5"/>
          <p:cNvCxnSpPr/>
          <p:nvPr/>
        </p:nvCxnSpPr>
        <p:spPr>
          <a:xfrm flipH="1">
            <a:off x="7578948" y="396255"/>
            <a:ext cx="271329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Support</a:t>
            </a:r>
            <a:endParaRPr lang="en-US" altLang="zh-CN"/>
          </a:p>
        </p:txBody>
      </p:sp>
      <p:sp>
        <p:nvSpPr>
          <p:cNvPr id="3" name="内容占位符 2"/>
          <p:cNvSpPr>
            <a:spLocks noGrp="1"/>
          </p:cNvSpPr>
          <p:nvPr>
            <p:ph idx="1"/>
          </p:nvPr>
        </p:nvSpPr>
        <p:spPr/>
        <p:txBody>
          <a:bodyPr/>
          <a:p>
            <a:endParaRPr lang="en-US" altLang="zh-CN"/>
          </a:p>
          <a:p>
            <a:r>
              <a:rPr lang="en-US" altLang="zh-CN"/>
              <a:t>fully</a:t>
            </a:r>
            <a:endParaRPr lang="en-US" altLang="zh-CN"/>
          </a:p>
          <a:p>
            <a:r>
              <a:rPr lang="en-US" altLang="zh-CN"/>
              <a:t>adequately</a:t>
            </a:r>
            <a:endParaRPr lang="en-US" altLang="zh-CN"/>
          </a:p>
          <a:p>
            <a:endParaRPr lang="en-US" altLang="zh-CN"/>
          </a:p>
          <a:p>
            <a:r>
              <a:rPr lang="en-US" altLang="zh-CN" b="1">
                <a:solidFill>
                  <a:srgbClr val="C00000"/>
                </a:solidFill>
              </a:rPr>
              <a:t>Supporting sentences</a:t>
            </a:r>
            <a:endParaRPr lang="en-US" altLang="zh-CN" b="1">
              <a:solidFill>
                <a:srgbClr val="C00000"/>
              </a:solidFill>
            </a:endParaRPr>
          </a:p>
          <a:p>
            <a:r>
              <a:rPr lang="en-US" altLang="zh-CN"/>
              <a:t>to develop the topic</a:t>
            </a:r>
            <a:endParaRPr lang="en-US" altLang="zh-CN"/>
          </a:p>
          <a:p>
            <a:r>
              <a:rPr lang="en-US" altLang="zh-CN"/>
              <a:t>to support the main idea</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4670" y="472440"/>
            <a:ext cx="9624060" cy="6767830"/>
          </a:xfrm>
        </p:spPr>
        <p:txBody>
          <a:bodyPr>
            <a:noAutofit/>
          </a:bodyPr>
          <a:p>
            <a:r>
              <a:rPr lang="en-US" altLang="zh-CN" sz="4400"/>
              <a:t>On one can avoid being influenced by advertisements. </a:t>
            </a:r>
            <a:r>
              <a:rPr lang="en-US" altLang="zh-CN" sz="4400">
                <a:solidFill>
                  <a:srgbClr val="C00000"/>
                </a:solidFill>
              </a:rPr>
              <a:t>Much as we may pride ourselves on our good taste, we are no longer free to choose the things we want, for advertising exerts a subtle influence on us.</a:t>
            </a:r>
            <a:r>
              <a:rPr lang="en-US" altLang="zh-CN" sz="4400"/>
              <a:t> </a:t>
            </a:r>
            <a:r>
              <a:rPr lang="en-US" altLang="zh-CN" sz="4400">
                <a:solidFill>
                  <a:srgbClr val="1D41D5"/>
                </a:solidFill>
              </a:rPr>
              <a:t>In their efforts to persuade us to buy this or that product, advertisers have made a close study of human nature and have classified all our weaknesses.</a:t>
            </a:r>
            <a:endParaRPr lang="en-US" altLang="zh-CN" sz="4400">
              <a:solidFill>
                <a:srgbClr val="1D41D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Balance between Work and Leisure</a:t>
            </a:r>
            <a:endParaRPr lang="en-US" altLang="zh-CN"/>
          </a:p>
        </p:txBody>
      </p:sp>
      <p:sp>
        <p:nvSpPr>
          <p:cNvPr id="3" name="内容占位符 2"/>
          <p:cNvSpPr>
            <a:spLocks noGrp="1"/>
          </p:cNvSpPr>
          <p:nvPr>
            <p:ph idx="1"/>
          </p:nvPr>
        </p:nvSpPr>
        <p:spPr/>
        <p:txBody>
          <a:bodyPr/>
          <a:p>
            <a:r>
              <a:rPr lang="en-US" altLang="zh-CN"/>
              <a:t>I value the work, because I have a lot of ways to relax myself and a few to keep me working. To be honest, keeping working was onece a big problem to me. And I believe, for most people, the problems are the same.</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600"/>
              <a:t>Revising-CheckList</a:t>
            </a:r>
            <a:endParaRPr lang="en-US" altLang="zh-CN" sz="3600"/>
          </a:p>
        </p:txBody>
      </p:sp>
      <p:sp>
        <p:nvSpPr>
          <p:cNvPr id="14342" name="Text Box 6"/>
          <p:cNvSpPr txBox="1">
            <a:spLocks noChangeArrowheads="1"/>
          </p:cNvSpPr>
          <p:nvPr/>
        </p:nvSpPr>
        <p:spPr bwMode="auto">
          <a:xfrm>
            <a:off x="1209866" y="1471168"/>
            <a:ext cx="8653082" cy="5791200"/>
          </a:xfrm>
          <a:prstGeom prst="rect">
            <a:avLst/>
          </a:prstGeom>
          <a:noFill/>
          <a:ln>
            <a:noFill/>
          </a:ln>
          <a:effectLst/>
        </p:spPr>
        <p:txBody>
          <a:bodyPr>
            <a:spAutoFit/>
          </a:bodyPr>
          <a:p>
            <a:pPr marR="0" defTabSz="914400">
              <a:spcBef>
                <a:spcPct val="50000"/>
              </a:spcBef>
              <a:buClrTx/>
              <a:buSzTx/>
              <a:buFontTx/>
              <a:defRPr/>
            </a:pPr>
            <a:r>
              <a:rPr kumimoji="0" lang="en-US" sz="3085" b="1" kern="1200" cap="none" spc="0" normalizeH="0" baseline="0" noProof="0" smtClean="0">
                <a:solidFill>
                  <a:srgbClr val="C00000"/>
                </a:solidFill>
                <a:ea typeface="宋体" panose="02010600030101010101" pitchFamily="2" charset="-122"/>
                <a:cs typeface="+mn-lt"/>
              </a:rPr>
              <a:t>About Unity:</a:t>
            </a:r>
            <a:endParaRPr kumimoji="0" lang="en-US" sz="3085" kern="1200" cap="none" spc="0" normalizeH="0" baseline="0" noProof="0" smtClean="0">
              <a:solidFill>
                <a:schemeClr val="tx1"/>
              </a:solidFill>
              <a:ea typeface="宋体" panose="02010600030101010101" pitchFamily="2" charset="-122"/>
              <a:cs typeface="+mn-lt"/>
            </a:endParaRPr>
          </a:p>
          <a:p>
            <a:pPr marL="457200" marR="0" indent="-457200" defTabSz="914400">
              <a:spcBef>
                <a:spcPct val="50000"/>
              </a:spcBef>
              <a:buClrTx/>
              <a:buSzTx/>
              <a:buFont typeface="Wingdings" panose="05000000000000000000" charset="0"/>
              <a:buChar char="ü"/>
              <a:defRPr/>
            </a:pPr>
            <a:r>
              <a:rPr kumimoji="0" lang="en-US" sz="3085" kern="1200" cap="none" spc="0" normalizeH="0" baseline="0" noProof="0" smtClean="0">
                <a:solidFill>
                  <a:schemeClr val="tx1"/>
                </a:solidFill>
                <a:ea typeface="宋体" panose="02010600030101010101" pitchFamily="2" charset="-122"/>
                <a:cs typeface="+mn-lt"/>
              </a:rPr>
              <a:t>Does my essay have a clearly stated thesis, including a dominant impression?</a:t>
            </a:r>
            <a:endParaRPr kumimoji="0" lang="en-US" sz="3085" kern="1200" cap="none" spc="0" normalizeH="0" baseline="0" noProof="0" smtClean="0">
              <a:solidFill>
                <a:schemeClr val="tx1"/>
              </a:solidFill>
              <a:ea typeface="宋体" panose="02010600030101010101" pitchFamily="2" charset="-122"/>
              <a:cs typeface="+mn-lt"/>
            </a:endParaRPr>
          </a:p>
          <a:p>
            <a:pPr marL="457200" marR="0" indent="-457200" defTabSz="914400">
              <a:spcBef>
                <a:spcPct val="50000"/>
              </a:spcBef>
              <a:buClrTx/>
              <a:buSzTx/>
              <a:buFont typeface="Wingdings" panose="05000000000000000000" charset="0"/>
              <a:buChar char="ü"/>
              <a:defRPr/>
            </a:pPr>
            <a:r>
              <a:rPr kumimoji="0" lang="en-US" sz="3085" kern="1200" cap="none" spc="0" normalizeH="0" baseline="0" noProof="0" smtClean="0">
                <a:solidFill>
                  <a:schemeClr val="tx1"/>
                </a:solidFill>
                <a:ea typeface="宋体" panose="02010600030101010101" pitchFamily="2" charset="-122"/>
                <a:cs typeface="+mn-lt"/>
              </a:rPr>
              <a:t>Have I eliminated or rewritten irrelevant material?</a:t>
            </a:r>
            <a:endParaRPr kumimoji="0" lang="en-US" sz="3085" kern="1200" cap="none" spc="0" normalizeH="0" baseline="0" noProof="0" smtClean="0">
              <a:solidFill>
                <a:schemeClr val="tx1"/>
              </a:solidFill>
              <a:ea typeface="宋体" panose="02010600030101010101" pitchFamily="2" charset="-122"/>
              <a:cs typeface="+mn-lt"/>
            </a:endParaRPr>
          </a:p>
          <a:p>
            <a:pPr marL="457200" marR="0" indent="-457200" defTabSz="914400">
              <a:spcBef>
                <a:spcPct val="50000"/>
              </a:spcBef>
              <a:buClrTx/>
              <a:buSzTx/>
              <a:buFont typeface="Wingdings" panose="05000000000000000000" charset="0"/>
              <a:buChar char="ü"/>
              <a:defRPr/>
            </a:pPr>
            <a:endParaRPr kumimoji="0" lang="en-US" sz="3085" kern="1200" cap="none" spc="0" normalizeH="0" baseline="0" noProof="0" smtClean="0">
              <a:solidFill>
                <a:schemeClr val="tx1"/>
              </a:solidFill>
              <a:ea typeface="宋体" panose="02010600030101010101" pitchFamily="2" charset="-122"/>
              <a:cs typeface="+mn-lt"/>
            </a:endParaRPr>
          </a:p>
          <a:p>
            <a:pPr marR="0" defTabSz="914400">
              <a:spcBef>
                <a:spcPct val="50000"/>
              </a:spcBef>
              <a:buClrTx/>
              <a:buSzTx/>
              <a:buFontTx/>
              <a:defRPr/>
            </a:pPr>
            <a:r>
              <a:rPr lang="en-US" sz="3085" b="1" noProof="0" smtClean="0">
                <a:solidFill>
                  <a:srgbClr val="C00000"/>
                </a:solidFill>
                <a:ea typeface="宋体" panose="02010600030101010101" pitchFamily="2" charset="-122"/>
                <a:cs typeface="+mn-lt"/>
                <a:sym typeface="+mn-ea"/>
              </a:rPr>
              <a:t>About Support:</a:t>
            </a:r>
            <a:endParaRPr kumimoji="0" lang="en-US" sz="3085" b="1" kern="1200" cap="none" spc="0" normalizeH="0" baseline="0" noProof="0" smtClean="0">
              <a:solidFill>
                <a:srgbClr val="C00000"/>
              </a:solidFill>
              <a:ea typeface="宋体" panose="02010600030101010101" pitchFamily="2" charset="-122"/>
              <a:cs typeface="+mn-lt"/>
            </a:endParaRPr>
          </a:p>
          <a:p>
            <a:pPr marL="457200" marR="0" indent="-457200" defTabSz="914400">
              <a:spcBef>
                <a:spcPct val="50000"/>
              </a:spcBef>
              <a:buClrTx/>
              <a:buSzTx/>
              <a:buFont typeface="Wingdings" panose="05000000000000000000" charset="0"/>
              <a:buChar char="ü"/>
              <a:defRPr/>
            </a:pPr>
            <a:r>
              <a:rPr lang="en-US" sz="3085" noProof="0" smtClean="0">
                <a:ea typeface="宋体" panose="02010600030101010101" pitchFamily="2" charset="-122"/>
                <a:cs typeface="+mn-lt"/>
                <a:sym typeface="+mn-ea"/>
              </a:rPr>
              <a:t>Have I provided rich, specific details to support the thesis statement and the </a:t>
            </a:r>
            <a:r>
              <a:rPr lang="en-US" sz="3085" noProof="0" smtClean="0">
                <a:ea typeface="宋体" panose="02010600030101010101" pitchFamily="2" charset="-122"/>
                <a:cs typeface="+mn-lt"/>
                <a:sym typeface="+mn-ea"/>
              </a:rPr>
              <a:t>main idea</a:t>
            </a:r>
            <a:r>
              <a:rPr lang="en-US" sz="3085" noProof="0" smtClean="0">
                <a:ea typeface="宋体" panose="02010600030101010101" pitchFamily="2" charset="-122"/>
                <a:cs typeface="+mn-lt"/>
                <a:sym typeface="+mn-ea"/>
              </a:rPr>
              <a:t>?</a:t>
            </a:r>
            <a:endParaRPr kumimoji="0" lang="en-US" sz="3085" kern="1200" cap="none" spc="0" normalizeH="0" baseline="0" noProof="0" smtClean="0">
              <a:solidFill>
                <a:schemeClr val="tx1"/>
              </a:solidFill>
              <a:ea typeface="宋体" panose="02010600030101010101" pitchFamily="2" charset="-122"/>
              <a:cs typeface="+mn-lt"/>
            </a:endParaRPr>
          </a:p>
          <a:p>
            <a:pPr marL="457200" marR="0" indent="-457200" defTabSz="914400">
              <a:spcBef>
                <a:spcPct val="50000"/>
              </a:spcBef>
              <a:buClrTx/>
              <a:buSzTx/>
              <a:buFont typeface="Wingdings" panose="05000000000000000000" charset="0"/>
              <a:buChar char="ü"/>
              <a:defRPr/>
            </a:pPr>
            <a:endParaRPr kumimoji="0" lang="en-US" sz="3085" kern="1200" cap="none" spc="0" normalizeH="0" baseline="0" noProof="0" smtClean="0">
              <a:solidFill>
                <a:schemeClr val="tx1"/>
              </a:solidFill>
              <a:ea typeface="宋体" panose="02010600030101010101" pitchFamily="2" charset="-122"/>
              <a:cs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600"/>
              <a:t>Revising-CheckList</a:t>
            </a:r>
            <a:endParaRPr lang="en-US" altLang="zh-CN" sz="3600"/>
          </a:p>
        </p:txBody>
      </p:sp>
      <p:sp>
        <p:nvSpPr>
          <p:cNvPr id="14342" name="Text Box 6"/>
          <p:cNvSpPr txBox="1">
            <a:spLocks noChangeArrowheads="1"/>
          </p:cNvSpPr>
          <p:nvPr/>
        </p:nvSpPr>
        <p:spPr bwMode="auto">
          <a:xfrm>
            <a:off x="1209866" y="1471168"/>
            <a:ext cx="8653082" cy="4128770"/>
          </a:xfrm>
          <a:prstGeom prst="rect">
            <a:avLst/>
          </a:prstGeom>
          <a:noFill/>
          <a:ln>
            <a:noFill/>
          </a:ln>
          <a:effectLst/>
        </p:spPr>
        <p:txBody>
          <a:bodyPr>
            <a:spAutoFit/>
          </a:bodyPr>
          <a:p>
            <a:pPr marR="0" defTabSz="914400">
              <a:spcBef>
                <a:spcPct val="50000"/>
              </a:spcBef>
              <a:buClrTx/>
              <a:buSzTx/>
              <a:buFontTx/>
              <a:defRPr/>
            </a:pPr>
            <a:r>
              <a:rPr kumimoji="0" lang="en-US" sz="3085" b="1" kern="1200" cap="none" spc="0" normalizeH="0" baseline="0" noProof="0" smtClean="0">
                <a:solidFill>
                  <a:srgbClr val="C00000"/>
                </a:solidFill>
                <a:ea typeface="宋体" panose="02010600030101010101" pitchFamily="2" charset="-122"/>
                <a:cs typeface="+mn-lt"/>
              </a:rPr>
              <a:t>About Coherence:</a:t>
            </a:r>
            <a:endParaRPr kumimoji="0" lang="en-US" sz="3085" kern="1200" cap="none" spc="0" normalizeH="0" baseline="0" noProof="0" smtClean="0">
              <a:solidFill>
                <a:schemeClr val="tx1"/>
              </a:solidFill>
              <a:ea typeface="宋体" panose="02010600030101010101" pitchFamily="2" charset="-122"/>
              <a:cs typeface="+mn-lt"/>
            </a:endParaRPr>
          </a:p>
          <a:p>
            <a:pPr marL="457200" marR="0" indent="-457200" defTabSz="914400">
              <a:spcBef>
                <a:spcPct val="50000"/>
              </a:spcBef>
              <a:buClrTx/>
              <a:buSzTx/>
              <a:buFont typeface="Wingdings" panose="05000000000000000000" charset="0"/>
              <a:buChar char="ü"/>
              <a:defRPr/>
            </a:pPr>
            <a:r>
              <a:rPr kumimoji="0" lang="en-US" sz="3085" kern="1200" cap="none" spc="0" normalizeH="0" baseline="0" noProof="0" smtClean="0">
                <a:solidFill>
                  <a:schemeClr val="tx1"/>
                </a:solidFill>
                <a:ea typeface="宋体" panose="02010600030101010101" pitchFamily="2" charset="-122"/>
                <a:cs typeface="+mn-lt"/>
              </a:rPr>
              <a:t>Have I organized my essay in a consistent manner that is appropriate to my subject?</a:t>
            </a:r>
            <a:endParaRPr kumimoji="0" lang="en-US" sz="3085" kern="1200" cap="none" spc="0" normalizeH="0" baseline="0" noProof="0" smtClean="0">
              <a:solidFill>
                <a:schemeClr val="tx1"/>
              </a:solidFill>
              <a:ea typeface="宋体" panose="02010600030101010101" pitchFamily="2" charset="-122"/>
              <a:cs typeface="+mn-lt"/>
            </a:endParaRPr>
          </a:p>
          <a:p>
            <a:pPr marL="457200" marR="0" indent="-457200" defTabSz="914400">
              <a:spcBef>
                <a:spcPct val="50000"/>
              </a:spcBef>
              <a:buClrTx/>
              <a:buSzTx/>
              <a:buFont typeface="Wingdings" panose="05000000000000000000" charset="0"/>
              <a:buChar char="ü"/>
              <a:defRPr/>
            </a:pPr>
            <a:r>
              <a:rPr kumimoji="0" lang="en-US" sz="3085" kern="1200" cap="none" spc="0" normalizeH="0" baseline="0" noProof="0" smtClean="0">
                <a:solidFill>
                  <a:schemeClr val="tx1"/>
                </a:solidFill>
                <a:ea typeface="宋体" panose="02010600030101010101" pitchFamily="2" charset="-122"/>
                <a:cs typeface="+mn-lt"/>
              </a:rPr>
              <a:t>Have I used transitional words to help readers follow my train of thought?</a:t>
            </a:r>
            <a:endParaRPr kumimoji="0" lang="en-US" sz="3085" kern="1200" cap="none" spc="0" normalizeH="0" baseline="0" noProof="0" smtClean="0">
              <a:solidFill>
                <a:schemeClr val="tx1"/>
              </a:solidFill>
              <a:ea typeface="宋体" panose="02010600030101010101" pitchFamily="2" charset="-122"/>
              <a:cs typeface="+mn-lt"/>
            </a:endParaRPr>
          </a:p>
          <a:p>
            <a:pPr marL="457200" marR="0" indent="-457200" defTabSz="914400">
              <a:spcBef>
                <a:spcPct val="50000"/>
              </a:spcBef>
              <a:buClrTx/>
              <a:buSzTx/>
              <a:buFont typeface="Wingdings" panose="05000000000000000000" charset="0"/>
              <a:buChar char="ü"/>
              <a:defRPr/>
            </a:pPr>
            <a:r>
              <a:rPr kumimoji="0" lang="en-US" sz="3085" kern="1200" cap="none" spc="0" normalizeH="0" baseline="0" noProof="0" smtClean="0">
                <a:solidFill>
                  <a:schemeClr val="tx1"/>
                </a:solidFill>
                <a:ea typeface="宋体" panose="02010600030101010101" pitchFamily="2" charset="-122"/>
                <a:cs typeface="+mn-lt"/>
              </a:rPr>
              <a:t>Do I have a concluding paragraph that provides a summary, a final thought, or both?</a:t>
            </a:r>
            <a:endParaRPr kumimoji="0" lang="en-US" sz="3085" kern="1200" cap="none" spc="0" normalizeH="0" baseline="0" noProof="0" smtClean="0">
              <a:solidFill>
                <a:schemeClr val="tx1"/>
              </a:solidFill>
              <a:ea typeface="宋体" panose="02010600030101010101" pitchFamily="2" charset="-122"/>
              <a:cs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600"/>
              <a:t>Revising-CheckList</a:t>
            </a:r>
            <a:endParaRPr lang="en-US" altLang="zh-CN" sz="3600"/>
          </a:p>
        </p:txBody>
      </p:sp>
      <p:sp>
        <p:nvSpPr>
          <p:cNvPr id="14342" name="Text Box 6"/>
          <p:cNvSpPr txBox="1">
            <a:spLocks noChangeArrowheads="1"/>
          </p:cNvSpPr>
          <p:nvPr/>
        </p:nvSpPr>
        <p:spPr bwMode="auto">
          <a:xfrm>
            <a:off x="1209866" y="1471168"/>
            <a:ext cx="8653082" cy="5553710"/>
          </a:xfrm>
          <a:prstGeom prst="rect">
            <a:avLst/>
          </a:prstGeom>
          <a:noFill/>
          <a:ln>
            <a:noFill/>
          </a:ln>
          <a:effectLst/>
        </p:spPr>
        <p:txBody>
          <a:bodyPr>
            <a:spAutoFit/>
          </a:bodyPr>
          <a:p>
            <a:pPr marR="0" defTabSz="914400">
              <a:spcBef>
                <a:spcPct val="50000"/>
              </a:spcBef>
              <a:buClrTx/>
              <a:buSzTx/>
              <a:buFontTx/>
              <a:defRPr/>
            </a:pPr>
            <a:r>
              <a:rPr kumimoji="0" lang="en-US" sz="3085" b="1" kern="1200" cap="none" spc="0" normalizeH="0" baseline="0" noProof="0" smtClean="0">
                <a:solidFill>
                  <a:srgbClr val="C00000"/>
                </a:solidFill>
                <a:ea typeface="宋体" panose="02010600030101010101" pitchFamily="2" charset="-122"/>
                <a:cs typeface="+mn-lt"/>
              </a:rPr>
              <a:t>About Sentence Skills:</a:t>
            </a:r>
            <a:endParaRPr kumimoji="0" lang="en-US" sz="3085" kern="1200" cap="none" spc="0" normalizeH="0" baseline="0" noProof="0" smtClean="0">
              <a:solidFill>
                <a:schemeClr val="tx1"/>
              </a:solidFill>
              <a:ea typeface="宋体" panose="02010600030101010101" pitchFamily="2" charset="-122"/>
              <a:cs typeface="+mn-lt"/>
            </a:endParaRPr>
          </a:p>
          <a:p>
            <a:pPr marL="457200" marR="0" indent="-457200" defTabSz="914400">
              <a:spcBef>
                <a:spcPct val="50000"/>
              </a:spcBef>
              <a:buClrTx/>
              <a:buSzTx/>
              <a:buFont typeface="Wingdings" panose="05000000000000000000" charset="0"/>
              <a:buChar char="ü"/>
              <a:defRPr/>
            </a:pPr>
            <a:r>
              <a:rPr kumimoji="0" lang="en-US" sz="3085" kern="1200" cap="none" spc="0" normalizeH="0" baseline="0" noProof="0" smtClean="0">
                <a:solidFill>
                  <a:schemeClr val="tx1"/>
                </a:solidFill>
                <a:ea typeface="宋体" panose="02010600030101010101" pitchFamily="2" charset="-122"/>
                <a:cs typeface="+mn-lt"/>
              </a:rPr>
              <a:t>Have I used a consistent point of view throughout my essay?</a:t>
            </a:r>
            <a:endParaRPr kumimoji="0" lang="en-US" sz="3085" kern="1200" cap="none" spc="0" normalizeH="0" baseline="0" noProof="0" smtClean="0">
              <a:solidFill>
                <a:schemeClr val="tx1"/>
              </a:solidFill>
              <a:ea typeface="宋体" panose="02010600030101010101" pitchFamily="2" charset="-122"/>
              <a:cs typeface="+mn-lt"/>
            </a:endParaRPr>
          </a:p>
          <a:p>
            <a:pPr marL="457200" marR="0" indent="-457200" defTabSz="914400">
              <a:spcBef>
                <a:spcPct val="50000"/>
              </a:spcBef>
              <a:buClrTx/>
              <a:buSzTx/>
              <a:buFont typeface="Wingdings" panose="05000000000000000000" charset="0"/>
              <a:buChar char="ü"/>
              <a:defRPr/>
            </a:pPr>
            <a:r>
              <a:rPr kumimoji="0" lang="en-US" sz="3085" kern="1200" cap="none" spc="0" normalizeH="0" baseline="0" noProof="0" smtClean="0">
                <a:solidFill>
                  <a:schemeClr val="tx1"/>
                </a:solidFill>
                <a:ea typeface="宋体" panose="02010600030101010101" pitchFamily="2" charset="-122"/>
                <a:cs typeface="+mn-lt"/>
              </a:rPr>
              <a:t>Have I used specific rather than general words?</a:t>
            </a:r>
            <a:endParaRPr kumimoji="0" lang="en-US" sz="3085" kern="1200" cap="none" spc="0" normalizeH="0" baseline="0" noProof="0" smtClean="0">
              <a:solidFill>
                <a:schemeClr val="tx1"/>
              </a:solidFill>
              <a:ea typeface="宋体" panose="02010600030101010101" pitchFamily="2" charset="-122"/>
              <a:cs typeface="+mn-lt"/>
            </a:endParaRPr>
          </a:p>
          <a:p>
            <a:pPr marL="457200" marR="0" indent="-457200" defTabSz="914400">
              <a:spcBef>
                <a:spcPct val="50000"/>
              </a:spcBef>
              <a:buClrTx/>
              <a:buSzTx/>
              <a:buFont typeface="Wingdings" panose="05000000000000000000" charset="0"/>
              <a:buChar char="ü"/>
              <a:defRPr/>
            </a:pPr>
            <a:r>
              <a:rPr kumimoji="0" lang="en-US" sz="3085" kern="1200" cap="none" spc="0" normalizeH="0" baseline="0" noProof="0" smtClean="0">
                <a:solidFill>
                  <a:schemeClr val="tx1"/>
                </a:solidFill>
                <a:ea typeface="宋体" panose="02010600030101010101" pitchFamily="2" charset="-122"/>
                <a:cs typeface="+mn-lt"/>
              </a:rPr>
              <a:t>Have I avoided wordiness and used concise wording?</a:t>
            </a:r>
            <a:endParaRPr kumimoji="0" lang="en-US" sz="3085" kern="1200" cap="none" spc="0" normalizeH="0" baseline="0" noProof="0" smtClean="0">
              <a:solidFill>
                <a:schemeClr val="tx1"/>
              </a:solidFill>
              <a:ea typeface="宋体" panose="02010600030101010101" pitchFamily="2" charset="-122"/>
              <a:cs typeface="+mn-lt"/>
            </a:endParaRPr>
          </a:p>
          <a:p>
            <a:pPr marL="457200" marR="0" indent="-457200" defTabSz="914400">
              <a:spcBef>
                <a:spcPct val="50000"/>
              </a:spcBef>
              <a:buClrTx/>
              <a:buSzTx/>
              <a:buFont typeface="Wingdings" panose="05000000000000000000" charset="0"/>
              <a:buChar char="ü"/>
              <a:defRPr/>
            </a:pPr>
            <a:r>
              <a:rPr kumimoji="0" lang="en-US" sz="3085" kern="1200" cap="none" spc="0" normalizeH="0" baseline="0" noProof="0" smtClean="0">
                <a:solidFill>
                  <a:schemeClr val="tx1"/>
                </a:solidFill>
                <a:ea typeface="宋体" panose="02010600030101010101" pitchFamily="2" charset="-122"/>
                <a:cs typeface="+mn-lt"/>
              </a:rPr>
              <a:t>Are my sentences varied?</a:t>
            </a:r>
            <a:endParaRPr kumimoji="0" lang="en-US" sz="3085" kern="1200" cap="none" spc="0" normalizeH="0" baseline="0" noProof="0" smtClean="0">
              <a:solidFill>
                <a:schemeClr val="tx1"/>
              </a:solidFill>
              <a:ea typeface="宋体" panose="02010600030101010101" pitchFamily="2" charset="-122"/>
              <a:cs typeface="+mn-lt"/>
            </a:endParaRPr>
          </a:p>
          <a:p>
            <a:pPr marL="457200" marR="0" indent="-457200" defTabSz="914400">
              <a:spcBef>
                <a:spcPct val="50000"/>
              </a:spcBef>
              <a:buClrTx/>
              <a:buSzTx/>
              <a:buFont typeface="Wingdings" panose="05000000000000000000" charset="0"/>
              <a:buChar char="ü"/>
              <a:defRPr/>
            </a:pPr>
            <a:r>
              <a:rPr kumimoji="0" lang="en-US" sz="3085" kern="1200" cap="none" spc="0" normalizeH="0" baseline="0" noProof="0" smtClean="0">
                <a:solidFill>
                  <a:schemeClr val="tx1"/>
                </a:solidFill>
                <a:ea typeface="宋体" panose="02010600030101010101" pitchFamily="2" charset="-122"/>
                <a:cs typeface="+mn-lt"/>
              </a:rPr>
              <a:t>Have I proofread my essay for spelling and other sentence skills?</a:t>
            </a:r>
            <a:endParaRPr kumimoji="0" lang="en-US" sz="3085" kern="1200" cap="none" spc="0" normalizeH="0" baseline="0" noProof="0" smtClean="0">
              <a:solidFill>
                <a:schemeClr val="tx1"/>
              </a:solidFill>
              <a:ea typeface="宋体" panose="02010600030101010101" pitchFamily="2" charset="-122"/>
              <a:cs typeface="+mn-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600"/>
              <a:t>To Do List</a:t>
            </a:r>
            <a:endParaRPr lang="en-US" altLang="zh-CN" sz="3600"/>
          </a:p>
        </p:txBody>
      </p:sp>
      <p:sp>
        <p:nvSpPr>
          <p:cNvPr id="14342" name="Text Box 6"/>
          <p:cNvSpPr txBox="1">
            <a:spLocks noChangeArrowheads="1"/>
          </p:cNvSpPr>
          <p:nvPr/>
        </p:nvSpPr>
        <p:spPr bwMode="auto">
          <a:xfrm>
            <a:off x="1214311" y="1493393"/>
            <a:ext cx="8653082" cy="4128135"/>
          </a:xfrm>
          <a:prstGeom prst="rect">
            <a:avLst/>
          </a:prstGeom>
          <a:noFill/>
          <a:ln>
            <a:noFill/>
          </a:ln>
          <a:effectLst/>
        </p:spPr>
        <p:txBody>
          <a:bodyPr wrap="square">
            <a:spAutoFit/>
          </a:bodyPr>
          <a:p>
            <a:pPr marL="514350" marR="0" indent="-514350" defTabSz="914400">
              <a:spcBef>
                <a:spcPct val="50000"/>
              </a:spcBef>
              <a:buClrTx/>
              <a:buSzTx/>
              <a:buFont typeface="Arial" panose="020B0604020202020204" pitchFamily="34" charset="0"/>
              <a:buAutoNum type="arabicPeriod"/>
              <a:defRPr/>
            </a:pPr>
            <a:r>
              <a:rPr kumimoji="0" lang="zh-CN" altLang="en-US" sz="3085" kern="1200" cap="none" spc="0" normalizeH="0" baseline="0" noProof="0" smtClean="0">
                <a:solidFill>
                  <a:schemeClr val="tx1"/>
                </a:solidFill>
                <a:ea typeface="宋体" panose="02010600030101010101" pitchFamily="2" charset="-122"/>
                <a:cs typeface="+mn-lt"/>
              </a:rPr>
              <a:t>完成教材</a:t>
            </a:r>
            <a:r>
              <a:rPr kumimoji="0" lang="en-US" altLang="zh-CN" sz="3085" kern="1200" cap="none" spc="0" normalizeH="0" baseline="0" noProof="0" smtClean="0">
                <a:solidFill>
                  <a:schemeClr val="tx1"/>
                </a:solidFill>
                <a:ea typeface="宋体" panose="02010600030101010101" pitchFamily="2" charset="-122"/>
                <a:cs typeface="+mn-lt"/>
              </a:rPr>
              <a:t>Chapter 6</a:t>
            </a:r>
            <a:r>
              <a:rPr kumimoji="0" lang="zh-CN" altLang="en-US" sz="3085" kern="1200" cap="none" spc="0" normalizeH="0" baseline="0" noProof="0" smtClean="0">
                <a:solidFill>
                  <a:schemeClr val="tx1"/>
                </a:solidFill>
                <a:ea typeface="宋体" panose="02010600030101010101" pitchFamily="2" charset="-122"/>
                <a:cs typeface="+mn-lt"/>
              </a:rPr>
              <a:t>的学习</a:t>
            </a:r>
            <a:endParaRPr kumimoji="0" lang="zh-CN" altLang="en-US" sz="3085" kern="1200" cap="none" spc="0" normalizeH="0" baseline="0" noProof="0" smtClean="0">
              <a:solidFill>
                <a:schemeClr val="tx1"/>
              </a:solidFill>
              <a:ea typeface="宋体" panose="02010600030101010101" pitchFamily="2" charset="-122"/>
              <a:cs typeface="+mn-lt"/>
            </a:endParaRPr>
          </a:p>
          <a:p>
            <a:pPr marL="514350" marR="0" indent="-514350" defTabSz="914400">
              <a:spcBef>
                <a:spcPct val="50000"/>
              </a:spcBef>
              <a:buClrTx/>
              <a:buSzTx/>
              <a:buFont typeface="Arial" panose="020B0604020202020204" pitchFamily="34" charset="0"/>
              <a:buAutoNum type="arabicPeriod"/>
              <a:defRPr/>
            </a:pPr>
            <a:r>
              <a:rPr kumimoji="0" lang="zh-CN" altLang="en-US" sz="3085" kern="1200" cap="none" spc="0" normalizeH="0" baseline="0" noProof="0" smtClean="0">
                <a:solidFill>
                  <a:schemeClr val="tx1"/>
                </a:solidFill>
                <a:ea typeface="宋体" panose="02010600030101010101" pitchFamily="2" charset="-122"/>
                <a:cs typeface="+mn-lt"/>
              </a:rPr>
              <a:t>并完成教材上 </a:t>
            </a:r>
            <a:r>
              <a:rPr kumimoji="0" lang="en-US" altLang="zh-CN" sz="3085" kern="1200" cap="none" spc="0" normalizeH="0" baseline="0" noProof="0" smtClean="0">
                <a:solidFill>
                  <a:schemeClr val="tx1"/>
                </a:solidFill>
                <a:ea typeface="宋体" panose="02010600030101010101" pitchFamily="2" charset="-122"/>
                <a:cs typeface="+mn-lt"/>
              </a:rPr>
              <a:t>p. 165 </a:t>
            </a:r>
            <a:r>
              <a:rPr kumimoji="0" lang="zh-CN" altLang="en-US" sz="3085" kern="1200" cap="none" spc="0" normalizeH="0" baseline="0" noProof="0" smtClean="0">
                <a:solidFill>
                  <a:schemeClr val="tx1"/>
                </a:solidFill>
                <a:ea typeface="宋体" panose="02010600030101010101" pitchFamily="2" charset="-122"/>
                <a:cs typeface="+mn-lt"/>
              </a:rPr>
              <a:t>的</a:t>
            </a:r>
            <a:r>
              <a:rPr kumimoji="0" lang="en-US" altLang="zh-CN" sz="3085" kern="1200" cap="none" spc="0" normalizeH="0" baseline="0" noProof="0" smtClean="0">
                <a:solidFill>
                  <a:schemeClr val="tx1"/>
                </a:solidFill>
                <a:ea typeface="宋体" panose="02010600030101010101" pitchFamily="2" charset="-122"/>
                <a:cs typeface="+mn-lt"/>
              </a:rPr>
              <a:t>Activity 12</a:t>
            </a:r>
            <a:endParaRPr kumimoji="0" lang="en-US" altLang="zh-CN" sz="3085" kern="1200" cap="none" spc="0" normalizeH="0" baseline="0" noProof="0" smtClean="0">
              <a:solidFill>
                <a:schemeClr val="tx1"/>
              </a:solidFill>
              <a:ea typeface="宋体" panose="02010600030101010101" pitchFamily="2" charset="-122"/>
              <a:cs typeface="+mn-lt"/>
            </a:endParaRPr>
          </a:p>
          <a:p>
            <a:pPr marL="514350" marR="0" indent="-514350" defTabSz="914400">
              <a:spcBef>
                <a:spcPct val="50000"/>
              </a:spcBef>
              <a:buClrTx/>
              <a:buSzTx/>
              <a:buFont typeface="Arial" panose="020B0604020202020204" pitchFamily="34" charset="0"/>
              <a:buAutoNum type="arabicPeriod"/>
              <a:defRPr/>
            </a:pPr>
            <a:endParaRPr kumimoji="0" lang="en-US" altLang="zh-CN" sz="3085" kern="1200" cap="none" spc="0" normalizeH="0" baseline="0" noProof="0" smtClean="0">
              <a:solidFill>
                <a:schemeClr val="tx1"/>
              </a:solidFill>
              <a:ea typeface="宋体" panose="02010600030101010101" pitchFamily="2" charset="-122"/>
              <a:cs typeface="+mn-lt"/>
            </a:endParaRPr>
          </a:p>
          <a:p>
            <a:pPr marR="0" indent="0" defTabSz="914400">
              <a:spcBef>
                <a:spcPct val="50000"/>
              </a:spcBef>
              <a:buClrTx/>
              <a:buSzTx/>
              <a:buFont typeface="Arial" panose="020B0604020202020204" pitchFamily="34" charset="0"/>
              <a:buNone/>
              <a:defRPr/>
            </a:pPr>
            <a:r>
              <a:rPr lang="en-US" altLang="zh-CN" sz="3085" noProof="0" smtClean="0">
                <a:ea typeface="宋体" panose="02010600030101010101" pitchFamily="2" charset="-122"/>
                <a:cs typeface="+mn-lt"/>
                <a:sym typeface="+mn-ea"/>
              </a:rPr>
              <a:t>submission: QQ Group - Homework</a:t>
            </a:r>
            <a:endParaRPr kumimoji="0" lang="en-US" altLang="zh-CN" sz="3085" kern="1200" cap="none" spc="0" normalizeH="0" baseline="0" noProof="0" smtClean="0">
              <a:solidFill>
                <a:schemeClr val="tx1"/>
              </a:solidFill>
              <a:ea typeface="宋体" panose="02010600030101010101" pitchFamily="2" charset="-122"/>
              <a:cs typeface="+mn-lt"/>
            </a:endParaRPr>
          </a:p>
          <a:p>
            <a:pPr marL="514350" marR="0" indent="-514350" defTabSz="914400">
              <a:spcBef>
                <a:spcPct val="50000"/>
              </a:spcBef>
              <a:buClrTx/>
              <a:buSzTx/>
              <a:buFont typeface="Arial" panose="020B0604020202020204" pitchFamily="34" charset="0"/>
              <a:buAutoNum type="arabicPeriod"/>
              <a:defRPr/>
            </a:pPr>
            <a:endParaRPr kumimoji="0" lang="zh-CN" altLang="en-US" sz="3085" kern="1200" cap="none" spc="0" normalizeH="0" baseline="0" noProof="0" smtClean="0">
              <a:solidFill>
                <a:schemeClr val="tx1"/>
              </a:solidFill>
              <a:ea typeface="宋体" panose="02010600030101010101" pitchFamily="2" charset="-122"/>
              <a:cs typeface="+mn-lt"/>
            </a:endParaRPr>
          </a:p>
          <a:p>
            <a:pPr marR="0" defTabSz="914400">
              <a:spcBef>
                <a:spcPct val="50000"/>
              </a:spcBef>
              <a:buClrTx/>
              <a:buSzTx/>
              <a:buFontTx/>
              <a:defRPr/>
            </a:pPr>
            <a:endParaRPr kumimoji="0" lang="zh-CN" altLang="en-US" sz="3085" kern="1200" cap="none" spc="0" normalizeH="0" baseline="0" noProof="0" smtClean="0">
              <a:solidFill>
                <a:schemeClr val="tx1"/>
              </a:solidFill>
              <a:ea typeface="宋体" panose="02010600030101010101" pitchFamily="2" charset="-122"/>
              <a:cs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600"/>
              <a:t>Homework (DDL: 2020/04/05 Sunday 12:00noon)</a:t>
            </a:r>
            <a:endParaRPr lang="en-US" altLang="zh-CN" sz="3600"/>
          </a:p>
        </p:txBody>
      </p:sp>
      <p:sp>
        <p:nvSpPr>
          <p:cNvPr id="14342" name="Text Box 6"/>
          <p:cNvSpPr txBox="1">
            <a:spLocks noChangeArrowheads="1"/>
          </p:cNvSpPr>
          <p:nvPr/>
        </p:nvSpPr>
        <p:spPr bwMode="auto">
          <a:xfrm>
            <a:off x="1209866" y="1471168"/>
            <a:ext cx="8653082" cy="5553075"/>
          </a:xfrm>
          <a:prstGeom prst="rect">
            <a:avLst/>
          </a:prstGeom>
          <a:noFill/>
          <a:ln>
            <a:noFill/>
          </a:ln>
          <a:effectLst/>
        </p:spPr>
        <p:txBody>
          <a:bodyPr>
            <a:spAutoFit/>
          </a:bodyPr>
          <a:p>
            <a:pPr marR="0" defTabSz="914400">
              <a:spcBef>
                <a:spcPct val="50000"/>
              </a:spcBef>
              <a:buClrTx/>
              <a:buSzTx/>
              <a:buFontTx/>
              <a:defRPr/>
            </a:pPr>
            <a:endParaRPr kumimoji="0" lang="en-US" sz="3085" b="1" kern="1200" cap="none" spc="0" normalizeH="0" baseline="0" noProof="0" smtClean="0">
              <a:solidFill>
                <a:schemeClr val="tx1"/>
              </a:solidFill>
              <a:latin typeface="Times New Roman" panose="02020603050405020304" pitchFamily="18" charset="0"/>
              <a:ea typeface="MS PGothic" panose="020B0600070205080204" pitchFamily="34" charset="-128"/>
              <a:cs typeface="+mn-cs"/>
            </a:endParaRPr>
          </a:p>
          <a:p>
            <a:pPr marR="0" defTabSz="914400">
              <a:spcBef>
                <a:spcPct val="50000"/>
              </a:spcBef>
              <a:buClrTx/>
              <a:buSzTx/>
              <a:buFontTx/>
              <a:defRPr/>
            </a:pPr>
            <a:r>
              <a:rPr kumimoji="0" lang="en-US" sz="3085" b="1" u="sng" kern="1200" cap="none" spc="0" normalizeH="0" baseline="0" noProof="0" smtClean="0">
                <a:solidFill>
                  <a:srgbClr val="6600FF"/>
                </a:solidFill>
                <a:latin typeface="Times New Roman" panose="02020603050405020304" pitchFamily="18" charset="0"/>
                <a:ea typeface="MS PGothic" panose="020B0600070205080204" pitchFamily="34" charset="-128"/>
                <a:cs typeface="+mn-cs"/>
              </a:rPr>
              <a:t>Revise</a:t>
            </a:r>
            <a:r>
              <a:rPr kumimoji="0" lang="en-US" sz="3085" b="1" kern="1200" cap="none" spc="0" normalizeH="0" baseline="0" noProof="0" smtClean="0">
                <a:solidFill>
                  <a:srgbClr val="6600FF"/>
                </a:solidFill>
                <a:latin typeface="Times New Roman" panose="02020603050405020304" pitchFamily="18" charset="0"/>
                <a:ea typeface="MS PGothic" panose="020B0600070205080204" pitchFamily="34" charset="-128"/>
                <a:cs typeface="+mn-cs"/>
              </a:rPr>
              <a:t> </a:t>
            </a:r>
            <a:r>
              <a:rPr kumimoji="0" lang="en-US" sz="3085" b="1" kern="1200" cap="none" spc="0" normalizeH="0" baseline="0" noProof="0" smtClean="0">
                <a:solidFill>
                  <a:schemeClr val="tx1"/>
                </a:solidFill>
                <a:latin typeface="Times New Roman" panose="02020603050405020304" pitchFamily="18" charset="0"/>
                <a:ea typeface="MS PGothic" panose="020B0600070205080204" pitchFamily="34" charset="-128"/>
                <a:cs typeface="+mn-cs"/>
              </a:rPr>
              <a:t>your essay </a:t>
            </a:r>
            <a:r>
              <a:rPr kumimoji="0" lang="en-US" sz="3085" b="1" kern="1200" cap="none" spc="0" normalizeH="0" baseline="0" noProof="0" smtClean="0">
                <a:solidFill>
                  <a:schemeClr val="tx1"/>
                </a:solidFill>
                <a:latin typeface="Times New Roman" panose="02020603050405020304" pitchFamily="18" charset="0"/>
                <a:ea typeface="MS PGothic" panose="020B0600070205080204" pitchFamily="34" charset="-128"/>
                <a:cs typeface="+mn-cs"/>
              </a:rPr>
              <a:t>about the following topic:</a:t>
            </a:r>
            <a:endParaRPr kumimoji="0" lang="en-US" sz="3085" b="1" kern="1200" cap="none" spc="0" normalizeH="0" baseline="0" noProof="0" smtClean="0">
              <a:solidFill>
                <a:schemeClr val="tx1"/>
              </a:solidFill>
              <a:latin typeface="Times New Roman" panose="02020603050405020304" pitchFamily="18" charset="0"/>
              <a:ea typeface="MS PGothic" panose="020B0600070205080204" pitchFamily="34" charset="-128"/>
              <a:cs typeface="+mn-cs"/>
            </a:endParaRPr>
          </a:p>
          <a:p>
            <a:pPr marR="0" defTabSz="914400">
              <a:spcBef>
                <a:spcPct val="50000"/>
              </a:spcBef>
              <a:buClrTx/>
              <a:buSzTx/>
              <a:buFontTx/>
              <a:defRPr/>
            </a:pPr>
            <a:r>
              <a:rPr kumimoji="0" lang="en-US" sz="3085" b="1" kern="1200" cap="none" spc="0" normalizeH="0" baseline="0" noProof="0" smtClean="0">
                <a:solidFill>
                  <a:schemeClr val="tx1"/>
                </a:solidFill>
                <a:latin typeface="Times New Roman" panose="02020603050405020304" pitchFamily="18" charset="0"/>
                <a:ea typeface="MS PGothic" panose="020B0600070205080204" pitchFamily="34" charset="-128"/>
                <a:cs typeface="+mn-cs"/>
              </a:rPr>
              <a:t> </a:t>
            </a:r>
            <a:endParaRPr kumimoji="0" lang="en-US" sz="3085" kern="1200" cap="none" spc="0" normalizeH="0" baseline="0" noProof="0" smtClean="0">
              <a:solidFill>
                <a:schemeClr val="tx1"/>
              </a:solidFill>
              <a:ea typeface="宋体" panose="02010600030101010101" pitchFamily="2" charset="-122"/>
              <a:cs typeface="+mn-lt"/>
            </a:endParaRPr>
          </a:p>
          <a:p>
            <a:pPr marR="0" defTabSz="914400">
              <a:spcBef>
                <a:spcPct val="50000"/>
              </a:spcBef>
              <a:buClrTx/>
              <a:buSzTx/>
              <a:buFontTx/>
              <a:defRPr/>
            </a:pPr>
            <a:r>
              <a:rPr kumimoji="0" lang="en-US" sz="3085" b="1" kern="1200" cap="none" spc="0" normalizeH="0" baseline="0" noProof="0" smtClean="0">
                <a:solidFill>
                  <a:srgbClr val="C00000"/>
                </a:solidFill>
                <a:ea typeface="宋体" panose="02010600030101010101" pitchFamily="2" charset="-122"/>
                <a:cs typeface="+mn-lt"/>
              </a:rPr>
              <a:t>E-learning or Classroom - Which Is Better?</a:t>
            </a:r>
            <a:endParaRPr kumimoji="0" lang="en-US" sz="3085" b="1" kern="1200" cap="none" spc="0" normalizeH="0" baseline="0" noProof="0" smtClean="0">
              <a:solidFill>
                <a:srgbClr val="C00000"/>
              </a:solidFill>
              <a:ea typeface="宋体" panose="02010600030101010101" pitchFamily="2" charset="-122"/>
              <a:cs typeface="+mn-lt"/>
            </a:endParaRPr>
          </a:p>
          <a:p>
            <a:pPr marR="0" defTabSz="914400">
              <a:spcBef>
                <a:spcPct val="50000"/>
              </a:spcBef>
              <a:buClrTx/>
              <a:buSzTx/>
              <a:buFontTx/>
              <a:defRPr/>
            </a:pPr>
            <a:endParaRPr kumimoji="0" lang="en-US" sz="3085" b="1" kern="1200" cap="none" spc="0" normalizeH="0" baseline="0" noProof="0" smtClean="0">
              <a:solidFill>
                <a:srgbClr val="C00000"/>
              </a:solidFill>
              <a:ea typeface="宋体" panose="02010600030101010101" pitchFamily="2" charset="-122"/>
              <a:cs typeface="+mn-lt"/>
            </a:endParaRPr>
          </a:p>
          <a:p>
            <a:pPr marR="0" defTabSz="914400">
              <a:spcBef>
                <a:spcPct val="50000"/>
              </a:spcBef>
              <a:buClrTx/>
              <a:buSzTx/>
              <a:buFontTx/>
              <a:defRPr/>
            </a:pPr>
            <a:r>
              <a:rPr kumimoji="0" lang="en-US" sz="3085" kern="1200" cap="none" spc="0" normalizeH="0" baseline="0" noProof="0" smtClean="0">
                <a:solidFill>
                  <a:schemeClr val="tx1"/>
                </a:solidFill>
                <a:ea typeface="宋体" panose="02010600030101010101" pitchFamily="2" charset="-122"/>
                <a:cs typeface="+mn-lt"/>
              </a:rPr>
              <a:t>Submission: </a:t>
            </a:r>
            <a:r>
              <a:rPr kumimoji="0" lang="zh-CN" altLang="en-US" sz="3085" kern="1200" cap="none" spc="0" normalizeH="0" baseline="0" noProof="0" smtClean="0">
                <a:solidFill>
                  <a:schemeClr val="tx1"/>
                </a:solidFill>
                <a:ea typeface="宋体" panose="02010600030101010101" pitchFamily="2" charset="-122"/>
                <a:cs typeface="+mn-lt"/>
              </a:rPr>
              <a:t>批改网</a:t>
            </a:r>
            <a:endParaRPr kumimoji="0" lang="zh-CN" altLang="en-US" sz="3085" kern="1200" cap="none" spc="0" normalizeH="0" baseline="0" noProof="0" smtClean="0">
              <a:solidFill>
                <a:schemeClr val="tx1"/>
              </a:solidFill>
              <a:ea typeface="宋体" panose="02010600030101010101" pitchFamily="2" charset="-122"/>
              <a:cs typeface="+mn-lt"/>
            </a:endParaRPr>
          </a:p>
          <a:p>
            <a:pPr marR="0" defTabSz="914400">
              <a:spcBef>
                <a:spcPct val="50000"/>
              </a:spcBef>
              <a:buClrTx/>
              <a:buSzTx/>
              <a:buFontTx/>
              <a:defRPr/>
            </a:pPr>
            <a:r>
              <a:rPr kumimoji="0" lang="zh-CN" altLang="en-US" sz="3085" kern="1200" cap="none" spc="0" normalizeH="0" baseline="0" noProof="0" smtClean="0">
                <a:solidFill>
                  <a:schemeClr val="tx1"/>
                </a:solidFill>
                <a:ea typeface="宋体" panose="02010600030101010101" pitchFamily="2" charset="-122"/>
                <a:cs typeface="+mn-lt"/>
              </a:rPr>
              <a:t>作文号：</a:t>
            </a:r>
            <a:r>
              <a:rPr kumimoji="0" lang="zh-CN" altLang="en-US" sz="3085" b="1" u="sng" kern="1200" cap="none" spc="0" normalizeH="0" baseline="0" noProof="0" smtClean="0">
                <a:solidFill>
                  <a:srgbClr val="C00000"/>
                </a:solidFill>
                <a:ea typeface="宋体" panose="02010600030101010101" pitchFamily="2" charset="-122"/>
                <a:cs typeface="+mn-lt"/>
              </a:rPr>
              <a:t>1614135</a:t>
            </a:r>
            <a:endParaRPr kumimoji="0" lang="zh-CN" altLang="en-US" sz="3085" kern="1200" cap="none" spc="0" normalizeH="0" baseline="0" noProof="0" smtClean="0">
              <a:solidFill>
                <a:schemeClr val="tx1"/>
              </a:solidFill>
              <a:ea typeface="宋体" panose="02010600030101010101" pitchFamily="2" charset="-122"/>
              <a:cs typeface="+mn-lt"/>
            </a:endParaRPr>
          </a:p>
          <a:p>
            <a:pPr marR="0" defTabSz="914400">
              <a:spcBef>
                <a:spcPct val="50000"/>
              </a:spcBef>
              <a:buClrTx/>
              <a:buSzTx/>
              <a:buFontTx/>
              <a:defRPr/>
            </a:pPr>
            <a:r>
              <a:rPr kumimoji="0" lang="zh-CN" altLang="en-US" sz="3085" kern="1200" cap="none" spc="0" normalizeH="0" baseline="0" noProof="0" smtClean="0">
                <a:solidFill>
                  <a:schemeClr val="tx1"/>
                </a:solidFill>
                <a:ea typeface="宋体" panose="02010600030101010101" pitchFamily="2" charset="-122"/>
                <a:cs typeface="+mn-lt"/>
              </a:rPr>
              <a:t>字数：＞</a:t>
            </a:r>
            <a:r>
              <a:rPr kumimoji="0" lang="en-US" altLang="zh-CN" sz="3085" kern="1200" cap="none" spc="0" normalizeH="0" baseline="0" noProof="0" smtClean="0">
                <a:solidFill>
                  <a:schemeClr val="tx1"/>
                </a:solidFill>
                <a:ea typeface="宋体" panose="02010600030101010101" pitchFamily="2" charset="-122"/>
                <a:cs typeface="+mn-lt"/>
              </a:rPr>
              <a:t>150 </a:t>
            </a:r>
            <a:endParaRPr kumimoji="0" lang="zh-CN" altLang="en-US" sz="3085" kern="1200" cap="none" spc="0" normalizeH="0" baseline="0" noProof="0" smtClean="0">
              <a:solidFill>
                <a:schemeClr val="tx1"/>
              </a:solidFill>
              <a:ea typeface="宋体" panose="02010600030101010101" pitchFamily="2" charset="-122"/>
              <a:cs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F:\2单项\2019\外国语学院网站\ppt\ppt2-0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50" y="4860750"/>
            <a:ext cx="10699750" cy="2706415"/>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2970436" y="3204567"/>
            <a:ext cx="4968552" cy="1080120"/>
          </a:xfrm>
        </p:spPr>
        <p:txBody>
          <a:bodyPr>
            <a:normAutofit/>
          </a:bodyPr>
          <a:lstStyle/>
          <a:p>
            <a:r>
              <a:rPr lang="en-US" altLang="zh-CN" sz="3600" b="1" dirty="0">
                <a:solidFill>
                  <a:schemeClr val="bg1">
                    <a:lumMod val="50000"/>
                  </a:schemeClr>
                </a:solidFill>
              </a:rPr>
              <a:t>Thank </a:t>
            </a:r>
            <a:r>
              <a:rPr lang="en-US" altLang="zh-CN" sz="3600" b="1" dirty="0" smtClean="0">
                <a:solidFill>
                  <a:schemeClr val="bg1">
                    <a:lumMod val="50000"/>
                  </a:schemeClr>
                </a:solidFill>
              </a:rPr>
              <a:t>you</a:t>
            </a:r>
            <a:r>
              <a:rPr lang="zh-CN" altLang="en-US" sz="3600" b="1" dirty="0" smtClean="0">
                <a:solidFill>
                  <a:schemeClr val="bg1">
                    <a:lumMod val="50000"/>
                  </a:schemeClr>
                </a:solidFill>
              </a:rPr>
              <a:t>！</a:t>
            </a:r>
            <a:endParaRPr lang="zh-CN" altLang="en-US" sz="3600" b="1" dirty="0">
              <a:solidFill>
                <a:schemeClr val="bg1">
                  <a:lumMod val="50000"/>
                </a:schemeClr>
              </a:solidFill>
            </a:endParaRPr>
          </a:p>
        </p:txBody>
      </p:sp>
      <p:pic>
        <p:nvPicPr>
          <p:cNvPr id="2053" name="Picture 5" descr="F:\2单项\2019\外国语学院网站\ppt\ppt-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4928" y="5868863"/>
            <a:ext cx="1407318" cy="1407318"/>
          </a:xfrm>
          <a:prstGeom prst="rect">
            <a:avLst/>
          </a:prstGeom>
          <a:noFill/>
          <a:extLst>
            <a:ext uri="{909E8E84-426E-40DD-AFC4-6F175D3DCCD1}">
              <a14:hiddenFill xmlns:a14="http://schemas.microsoft.com/office/drawing/2010/main">
                <a:solidFill>
                  <a:srgbClr val="FFFFFF"/>
                </a:solidFill>
              </a14:hiddenFill>
            </a:ext>
          </a:extLst>
        </p:spPr>
      </p:pic>
      <p:sp>
        <p:nvSpPr>
          <p:cNvPr id="12" name="副标题 2"/>
          <p:cNvSpPr txBox="1"/>
          <p:nvPr/>
        </p:nvSpPr>
        <p:spPr>
          <a:xfrm>
            <a:off x="2898428" y="7020991"/>
            <a:ext cx="4968552" cy="520019"/>
          </a:xfrm>
          <a:prstGeom prst="rect">
            <a:avLst/>
          </a:prstGeom>
        </p:spPr>
        <p:txBody>
          <a:bodyPr vert="horz" lIns="104306" tIns="52153" rIns="104306" bIns="52153" rtlCol="0">
            <a:normAutofit/>
          </a:bodyPr>
          <a:lstStyle>
            <a:lvl1pPr marL="0" indent="0" algn="ctr" defTabSz="1043305" rtl="0" eaLnBrk="1" latinLnBrk="0" hangingPunct="1">
              <a:spcBef>
                <a:spcPct val="20000"/>
              </a:spcBef>
              <a:buFont typeface="Arial" panose="020B0604020202020204" pitchFamily="34" charset="0"/>
              <a:buNone/>
              <a:defRPr sz="3700" kern="1200">
                <a:solidFill>
                  <a:schemeClr val="tx1">
                    <a:tint val="75000"/>
                  </a:schemeClr>
                </a:solidFill>
                <a:latin typeface="+mn-lt"/>
                <a:ea typeface="+mn-ea"/>
                <a:cs typeface="+mn-cs"/>
              </a:defRPr>
            </a:lvl1pPr>
            <a:lvl2pPr marL="521335" indent="0" algn="ctr" defTabSz="1043305"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2pPr>
            <a:lvl3pPr marL="1043305" indent="0" algn="ctr" defTabSz="1043305"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3pPr>
            <a:lvl4pPr marL="156464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4pPr>
            <a:lvl5pPr marL="208597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5pPr>
            <a:lvl6pPr marL="260794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6pPr>
            <a:lvl7pPr marL="312928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7pPr>
            <a:lvl8pPr marL="365061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8pPr>
            <a:lvl9pPr marL="417195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9pPr>
          </a:lstStyle>
          <a:p>
            <a:r>
              <a:rPr lang="en-US" altLang="zh-CN" sz="1400" b="1" kern="1800" spc="80" dirty="0">
                <a:solidFill>
                  <a:schemeClr val="bg1"/>
                </a:solidFill>
              </a:rPr>
              <a:t>www.cqupt.edu.cn</a:t>
            </a:r>
            <a:endParaRPr lang="zh-CN" altLang="en-US" sz="1400" b="1" kern="1800" spc="80" dirty="0">
              <a:solidFill>
                <a:schemeClr val="bg1"/>
              </a:solidFill>
            </a:endParaRPr>
          </a:p>
        </p:txBody>
      </p:sp>
      <p:sp>
        <p:nvSpPr>
          <p:cNvPr id="10" name="副标题 2"/>
          <p:cNvSpPr txBox="1"/>
          <p:nvPr/>
        </p:nvSpPr>
        <p:spPr>
          <a:xfrm>
            <a:off x="6646296" y="468263"/>
            <a:ext cx="3740964" cy="648072"/>
          </a:xfrm>
          <a:prstGeom prst="rect">
            <a:avLst/>
          </a:prstGeom>
        </p:spPr>
        <p:txBody>
          <a:bodyPr vert="horz" lIns="104306" tIns="52153" rIns="104306" bIns="52153" rtlCol="0">
            <a:normAutofit/>
          </a:bodyPr>
          <a:lstStyle>
            <a:lvl1pPr marL="0" indent="0" algn="ctr" defTabSz="1043305" rtl="0" eaLnBrk="1" latinLnBrk="0" hangingPunct="1">
              <a:spcBef>
                <a:spcPct val="20000"/>
              </a:spcBef>
              <a:buFont typeface="Arial" panose="020B0604020202020204" pitchFamily="34" charset="0"/>
              <a:buNone/>
              <a:defRPr sz="3700" kern="1200">
                <a:solidFill>
                  <a:schemeClr val="tx1">
                    <a:tint val="75000"/>
                  </a:schemeClr>
                </a:solidFill>
                <a:latin typeface="+mn-lt"/>
                <a:ea typeface="+mn-ea"/>
                <a:cs typeface="+mn-cs"/>
              </a:defRPr>
            </a:lvl1pPr>
            <a:lvl2pPr marL="521335" indent="0" algn="ctr" defTabSz="1043305"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2pPr>
            <a:lvl3pPr marL="1043305" indent="0" algn="ctr" defTabSz="1043305"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3pPr>
            <a:lvl4pPr marL="156464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4pPr>
            <a:lvl5pPr marL="208597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5pPr>
            <a:lvl6pPr marL="260794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6pPr>
            <a:lvl7pPr marL="312928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7pPr>
            <a:lvl8pPr marL="365061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8pPr>
            <a:lvl9pPr marL="417195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9pPr>
          </a:lstStyle>
          <a:p>
            <a:pPr algn="r">
              <a:lnSpc>
                <a:spcPts val="1200"/>
              </a:lnSpc>
            </a:pPr>
            <a:r>
              <a:rPr lang="en-US" altLang="zh-CN" sz="1200" b="1" dirty="0" smtClean="0">
                <a:solidFill>
                  <a:schemeClr val="tx1">
                    <a:lumMod val="50000"/>
                    <a:lumOff val="50000"/>
                  </a:schemeClr>
                </a:solidFill>
              </a:rPr>
              <a:t>CQUPT</a:t>
            </a:r>
            <a:endParaRPr lang="en-US" altLang="zh-CN" sz="1200" b="1" dirty="0" smtClean="0">
              <a:solidFill>
                <a:schemeClr val="tx1">
                  <a:lumMod val="50000"/>
                  <a:lumOff val="50000"/>
                </a:schemeClr>
              </a:solidFill>
            </a:endParaRPr>
          </a:p>
          <a:p>
            <a:pPr algn="r">
              <a:lnSpc>
                <a:spcPts val="1200"/>
              </a:lnSpc>
            </a:pPr>
            <a:r>
              <a:rPr lang="en-US" altLang="zh-CN" sz="1200" b="1" dirty="0" smtClean="0">
                <a:solidFill>
                  <a:schemeClr val="tx1">
                    <a:lumMod val="50000"/>
                    <a:lumOff val="50000"/>
                  </a:schemeClr>
                </a:solidFill>
              </a:rPr>
              <a:t>SCHOOL </a:t>
            </a:r>
            <a:r>
              <a:rPr lang="en-US" altLang="zh-CN" sz="1200" b="1" dirty="0">
                <a:solidFill>
                  <a:schemeClr val="tx1">
                    <a:lumMod val="50000"/>
                    <a:lumOff val="50000"/>
                  </a:schemeClr>
                </a:solidFill>
              </a:rPr>
              <a:t>OF </a:t>
            </a:r>
            <a:r>
              <a:rPr lang="en-US" altLang="zh-CN" sz="1200" b="1" dirty="0">
                <a:solidFill>
                  <a:schemeClr val="tx1">
                    <a:lumMod val="50000"/>
                    <a:lumOff val="50000"/>
                  </a:schemeClr>
                </a:solidFill>
              </a:rPr>
              <a:t>FOREIGN </a:t>
            </a:r>
            <a:r>
              <a:rPr lang="en-US" altLang="zh-CN" sz="1200" b="1" dirty="0">
                <a:solidFill>
                  <a:schemeClr val="tx1">
                    <a:lumMod val="50000"/>
                    <a:lumOff val="50000"/>
                  </a:schemeClr>
                </a:solidFill>
              </a:rPr>
              <a:t>LANGUAGES</a:t>
            </a:r>
            <a:endParaRPr lang="zh-CN" altLang="en-US" sz="1200" b="1" dirty="0">
              <a:solidFill>
                <a:schemeClr val="tx1">
                  <a:lumMod val="50000"/>
                  <a:lumOff val="50000"/>
                </a:schemeClr>
              </a:solidFill>
            </a:endParaRPr>
          </a:p>
        </p:txBody>
      </p:sp>
      <p:cxnSp>
        <p:nvCxnSpPr>
          <p:cNvPr id="11" name="直接连接符 10"/>
          <p:cNvCxnSpPr/>
          <p:nvPr/>
        </p:nvCxnSpPr>
        <p:spPr>
          <a:xfrm flipH="1">
            <a:off x="7578948" y="396255"/>
            <a:ext cx="271329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单项\2019\外国语学院网站\ppt\ppt2-0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50" y="4860750"/>
            <a:ext cx="10699750" cy="270641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882204" y="2484487"/>
            <a:ext cx="9089390" cy="720081"/>
          </a:xfrm>
        </p:spPr>
        <p:txBody>
          <a:bodyPr>
            <a:noAutofit/>
          </a:bodyPr>
          <a:lstStyle/>
          <a:p>
            <a:r>
              <a:rPr lang="en-US" altLang="zh-CN" b="1" dirty="0">
                <a:cs typeface="+mj-lt"/>
              </a:rPr>
              <a:t>English Writing I</a:t>
            </a:r>
            <a:endParaRPr lang="en-US" altLang="zh-CN" b="1" dirty="0">
              <a:cs typeface="+mj-lt"/>
            </a:endParaRPr>
          </a:p>
        </p:txBody>
      </p:sp>
      <p:sp>
        <p:nvSpPr>
          <p:cNvPr id="3" name="副标题 2"/>
          <p:cNvSpPr>
            <a:spLocks noGrp="1"/>
          </p:cNvSpPr>
          <p:nvPr>
            <p:ph type="subTitle" idx="1"/>
          </p:nvPr>
        </p:nvSpPr>
        <p:spPr>
          <a:xfrm>
            <a:off x="2250356" y="3332620"/>
            <a:ext cx="6266422" cy="520019"/>
          </a:xfrm>
        </p:spPr>
        <p:txBody>
          <a:bodyPr>
            <a:normAutofit/>
          </a:bodyPr>
          <a:lstStyle/>
          <a:p>
            <a:r>
              <a:rPr lang="en-US" sz="2300" b="1" dirty="0" smtClean="0">
                <a:solidFill>
                  <a:schemeClr val="bg1">
                    <a:lumMod val="50000"/>
                  </a:schemeClr>
                </a:solidFill>
              </a:rPr>
              <a:t>Week 7</a:t>
            </a:r>
            <a:endParaRPr lang="en-US" sz="2300" b="1" dirty="0" smtClean="0">
              <a:solidFill>
                <a:schemeClr val="bg1">
                  <a:lumMod val="50000"/>
                </a:schemeClr>
              </a:solidFill>
            </a:endParaRPr>
          </a:p>
        </p:txBody>
      </p:sp>
      <p:pic>
        <p:nvPicPr>
          <p:cNvPr id="2053" name="Picture 5" descr="F:\2单项\2019\外国语学院网站\ppt\ppt-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4928" y="5868863"/>
            <a:ext cx="1407318" cy="1407318"/>
          </a:xfrm>
          <a:prstGeom prst="rect">
            <a:avLst/>
          </a:prstGeom>
          <a:noFill/>
          <a:extLst>
            <a:ext uri="{909E8E84-426E-40DD-AFC4-6F175D3DCCD1}">
              <a14:hiddenFill xmlns:a14="http://schemas.microsoft.com/office/drawing/2010/main">
                <a:solidFill>
                  <a:srgbClr val="FFFFFF"/>
                </a:solidFill>
              </a14:hiddenFill>
            </a:ext>
          </a:extLst>
        </p:spPr>
      </p:pic>
      <p:sp>
        <p:nvSpPr>
          <p:cNvPr id="8" name="副标题 2"/>
          <p:cNvSpPr txBox="1"/>
          <p:nvPr/>
        </p:nvSpPr>
        <p:spPr>
          <a:xfrm>
            <a:off x="6646296" y="468263"/>
            <a:ext cx="3740964" cy="648072"/>
          </a:xfrm>
          <a:prstGeom prst="rect">
            <a:avLst/>
          </a:prstGeom>
        </p:spPr>
        <p:txBody>
          <a:bodyPr vert="horz" lIns="104306" tIns="52153" rIns="104306" bIns="52153" rtlCol="0">
            <a:normAutofit/>
          </a:bodyPr>
          <a:lstStyle>
            <a:lvl1pPr marL="0" indent="0" algn="ctr" defTabSz="1043305" rtl="0" eaLnBrk="1" latinLnBrk="0" hangingPunct="1">
              <a:spcBef>
                <a:spcPct val="20000"/>
              </a:spcBef>
              <a:buFont typeface="Arial" panose="020B0604020202020204" pitchFamily="34" charset="0"/>
              <a:buNone/>
              <a:defRPr sz="3700" kern="1200">
                <a:solidFill>
                  <a:schemeClr val="tx1">
                    <a:tint val="75000"/>
                  </a:schemeClr>
                </a:solidFill>
                <a:latin typeface="+mn-lt"/>
                <a:ea typeface="+mn-ea"/>
                <a:cs typeface="+mn-cs"/>
              </a:defRPr>
            </a:lvl1pPr>
            <a:lvl2pPr marL="521335" indent="0" algn="ctr" defTabSz="1043305"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2pPr>
            <a:lvl3pPr marL="1043305" indent="0" algn="ctr" defTabSz="1043305"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3pPr>
            <a:lvl4pPr marL="156464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4pPr>
            <a:lvl5pPr marL="208597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5pPr>
            <a:lvl6pPr marL="260794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6pPr>
            <a:lvl7pPr marL="312928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7pPr>
            <a:lvl8pPr marL="365061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8pPr>
            <a:lvl9pPr marL="417195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9pPr>
          </a:lstStyle>
          <a:p>
            <a:pPr algn="r">
              <a:lnSpc>
                <a:spcPts val="1200"/>
              </a:lnSpc>
            </a:pPr>
            <a:r>
              <a:rPr lang="en-US" altLang="zh-CN" sz="1200" b="1" dirty="0" smtClean="0">
                <a:solidFill>
                  <a:schemeClr val="tx1">
                    <a:lumMod val="50000"/>
                    <a:lumOff val="50000"/>
                  </a:schemeClr>
                </a:solidFill>
              </a:rPr>
              <a:t>CQUPT</a:t>
            </a:r>
            <a:endParaRPr lang="en-US" altLang="zh-CN" sz="1200" b="1" dirty="0" smtClean="0">
              <a:solidFill>
                <a:schemeClr val="tx1">
                  <a:lumMod val="50000"/>
                  <a:lumOff val="50000"/>
                </a:schemeClr>
              </a:solidFill>
            </a:endParaRPr>
          </a:p>
          <a:p>
            <a:pPr algn="r">
              <a:lnSpc>
                <a:spcPts val="1200"/>
              </a:lnSpc>
            </a:pPr>
            <a:r>
              <a:rPr lang="en-US" altLang="zh-CN" sz="1200" b="1" dirty="0" smtClean="0">
                <a:solidFill>
                  <a:schemeClr val="tx1">
                    <a:lumMod val="50000"/>
                    <a:lumOff val="50000"/>
                  </a:schemeClr>
                </a:solidFill>
              </a:rPr>
              <a:t>SCHOOL </a:t>
            </a:r>
            <a:r>
              <a:rPr lang="en-US" altLang="zh-CN" sz="1200" b="1" dirty="0">
                <a:solidFill>
                  <a:schemeClr val="tx1">
                    <a:lumMod val="50000"/>
                    <a:lumOff val="50000"/>
                  </a:schemeClr>
                </a:solidFill>
              </a:rPr>
              <a:t>OF </a:t>
            </a:r>
            <a:r>
              <a:rPr lang="en-US" altLang="zh-CN" sz="1200" b="1" dirty="0">
                <a:solidFill>
                  <a:schemeClr val="tx1">
                    <a:lumMod val="50000"/>
                    <a:lumOff val="50000"/>
                  </a:schemeClr>
                </a:solidFill>
              </a:rPr>
              <a:t>FOREIGN </a:t>
            </a:r>
            <a:r>
              <a:rPr lang="en-US" altLang="zh-CN" sz="1200" b="1" dirty="0">
                <a:solidFill>
                  <a:schemeClr val="tx1">
                    <a:lumMod val="50000"/>
                    <a:lumOff val="50000"/>
                  </a:schemeClr>
                </a:solidFill>
              </a:rPr>
              <a:t>LANGUAGES</a:t>
            </a:r>
            <a:endParaRPr lang="zh-CN" altLang="en-US" sz="1200" b="1" dirty="0">
              <a:solidFill>
                <a:schemeClr val="tx1">
                  <a:lumMod val="50000"/>
                  <a:lumOff val="50000"/>
                </a:schemeClr>
              </a:solidFill>
            </a:endParaRPr>
          </a:p>
        </p:txBody>
      </p:sp>
      <p:sp>
        <p:nvSpPr>
          <p:cNvPr id="12" name="副标题 2"/>
          <p:cNvSpPr txBox="1"/>
          <p:nvPr/>
        </p:nvSpPr>
        <p:spPr>
          <a:xfrm>
            <a:off x="2898428" y="7020991"/>
            <a:ext cx="4968552" cy="520019"/>
          </a:xfrm>
          <a:prstGeom prst="rect">
            <a:avLst/>
          </a:prstGeom>
        </p:spPr>
        <p:txBody>
          <a:bodyPr vert="horz" lIns="104306" tIns="52153" rIns="104306" bIns="52153" rtlCol="0">
            <a:normAutofit/>
          </a:bodyPr>
          <a:lstStyle>
            <a:lvl1pPr marL="0" indent="0" algn="ctr" defTabSz="1043305" rtl="0" eaLnBrk="1" latinLnBrk="0" hangingPunct="1">
              <a:spcBef>
                <a:spcPct val="20000"/>
              </a:spcBef>
              <a:buFont typeface="Arial" panose="020B0604020202020204" pitchFamily="34" charset="0"/>
              <a:buNone/>
              <a:defRPr sz="3700" kern="1200">
                <a:solidFill>
                  <a:schemeClr val="tx1">
                    <a:tint val="75000"/>
                  </a:schemeClr>
                </a:solidFill>
                <a:latin typeface="+mn-lt"/>
                <a:ea typeface="+mn-ea"/>
                <a:cs typeface="+mn-cs"/>
              </a:defRPr>
            </a:lvl1pPr>
            <a:lvl2pPr marL="521335" indent="0" algn="ctr" defTabSz="1043305"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2pPr>
            <a:lvl3pPr marL="1043305" indent="0" algn="ctr" defTabSz="1043305"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3pPr>
            <a:lvl4pPr marL="156464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4pPr>
            <a:lvl5pPr marL="208597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5pPr>
            <a:lvl6pPr marL="260794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6pPr>
            <a:lvl7pPr marL="312928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7pPr>
            <a:lvl8pPr marL="365061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8pPr>
            <a:lvl9pPr marL="417195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9pPr>
          </a:lstStyle>
          <a:p>
            <a:r>
              <a:rPr lang="en-US" altLang="zh-CN" sz="1400" b="1" kern="1800" spc="80" dirty="0">
                <a:solidFill>
                  <a:schemeClr val="bg1"/>
                </a:solidFill>
              </a:rPr>
              <a:t>www.cqupt.edu.cn</a:t>
            </a:r>
            <a:endParaRPr lang="zh-CN" altLang="en-US" sz="1400" b="1" kern="1800" spc="80" dirty="0">
              <a:solidFill>
                <a:schemeClr val="bg1"/>
              </a:solidFill>
            </a:endParaRPr>
          </a:p>
        </p:txBody>
      </p:sp>
      <p:cxnSp>
        <p:nvCxnSpPr>
          <p:cNvPr id="6" name="直接连接符 5"/>
          <p:cNvCxnSpPr/>
          <p:nvPr/>
        </p:nvCxnSpPr>
        <p:spPr>
          <a:xfrm flipH="1">
            <a:off x="7578948" y="396255"/>
            <a:ext cx="271329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F:\2单项\2019\外国语学院网站\ppt\ppt2-0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50" y="4854400"/>
            <a:ext cx="10699750" cy="2706415"/>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538605" y="1913255"/>
            <a:ext cx="7345680" cy="1080135"/>
          </a:xfrm>
        </p:spPr>
        <p:txBody>
          <a:bodyPr>
            <a:noAutofit/>
          </a:bodyPr>
          <a:lstStyle/>
          <a:p>
            <a:r>
              <a:rPr lang="en-US" sz="4000" b="1" dirty="0">
                <a:solidFill>
                  <a:schemeClr val="bg1">
                    <a:lumMod val="50000"/>
                  </a:schemeClr>
                </a:solidFill>
              </a:rPr>
              <a:t>Chapter 5</a:t>
            </a:r>
            <a:endParaRPr lang="en-US" sz="4000" b="1" dirty="0">
              <a:solidFill>
                <a:schemeClr val="bg1">
                  <a:lumMod val="50000"/>
                </a:schemeClr>
              </a:solidFill>
            </a:endParaRPr>
          </a:p>
          <a:p>
            <a:endParaRPr lang="en-US" sz="4000" b="1" dirty="0">
              <a:solidFill>
                <a:schemeClr val="bg1">
                  <a:lumMod val="50000"/>
                </a:schemeClr>
              </a:solidFill>
            </a:endParaRPr>
          </a:p>
          <a:p>
            <a:r>
              <a:rPr lang="en-US" sz="4000" b="1" dirty="0">
                <a:solidFill>
                  <a:schemeClr val="bg1">
                    <a:lumMod val="50000"/>
                  </a:schemeClr>
                </a:solidFill>
              </a:rPr>
              <a:t>Four Bases for Revising Essays</a:t>
            </a:r>
            <a:endParaRPr lang="en-US" sz="4000" b="1" dirty="0">
              <a:solidFill>
                <a:schemeClr val="bg1">
                  <a:lumMod val="50000"/>
                </a:schemeClr>
              </a:solidFill>
            </a:endParaRPr>
          </a:p>
        </p:txBody>
      </p:sp>
      <p:pic>
        <p:nvPicPr>
          <p:cNvPr id="2053" name="Picture 5" descr="F:\2单项\2019\外国语学院网站\ppt\ppt-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4928" y="5868863"/>
            <a:ext cx="1407318" cy="1407318"/>
          </a:xfrm>
          <a:prstGeom prst="rect">
            <a:avLst/>
          </a:prstGeom>
          <a:noFill/>
          <a:extLst>
            <a:ext uri="{909E8E84-426E-40DD-AFC4-6F175D3DCCD1}">
              <a14:hiddenFill xmlns:a14="http://schemas.microsoft.com/office/drawing/2010/main">
                <a:solidFill>
                  <a:srgbClr val="FFFFFF"/>
                </a:solidFill>
              </a14:hiddenFill>
            </a:ext>
          </a:extLst>
        </p:spPr>
      </p:pic>
      <p:sp>
        <p:nvSpPr>
          <p:cNvPr id="12" name="副标题 2"/>
          <p:cNvSpPr txBox="1"/>
          <p:nvPr/>
        </p:nvSpPr>
        <p:spPr>
          <a:xfrm>
            <a:off x="2898428" y="7020991"/>
            <a:ext cx="4968552" cy="520019"/>
          </a:xfrm>
          <a:prstGeom prst="rect">
            <a:avLst/>
          </a:prstGeom>
        </p:spPr>
        <p:txBody>
          <a:bodyPr vert="horz" lIns="104306" tIns="52153" rIns="104306" bIns="52153" rtlCol="0">
            <a:normAutofit/>
          </a:bodyPr>
          <a:lstStyle>
            <a:lvl1pPr marL="0" indent="0" algn="ctr" defTabSz="1043305" rtl="0" eaLnBrk="1" latinLnBrk="0" hangingPunct="1">
              <a:spcBef>
                <a:spcPct val="20000"/>
              </a:spcBef>
              <a:buFont typeface="Arial" panose="020B0604020202020204" pitchFamily="34" charset="0"/>
              <a:buNone/>
              <a:defRPr sz="3700" kern="1200">
                <a:solidFill>
                  <a:schemeClr val="tx1">
                    <a:tint val="75000"/>
                  </a:schemeClr>
                </a:solidFill>
                <a:latin typeface="+mn-lt"/>
                <a:ea typeface="+mn-ea"/>
                <a:cs typeface="+mn-cs"/>
              </a:defRPr>
            </a:lvl1pPr>
            <a:lvl2pPr marL="521335" indent="0" algn="ctr" defTabSz="1043305"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2pPr>
            <a:lvl3pPr marL="1043305" indent="0" algn="ctr" defTabSz="1043305"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3pPr>
            <a:lvl4pPr marL="156464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4pPr>
            <a:lvl5pPr marL="208597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5pPr>
            <a:lvl6pPr marL="260794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6pPr>
            <a:lvl7pPr marL="312928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7pPr>
            <a:lvl8pPr marL="365061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8pPr>
            <a:lvl9pPr marL="417195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9pPr>
          </a:lstStyle>
          <a:p>
            <a:r>
              <a:rPr lang="en-US" altLang="zh-CN" sz="1400" b="1" kern="1800" spc="80" dirty="0">
                <a:solidFill>
                  <a:schemeClr val="bg1"/>
                </a:solidFill>
              </a:rPr>
              <a:t>www.cqupt.edu.cn</a:t>
            </a:r>
            <a:endParaRPr lang="zh-CN" altLang="en-US" sz="1400" b="1" kern="1800" spc="80" dirty="0">
              <a:solidFill>
                <a:schemeClr val="bg1"/>
              </a:solidFill>
            </a:endParaRPr>
          </a:p>
        </p:txBody>
      </p:sp>
      <p:sp>
        <p:nvSpPr>
          <p:cNvPr id="10" name="副标题 2"/>
          <p:cNvSpPr txBox="1"/>
          <p:nvPr/>
        </p:nvSpPr>
        <p:spPr>
          <a:xfrm>
            <a:off x="6646296" y="468263"/>
            <a:ext cx="3740964" cy="648072"/>
          </a:xfrm>
          <a:prstGeom prst="rect">
            <a:avLst/>
          </a:prstGeom>
        </p:spPr>
        <p:txBody>
          <a:bodyPr vert="horz" lIns="104306" tIns="52153" rIns="104306" bIns="52153" rtlCol="0">
            <a:normAutofit/>
          </a:bodyPr>
          <a:lstStyle>
            <a:lvl1pPr marL="0" indent="0" algn="ctr" defTabSz="1043305" rtl="0" eaLnBrk="1" latinLnBrk="0" hangingPunct="1">
              <a:spcBef>
                <a:spcPct val="20000"/>
              </a:spcBef>
              <a:buFont typeface="Arial" panose="020B0604020202020204" pitchFamily="34" charset="0"/>
              <a:buNone/>
              <a:defRPr sz="3700" kern="1200">
                <a:solidFill>
                  <a:schemeClr val="tx1">
                    <a:tint val="75000"/>
                  </a:schemeClr>
                </a:solidFill>
                <a:latin typeface="+mn-lt"/>
                <a:ea typeface="+mn-ea"/>
                <a:cs typeface="+mn-cs"/>
              </a:defRPr>
            </a:lvl1pPr>
            <a:lvl2pPr marL="521335" indent="0" algn="ctr" defTabSz="1043305"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2pPr>
            <a:lvl3pPr marL="1043305" indent="0" algn="ctr" defTabSz="1043305"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3pPr>
            <a:lvl4pPr marL="156464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4pPr>
            <a:lvl5pPr marL="208597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5pPr>
            <a:lvl6pPr marL="260794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6pPr>
            <a:lvl7pPr marL="312928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7pPr>
            <a:lvl8pPr marL="365061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8pPr>
            <a:lvl9pPr marL="417195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9pPr>
          </a:lstStyle>
          <a:p>
            <a:pPr algn="r">
              <a:lnSpc>
                <a:spcPts val="1200"/>
              </a:lnSpc>
            </a:pPr>
            <a:r>
              <a:rPr lang="en-US" altLang="zh-CN" sz="1200" b="1" dirty="0" smtClean="0">
                <a:solidFill>
                  <a:schemeClr val="tx1">
                    <a:lumMod val="50000"/>
                    <a:lumOff val="50000"/>
                  </a:schemeClr>
                </a:solidFill>
              </a:rPr>
              <a:t>CQUPT</a:t>
            </a:r>
            <a:endParaRPr lang="en-US" altLang="zh-CN" sz="1200" b="1" dirty="0" smtClean="0">
              <a:solidFill>
                <a:schemeClr val="tx1">
                  <a:lumMod val="50000"/>
                  <a:lumOff val="50000"/>
                </a:schemeClr>
              </a:solidFill>
            </a:endParaRPr>
          </a:p>
          <a:p>
            <a:pPr algn="r">
              <a:lnSpc>
                <a:spcPts val="1200"/>
              </a:lnSpc>
            </a:pPr>
            <a:r>
              <a:rPr lang="en-US" altLang="zh-CN" sz="1200" b="1" dirty="0" smtClean="0">
                <a:solidFill>
                  <a:schemeClr val="tx1">
                    <a:lumMod val="50000"/>
                    <a:lumOff val="50000"/>
                  </a:schemeClr>
                </a:solidFill>
              </a:rPr>
              <a:t>SCHOOL </a:t>
            </a:r>
            <a:r>
              <a:rPr lang="en-US" altLang="zh-CN" sz="1200" b="1" dirty="0">
                <a:solidFill>
                  <a:schemeClr val="tx1">
                    <a:lumMod val="50000"/>
                    <a:lumOff val="50000"/>
                  </a:schemeClr>
                </a:solidFill>
              </a:rPr>
              <a:t>OF </a:t>
            </a:r>
            <a:r>
              <a:rPr lang="en-US" altLang="zh-CN" sz="1200" b="1" dirty="0">
                <a:solidFill>
                  <a:schemeClr val="tx1">
                    <a:lumMod val="50000"/>
                    <a:lumOff val="50000"/>
                  </a:schemeClr>
                </a:solidFill>
              </a:rPr>
              <a:t>FOREIGN </a:t>
            </a:r>
            <a:r>
              <a:rPr lang="en-US" altLang="zh-CN" sz="1200" b="1" dirty="0">
                <a:solidFill>
                  <a:schemeClr val="tx1">
                    <a:lumMod val="50000"/>
                    <a:lumOff val="50000"/>
                  </a:schemeClr>
                </a:solidFill>
              </a:rPr>
              <a:t>LANGUAGES</a:t>
            </a:r>
            <a:endParaRPr lang="zh-CN" altLang="en-US" sz="1200" b="1" dirty="0">
              <a:solidFill>
                <a:schemeClr val="tx1">
                  <a:lumMod val="50000"/>
                  <a:lumOff val="50000"/>
                </a:schemeClr>
              </a:solidFill>
            </a:endParaRPr>
          </a:p>
        </p:txBody>
      </p:sp>
      <p:cxnSp>
        <p:nvCxnSpPr>
          <p:cNvPr id="11" name="直接连接符 10"/>
          <p:cNvCxnSpPr/>
          <p:nvPr/>
        </p:nvCxnSpPr>
        <p:spPr>
          <a:xfrm flipH="1">
            <a:off x="7578948" y="396255"/>
            <a:ext cx="271329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31115" y="1425575"/>
            <a:ext cx="10662285" cy="4525010"/>
          </a:xfrm>
          <a:prstGeom prst="rect">
            <a:avLst/>
          </a:prstGeom>
        </p:spPr>
      </p:pic>
      <p:sp>
        <p:nvSpPr>
          <p:cNvPr id="3" name="标题 2"/>
          <p:cNvSpPr>
            <a:spLocks noGrp="1"/>
          </p:cNvSpPr>
          <p:nvPr>
            <p:ph type="title"/>
          </p:nvPr>
        </p:nvSpPr>
        <p:spPr/>
        <p:txBody>
          <a:bodyPr/>
          <a:p>
            <a:r>
              <a:rPr lang="en-US" altLang="zh-CN"/>
              <a:t>Sentence → Paragraph (Body)</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Paragraph</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Paragraph</a:t>
            </a:r>
            <a:endParaRPr lang="en-US" altLang="zh-CN"/>
          </a:p>
        </p:txBody>
      </p:sp>
      <p:sp>
        <p:nvSpPr>
          <p:cNvPr id="6147" name="Rectangle 3"/>
          <p:cNvSpPr>
            <a:spLocks noGrp="1" noChangeArrowheads="1"/>
          </p:cNvSpPr>
          <p:nvPr>
            <p:ph idx="1"/>
          </p:nvPr>
        </p:nvSpPr>
        <p:spPr>
          <a:xfrm>
            <a:off x="558038" y="1995170"/>
            <a:ext cx="9577197" cy="4637380"/>
          </a:xfrm>
        </p:spPr>
        <p:txBody>
          <a:bodyPr vert="horz" wrap="square" lIns="101512" tIns="50756" rIns="101512" bIns="50756" numCol="1" anchor="t" anchorCtr="0" compatLnSpc="1"/>
          <a:p>
            <a:pPr marL="609600" marR="0" lvl="0" indent="-609600" algn="l" defTabSz="914400" rtl="0" eaLnBrk="0" fontAlgn="base" latinLnBrk="0" hangingPunct="0">
              <a:lnSpc>
                <a:spcPct val="100000"/>
              </a:lnSpc>
              <a:spcBef>
                <a:spcPct val="20000"/>
              </a:spcBef>
              <a:spcAft>
                <a:spcPct val="0"/>
              </a:spcAft>
              <a:buClrTx/>
              <a:buSzTx/>
              <a:buFontTx/>
              <a:buChar char="•"/>
              <a:defRPr/>
            </a:pPr>
            <a:endParaRPr kumimoji="1" lang="en-US" altLang="zh-CN" sz="3970" b="1" i="0" u="none" strike="noStrike" kern="0" cap="none" spc="0" normalizeH="0" baseline="0" noProof="0" smtClean="0">
              <a:ln>
                <a:noFill/>
              </a:ln>
              <a:solidFill>
                <a:srgbClr val="660066"/>
              </a:solidFill>
              <a:effectLst/>
              <a:uLnTx/>
              <a:uFillTx/>
              <a:latin typeface="+mn-lt"/>
              <a:ea typeface="MS PGothic" panose="020B0600070205080204" pitchFamily="34" charset="-128"/>
              <a:cs typeface="+mn-cs"/>
            </a:endParaRPr>
          </a:p>
          <a:p>
            <a:pPr marL="609600" marR="0" lvl="0" indent="-609600" algn="l" defTabSz="914400" rtl="0" eaLnBrk="0" fontAlgn="base" latinLnBrk="0" hangingPunct="0">
              <a:lnSpc>
                <a:spcPct val="100000"/>
              </a:lnSpc>
              <a:spcBef>
                <a:spcPct val="20000"/>
              </a:spcBef>
              <a:spcAft>
                <a:spcPct val="0"/>
              </a:spcAft>
              <a:buClrTx/>
              <a:buSzTx/>
              <a:buFontTx/>
              <a:buChar char="•"/>
              <a:defRPr/>
            </a:pPr>
            <a:endParaRPr kumimoji="1" lang="en-US" altLang="zh-CN" sz="3970" b="1" i="0" u="none" strike="noStrike" kern="0" cap="none" spc="0" normalizeH="0" baseline="0" noProof="0" smtClean="0">
              <a:ln>
                <a:noFill/>
              </a:ln>
              <a:solidFill>
                <a:srgbClr val="660066"/>
              </a:solidFill>
              <a:effectLst/>
              <a:uLnTx/>
              <a:uFillTx/>
              <a:latin typeface="+mn-lt"/>
              <a:ea typeface="MS PGothic" panose="020B0600070205080204" pitchFamily="34" charset="-128"/>
              <a:cs typeface="+mn-cs"/>
            </a:endParaRPr>
          </a:p>
          <a:p>
            <a:pPr marL="609600" marR="0" lvl="0" indent="-609600" algn="l" defTabSz="914400" rtl="0" eaLnBrk="0" fontAlgn="base" latinLnBrk="0" hangingPunct="0">
              <a:lnSpc>
                <a:spcPct val="100000"/>
              </a:lnSpc>
              <a:spcBef>
                <a:spcPct val="20000"/>
              </a:spcBef>
              <a:spcAft>
                <a:spcPct val="0"/>
              </a:spcAft>
              <a:buClrTx/>
              <a:buSzTx/>
              <a:buFontTx/>
              <a:buChar char="•"/>
              <a:defRPr/>
            </a:pPr>
            <a:r>
              <a:rPr kumimoji="1" lang="en-US" altLang="zh-CN" sz="3970" b="1" i="0" u="none" strike="noStrike" kern="0" cap="none" spc="0" normalizeH="0" baseline="0" noProof="0" smtClean="0">
                <a:ln>
                  <a:noFill/>
                </a:ln>
                <a:solidFill>
                  <a:srgbClr val="C00000"/>
                </a:solidFill>
                <a:effectLst/>
                <a:uLnTx/>
                <a:uFillTx/>
                <a:latin typeface="+mn-lt"/>
                <a:ea typeface="MS PGothic" panose="020B0600070205080204" pitchFamily="34" charset="-128"/>
                <a:cs typeface="+mn-cs"/>
              </a:rPr>
              <a:t>its topic</a:t>
            </a:r>
            <a:endParaRPr kumimoji="1" lang="en-US" altLang="zh-CN" sz="3970" b="1" i="0" u="none" strike="noStrike" kern="0" cap="none" spc="0" normalizeH="0" baseline="0" noProof="0" smtClean="0">
              <a:ln>
                <a:noFill/>
              </a:ln>
              <a:solidFill>
                <a:srgbClr val="C00000"/>
              </a:solidFill>
              <a:effectLst/>
              <a:uLnTx/>
              <a:uFillTx/>
              <a:latin typeface="+mn-lt"/>
              <a:ea typeface="MS PGothic" panose="020B0600070205080204" pitchFamily="34" charset="-128"/>
              <a:cs typeface="+mn-cs"/>
            </a:endParaRPr>
          </a:p>
          <a:p>
            <a:pPr marL="609600" marR="0" lvl="0" indent="-609600" algn="l" defTabSz="914400" rtl="0" eaLnBrk="0" fontAlgn="base" latinLnBrk="0" hangingPunct="0">
              <a:lnSpc>
                <a:spcPct val="100000"/>
              </a:lnSpc>
              <a:spcBef>
                <a:spcPct val="20000"/>
              </a:spcBef>
              <a:spcAft>
                <a:spcPct val="0"/>
              </a:spcAft>
              <a:buClrTx/>
              <a:buSzTx/>
              <a:buFontTx/>
              <a:buChar char="•"/>
              <a:defRPr/>
            </a:pPr>
            <a:r>
              <a:rPr kumimoji="1" lang="en-US" altLang="zh-CN" sz="3970" b="1" i="0" u="none" strike="noStrike" kern="0" cap="none" spc="0" normalizeH="0" baseline="0" noProof="0" smtClean="0">
                <a:ln>
                  <a:noFill/>
                </a:ln>
                <a:solidFill>
                  <a:srgbClr val="C00000"/>
                </a:solidFill>
                <a:effectLst/>
                <a:uLnTx/>
                <a:uFillTx/>
                <a:latin typeface="+mn-lt"/>
                <a:ea typeface="MS PGothic" panose="020B0600070205080204" pitchFamily="34" charset="-128"/>
                <a:cs typeface="+mn-cs"/>
              </a:rPr>
              <a:t>its position in the essay</a:t>
            </a:r>
            <a:endParaRPr kumimoji="1" lang="en-US" altLang="zh-CN" sz="3970" b="1" i="0" u="none" strike="noStrike" kern="0" cap="none" spc="0" normalizeH="0" baseline="0" noProof="0" smtClean="0">
              <a:ln>
                <a:noFill/>
              </a:ln>
              <a:solidFill>
                <a:srgbClr val="C00000"/>
              </a:solidFill>
              <a:effectLst/>
              <a:uLnTx/>
              <a:uFillTx/>
              <a:latin typeface="+mn-lt"/>
              <a:ea typeface="MS PGothic" panose="020B0600070205080204" pitchFamily="34" charset="-128"/>
              <a:cs typeface="+mn-cs"/>
            </a:endParaRPr>
          </a:p>
          <a:p>
            <a:pPr marL="609600" marR="0" lvl="0" indent="-609600" algn="l" defTabSz="914400" rtl="0" eaLnBrk="0" fontAlgn="base" latinLnBrk="0" hangingPunct="0">
              <a:lnSpc>
                <a:spcPct val="100000"/>
              </a:lnSpc>
              <a:spcBef>
                <a:spcPct val="20000"/>
              </a:spcBef>
              <a:spcAft>
                <a:spcPct val="0"/>
              </a:spcAft>
              <a:buClrTx/>
              <a:buSzTx/>
              <a:buFontTx/>
              <a:buChar char="•"/>
              <a:defRPr/>
            </a:pPr>
            <a:r>
              <a:rPr kumimoji="1" lang="en-US" altLang="zh-CN" sz="3970" b="1" i="0" u="none" strike="noStrike" kern="0" cap="none" spc="0" normalizeH="0" baseline="0" noProof="0" smtClean="0">
                <a:ln>
                  <a:noFill/>
                </a:ln>
                <a:solidFill>
                  <a:srgbClr val="C00000"/>
                </a:solidFill>
                <a:effectLst/>
                <a:uLnTx/>
                <a:uFillTx/>
                <a:latin typeface="+mn-lt"/>
                <a:ea typeface="MS PGothic" panose="020B0600070205080204" pitchFamily="34" charset="-128"/>
                <a:cs typeface="+mn-cs"/>
              </a:rPr>
              <a:t>its role in the development of the thesis statement</a:t>
            </a:r>
            <a:endParaRPr kumimoji="1" lang="en-US" altLang="zh-CN" sz="3970" b="1" i="0" u="none" strike="noStrike" kern="0" cap="none" spc="0" normalizeH="0" baseline="0" noProof="0" smtClean="0">
              <a:ln>
                <a:noFill/>
              </a:ln>
              <a:solidFill>
                <a:srgbClr val="C00000"/>
              </a:solidFill>
              <a:effectLst/>
              <a:uLnTx/>
              <a:uFillTx/>
              <a:latin typeface="+mn-lt"/>
              <a:ea typeface="MS PGothic" panose="020B0600070205080204" pitchFamily="34" charset="-128"/>
              <a:cs typeface="+mn-cs"/>
            </a:endParaRPr>
          </a:p>
        </p:txBody>
      </p:sp>
      <p:sp>
        <p:nvSpPr>
          <p:cNvPr id="3" name="文本框 2"/>
          <p:cNvSpPr txBox="1"/>
          <p:nvPr/>
        </p:nvSpPr>
        <p:spPr>
          <a:xfrm>
            <a:off x="558165" y="1995170"/>
            <a:ext cx="7397750" cy="829945"/>
          </a:xfrm>
          <a:prstGeom prst="rect">
            <a:avLst/>
          </a:prstGeom>
          <a:noFill/>
        </p:spPr>
        <p:txBody>
          <a:bodyPr wrap="none" rtlCol="0" anchor="t">
            <a:spAutoFit/>
          </a:bodyPr>
          <a:p>
            <a:pPr marL="609600" marR="0" lvl="0" indent="-609600" algn="l" defTabSz="914400" rtl="0" eaLnBrk="0" fontAlgn="base" latinLnBrk="0" hangingPunct="0">
              <a:lnSpc>
                <a:spcPct val="100000"/>
              </a:lnSpc>
              <a:spcBef>
                <a:spcPct val="20000"/>
              </a:spcBef>
              <a:spcAft>
                <a:spcPct val="0"/>
              </a:spcAft>
              <a:buClrTx/>
              <a:buSzTx/>
              <a:buFontTx/>
              <a:buChar char="•"/>
              <a:defRPr/>
            </a:pPr>
            <a:r>
              <a:rPr kumimoji="1" lang="en-US" altLang="zh-CN" sz="4800" b="1" kern="0" noProof="0" smtClean="0">
                <a:ln>
                  <a:noFill/>
                </a:ln>
                <a:solidFill>
                  <a:srgbClr val="000000"/>
                </a:solidFill>
                <a:effectLst/>
                <a:uLnTx/>
                <a:uFillTx/>
                <a:ea typeface="MS PGothic" panose="020B0600070205080204" pitchFamily="34" charset="-128"/>
                <a:sym typeface="+mn-ea"/>
              </a:rPr>
              <a:t>Paragraphs vary in length.</a:t>
            </a:r>
            <a:endParaRPr kumimoji="1" lang="en-US" altLang="zh-CN" sz="4800" b="1" kern="0" noProof="0" smtClean="0">
              <a:ln>
                <a:noFill/>
              </a:ln>
              <a:solidFill>
                <a:srgbClr val="000000"/>
              </a:solidFill>
              <a:effectLst/>
              <a:uLnTx/>
              <a:uFillTx/>
              <a:ea typeface="MS PGothic" panose="020B0600070205080204" pitchFamily="34" charset="-128"/>
              <a:sym typeface="+mn-ea"/>
            </a:endParaRPr>
          </a:p>
        </p:txBody>
      </p:sp>
    </p:spTree>
  </p:cSld>
  <p:clrMapOvr>
    <a:masterClrMapping/>
  </p:clrMapOvr>
  <p:timing>
    <p:tnLst>
      <p:par>
        <p:cTn id="1" dur="indefinite" restart="never" nodeType="tmRoot"/>
      </p:par>
    </p:tnLst>
    <p:bldLst>
      <p:bldP spid="6147" grpId="0" advAuto="100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Criteria of an Effective Paragraph</a:t>
            </a:r>
            <a:endParaRPr lang="en-US" altLang="zh-CN"/>
          </a:p>
        </p:txBody>
      </p:sp>
      <p:sp>
        <p:nvSpPr>
          <p:cNvPr id="6147" name="Rectangle 3"/>
          <p:cNvSpPr>
            <a:spLocks noGrp="1" noChangeArrowheads="1"/>
          </p:cNvSpPr>
          <p:nvPr>
            <p:ph idx="1"/>
          </p:nvPr>
        </p:nvSpPr>
        <p:spPr>
          <a:xfrm>
            <a:off x="7247255" y="3832225"/>
            <a:ext cx="3322955" cy="1602105"/>
          </a:xfrm>
        </p:spPr>
        <p:txBody>
          <a:bodyPr vert="horz" wrap="square" lIns="101512" tIns="50756" rIns="101512" bIns="50756" numCol="1" anchor="t" anchorCtr="0" compatLnSpc="1">
            <a:normAutofit/>
          </a:bodyPr>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4400" b="1" i="0" u="none" strike="noStrike" kern="0" cap="none" spc="0" normalizeH="0" baseline="0" noProof="0" smtClean="0">
                <a:ln>
                  <a:noFill/>
                </a:ln>
                <a:solidFill>
                  <a:srgbClr val="000000"/>
                </a:solidFill>
                <a:effectLst/>
                <a:uLnTx/>
                <a:uFillTx/>
                <a:latin typeface="+mn-lt"/>
                <a:ea typeface="MS PGothic" panose="020B0600070205080204" pitchFamily="34" charset="-128"/>
                <a:cs typeface="+mn-cs"/>
              </a:rPr>
              <a:t>An Effective Paragraph</a:t>
            </a:r>
            <a:endParaRPr kumimoji="1" lang="en-US" altLang="zh-CN" sz="5400" b="1" i="0" u="none" strike="noStrike" kern="0" cap="none" spc="0" normalizeH="0" baseline="0" noProof="0" smtClean="0">
              <a:ln>
                <a:noFill/>
              </a:ln>
              <a:solidFill>
                <a:srgbClr val="660066"/>
              </a:solidFill>
              <a:effectLst/>
              <a:uLnTx/>
              <a:uFillTx/>
              <a:latin typeface="+mn-lt"/>
              <a:ea typeface="MS PGothic" panose="020B0600070205080204" pitchFamily="34" charset="-128"/>
              <a:cs typeface="+mn-cs"/>
            </a:endParaRPr>
          </a:p>
        </p:txBody>
      </p:sp>
      <p:sp>
        <p:nvSpPr>
          <p:cNvPr id="3" name="下弧形箭头 2"/>
          <p:cNvSpPr/>
          <p:nvPr/>
        </p:nvSpPr>
        <p:spPr>
          <a:xfrm rot="1860000">
            <a:off x="1758950" y="3215640"/>
            <a:ext cx="7600315" cy="2822575"/>
          </a:xfrm>
          <a:prstGeom prst="curvedUpArrow">
            <a:avLst>
              <a:gd name="adj1" fmla="val 11923"/>
              <a:gd name="adj2" fmla="val 26106"/>
              <a:gd name="adj3" fmla="val 186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 name="椭圆 3"/>
          <p:cNvSpPr/>
          <p:nvPr/>
        </p:nvSpPr>
        <p:spPr>
          <a:xfrm>
            <a:off x="534670" y="2057400"/>
            <a:ext cx="1879600" cy="1642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b="1"/>
              <a:t>Unity</a:t>
            </a:r>
            <a:endParaRPr lang="en-US" altLang="zh-CN" sz="4000" b="1"/>
          </a:p>
        </p:txBody>
      </p:sp>
      <p:sp>
        <p:nvSpPr>
          <p:cNvPr id="5" name="椭圆 4"/>
          <p:cNvSpPr/>
          <p:nvPr/>
        </p:nvSpPr>
        <p:spPr>
          <a:xfrm>
            <a:off x="1172210" y="4003675"/>
            <a:ext cx="2132330" cy="19157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b="1"/>
              <a:t>Coher-ence</a:t>
            </a:r>
            <a:endParaRPr lang="en-US" altLang="zh-CN" sz="3600" b="1"/>
          </a:p>
        </p:txBody>
      </p:sp>
      <p:sp>
        <p:nvSpPr>
          <p:cNvPr id="6" name="椭圆 5"/>
          <p:cNvSpPr/>
          <p:nvPr/>
        </p:nvSpPr>
        <p:spPr>
          <a:xfrm>
            <a:off x="2921635" y="5593080"/>
            <a:ext cx="2164715" cy="19678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a:t>Supp-ort</a:t>
            </a:r>
            <a:endParaRPr lang="en-US" altLang="zh-CN" sz="40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2"/>
          <p:cNvSpPr txBox="1">
            <a:spLocks noGrp="1"/>
          </p:cNvSpPr>
          <p:nvPr>
            <p:ph type="sldNum" sz="quarter" idx="10"/>
          </p:nvPr>
        </p:nvSpPr>
        <p:spPr>
          <a:xfrm>
            <a:off x="9267190" y="7093637"/>
            <a:ext cx="1120140" cy="467308"/>
          </a:xfrm>
        </p:spPr>
        <p:txBody>
          <a:bodyPr lIns="89632" tIns="44816" rIns="89632" bIns="44816"/>
          <a:lstStyle>
            <a:lvl1pPr marL="0" lvl="0" indent="0" algn="ctr" defTabSz="914400" rtl="0" eaLnBrk="0" fontAlgn="base" latinLnBrk="0" hangingPunct="0">
              <a:lnSpc>
                <a:spcPct val="100000"/>
              </a:lnSpc>
              <a:spcBef>
                <a:spcPct val="0"/>
              </a:spcBef>
              <a:spcAft>
                <a:spcPct val="0"/>
              </a:spcAft>
              <a:buNone/>
              <a:defRPr sz="4000" b="0" i="0" u="none" kern="1200" baseline="0">
                <a:solidFill>
                  <a:schemeClr val="tx1"/>
                </a:solidFill>
                <a:latin typeface="Times New Roman" panose="02020603050405020304" pitchFamily="18" charset="0"/>
                <a:ea typeface="MS PGothic" panose="020B0600070205080204" pitchFamily="34" charset="-128"/>
              </a:defRPr>
            </a:lvl1pPr>
            <a:lvl2pPr marL="457200" lvl="1" indent="0" algn="ctr" defTabSz="914400" rtl="0" eaLnBrk="0" fontAlgn="base" latinLnBrk="0" hangingPunct="0">
              <a:lnSpc>
                <a:spcPct val="100000"/>
              </a:lnSpc>
              <a:spcBef>
                <a:spcPct val="0"/>
              </a:spcBef>
              <a:spcAft>
                <a:spcPct val="0"/>
              </a:spcAft>
              <a:buNone/>
              <a:defRPr sz="4000" b="0" i="0" u="none" kern="1200" baseline="0">
                <a:solidFill>
                  <a:schemeClr val="tx1"/>
                </a:solidFill>
                <a:latin typeface="Times New Roman" panose="02020603050405020304" pitchFamily="18" charset="0"/>
                <a:ea typeface="MS PGothic" panose="020B0600070205080204" pitchFamily="34" charset="-128"/>
                <a:cs typeface="+mn-cs"/>
              </a:defRPr>
            </a:lvl2pPr>
            <a:lvl3pPr marL="914400" lvl="2" indent="0" algn="ctr" defTabSz="914400" rtl="0" eaLnBrk="0" fontAlgn="base" latinLnBrk="0" hangingPunct="0">
              <a:lnSpc>
                <a:spcPct val="100000"/>
              </a:lnSpc>
              <a:spcBef>
                <a:spcPct val="0"/>
              </a:spcBef>
              <a:spcAft>
                <a:spcPct val="0"/>
              </a:spcAft>
              <a:buNone/>
              <a:defRPr sz="4000" b="0" i="0" u="none" kern="1200" baseline="0">
                <a:solidFill>
                  <a:schemeClr val="tx1"/>
                </a:solidFill>
                <a:latin typeface="Times New Roman" panose="02020603050405020304" pitchFamily="18" charset="0"/>
                <a:ea typeface="MS PGothic" panose="020B0600070205080204" pitchFamily="34" charset="-128"/>
                <a:cs typeface="+mn-cs"/>
              </a:defRPr>
            </a:lvl3pPr>
            <a:lvl4pPr marL="1371600" lvl="3" indent="0" algn="ctr" defTabSz="914400" rtl="0" eaLnBrk="0" fontAlgn="base" latinLnBrk="0" hangingPunct="0">
              <a:lnSpc>
                <a:spcPct val="100000"/>
              </a:lnSpc>
              <a:spcBef>
                <a:spcPct val="0"/>
              </a:spcBef>
              <a:spcAft>
                <a:spcPct val="0"/>
              </a:spcAft>
              <a:buNone/>
              <a:defRPr sz="4000" b="0" i="0" u="none" kern="1200" baseline="0">
                <a:solidFill>
                  <a:schemeClr val="tx1"/>
                </a:solidFill>
                <a:latin typeface="Times New Roman" panose="02020603050405020304" pitchFamily="18" charset="0"/>
                <a:ea typeface="MS PGothic" panose="020B0600070205080204" pitchFamily="34" charset="-128"/>
                <a:cs typeface="+mn-cs"/>
              </a:defRPr>
            </a:lvl4pPr>
            <a:lvl5pPr marL="1828800" lvl="4" indent="0" algn="ctr" defTabSz="914400" rtl="0" eaLnBrk="0" fontAlgn="base" latinLnBrk="0" hangingPunct="0">
              <a:lnSpc>
                <a:spcPct val="100000"/>
              </a:lnSpc>
              <a:spcBef>
                <a:spcPct val="0"/>
              </a:spcBef>
              <a:spcAft>
                <a:spcPct val="0"/>
              </a:spcAft>
              <a:buNone/>
              <a:defRPr sz="4000" b="0" i="0" u="none" kern="1200" baseline="0">
                <a:solidFill>
                  <a:schemeClr val="tx1"/>
                </a:solidFill>
                <a:latin typeface="Times New Roman" panose="02020603050405020304" pitchFamily="18" charset="0"/>
                <a:ea typeface="MS PGothic" panose="020B0600070205080204" pitchFamily="34" charset="-128"/>
                <a:cs typeface="+mn-cs"/>
              </a:defRPr>
            </a:lvl5pPr>
          </a:lstStyle>
          <a:p>
            <a:pPr lvl="0" algn="r" defTabSz="812800"/>
            <a:r>
              <a:rPr lang="en-US" altLang="zh-CN" sz="1325" dirty="0">
                <a:solidFill>
                  <a:srgbClr val="000000"/>
                </a:solidFill>
              </a:rPr>
              <a:t>5 - </a:t>
            </a:r>
            <a:fld id="{9A0DB2DC-4C9A-4742-B13C-FB6460FD3503}" type="slidenum">
              <a:rPr lang="en-US" altLang="zh-CN" sz="1325" dirty="0">
                <a:solidFill>
                  <a:srgbClr val="000000"/>
                </a:solidFill>
              </a:rPr>
            </a:fld>
            <a:endParaRPr lang="en-US" altLang="zh-CN" sz="1325" dirty="0">
              <a:solidFill>
                <a:srgbClr val="000000"/>
              </a:solidFill>
            </a:endParaRPr>
          </a:p>
        </p:txBody>
      </p:sp>
      <p:sp>
        <p:nvSpPr>
          <p:cNvPr id="6146" name="Rectangle 2"/>
          <p:cNvSpPr>
            <a:spLocks noGrp="1" noChangeArrowheads="1"/>
          </p:cNvSpPr>
          <p:nvPr>
            <p:ph type="title"/>
          </p:nvPr>
        </p:nvSpPr>
        <p:spPr>
          <a:xfrm>
            <a:off x="474091" y="588074"/>
            <a:ext cx="10081260" cy="1260158"/>
          </a:xfrm>
        </p:spPr>
        <p:txBody>
          <a:bodyPr vert="horz" wrap="square" lIns="101512" tIns="50756" rIns="101512" bIns="50756"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6600" b="1" i="0" u="none" strike="noStrike" kern="0" cap="none" spc="0" normalizeH="0" baseline="0" noProof="0" smtClean="0">
                <a:ln>
                  <a:noFill/>
                </a:ln>
                <a:solidFill>
                  <a:schemeClr val="tx1"/>
                </a:solidFill>
                <a:effectLst/>
                <a:uLnTx/>
                <a:uFillTx/>
                <a:latin typeface="+mj-lt"/>
                <a:ea typeface="MS PGothic" panose="020B0600070205080204" pitchFamily="34" charset="-128"/>
                <a:cs typeface="+mj-cs"/>
              </a:rPr>
              <a:t>Unity</a:t>
            </a:r>
            <a:endParaRPr kumimoji="1" lang="en-US" altLang="zh-CN" sz="6600" b="1" i="0" u="none" strike="noStrike" kern="0" cap="none" spc="0" normalizeH="0" baseline="0" noProof="0" smtClean="0">
              <a:ln>
                <a:noFill/>
              </a:ln>
              <a:solidFill>
                <a:schemeClr val="tx1"/>
              </a:solidFill>
              <a:effectLst/>
              <a:uLnTx/>
              <a:uFillTx/>
              <a:latin typeface="+mj-lt"/>
              <a:ea typeface="MS PGothic" panose="020B0600070205080204" pitchFamily="34" charset="-128"/>
              <a:cs typeface="+mj-cs"/>
            </a:endParaRPr>
          </a:p>
        </p:txBody>
      </p:sp>
      <p:sp>
        <p:nvSpPr>
          <p:cNvPr id="6147" name="Rectangle 3"/>
          <p:cNvSpPr>
            <a:spLocks noGrp="1" noChangeArrowheads="1"/>
          </p:cNvSpPr>
          <p:nvPr>
            <p:ph idx="1"/>
          </p:nvPr>
        </p:nvSpPr>
        <p:spPr>
          <a:xfrm>
            <a:off x="810133" y="2520315"/>
            <a:ext cx="9577197" cy="4637380"/>
          </a:xfrm>
        </p:spPr>
        <p:txBody>
          <a:bodyPr vert="horz" wrap="square" lIns="101512" tIns="50756" rIns="101512" bIns="50756" numCol="1" anchor="t" anchorCtr="0" compatLnSpc="1"/>
          <a:lstStyle/>
          <a:p>
            <a:pPr marL="609600" marR="0" lvl="0" indent="-609600" algn="l" defTabSz="914400" rtl="0" eaLnBrk="0" fontAlgn="base" latinLnBrk="0" hangingPunct="0">
              <a:lnSpc>
                <a:spcPct val="100000"/>
              </a:lnSpc>
              <a:spcBef>
                <a:spcPct val="20000"/>
              </a:spcBef>
              <a:spcAft>
                <a:spcPct val="0"/>
              </a:spcAft>
              <a:buClrTx/>
              <a:buSzTx/>
              <a:buFontTx/>
              <a:buChar char="•"/>
              <a:defRPr/>
            </a:pPr>
            <a:r>
              <a:rPr kumimoji="1" lang="en-US" altLang="zh-CN" sz="3970" b="1" i="0" u="none" strike="noStrike" kern="0" cap="none" spc="0" normalizeH="0" baseline="0" noProof="0" smtClean="0">
                <a:ln>
                  <a:noFill/>
                </a:ln>
                <a:solidFill>
                  <a:srgbClr val="660066"/>
                </a:solidFill>
                <a:effectLst/>
                <a:uLnTx/>
                <a:uFillTx/>
                <a:latin typeface="+mn-lt"/>
                <a:ea typeface="MS PGothic" panose="020B0600070205080204" pitchFamily="34" charset="-128"/>
                <a:cs typeface="+mn-cs"/>
              </a:rPr>
              <a:t>one central thought / a single topic</a:t>
            </a:r>
            <a:endParaRPr kumimoji="1" lang="en-US" altLang="zh-CN" sz="3970" b="1" i="0" u="none" strike="noStrike" kern="0" cap="none" spc="0" normalizeH="0" baseline="0" noProof="0" smtClean="0">
              <a:ln>
                <a:noFill/>
              </a:ln>
              <a:solidFill>
                <a:srgbClr val="660066"/>
              </a:solidFill>
              <a:effectLst/>
              <a:uLnTx/>
              <a:uFillTx/>
              <a:latin typeface="+mn-lt"/>
              <a:ea typeface="MS PGothic" panose="020B0600070205080204" pitchFamily="34" charset="-128"/>
              <a:cs typeface="+mn-cs"/>
            </a:endParaRPr>
          </a:p>
          <a:p>
            <a:pPr marL="609600" marR="0" lvl="0" indent="-609600" algn="l" defTabSz="914400" rtl="0" eaLnBrk="0" fontAlgn="base" latinLnBrk="0" hangingPunct="0">
              <a:lnSpc>
                <a:spcPct val="100000"/>
              </a:lnSpc>
              <a:spcBef>
                <a:spcPct val="20000"/>
              </a:spcBef>
              <a:spcAft>
                <a:spcPct val="0"/>
              </a:spcAft>
              <a:buClrTx/>
              <a:buSzTx/>
              <a:buFontTx/>
              <a:buChar char="•"/>
              <a:defRPr/>
            </a:pPr>
            <a:endParaRPr kumimoji="1" lang="en-US" altLang="zh-CN" sz="3970" b="1" i="0" u="none" strike="noStrike" kern="0" cap="none" spc="0" normalizeH="0" baseline="0" noProof="0" smtClean="0">
              <a:ln>
                <a:noFill/>
              </a:ln>
              <a:solidFill>
                <a:srgbClr val="660066"/>
              </a:solidFill>
              <a:effectLst/>
              <a:uLnTx/>
              <a:uFillTx/>
              <a:latin typeface="+mn-lt"/>
              <a:ea typeface="MS PGothic" panose="020B0600070205080204" pitchFamily="34" charset="-128"/>
              <a:cs typeface="+mn-cs"/>
            </a:endParaRPr>
          </a:p>
          <a:p>
            <a:pPr marL="609600" marR="0" lvl="0" indent="-609600" algn="l" defTabSz="914400" rtl="0" eaLnBrk="0" fontAlgn="base" latinLnBrk="0" hangingPunct="0">
              <a:lnSpc>
                <a:spcPct val="100000"/>
              </a:lnSpc>
              <a:spcBef>
                <a:spcPct val="20000"/>
              </a:spcBef>
              <a:spcAft>
                <a:spcPct val="0"/>
              </a:spcAft>
              <a:buClrTx/>
              <a:buSzTx/>
              <a:buFontTx/>
              <a:buChar char="•"/>
              <a:defRPr/>
            </a:pPr>
            <a:r>
              <a:rPr kumimoji="1" lang="en-US" altLang="zh-CN" sz="3970" b="1" i="0" u="none" strike="noStrike" kern="0" cap="none" spc="0" normalizeH="0" baseline="0" noProof="0" smtClean="0">
                <a:ln>
                  <a:noFill/>
                </a:ln>
                <a:solidFill>
                  <a:srgbClr val="660066"/>
                </a:solidFill>
                <a:effectLst/>
                <a:uLnTx/>
                <a:uFillTx/>
                <a:latin typeface="+mn-lt"/>
                <a:ea typeface="MS PGothic" panose="020B0600070205080204" pitchFamily="34" charset="-128"/>
                <a:cs typeface="+mn-cs"/>
              </a:rPr>
              <a:t>content</a:t>
            </a:r>
            <a:endParaRPr kumimoji="1" lang="en-US" altLang="zh-CN" sz="3970" b="1" i="0" u="none" strike="noStrike" kern="0" cap="none" spc="0" normalizeH="0" baseline="0" noProof="0" smtClean="0">
              <a:ln>
                <a:noFill/>
              </a:ln>
              <a:solidFill>
                <a:srgbClr val="660066"/>
              </a:solidFill>
              <a:effectLst/>
              <a:uLnTx/>
              <a:uFillTx/>
              <a:latin typeface="+mn-lt"/>
              <a:ea typeface="MS PGothic" panose="020B0600070205080204" pitchFamily="34" charset="-128"/>
              <a:cs typeface="+mn-cs"/>
            </a:endParaRPr>
          </a:p>
        </p:txBody>
      </p:sp>
    </p:spTree>
  </p:cSld>
  <p:clrMapOvr>
    <a:masterClrMapping/>
  </p:clrMapOvr>
  <p:transition>
    <p:random/>
  </p:transition>
  <p:timing>
    <p:tnLst>
      <p:par>
        <p:cTn id="1" dur="indefinite" restart="never" nodeType="tmRoot"/>
      </p:par>
    </p:tnLst>
  </p:timing>
</p:sld>
</file>

<file path=ppt/tags/tag1.xml><?xml version="1.0" encoding="utf-8"?>
<p:tagLst xmlns:p="http://schemas.openxmlformats.org/presentationml/2006/main">
  <p:tag name="REFSHAPE" val="326864940"/>
  <p:tag name="KSO_WM_UNIT_PLACING_PICTURE_USER_VIEWPORT" val="{&quot;height&quot;:3620,&quot;width&quot;:853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5144</Words>
  <Application>WPS 演示</Application>
  <PresentationFormat>自定义</PresentationFormat>
  <Paragraphs>182</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宋体</vt:lpstr>
      <vt:lpstr>Wingdings</vt:lpstr>
      <vt:lpstr>Times New Roman</vt:lpstr>
      <vt:lpstr>MS PGothic</vt:lpstr>
      <vt:lpstr>微软雅黑</vt:lpstr>
      <vt:lpstr>Arial Unicode MS</vt:lpstr>
      <vt:lpstr>Calibri</vt:lpstr>
      <vt:lpstr>Wingdings</vt:lpstr>
      <vt:lpstr>Office 主题​​</vt:lpstr>
      <vt:lpstr>PowerPoint 演示文稿</vt:lpstr>
      <vt:lpstr>English Writing I</vt:lpstr>
      <vt:lpstr>English Writing I</vt:lpstr>
      <vt:lpstr>PowerPoint 演示文稿</vt:lpstr>
      <vt:lpstr>Sentence → Paragraph (Body)</vt:lpstr>
      <vt:lpstr>Paragraph</vt:lpstr>
      <vt:lpstr>Paragraph</vt:lpstr>
      <vt:lpstr>Criteria of an Effective Paragraph</vt:lpstr>
      <vt:lpstr>Unity</vt:lpstr>
      <vt:lpstr>PowerPoint 演示文稿</vt:lpstr>
      <vt:lpstr>PowerPoint 演示文稿</vt:lpstr>
      <vt:lpstr>Unity</vt:lpstr>
      <vt:lpstr>Unity</vt:lpstr>
      <vt:lpstr>Unity</vt:lpstr>
      <vt:lpstr>Unity</vt:lpstr>
      <vt:lpstr>Coherence</vt:lpstr>
      <vt:lpstr>Coherence</vt:lpstr>
      <vt:lpstr>Coherence</vt:lpstr>
      <vt:lpstr>Coherence</vt:lpstr>
      <vt:lpstr>Support</vt:lpstr>
      <vt:lpstr>PowerPoint 演示文稿</vt:lpstr>
      <vt:lpstr>PowerPoint 演示文稿</vt:lpstr>
      <vt:lpstr>Revising-CheckList</vt:lpstr>
      <vt:lpstr>Revising-CheckList</vt:lpstr>
      <vt:lpstr>Revising-CheckList</vt:lpstr>
      <vt:lpstr>To Do List</vt:lpstr>
      <vt:lpstr>Homework (DDL: 2020/04/05 Sunday 12:00noon)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xb21cn</dc:creator>
  <cp:lastModifiedBy>Ran</cp:lastModifiedBy>
  <cp:revision>87</cp:revision>
  <dcterms:created xsi:type="dcterms:W3CDTF">2019-12-04T07:10:00Z</dcterms:created>
  <dcterms:modified xsi:type="dcterms:W3CDTF">2020-03-30T01:36:28Z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