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54" r:id="rId4"/>
    <p:sldId id="358" r:id="rId5"/>
    <p:sldId id="259" r:id="rId6"/>
    <p:sldId id="267" r:id="rId7"/>
    <p:sldId id="351" r:id="rId8"/>
    <p:sldId id="260" r:id="rId9"/>
    <p:sldId id="322" r:id="rId10"/>
    <p:sldId id="271" r:id="rId11"/>
    <p:sldId id="320" r:id="rId12"/>
    <p:sldId id="352" r:id="rId13"/>
    <p:sldId id="323" r:id="rId14"/>
    <p:sldId id="269" r:id="rId15"/>
    <p:sldId id="263" r:id="rId16"/>
    <p:sldId id="261" r:id="rId17"/>
    <p:sldId id="266" r:id="rId18"/>
    <p:sldId id="262" r:id="rId19"/>
    <p:sldId id="268" r:id="rId20"/>
    <p:sldId id="355" r:id="rId21"/>
    <p:sldId id="264" r:id="rId22"/>
    <p:sldId id="270" r:id="rId23"/>
    <p:sldId id="350" r:id="rId24"/>
    <p:sldId id="353" r:id="rId25"/>
    <p:sldId id="265" r:id="rId26"/>
    <p:sldId id="356" r:id="rId27"/>
    <p:sldId id="357" r:id="rId28"/>
    <p:sldId id="25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27"/>
    <a:srgbClr val="4E8074"/>
    <a:srgbClr val="C6FCED"/>
    <a:srgbClr val="67BAA6"/>
    <a:srgbClr val="2A6673"/>
    <a:srgbClr val="339DB2"/>
    <a:srgbClr val="B0CBD2"/>
    <a:srgbClr val="B3A3D8"/>
    <a:srgbClr val="2B31EB"/>
    <a:srgbClr val="318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3720" autoAdjust="0"/>
  </p:normalViewPr>
  <p:slideViewPr>
    <p:cSldViewPr snapToGrid="0">
      <p:cViewPr>
        <p:scale>
          <a:sx n="100" d="100"/>
          <a:sy n="100" d="100"/>
        </p:scale>
        <p:origin x="118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4:46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6:04:36.880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12:26:30.116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DC8C-93B3-6741-B9FD-FAE061E511F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3528C-9C8E-B642-9D25-B939DC5FF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11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335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首先我们来看</a:t>
            </a:r>
            <a:r>
              <a:rPr lang="en-US" altLang="zh-CN" dirty="0"/>
              <a:t>CybertwinSim</a:t>
            </a:r>
            <a:r>
              <a:rPr lang="zh-CN" altLang="en-US" dirty="0"/>
              <a:t>的系统设计，这张图显示了</a:t>
            </a:r>
            <a:r>
              <a:rPr lang="en-US" altLang="zh-CN" dirty="0"/>
              <a:t>CybertwinSim</a:t>
            </a:r>
            <a:r>
              <a:rPr lang="zh-CN" altLang="en-US" dirty="0"/>
              <a:t>的整体设计。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他基本涵盖了</a:t>
            </a:r>
            <a:r>
              <a:rPr lang="en-US" altLang="zh-CN" dirty="0"/>
              <a:t>CybertwinSim</a:t>
            </a:r>
            <a:r>
              <a:rPr lang="zh-CN" altLang="en-US" dirty="0"/>
              <a:t>中的重要部分。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</a:t>
            </a:r>
            <a:r>
              <a:rPr lang="en-US" altLang="zh-CN" dirty="0"/>
              <a:t>Cybertwin</a:t>
            </a:r>
            <a:r>
              <a:rPr lang="zh-CN" altLang="en-US" dirty="0"/>
              <a:t>网络架构，即</a:t>
            </a:r>
            <a:r>
              <a:rPr lang="en-US" altLang="zh-CN" dirty="0"/>
              <a:t>Cybertwin</a:t>
            </a:r>
            <a:r>
              <a:rPr lang="zh-CN" altLang="en-US" dirty="0"/>
              <a:t>分为核心云，边缘云与接入网。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其次是</a:t>
            </a:r>
            <a:r>
              <a:rPr lang="en-US" altLang="zh-CN" dirty="0"/>
              <a:t>Cybertwin</a:t>
            </a:r>
            <a:r>
              <a:rPr lang="zh-CN" altLang="en-US" dirty="0"/>
              <a:t>网络的基于</a:t>
            </a:r>
            <a:r>
              <a:rPr lang="en-US" altLang="zh-CN" dirty="0"/>
              <a:t>Cybertwin</a:t>
            </a:r>
            <a:r>
              <a:rPr lang="zh-CN" altLang="en-US" dirty="0"/>
              <a:t>的通信模型。如图所示，当有新的终端接入网络中时，由其所在的边缘云服务器中的</a:t>
            </a:r>
            <a:r>
              <a:rPr lang="en-US" altLang="zh-CN" dirty="0"/>
              <a:t>Cybertwin Manager</a:t>
            </a:r>
            <a:r>
              <a:rPr lang="zh-CN" altLang="en-US" dirty="0"/>
              <a:t>为其生成并维护一个专属的</a:t>
            </a:r>
            <a:r>
              <a:rPr lang="en-US" altLang="zh-CN" dirty="0"/>
              <a:t>Cybertwin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Cybertwin</a:t>
            </a:r>
            <a:r>
              <a:rPr lang="zh-CN" altLang="en-US" dirty="0"/>
              <a:t>生成之后，终端便可通过其对应的</a:t>
            </a:r>
            <a:r>
              <a:rPr lang="en-US" altLang="zh-CN" dirty="0"/>
              <a:t>Cybertwin</a:t>
            </a:r>
            <a:r>
              <a:rPr lang="zh-CN" altLang="en-US" dirty="0"/>
              <a:t>访问网络资源，即基于</a:t>
            </a:r>
            <a:r>
              <a:rPr lang="en-US" altLang="zh-CN" dirty="0"/>
              <a:t>Cybertwin</a:t>
            </a:r>
            <a:r>
              <a:rPr lang="zh-CN" altLang="en-US" dirty="0"/>
              <a:t>的通信模型。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Cybertwin</a:t>
            </a:r>
            <a:r>
              <a:rPr lang="zh-CN" altLang="en-US" dirty="0"/>
              <a:t>都包含了右边框中的内容。可以分为三个层面。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首先是控制层面，控制层面包含了用于将</a:t>
            </a:r>
            <a:r>
              <a:rPr lang="en-US" altLang="zh-CN" dirty="0"/>
              <a:t>Cybertwin</a:t>
            </a:r>
            <a:r>
              <a:rPr lang="zh-CN" altLang="en-US" dirty="0"/>
              <a:t>的名称解析为网络地址的</a:t>
            </a:r>
            <a:r>
              <a:rPr lang="en-US" altLang="zh-CN" dirty="0"/>
              <a:t>Cybertwin Name Resolution Service</a:t>
            </a:r>
            <a:r>
              <a:rPr lang="zh-CN" altLang="en-US" dirty="0"/>
              <a:t>，结合了零信任概念的策略引擎以及对可用性的保障，例如调度器、</a:t>
            </a:r>
            <a:r>
              <a:rPr lang="en-US" altLang="zh-CN" dirty="0"/>
              <a:t>QoS</a:t>
            </a:r>
            <a:r>
              <a:rPr lang="zh-CN" altLang="en-US" dirty="0"/>
              <a:t>保证、流量整形等。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其次是动态数据平面，这包括了与终端或其他云服务器进行通信的网络连接、用于数据缓存的</a:t>
            </a:r>
            <a:r>
              <a:rPr lang="en-US" altLang="zh-CN" dirty="0"/>
              <a:t>buffer</a:t>
            </a:r>
            <a:r>
              <a:rPr lang="zh-CN" altLang="en-US" dirty="0"/>
              <a:t>等等。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最后是持久数据平面，这包括了记录</a:t>
            </a:r>
            <a:r>
              <a:rPr lang="en-US" altLang="zh-CN" dirty="0"/>
              <a:t>Cybertwin</a:t>
            </a:r>
            <a:r>
              <a:rPr lang="zh-CN" altLang="en-US" dirty="0"/>
              <a:t>的网络</a:t>
            </a:r>
            <a:r>
              <a:rPr lang="en-US" altLang="zh-CN" dirty="0"/>
              <a:t>log</a:t>
            </a:r>
            <a:r>
              <a:rPr lang="zh-CN" altLang="en-US" dirty="0"/>
              <a:t>，对网络行为进行统计的结果等。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另外这里还包括了用于提高网络利用率的</a:t>
            </a:r>
            <a:r>
              <a:rPr lang="en-US" altLang="zh-CN" dirty="0"/>
              <a:t>multipath  data transfer protocol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B68EF-3BF4-4031-859F-CCF9AF1E89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0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这张图展示了</a:t>
            </a:r>
            <a:r>
              <a:rPr lang="en-US" altLang="zh-CN" dirty="0"/>
              <a:t>CybertwinSim</a:t>
            </a:r>
            <a:r>
              <a:rPr lang="zh-CN" altLang="en-US" dirty="0"/>
              <a:t>系统的整体架构图。主要分为输入，仿真和输出三个部分。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</a:t>
            </a:r>
            <a:r>
              <a:rPr lang="en-US" altLang="zh-CN" dirty="0"/>
              <a:t>Cybertwin</a:t>
            </a:r>
            <a:r>
              <a:rPr lang="zh-CN" altLang="en-US" dirty="0"/>
              <a:t>网络的仿真来说，第一步便是确定自己想要搭建的网络拓扑，在</a:t>
            </a:r>
            <a:r>
              <a:rPr lang="en-US" altLang="zh-CN" dirty="0"/>
              <a:t>NS-3</a:t>
            </a:r>
            <a:r>
              <a:rPr lang="zh-CN" altLang="en-US" dirty="0"/>
              <a:t>中搭建网络拓扑的一般步骤是 创建结点，安装网络协议栈，创建结点之间的连接，最后编写安装相关的应用。这个过程对于创建小型或者特制的拓扑来说，是足够的。但是对于一个面向研究者的仿真器来说，需要深入了解</a:t>
            </a:r>
            <a:r>
              <a:rPr lang="en-US" altLang="zh-CN" dirty="0"/>
              <a:t>NS-3</a:t>
            </a:r>
            <a:r>
              <a:rPr lang="zh-CN" altLang="en-US" dirty="0"/>
              <a:t>的使用，并自己手动编写</a:t>
            </a:r>
            <a:r>
              <a:rPr lang="en-US" altLang="zh-CN" dirty="0"/>
              <a:t>C++</a:t>
            </a:r>
            <a:r>
              <a:rPr lang="zh-CN" altLang="en-US" dirty="0"/>
              <a:t>程序，这大大提高了软件的使用门槛。为了简化这个过程，我们设计并实现了基于配置文件来搭建网络拓扑的</a:t>
            </a:r>
            <a:r>
              <a:rPr lang="en-US" altLang="zh-CN" dirty="0"/>
              <a:t>constructor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首先是使用目录的树形结构的方式分别创建核心云目录，边缘云目录以及接入网目录，然后在不同的目录下创建结点目录，例如如果要创建一个名为</a:t>
            </a:r>
            <a:r>
              <a:rPr lang="en-US" altLang="zh-CN" dirty="0"/>
              <a:t>core_server1</a:t>
            </a:r>
            <a:r>
              <a:rPr lang="zh-CN" altLang="en-US" dirty="0"/>
              <a:t>的核心云结点，则在核心云目录下新建一个名为</a:t>
            </a:r>
            <a:r>
              <a:rPr lang="en-US" altLang="zh-CN" dirty="0"/>
              <a:t>core_server1</a:t>
            </a:r>
            <a:r>
              <a:rPr lang="zh-CN" altLang="en-US" dirty="0"/>
              <a:t>的目录即可。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其次是使用配置文件的方式来进行结点的配置，这包括了结点的网络配置和想要安装的应用。例如如果要在</a:t>
            </a:r>
            <a:r>
              <a:rPr lang="en-US" altLang="zh-CN" dirty="0"/>
              <a:t>core_server1</a:t>
            </a:r>
            <a:r>
              <a:rPr lang="zh-CN" altLang="en-US" dirty="0"/>
              <a:t>上安装一个</a:t>
            </a:r>
            <a:r>
              <a:rPr lang="en-US" altLang="zh-CN" dirty="0"/>
              <a:t>Download Server</a:t>
            </a:r>
            <a:r>
              <a:rPr lang="zh-CN" altLang="en-US" dirty="0"/>
              <a:t>服务，那么可以进入</a:t>
            </a:r>
            <a:r>
              <a:rPr lang="en-US" altLang="zh-CN" dirty="0"/>
              <a:t>core_server1</a:t>
            </a:r>
            <a:r>
              <a:rPr lang="zh-CN" altLang="en-US" dirty="0"/>
              <a:t>的目录并创建</a:t>
            </a:r>
            <a:r>
              <a:rPr lang="en-US" altLang="zh-CN" dirty="0" err="1"/>
              <a:t>app.conf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B68EF-3BF4-4031-859F-CCF9AF1E89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这张图展示了</a:t>
            </a:r>
            <a:r>
              <a:rPr lang="en-US" altLang="zh-CN" dirty="0"/>
              <a:t>CybertwinSim</a:t>
            </a:r>
            <a:r>
              <a:rPr lang="zh-CN" altLang="en-US" dirty="0"/>
              <a:t>系统的整体架构图。主要分为输入，仿真和输出三个部分。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</a:t>
            </a:r>
            <a:r>
              <a:rPr lang="en-US" altLang="zh-CN" dirty="0"/>
              <a:t>Cybertwin</a:t>
            </a:r>
            <a:r>
              <a:rPr lang="zh-CN" altLang="en-US" dirty="0"/>
              <a:t>网络的仿真来说，第一步便是确定自己想要搭建的网络拓扑，在</a:t>
            </a:r>
            <a:r>
              <a:rPr lang="en-US" altLang="zh-CN" dirty="0"/>
              <a:t>NS-3</a:t>
            </a:r>
            <a:r>
              <a:rPr lang="zh-CN" altLang="en-US" dirty="0"/>
              <a:t>中搭建网络拓扑的一般步骤是 创建结点，安装网络协议栈，创建结点之间的连接，最后编写安装相关的应用。这个过程对于创建小型或者特制的拓扑来说，是足够的。但是对于一个面向研究者的仿真器来说，需要深入了解</a:t>
            </a:r>
            <a:r>
              <a:rPr lang="en-US" altLang="zh-CN" dirty="0"/>
              <a:t>NS-3</a:t>
            </a:r>
            <a:r>
              <a:rPr lang="zh-CN" altLang="en-US" dirty="0"/>
              <a:t>的使用，并自己手动编写</a:t>
            </a:r>
            <a:r>
              <a:rPr lang="en-US" altLang="zh-CN" dirty="0"/>
              <a:t>C++</a:t>
            </a:r>
            <a:r>
              <a:rPr lang="zh-CN" altLang="en-US" dirty="0"/>
              <a:t>程序，这大大提高了软件的使用门槛。为了简化这个过程，我们设计并实现了基于配置文件来搭建网络拓扑的</a:t>
            </a:r>
            <a:r>
              <a:rPr lang="en-US" altLang="zh-CN" dirty="0"/>
              <a:t>constructor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首先是使用目录的树形结构的方式分别创建核心云目录，边缘云目录以及接入网目录，然后在不同的目录下创建结点目录，例如如果要创建一个名为</a:t>
            </a:r>
            <a:r>
              <a:rPr lang="en-US" altLang="zh-CN" dirty="0"/>
              <a:t>core_server1</a:t>
            </a:r>
            <a:r>
              <a:rPr lang="zh-CN" altLang="en-US" dirty="0"/>
              <a:t>的核心云结点，则在核心云目录下新建一个名为</a:t>
            </a:r>
            <a:r>
              <a:rPr lang="en-US" altLang="zh-CN" dirty="0"/>
              <a:t>core_server1</a:t>
            </a:r>
            <a:r>
              <a:rPr lang="zh-CN" altLang="en-US" dirty="0"/>
              <a:t>的目录即可。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其次是使用配置文件的方式来进行结点的配置，这包括了结点的网络配置和想要安装的应用。例如如果要在</a:t>
            </a:r>
            <a:r>
              <a:rPr lang="en-US" altLang="zh-CN" dirty="0"/>
              <a:t>core_server1</a:t>
            </a:r>
            <a:r>
              <a:rPr lang="zh-CN" altLang="en-US" dirty="0"/>
              <a:t>上安装一个</a:t>
            </a:r>
            <a:r>
              <a:rPr lang="en-US" altLang="zh-CN" dirty="0"/>
              <a:t>Download Server</a:t>
            </a:r>
            <a:r>
              <a:rPr lang="zh-CN" altLang="en-US" dirty="0"/>
              <a:t>服务，那么可以进入</a:t>
            </a:r>
            <a:r>
              <a:rPr lang="en-US" altLang="zh-CN" dirty="0"/>
              <a:t>core_server1</a:t>
            </a:r>
            <a:r>
              <a:rPr lang="zh-CN" altLang="en-US" dirty="0"/>
              <a:t>的目录并创建</a:t>
            </a:r>
            <a:r>
              <a:rPr lang="en-US" altLang="zh-CN" dirty="0" err="1"/>
              <a:t>app.conf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B68EF-3BF4-4031-859F-CCF9AF1E89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6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63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63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10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32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8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Cybertwin</a:t>
            </a:r>
            <a:r>
              <a:rPr lang="zh-CN" altLang="en-US" dirty="0"/>
              <a:t>网络的核心之一是基于</a:t>
            </a:r>
            <a:r>
              <a:rPr lang="en-US" altLang="zh-CN" dirty="0"/>
              <a:t>Cybertwin</a:t>
            </a:r>
            <a:r>
              <a:rPr lang="zh-CN" altLang="en-US" dirty="0"/>
              <a:t>的通信模型，它为接入网络的每个终端生成一个全网唯一的数字身份</a:t>
            </a:r>
            <a:r>
              <a:rPr lang="en-US" altLang="zh-CN" dirty="0"/>
              <a:t>Cybertwin</a:t>
            </a:r>
            <a:r>
              <a:rPr lang="zh-CN" altLang="en-US" dirty="0"/>
              <a:t>。基于</a:t>
            </a:r>
            <a:r>
              <a:rPr lang="en-US" altLang="zh-CN" dirty="0"/>
              <a:t>Cybertwin</a:t>
            </a:r>
            <a:r>
              <a:rPr lang="zh-CN" altLang="en-US" dirty="0"/>
              <a:t>的通信模型改变了传统的端到端的通信方式，终端的所有请求都必须到达</a:t>
            </a:r>
            <a:r>
              <a:rPr lang="en-US" altLang="zh-CN" dirty="0"/>
              <a:t>Cybertwin</a:t>
            </a:r>
            <a:r>
              <a:rPr lang="zh-CN" altLang="en-US" dirty="0"/>
              <a:t>并由</a:t>
            </a:r>
            <a:r>
              <a:rPr lang="en-US" altLang="zh-CN" dirty="0"/>
              <a:t>Cybertwin</a:t>
            </a:r>
            <a:r>
              <a:rPr lang="zh-CN" altLang="en-US" dirty="0"/>
              <a:t>转发。因此</a:t>
            </a:r>
            <a:r>
              <a:rPr lang="en-US" altLang="zh-CN" dirty="0"/>
              <a:t>Cybertwin</a:t>
            </a:r>
            <a:r>
              <a:rPr lang="zh-CN" altLang="en-US" dirty="0"/>
              <a:t>在这里扮演了三个重要的角色，一是通信助手，负责协助终端完成通信资源的请求。二是日志器，由于终端的所有网络行为都必须经由</a:t>
            </a:r>
            <a:r>
              <a:rPr lang="en-US" altLang="zh-CN" dirty="0"/>
              <a:t>Cybertwin</a:t>
            </a:r>
            <a:r>
              <a:rPr lang="zh-CN" altLang="en-US" dirty="0"/>
              <a:t>执行，因此</a:t>
            </a:r>
            <a:r>
              <a:rPr lang="en-US" altLang="zh-CN" dirty="0"/>
              <a:t>Cybertwin</a:t>
            </a:r>
            <a:r>
              <a:rPr lang="zh-CN" altLang="en-US" dirty="0"/>
              <a:t>可以记录终端的所有网络行为。三是数字资产，由于</a:t>
            </a:r>
            <a:r>
              <a:rPr lang="en-US" altLang="zh-CN" dirty="0"/>
              <a:t>Cybertwin</a:t>
            </a:r>
            <a:r>
              <a:rPr lang="zh-CN" altLang="en-US" dirty="0"/>
              <a:t>记录了大量的数据，通过数据分析等手段，可以将其转化为数字资产。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sz="1200" dirty="0">
                <a:solidFill>
                  <a:srgbClr val="86756A"/>
                </a:solidFill>
                <a:latin typeface="微软雅黑" panose="020B0503020204020204" charset="-122"/>
                <a:ea typeface="微软雅黑" panose="020B0503020204020204" charset="-122"/>
              </a:rPr>
              <a:t>The communication model based on Cybertwin requires end-users to first connect to their corresponding Cybertwin, and the Cybertwin will then request the corresponding services from the cloud network on behalf of the end-user.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sz="1200" dirty="0">
                <a:solidFill>
                  <a:srgbClr val="86756A"/>
                </a:solidFill>
                <a:latin typeface="微软雅黑" panose="020B0503020204020204" charset="-122"/>
                <a:ea typeface="微软雅黑" panose="020B0503020204020204" charset="-122"/>
              </a:rPr>
              <a:t>In this network architecture, communication must go through the Cybertwin network completely, so Cybertwin can obtain and record all behaviors of end users.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sz="1200" dirty="0">
                <a:solidFill>
                  <a:srgbClr val="86756A"/>
                </a:solidFill>
                <a:latin typeface="微软雅黑" panose="020B0503020204020204" charset="-122"/>
                <a:ea typeface="微软雅黑" panose="020B0503020204020204" charset="-122"/>
              </a:rPr>
              <a:t>Cybertwin can transform the recorded user behavior data into digital assets and provide better services through data processing.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B68EF-3BF4-4031-859F-CCF9AF1E89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76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首先我们来看</a:t>
            </a:r>
            <a:r>
              <a:rPr lang="en-US" altLang="zh-CN" dirty="0"/>
              <a:t>CybertwinSim</a:t>
            </a:r>
            <a:r>
              <a:rPr lang="zh-CN" altLang="en-US" dirty="0"/>
              <a:t>的系统设计，这张图显示了</a:t>
            </a:r>
            <a:r>
              <a:rPr lang="en-US" altLang="zh-CN" dirty="0"/>
              <a:t>CybertwinSim</a:t>
            </a:r>
            <a:r>
              <a:rPr lang="zh-CN" altLang="en-US" dirty="0"/>
              <a:t>的整体设计。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他基本涵盖了</a:t>
            </a:r>
            <a:r>
              <a:rPr lang="en-US" altLang="zh-CN" dirty="0"/>
              <a:t>CybertwinSim</a:t>
            </a:r>
            <a:r>
              <a:rPr lang="zh-CN" altLang="en-US" dirty="0"/>
              <a:t>中的重要部分。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</a:t>
            </a:r>
            <a:r>
              <a:rPr lang="en-US" altLang="zh-CN" dirty="0"/>
              <a:t>Cybertwin</a:t>
            </a:r>
            <a:r>
              <a:rPr lang="zh-CN" altLang="en-US" dirty="0"/>
              <a:t>网络架构，即</a:t>
            </a:r>
            <a:r>
              <a:rPr lang="en-US" altLang="zh-CN" dirty="0"/>
              <a:t>Cybertwin</a:t>
            </a:r>
            <a:r>
              <a:rPr lang="zh-CN" altLang="en-US" dirty="0"/>
              <a:t>分为核心云，边缘云与接入网。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其次是</a:t>
            </a:r>
            <a:r>
              <a:rPr lang="en-US" altLang="zh-CN" dirty="0"/>
              <a:t>Cybertwin</a:t>
            </a:r>
            <a:r>
              <a:rPr lang="zh-CN" altLang="en-US" dirty="0"/>
              <a:t>网络的基于</a:t>
            </a:r>
            <a:r>
              <a:rPr lang="en-US" altLang="zh-CN" dirty="0"/>
              <a:t>Cybertwin</a:t>
            </a:r>
            <a:r>
              <a:rPr lang="zh-CN" altLang="en-US" dirty="0"/>
              <a:t>的通信模型。如图所示，当有新的终端接入网络中时，由其所在的边缘云服务器中的</a:t>
            </a:r>
            <a:r>
              <a:rPr lang="en-US" altLang="zh-CN" dirty="0"/>
              <a:t>Cybertwin Manager</a:t>
            </a:r>
            <a:r>
              <a:rPr lang="zh-CN" altLang="en-US" dirty="0"/>
              <a:t>为其生成并维护一个专属的</a:t>
            </a:r>
            <a:r>
              <a:rPr lang="en-US" altLang="zh-CN" dirty="0"/>
              <a:t>Cybertwin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Cybertwin</a:t>
            </a:r>
            <a:r>
              <a:rPr lang="zh-CN" altLang="en-US" dirty="0"/>
              <a:t>生成之后，终端便可通过其对应的</a:t>
            </a:r>
            <a:r>
              <a:rPr lang="en-US" altLang="zh-CN" dirty="0"/>
              <a:t>Cybertwin</a:t>
            </a:r>
            <a:r>
              <a:rPr lang="zh-CN" altLang="en-US" dirty="0"/>
              <a:t>访问网络资源，即基于</a:t>
            </a:r>
            <a:r>
              <a:rPr lang="en-US" altLang="zh-CN" dirty="0"/>
              <a:t>Cybertwin</a:t>
            </a:r>
            <a:r>
              <a:rPr lang="zh-CN" altLang="en-US" dirty="0"/>
              <a:t>的通信模型。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Cybertwin</a:t>
            </a:r>
            <a:r>
              <a:rPr lang="zh-CN" altLang="en-US" dirty="0"/>
              <a:t>都包含了右边框中的内容。可以分为三个层面。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首先是控制层面，控制层面包含了用于将</a:t>
            </a:r>
            <a:r>
              <a:rPr lang="en-US" altLang="zh-CN" dirty="0"/>
              <a:t>Cybertwin</a:t>
            </a:r>
            <a:r>
              <a:rPr lang="zh-CN" altLang="en-US" dirty="0"/>
              <a:t>的名称解析为网络地址的</a:t>
            </a:r>
            <a:r>
              <a:rPr lang="en-US" altLang="zh-CN" dirty="0"/>
              <a:t>Cybertwin Name Resolution Service</a:t>
            </a:r>
            <a:r>
              <a:rPr lang="zh-CN" altLang="en-US" dirty="0"/>
              <a:t>，结合了零信任概念的策略引擎以及对可用性的保障，例如调度器、</a:t>
            </a:r>
            <a:r>
              <a:rPr lang="en-US" altLang="zh-CN" dirty="0"/>
              <a:t>QoS</a:t>
            </a:r>
            <a:r>
              <a:rPr lang="zh-CN" altLang="en-US" dirty="0"/>
              <a:t>保证、流量整形等。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其次是动态数据平面，这包括了与终端或其他云服务器进行通信的网络连接、用于数据缓存的</a:t>
            </a:r>
            <a:r>
              <a:rPr lang="en-US" altLang="zh-CN" dirty="0"/>
              <a:t>buffer</a:t>
            </a:r>
            <a:r>
              <a:rPr lang="zh-CN" altLang="en-US" dirty="0"/>
              <a:t>等等。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最后是持久数据平面，这包括了记录</a:t>
            </a:r>
            <a:r>
              <a:rPr lang="en-US" altLang="zh-CN" dirty="0"/>
              <a:t>Cybertwin</a:t>
            </a:r>
            <a:r>
              <a:rPr lang="zh-CN" altLang="en-US" dirty="0"/>
              <a:t>的网络</a:t>
            </a:r>
            <a:r>
              <a:rPr lang="en-US" altLang="zh-CN" dirty="0"/>
              <a:t>log</a:t>
            </a:r>
            <a:r>
              <a:rPr lang="zh-CN" altLang="en-US" dirty="0"/>
              <a:t>，对网络行为进行统计的结果等。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另外这里还包括了用于提高网络利用率的</a:t>
            </a:r>
            <a:r>
              <a:rPr lang="en-US" altLang="zh-CN" dirty="0"/>
              <a:t>multipath  data transfer protocol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B68EF-3BF4-4031-859F-CCF9AF1E89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3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首先我们来看</a:t>
            </a:r>
            <a:r>
              <a:rPr lang="en-US" altLang="zh-CN" dirty="0"/>
              <a:t>CybertwinSim</a:t>
            </a:r>
            <a:r>
              <a:rPr lang="zh-CN" altLang="en-US" dirty="0"/>
              <a:t>的系统设计，这张图显示了</a:t>
            </a:r>
            <a:r>
              <a:rPr lang="en-US" altLang="zh-CN" dirty="0"/>
              <a:t>CybertwinSim</a:t>
            </a:r>
            <a:r>
              <a:rPr lang="zh-CN" altLang="en-US" dirty="0"/>
              <a:t>的整体设计。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他基本涵盖了</a:t>
            </a:r>
            <a:r>
              <a:rPr lang="en-US" altLang="zh-CN" dirty="0"/>
              <a:t>CybertwinSim</a:t>
            </a:r>
            <a:r>
              <a:rPr lang="zh-CN" altLang="en-US" dirty="0"/>
              <a:t>中的重要部分。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</a:t>
            </a:r>
            <a:r>
              <a:rPr lang="en-US" altLang="zh-CN" dirty="0"/>
              <a:t>Cybertwin</a:t>
            </a:r>
            <a:r>
              <a:rPr lang="zh-CN" altLang="en-US" dirty="0"/>
              <a:t>网络架构，即</a:t>
            </a:r>
            <a:r>
              <a:rPr lang="en-US" altLang="zh-CN" dirty="0"/>
              <a:t>Cybertwin</a:t>
            </a:r>
            <a:r>
              <a:rPr lang="zh-CN" altLang="en-US" dirty="0"/>
              <a:t>分为核心云，边缘云与接入网。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其次是</a:t>
            </a:r>
            <a:r>
              <a:rPr lang="en-US" altLang="zh-CN" dirty="0"/>
              <a:t>Cybertwin</a:t>
            </a:r>
            <a:r>
              <a:rPr lang="zh-CN" altLang="en-US" dirty="0"/>
              <a:t>网络的基于</a:t>
            </a:r>
            <a:r>
              <a:rPr lang="en-US" altLang="zh-CN" dirty="0"/>
              <a:t>Cybertwin</a:t>
            </a:r>
            <a:r>
              <a:rPr lang="zh-CN" altLang="en-US" dirty="0"/>
              <a:t>的通信模型。如图所示，当有新的终端接入网络中时，由其所在的边缘云服务器中的</a:t>
            </a:r>
            <a:r>
              <a:rPr lang="en-US" altLang="zh-CN" dirty="0"/>
              <a:t>Cybertwin Manager</a:t>
            </a:r>
            <a:r>
              <a:rPr lang="zh-CN" altLang="en-US" dirty="0"/>
              <a:t>为其生成并维护一个专属的</a:t>
            </a:r>
            <a:r>
              <a:rPr lang="en-US" altLang="zh-CN" dirty="0"/>
              <a:t>Cybertwin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Cybertwin</a:t>
            </a:r>
            <a:r>
              <a:rPr lang="zh-CN" altLang="en-US" dirty="0"/>
              <a:t>生成之后，终端便可通过其对应的</a:t>
            </a:r>
            <a:r>
              <a:rPr lang="en-US" altLang="zh-CN" dirty="0"/>
              <a:t>Cybertwin</a:t>
            </a:r>
            <a:r>
              <a:rPr lang="zh-CN" altLang="en-US" dirty="0"/>
              <a:t>访问网络资源，即基于</a:t>
            </a:r>
            <a:r>
              <a:rPr lang="en-US" altLang="zh-CN" dirty="0"/>
              <a:t>Cybertwin</a:t>
            </a:r>
            <a:r>
              <a:rPr lang="zh-CN" altLang="en-US" dirty="0"/>
              <a:t>的通信模型。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Cybertwin</a:t>
            </a:r>
            <a:r>
              <a:rPr lang="zh-CN" altLang="en-US" dirty="0"/>
              <a:t>都包含了右边框中的内容。可以分为三个层面。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首先是控制层面，控制层面包含了用于将</a:t>
            </a:r>
            <a:r>
              <a:rPr lang="en-US" altLang="zh-CN" dirty="0"/>
              <a:t>Cybertwin</a:t>
            </a:r>
            <a:r>
              <a:rPr lang="zh-CN" altLang="en-US" dirty="0"/>
              <a:t>的名称解析为网络地址的</a:t>
            </a:r>
            <a:r>
              <a:rPr lang="en-US" altLang="zh-CN" dirty="0"/>
              <a:t>Cybertwin Name Resolution Service</a:t>
            </a:r>
            <a:r>
              <a:rPr lang="zh-CN" altLang="en-US" dirty="0"/>
              <a:t>，结合了零信任概念的策略引擎以及对可用性的保障，例如调度器、</a:t>
            </a:r>
            <a:r>
              <a:rPr lang="en-US" altLang="zh-CN" dirty="0"/>
              <a:t>QoS</a:t>
            </a:r>
            <a:r>
              <a:rPr lang="zh-CN" altLang="en-US" dirty="0"/>
              <a:t>保证、流量整形等。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其次是动态数据平面，这包括了与终端或其他云服务器进行通信的网络连接、用于数据缓存的</a:t>
            </a:r>
            <a:r>
              <a:rPr lang="en-US" altLang="zh-CN" dirty="0"/>
              <a:t>buffer</a:t>
            </a:r>
            <a:r>
              <a:rPr lang="zh-CN" altLang="en-US" dirty="0"/>
              <a:t>等等。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最后是持久数据平面，这包括了记录</a:t>
            </a:r>
            <a:r>
              <a:rPr lang="en-US" altLang="zh-CN" dirty="0"/>
              <a:t>Cybertwin</a:t>
            </a:r>
            <a:r>
              <a:rPr lang="zh-CN" altLang="en-US" dirty="0"/>
              <a:t>的网络</a:t>
            </a:r>
            <a:r>
              <a:rPr lang="en-US" altLang="zh-CN" dirty="0"/>
              <a:t>log</a:t>
            </a:r>
            <a:r>
              <a:rPr lang="zh-CN" altLang="en-US" dirty="0"/>
              <a:t>，对网络行为进行统计的结果等。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另外这里还包括了用于提高网络利用率的</a:t>
            </a:r>
            <a:r>
              <a:rPr lang="en-US" altLang="zh-CN" dirty="0"/>
              <a:t>multipath  data transfer protocol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B68EF-3BF4-4031-859F-CCF9AF1E89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8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23DC-B252-A0B7-7146-999D887D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5BED8-66CC-214D-0BD6-352B074C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33262-A0A6-E73B-F9D6-5DC7E1C9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A9B9E-874A-0B26-E156-57C9A9B8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9DA90-482C-BAC3-98AC-3A440C8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2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A785-616A-D760-511E-192555A6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FD598-C0CC-8BBB-D43B-5E2DEFF5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46B81-7DC5-6E75-4134-41620D0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D6715-6FA5-E4A0-70C1-66D8C229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51F42-8808-CF36-836A-6839736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5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8B6B81-3335-DE22-ADC7-8364E5FB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C3C27-0736-72A9-D682-E7399BF5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C122E-79D1-046B-F03D-3CA760F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7434-55E9-4D9F-7A68-EC39FBD2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CA76F-F403-F2FC-0993-87BD7414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3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7E81-1491-9F37-E29D-2D14C0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2A8F-9995-00A9-3E2E-B617314F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460B-507D-8366-F065-8361FCCA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DE3A4-8E0E-80E2-6100-0D11E58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C4C55-F2BB-0663-64EC-A00E3C1B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CD38-D403-64A9-2581-CD8BC2A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ABE28-CDB5-8242-2D97-89D29D4A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16B7-2993-5E9C-EF53-D872ACE5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87D83-0774-4F87-D7EF-2D50E23B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1BF03-AC3F-18F3-C7CB-5936F9A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2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A6C2-CCEC-D0E0-65AC-DAB3D51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F465-98CC-B226-197E-6748AFECE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65B29-682E-BDCB-83A8-263B54D9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3A039-7957-00EC-0D48-A6702F56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49692-DB12-039B-FE7E-21E3E380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1A2D2-BBA2-26BD-20B6-D5AE1C6F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3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9DAB-2585-7A1C-7ECE-0FB3FA0E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0F9D1-A635-BA42-7523-DA18770D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B4CE0-442B-3B3C-AE2C-E8704D61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65D924-932F-DE27-9E94-62D12CFC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9FB9D8-30F9-593F-E1B5-F850DC8B1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639AA-4D2A-6CD9-3381-8889E6E7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68585-2A06-40BA-91B8-CAAC8C10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62A337-2C9E-C17A-F397-0508FE3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020D-AEC6-C41D-194B-C8DE04EE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8B5BB-69FB-0CE7-DA40-BE20D58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04E80-EC24-AC4D-9C72-27F0291A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16AB3-964C-3D3E-4BB4-2C870E39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59CAB-66B4-CF6D-14DF-5590EA9D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EB0C3-C014-346E-1980-04891403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E9DFC-F71A-CE8A-20DF-F651291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F59D-59C1-0FDE-E478-DEE18400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1C92-AFEE-3942-FEB2-AEC832CE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9DB51-99BE-EC00-F474-2B493A5A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22111-C97B-40AB-7A94-148A7B04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91E22-14C6-DADC-8639-B2B5F5F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F5DA1-1D38-348F-1915-01DE94E9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4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0F1C4-1CB5-6195-9475-38965294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C27DD-8DA3-4555-BCCE-864316480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DAFAC-402A-E35A-CDD4-56860981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079E4-1A77-C32D-DFE8-22D9C949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86595-38C0-3C68-8E07-6A53F710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24FD0-B9B0-D338-A816-515BA586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9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1CCE63-63CB-E4CA-B46D-A47C9264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06207-FA9D-77C3-E399-8A86C5A5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F492-4B04-895F-6F2A-39DA5F50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586D-C04B-DD40-AE90-D0D282D0CC3F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1243-439A-37F5-CBCB-3CBA1065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9202F-7AA5-152F-5BEF-E3F91E74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0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14.sv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F43F-8301-92E4-DC7A-8D0039841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CybertwinSim Arch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43596-2009-3A98-8EAA-0F3DD436B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712918" y="2244115"/>
            <a:ext cx="834521" cy="527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06416" y="2771153"/>
            <a:ext cx="23763" cy="57517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558089" y="2750550"/>
            <a:ext cx="743263" cy="459168"/>
          </a:xfrm>
          <a:prstGeom prst="round2Same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574379" y="2389686"/>
            <a:ext cx="645433" cy="370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794919" y="2818475"/>
            <a:ext cx="749690" cy="427950"/>
          </a:xfrm>
          <a:prstGeom prst="round2Same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edge-server3</a:t>
            </a:r>
            <a:endParaRPr lang="zh-CN" alt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689155" y="3346332"/>
            <a:ext cx="834521" cy="527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 flipV="1">
            <a:off x="4301352" y="2507634"/>
            <a:ext cx="1411566" cy="4725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301352" y="2980134"/>
            <a:ext cx="1387803" cy="62971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 flipV="1">
            <a:off x="6547439" y="2507634"/>
            <a:ext cx="1247480" cy="5248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523676" y="3032450"/>
            <a:ext cx="1271243" cy="57740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219812" y="2575048"/>
            <a:ext cx="1338277" cy="40508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46" idx="3"/>
            <a:endCxn id="293" idx="2"/>
          </p:cNvCxnSpPr>
          <p:nvPr/>
        </p:nvCxnSpPr>
        <p:spPr>
          <a:xfrm flipV="1">
            <a:off x="2250078" y="2980134"/>
            <a:ext cx="1308011" cy="4488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9" name="图形 708" descr="用户 纯色填充">
            <a:extLst>
              <a:ext uri="{FF2B5EF4-FFF2-40B4-BE49-F238E27FC236}">
                <a16:creationId xmlns:a16="http://schemas.microsoft.com/office/drawing/2014/main" id="{4B460CC0-D035-1267-0916-0735CC4D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5267" y="2317203"/>
            <a:ext cx="486239" cy="486239"/>
          </a:xfrm>
          <a:prstGeom prst="rect">
            <a:avLst/>
          </a:prstGeom>
        </p:spPr>
      </p:pic>
      <p:pic>
        <p:nvPicPr>
          <p:cNvPr id="710" name="图形 709" descr="用户 纯色填充">
            <a:extLst>
              <a:ext uri="{FF2B5EF4-FFF2-40B4-BE49-F238E27FC236}">
                <a16:creationId xmlns:a16="http://schemas.microsoft.com/office/drawing/2014/main" id="{BCBAA454-14BB-CF95-7F0C-B74471D8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1348" y="1523619"/>
            <a:ext cx="486239" cy="486239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F8B5FA-4E77-EE7D-A0D8-D27FEDC4983B}"/>
              </a:ext>
            </a:extLst>
          </p:cNvPr>
          <p:cNvCxnSpPr>
            <a:cxnSpLocks/>
          </p:cNvCxnSpPr>
          <p:nvPr/>
        </p:nvCxnSpPr>
        <p:spPr>
          <a:xfrm>
            <a:off x="4823447" y="2170447"/>
            <a:ext cx="541652" cy="125637"/>
          </a:xfrm>
          <a:prstGeom prst="straightConnector1">
            <a:avLst/>
          </a:prstGeom>
          <a:ln w="38100">
            <a:solidFill>
              <a:srgbClr val="2B31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8A2519-A787-89F3-B08A-82ECB8B48BCE}"/>
              </a:ext>
            </a:extLst>
          </p:cNvPr>
          <p:cNvCxnSpPr>
            <a:cxnSpLocks/>
          </p:cNvCxnSpPr>
          <p:nvPr/>
        </p:nvCxnSpPr>
        <p:spPr>
          <a:xfrm>
            <a:off x="4791012" y="2407537"/>
            <a:ext cx="543658" cy="128050"/>
          </a:xfrm>
          <a:prstGeom prst="straightConnector1">
            <a:avLst/>
          </a:prstGeom>
          <a:ln w="38100">
            <a:solidFill>
              <a:srgbClr val="B3A3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3" name="图形 492" descr="用户 纯色填充">
            <a:extLst>
              <a:ext uri="{FF2B5EF4-FFF2-40B4-BE49-F238E27FC236}">
                <a16:creationId xmlns:a16="http://schemas.microsoft.com/office/drawing/2014/main" id="{31DF9BA4-CA54-0A74-4B51-701748F6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880" y="1390534"/>
            <a:ext cx="486239" cy="486239"/>
          </a:xfrm>
          <a:prstGeom prst="rect">
            <a:avLst/>
          </a:prstGeom>
        </p:spPr>
      </p:pic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3F17C2B6-3C5C-A87E-87BE-7B1CBDE3ABF6}"/>
              </a:ext>
            </a:extLst>
          </p:cNvPr>
          <p:cNvGrpSpPr/>
          <p:nvPr/>
        </p:nvGrpSpPr>
        <p:grpSpPr>
          <a:xfrm>
            <a:off x="5631888" y="1339336"/>
            <a:ext cx="1044064" cy="837049"/>
            <a:chOff x="2347108" y="983868"/>
            <a:chExt cx="998648" cy="765173"/>
          </a:xfrm>
        </p:grpSpPr>
        <p:sp>
          <p:nvSpPr>
            <p:cNvPr id="501" name="文本框 500">
              <a:extLst>
                <a:ext uri="{FF2B5EF4-FFF2-40B4-BE49-F238E27FC236}">
                  <a16:creationId xmlns:a16="http://schemas.microsoft.com/office/drawing/2014/main" id="{94510AC1-B554-D1F5-C134-B0C1919E4045}"/>
                </a:ext>
              </a:extLst>
            </p:cNvPr>
            <p:cNvSpPr txBox="1"/>
            <p:nvPr/>
          </p:nvSpPr>
          <p:spPr>
            <a:xfrm>
              <a:off x="2416242" y="1000837"/>
              <a:ext cx="817356" cy="211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9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CNRS Table</a:t>
              </a:r>
              <a:endParaRPr lang="zh-CN" altLang="en-US" sz="2000" b="1" dirty="0"/>
            </a:p>
          </p:txBody>
        </p:sp>
        <p:grpSp>
          <p:nvGrpSpPr>
            <p:cNvPr id="502" name="组合 501">
              <a:extLst>
                <a:ext uri="{FF2B5EF4-FFF2-40B4-BE49-F238E27FC236}">
                  <a16:creationId xmlns:a16="http://schemas.microsoft.com/office/drawing/2014/main" id="{D028CC73-47A1-A001-9CB8-CE92793F72B5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503" name="一个圆顶角并剪去另一个顶角的矩形 1212">
                <a:extLst>
                  <a:ext uri="{FF2B5EF4-FFF2-40B4-BE49-F238E27FC236}">
                    <a16:creationId xmlns:a16="http://schemas.microsoft.com/office/drawing/2014/main" id="{18189C5E-B9B8-3D75-07DE-6B2B84488457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1DA27D36-BEB2-AC88-0CD5-44624A8A3AAE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77D80FC2-DDC4-789B-76B4-3E6FEB4492E6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1F2E4174-8D7C-7B10-5577-E0E82003D18C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7" name="直线连接符 1219">
                <a:extLst>
                  <a:ext uri="{FF2B5EF4-FFF2-40B4-BE49-F238E27FC236}">
                    <a16:creationId xmlns:a16="http://schemas.microsoft.com/office/drawing/2014/main" id="{0C629180-5FBC-3A6A-2E19-CE05D4168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线连接符 1221">
                <a:extLst>
                  <a:ext uri="{FF2B5EF4-FFF2-40B4-BE49-F238E27FC236}">
                    <a16:creationId xmlns:a16="http://schemas.microsoft.com/office/drawing/2014/main" id="{89B81B9B-3C34-DC61-D3C4-5C69E7317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线连接符 1228">
                <a:extLst>
                  <a:ext uri="{FF2B5EF4-FFF2-40B4-BE49-F238E27FC236}">
                    <a16:creationId xmlns:a16="http://schemas.microsoft.com/office/drawing/2014/main" id="{4C980DD1-9290-4034-CFA0-FECE18633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线连接符 1229">
                <a:extLst>
                  <a:ext uri="{FF2B5EF4-FFF2-40B4-BE49-F238E27FC236}">
                    <a16:creationId xmlns:a16="http://schemas.microsoft.com/office/drawing/2014/main" id="{CC114844-AFF4-5F48-02B8-A209C3C8E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0" name="图片 1029">
            <a:extLst>
              <a:ext uri="{FF2B5EF4-FFF2-40B4-BE49-F238E27FC236}">
                <a16:creationId xmlns:a16="http://schemas.microsoft.com/office/drawing/2014/main" id="{93C99F88-2462-4BA9-DED0-D6472035C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890" y="1461468"/>
            <a:ext cx="486268" cy="548390"/>
          </a:xfrm>
          <a:prstGeom prst="rect">
            <a:avLst/>
          </a:prstGeom>
        </p:spPr>
      </p:pic>
      <p:cxnSp>
        <p:nvCxnSpPr>
          <p:cNvPr id="1069" name="连接符: 肘形 1068">
            <a:extLst>
              <a:ext uri="{FF2B5EF4-FFF2-40B4-BE49-F238E27FC236}">
                <a16:creationId xmlns:a16="http://schemas.microsoft.com/office/drawing/2014/main" id="{EAE44369-26FE-1222-EBDB-BB97695CD05A}"/>
              </a:ext>
            </a:extLst>
          </p:cNvPr>
          <p:cNvCxnSpPr>
            <a:stCxn id="1030" idx="3"/>
            <a:endCxn id="493" idx="1"/>
          </p:cNvCxnSpPr>
          <p:nvPr/>
        </p:nvCxnSpPr>
        <p:spPr>
          <a:xfrm flipV="1">
            <a:off x="8008158" y="1633654"/>
            <a:ext cx="379722" cy="1020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连接符: 肘形 1070">
            <a:extLst>
              <a:ext uri="{FF2B5EF4-FFF2-40B4-BE49-F238E27FC236}">
                <a16:creationId xmlns:a16="http://schemas.microsoft.com/office/drawing/2014/main" id="{EC93DE72-1FA3-48D5-804F-DB87FC3F224E}"/>
              </a:ext>
            </a:extLst>
          </p:cNvPr>
          <p:cNvCxnSpPr>
            <a:stCxn id="1030" idx="3"/>
            <a:endCxn id="709" idx="1"/>
          </p:cNvCxnSpPr>
          <p:nvPr/>
        </p:nvCxnSpPr>
        <p:spPr>
          <a:xfrm>
            <a:off x="8008158" y="1735663"/>
            <a:ext cx="387109" cy="824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文本框 727">
            <a:extLst>
              <a:ext uri="{FF2B5EF4-FFF2-40B4-BE49-F238E27FC236}">
                <a16:creationId xmlns:a16="http://schemas.microsoft.com/office/drawing/2014/main" id="{90005104-BFF5-74FA-DDF7-99B970E9D8F5}"/>
              </a:ext>
            </a:extLst>
          </p:cNvPr>
          <p:cNvSpPr txBox="1"/>
          <p:nvPr/>
        </p:nvSpPr>
        <p:spPr>
          <a:xfrm>
            <a:off x="7347269" y="1063873"/>
            <a:ext cx="8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Cybertwin Controller</a:t>
            </a:r>
            <a:endParaRPr lang="zh-CN" altLang="en-US" sz="1050" b="1" dirty="0"/>
          </a:p>
        </p:txBody>
      </p:sp>
      <p:sp>
        <p:nvSpPr>
          <p:cNvPr id="729" name="文本框 728">
            <a:extLst>
              <a:ext uri="{FF2B5EF4-FFF2-40B4-BE49-F238E27FC236}">
                <a16:creationId xmlns:a16="http://schemas.microsoft.com/office/drawing/2014/main" id="{97B6520C-7A76-94FC-E0E7-4262145E80F3}"/>
              </a:ext>
            </a:extLst>
          </p:cNvPr>
          <p:cNvSpPr txBox="1"/>
          <p:nvPr/>
        </p:nvSpPr>
        <p:spPr>
          <a:xfrm>
            <a:off x="8258412" y="1227888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Cybertwin</a:t>
            </a:r>
            <a:endParaRPr lang="zh-CN" altLang="en-US" sz="1100" b="1" dirty="0"/>
          </a:p>
        </p:txBody>
      </p:sp>
      <p:sp>
        <p:nvSpPr>
          <p:cNvPr id="730" name="文本框 729">
            <a:extLst>
              <a:ext uri="{FF2B5EF4-FFF2-40B4-BE49-F238E27FC236}">
                <a16:creationId xmlns:a16="http://schemas.microsoft.com/office/drawing/2014/main" id="{14E1CF4C-B330-066B-C3D0-AB18C7F8A268}"/>
              </a:ext>
            </a:extLst>
          </p:cNvPr>
          <p:cNvSpPr txBox="1"/>
          <p:nvPr/>
        </p:nvSpPr>
        <p:spPr>
          <a:xfrm>
            <a:off x="8350481" y="1747650"/>
            <a:ext cx="743263" cy="2308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110101</a:t>
            </a:r>
            <a:endParaRPr lang="zh-CN" altLang="en-US" sz="900" b="1" dirty="0"/>
          </a:p>
        </p:txBody>
      </p:sp>
      <p:sp>
        <p:nvSpPr>
          <p:cNvPr id="731" name="文本框 730">
            <a:extLst>
              <a:ext uri="{FF2B5EF4-FFF2-40B4-BE49-F238E27FC236}">
                <a16:creationId xmlns:a16="http://schemas.microsoft.com/office/drawing/2014/main" id="{4236313B-C157-B537-5F74-B4A0CED24117}"/>
              </a:ext>
            </a:extLst>
          </p:cNvPr>
          <p:cNvSpPr txBox="1"/>
          <p:nvPr/>
        </p:nvSpPr>
        <p:spPr>
          <a:xfrm>
            <a:off x="8359686" y="2667824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101010</a:t>
            </a:r>
            <a:endParaRPr lang="zh-CN" altLang="en-US" sz="900" b="1" dirty="0"/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D825F739-31F6-B39B-E68E-11C22268EB4F}"/>
              </a:ext>
            </a:extLst>
          </p:cNvPr>
          <p:cNvSpPr txBox="1"/>
          <p:nvPr/>
        </p:nvSpPr>
        <p:spPr>
          <a:xfrm>
            <a:off x="3527225" y="1939615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111010</a:t>
            </a:r>
            <a:endParaRPr lang="zh-CN" altLang="en-US" sz="900" b="1" dirty="0"/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144A74A1-49C7-5B99-8C18-F56F9FAE5A63}"/>
              </a:ext>
            </a:extLst>
          </p:cNvPr>
          <p:cNvSpPr txBox="1"/>
          <p:nvPr/>
        </p:nvSpPr>
        <p:spPr>
          <a:xfrm>
            <a:off x="4939995" y="1094320"/>
            <a:ext cx="2371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Cybertwin Name Resolution Service</a:t>
            </a:r>
            <a:endParaRPr lang="zh-CN" altLang="en-US" sz="1050" b="1" dirty="0"/>
          </a:p>
        </p:txBody>
      </p:sp>
      <p:cxnSp>
        <p:nvCxnSpPr>
          <p:cNvPr id="743" name="直接箭头连接符 742">
            <a:extLst>
              <a:ext uri="{FF2B5EF4-FFF2-40B4-BE49-F238E27FC236}">
                <a16:creationId xmlns:a16="http://schemas.microsoft.com/office/drawing/2014/main" id="{D2F2617C-8A71-B46E-36F3-F26A69506423}"/>
              </a:ext>
            </a:extLst>
          </p:cNvPr>
          <p:cNvCxnSpPr>
            <a:cxnSpLocks/>
          </p:cNvCxnSpPr>
          <p:nvPr/>
        </p:nvCxnSpPr>
        <p:spPr>
          <a:xfrm flipV="1">
            <a:off x="5983185" y="2898656"/>
            <a:ext cx="7389" cy="388284"/>
          </a:xfrm>
          <a:prstGeom prst="straightConnector1">
            <a:avLst/>
          </a:prstGeom>
          <a:ln w="38100">
            <a:solidFill>
              <a:srgbClr val="67BA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接箭头连接符 746">
            <a:extLst>
              <a:ext uri="{FF2B5EF4-FFF2-40B4-BE49-F238E27FC236}">
                <a16:creationId xmlns:a16="http://schemas.microsoft.com/office/drawing/2014/main" id="{F05E5DF3-7000-DE69-7008-C617E45DD18F}"/>
              </a:ext>
            </a:extLst>
          </p:cNvPr>
          <p:cNvCxnSpPr>
            <a:cxnSpLocks/>
          </p:cNvCxnSpPr>
          <p:nvPr/>
        </p:nvCxnSpPr>
        <p:spPr>
          <a:xfrm>
            <a:off x="6264169" y="2930055"/>
            <a:ext cx="0" cy="389665"/>
          </a:xfrm>
          <a:prstGeom prst="straightConnector1">
            <a:avLst/>
          </a:prstGeom>
          <a:ln w="38100">
            <a:solidFill>
              <a:srgbClr val="1D19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图片 755">
            <a:extLst>
              <a:ext uri="{FF2B5EF4-FFF2-40B4-BE49-F238E27FC236}">
                <a16:creationId xmlns:a16="http://schemas.microsoft.com/office/drawing/2014/main" id="{17BA5BA5-6476-947C-DCFD-35C36A002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877" y="2127173"/>
            <a:ext cx="524964" cy="516761"/>
          </a:xfrm>
          <a:prstGeom prst="rect">
            <a:avLst/>
          </a:prstGeom>
        </p:spPr>
      </p:pic>
      <p:sp>
        <p:nvSpPr>
          <p:cNvPr id="757" name="文本框 756">
            <a:extLst>
              <a:ext uri="{FF2B5EF4-FFF2-40B4-BE49-F238E27FC236}">
                <a16:creationId xmlns:a16="http://schemas.microsoft.com/office/drawing/2014/main" id="{97299C34-491E-8F08-AFC1-D17DB6866156}"/>
              </a:ext>
            </a:extLst>
          </p:cNvPr>
          <p:cNvSpPr txBox="1"/>
          <p:nvPr/>
        </p:nvSpPr>
        <p:spPr>
          <a:xfrm>
            <a:off x="7595462" y="3311563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Data Server App</a:t>
            </a:r>
            <a:endParaRPr lang="zh-CN" altLang="en-US" sz="1050" b="1" dirty="0"/>
          </a:p>
        </p:txBody>
      </p:sp>
      <p:pic>
        <p:nvPicPr>
          <p:cNvPr id="759" name="图片 758">
            <a:extLst>
              <a:ext uri="{FF2B5EF4-FFF2-40B4-BE49-F238E27FC236}">
                <a16:creationId xmlns:a16="http://schemas.microsoft.com/office/drawing/2014/main" id="{969F595C-2819-9B9A-2435-B2D817BB1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988" y="1697781"/>
            <a:ext cx="396267" cy="388527"/>
          </a:xfrm>
          <a:prstGeom prst="rect">
            <a:avLst/>
          </a:prstGeom>
        </p:spPr>
      </p:pic>
      <p:sp>
        <p:nvSpPr>
          <p:cNvPr id="760" name="文本框 759">
            <a:extLst>
              <a:ext uri="{FF2B5EF4-FFF2-40B4-BE49-F238E27FC236}">
                <a16:creationId xmlns:a16="http://schemas.microsoft.com/office/drawing/2014/main" id="{AD74137E-05D4-2522-1F68-7766088959B7}"/>
              </a:ext>
            </a:extLst>
          </p:cNvPr>
          <p:cNvSpPr txBox="1"/>
          <p:nvPr/>
        </p:nvSpPr>
        <p:spPr>
          <a:xfrm>
            <a:off x="1372582" y="2032338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Download App</a:t>
            </a:r>
            <a:endParaRPr lang="zh-CN" altLang="en-US" sz="105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25F63B-1CAB-FE11-2AB6-854564C992C2}"/>
              </a:ext>
            </a:extLst>
          </p:cNvPr>
          <p:cNvSpPr/>
          <p:nvPr/>
        </p:nvSpPr>
        <p:spPr>
          <a:xfrm>
            <a:off x="1544114" y="3247760"/>
            <a:ext cx="705964" cy="362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42809C5-31A5-44F6-1909-7F6E87D0209B}"/>
              </a:ext>
            </a:extLst>
          </p:cNvPr>
          <p:cNvSpPr txBox="1"/>
          <p:nvPr/>
        </p:nvSpPr>
        <p:spPr>
          <a:xfrm rot="670933">
            <a:off x="4730771" y="2001323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CNRS insert</a:t>
            </a:r>
            <a:endParaRPr lang="zh-CN" altLang="en-US" sz="10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850D28-B260-8890-1E25-8936699D18B3}"/>
              </a:ext>
            </a:extLst>
          </p:cNvPr>
          <p:cNvSpPr txBox="1"/>
          <p:nvPr/>
        </p:nvSpPr>
        <p:spPr>
          <a:xfrm rot="820919">
            <a:off x="4590296" y="2467326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CNRS update</a:t>
            </a:r>
            <a:endParaRPr lang="zh-CN" altLang="en-US" sz="1000" b="1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D3979CDA-6E7C-13BC-0AF7-4C716A184472}"/>
              </a:ext>
            </a:extLst>
          </p:cNvPr>
          <p:cNvSpPr txBox="1"/>
          <p:nvPr/>
        </p:nvSpPr>
        <p:spPr>
          <a:xfrm>
            <a:off x="5433414" y="3009493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CNRS query</a:t>
            </a:r>
            <a:endParaRPr lang="zh-CN" altLang="en-US" sz="1000" b="1" dirty="0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0E2B6F02-9B98-ADAB-33B2-3E42C1DD9610}"/>
              </a:ext>
            </a:extLst>
          </p:cNvPr>
          <p:cNvSpPr txBox="1"/>
          <p:nvPr/>
        </p:nvSpPr>
        <p:spPr>
          <a:xfrm>
            <a:off x="6237098" y="298013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response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7413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B034D12-9A72-1759-4832-EE7246C68546}"/>
              </a:ext>
            </a:extLst>
          </p:cNvPr>
          <p:cNvSpPr/>
          <p:nvPr/>
        </p:nvSpPr>
        <p:spPr>
          <a:xfrm>
            <a:off x="3013902" y="3192610"/>
            <a:ext cx="977440" cy="828820"/>
          </a:xfrm>
          <a:prstGeom prst="flowChartProcess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D2E85-33B4-56A6-F231-88C35469252A}"/>
              </a:ext>
            </a:extLst>
          </p:cNvPr>
          <p:cNvSpPr txBox="1"/>
          <p:nvPr/>
        </p:nvSpPr>
        <p:spPr>
          <a:xfrm>
            <a:off x="6096000" y="2139376"/>
            <a:ext cx="35505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Cybertwin Communication Model</a:t>
            </a:r>
            <a:endParaRPr lang="zh-CN" altLang="en-US" sz="16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6CF44C3-7055-B443-1B98-C3B32B187139}"/>
              </a:ext>
            </a:extLst>
          </p:cNvPr>
          <p:cNvCxnSpPr>
            <a:cxnSpLocks/>
          </p:cNvCxnSpPr>
          <p:nvPr/>
        </p:nvCxnSpPr>
        <p:spPr>
          <a:xfrm flipV="1">
            <a:off x="3991342" y="2503922"/>
            <a:ext cx="1067616" cy="6886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4A92C1C-B75A-35E1-16D5-C37730B83223}"/>
              </a:ext>
            </a:extLst>
          </p:cNvPr>
          <p:cNvCxnSpPr>
            <a:cxnSpLocks/>
          </p:cNvCxnSpPr>
          <p:nvPr/>
        </p:nvCxnSpPr>
        <p:spPr>
          <a:xfrm>
            <a:off x="3991342" y="4021430"/>
            <a:ext cx="1067616" cy="14348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776349-7340-94A0-C649-16F52BD8F20C}"/>
              </a:ext>
            </a:extLst>
          </p:cNvPr>
          <p:cNvCxnSpPr/>
          <p:nvPr/>
        </p:nvCxnSpPr>
        <p:spPr>
          <a:xfrm>
            <a:off x="5177356" y="3945721"/>
            <a:ext cx="76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3491B1-4031-21A5-D2C3-38A4453732BD}"/>
              </a:ext>
            </a:extLst>
          </p:cNvPr>
          <p:cNvCxnSpPr/>
          <p:nvPr/>
        </p:nvCxnSpPr>
        <p:spPr>
          <a:xfrm>
            <a:off x="5177356" y="4215444"/>
            <a:ext cx="76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14096A-1280-4678-582E-4D5508A01DB0}"/>
              </a:ext>
            </a:extLst>
          </p:cNvPr>
          <p:cNvCxnSpPr/>
          <p:nvPr/>
        </p:nvCxnSpPr>
        <p:spPr>
          <a:xfrm>
            <a:off x="5177356" y="4473456"/>
            <a:ext cx="76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B1EEE978-E908-42C2-7CEA-BEFA4A49911F}"/>
              </a:ext>
            </a:extLst>
          </p:cNvPr>
          <p:cNvSpPr/>
          <p:nvPr/>
        </p:nvSpPr>
        <p:spPr>
          <a:xfrm>
            <a:off x="6156022" y="4865900"/>
            <a:ext cx="1369490" cy="42002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Network logger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11C775-E2EA-448B-6FA3-B9DD5841B44A}"/>
              </a:ext>
            </a:extLst>
          </p:cNvPr>
          <p:cNvSpPr/>
          <p:nvPr/>
        </p:nvSpPr>
        <p:spPr>
          <a:xfrm>
            <a:off x="6901788" y="2661051"/>
            <a:ext cx="2122272" cy="6881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流程图: 延期 18">
            <a:extLst>
              <a:ext uri="{FF2B5EF4-FFF2-40B4-BE49-F238E27FC236}">
                <a16:creationId xmlns:a16="http://schemas.microsoft.com/office/drawing/2014/main" id="{7059CCB8-E9C4-0816-7AC0-BDC0C5096C11}"/>
              </a:ext>
            </a:extLst>
          </p:cNvPr>
          <p:cNvSpPr/>
          <p:nvPr/>
        </p:nvSpPr>
        <p:spPr>
          <a:xfrm>
            <a:off x="6054718" y="3538975"/>
            <a:ext cx="473584" cy="1081928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1B75B5-4782-84A8-F3DD-8CDCFDB102EB}"/>
              </a:ext>
            </a:extLst>
          </p:cNvPr>
          <p:cNvCxnSpPr/>
          <p:nvPr/>
        </p:nvCxnSpPr>
        <p:spPr>
          <a:xfrm>
            <a:off x="5177356" y="3682295"/>
            <a:ext cx="76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2A97F01-6EF8-B0F0-AC23-C60BAFAD8120}"/>
              </a:ext>
            </a:extLst>
          </p:cNvPr>
          <p:cNvCxnSpPr/>
          <p:nvPr/>
        </p:nvCxnSpPr>
        <p:spPr>
          <a:xfrm>
            <a:off x="9589710" y="3693061"/>
            <a:ext cx="76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12696C-71BB-128B-C688-6BE43D5FB763}"/>
              </a:ext>
            </a:extLst>
          </p:cNvPr>
          <p:cNvCxnSpPr/>
          <p:nvPr/>
        </p:nvCxnSpPr>
        <p:spPr>
          <a:xfrm>
            <a:off x="9589710" y="4205082"/>
            <a:ext cx="76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87FE26F-E0C6-7622-9B8A-D0961ABEED06}"/>
              </a:ext>
            </a:extLst>
          </p:cNvPr>
          <p:cNvCxnSpPr/>
          <p:nvPr/>
        </p:nvCxnSpPr>
        <p:spPr>
          <a:xfrm>
            <a:off x="9589710" y="3941606"/>
            <a:ext cx="76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F20AF02-BF66-F953-AF46-8A5113DD532E}"/>
              </a:ext>
            </a:extLst>
          </p:cNvPr>
          <p:cNvCxnSpPr/>
          <p:nvPr/>
        </p:nvCxnSpPr>
        <p:spPr>
          <a:xfrm>
            <a:off x="9589710" y="4469232"/>
            <a:ext cx="76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1D6ECEA1-1158-5E3F-B622-B086D27AEBC3}"/>
              </a:ext>
            </a:extLst>
          </p:cNvPr>
          <p:cNvSpPr/>
          <p:nvPr/>
        </p:nvSpPr>
        <p:spPr>
          <a:xfrm>
            <a:off x="5119452" y="2663421"/>
            <a:ext cx="1747373" cy="6909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5C710C1-7DC5-470C-12CF-95FA8C8B37D9}"/>
              </a:ext>
            </a:extLst>
          </p:cNvPr>
          <p:cNvSpPr/>
          <p:nvPr/>
        </p:nvSpPr>
        <p:spPr>
          <a:xfrm>
            <a:off x="9074256" y="2681961"/>
            <a:ext cx="1388629" cy="6410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E85DB39-9F27-425B-1A83-69819A15CC78}"/>
              </a:ext>
            </a:extLst>
          </p:cNvPr>
          <p:cNvCxnSpPr>
            <a:cxnSpLocks/>
          </p:cNvCxnSpPr>
          <p:nvPr/>
        </p:nvCxnSpPr>
        <p:spPr>
          <a:xfrm>
            <a:off x="5068510" y="3440211"/>
            <a:ext cx="553496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柱体 29">
            <a:extLst>
              <a:ext uri="{FF2B5EF4-FFF2-40B4-BE49-F238E27FC236}">
                <a16:creationId xmlns:a16="http://schemas.microsoft.com/office/drawing/2014/main" id="{F739986B-BD88-A6C5-464B-9BA3FA25EC1B}"/>
              </a:ext>
            </a:extLst>
          </p:cNvPr>
          <p:cNvSpPr/>
          <p:nvPr/>
        </p:nvSpPr>
        <p:spPr>
          <a:xfrm>
            <a:off x="7997752" y="4858925"/>
            <a:ext cx="1292552" cy="424795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Digital asset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1DBEF7-7951-B62C-CD72-333EB6909629}"/>
              </a:ext>
            </a:extLst>
          </p:cNvPr>
          <p:cNvCxnSpPr>
            <a:cxnSpLocks/>
            <a:stCxn id="45" idx="2"/>
            <a:endCxn id="46" idx="3"/>
          </p:cNvCxnSpPr>
          <p:nvPr/>
        </p:nvCxnSpPr>
        <p:spPr>
          <a:xfrm flipH="1">
            <a:off x="2074136" y="3686649"/>
            <a:ext cx="192148" cy="289992"/>
          </a:xfrm>
          <a:prstGeom prst="straightConnector1">
            <a:avLst/>
          </a:prstGeom>
          <a:ln w="38100">
            <a:solidFill>
              <a:srgbClr val="5058F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6AB7A6-14BC-9021-F4E0-F315AF1AE942}"/>
              </a:ext>
            </a:extLst>
          </p:cNvPr>
          <p:cNvCxnSpPr>
            <a:cxnSpLocks/>
            <a:stCxn id="45" idx="2"/>
            <a:endCxn id="47" idx="1"/>
          </p:cNvCxnSpPr>
          <p:nvPr/>
        </p:nvCxnSpPr>
        <p:spPr>
          <a:xfrm>
            <a:off x="2266284" y="3686649"/>
            <a:ext cx="200185" cy="338328"/>
          </a:xfrm>
          <a:prstGeom prst="straightConnector1">
            <a:avLst/>
          </a:prstGeom>
          <a:ln w="38100">
            <a:solidFill>
              <a:srgbClr val="5058F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59006A9-5BA1-682F-EA76-83F17415582B}"/>
              </a:ext>
            </a:extLst>
          </p:cNvPr>
          <p:cNvCxnSpPr>
            <a:cxnSpLocks/>
            <a:stCxn id="45" idx="2"/>
            <a:endCxn id="6" idx="1"/>
          </p:cNvCxnSpPr>
          <p:nvPr/>
        </p:nvCxnSpPr>
        <p:spPr>
          <a:xfrm flipV="1">
            <a:off x="2266284" y="3607020"/>
            <a:ext cx="747618" cy="79629"/>
          </a:xfrm>
          <a:prstGeom prst="straightConnector1">
            <a:avLst/>
          </a:prstGeom>
          <a:ln w="38100">
            <a:solidFill>
              <a:srgbClr val="5058F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0E65B4F-640B-C3D8-42B0-D99CBA14031A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>
            <a:off x="3502622" y="4021430"/>
            <a:ext cx="5784" cy="100820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9837152-4966-BFA7-F95F-8748B1E68B3E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>
            <a:off x="1844177" y="4185042"/>
            <a:ext cx="0" cy="95209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52367E3-1B9A-21CF-F0EF-2464C8AAB1F2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2696428" y="4233378"/>
            <a:ext cx="2044" cy="77414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0DD789F-A4A5-E6CD-899B-852EDEAC7836}"/>
              </a:ext>
            </a:extLst>
          </p:cNvPr>
          <p:cNvSpPr txBox="1"/>
          <p:nvPr/>
        </p:nvSpPr>
        <p:spPr>
          <a:xfrm>
            <a:off x="6044698" y="3608120"/>
            <a:ext cx="369332" cy="9611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b="1" dirty="0"/>
              <a:t>Ingress filter</a:t>
            </a:r>
            <a:endParaRPr lang="zh-CN" altLang="en-US" sz="1200" b="1" dirty="0"/>
          </a:p>
        </p:txBody>
      </p:sp>
      <p:sp>
        <p:nvSpPr>
          <p:cNvPr id="38" name="流程图: 延期 37">
            <a:extLst>
              <a:ext uri="{FF2B5EF4-FFF2-40B4-BE49-F238E27FC236}">
                <a16:creationId xmlns:a16="http://schemas.microsoft.com/office/drawing/2014/main" id="{81E3615A-7A1E-EBEE-8C02-C20260FD3865}"/>
              </a:ext>
            </a:extLst>
          </p:cNvPr>
          <p:cNvSpPr/>
          <p:nvPr/>
        </p:nvSpPr>
        <p:spPr>
          <a:xfrm rot="10800000">
            <a:off x="9039828" y="3538973"/>
            <a:ext cx="436810" cy="1081925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555B2C-364C-7A4F-F152-065FDD55CD08}"/>
              </a:ext>
            </a:extLst>
          </p:cNvPr>
          <p:cNvSpPr txBox="1"/>
          <p:nvPr/>
        </p:nvSpPr>
        <p:spPr>
          <a:xfrm>
            <a:off x="9132038" y="3656485"/>
            <a:ext cx="369332" cy="9139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/>
              <a:t>Egress filter</a:t>
            </a:r>
            <a:endParaRPr lang="zh-CN" altLang="en-US" sz="12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AF5DA7E-B1E4-EE76-958A-D70CDD9F1E53}"/>
              </a:ext>
            </a:extLst>
          </p:cNvPr>
          <p:cNvSpPr txBox="1"/>
          <p:nvPr/>
        </p:nvSpPr>
        <p:spPr>
          <a:xfrm>
            <a:off x="4147130" y="624267"/>
            <a:ext cx="2460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/>
              <a:t>Cybertwin Name Resolution Service</a:t>
            </a:r>
            <a:endParaRPr lang="zh-CN" altLang="en-US" sz="1050" b="1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8A6F5817-8B9F-C63A-27BA-8D0339D0A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36" y="1097789"/>
            <a:ext cx="450486" cy="4487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399314B-27F6-5911-C5A0-9BEF297591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41" y="1667191"/>
            <a:ext cx="450486" cy="4487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60A29C2-5B82-62E0-41C3-12C9D7499F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81" y="1710175"/>
            <a:ext cx="450486" cy="4487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ACA91E3-8008-082C-C2DF-0C1E6C2B2F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29" y="3124482"/>
            <a:ext cx="485309" cy="56216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F725AB9-3C70-3A2A-9324-B02EF6BAF2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18" y="3768241"/>
            <a:ext cx="459918" cy="41680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E19EE6A-79D2-5F65-CE97-4841E3C76D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9" y="3816577"/>
            <a:ext cx="459918" cy="416801"/>
          </a:xfrm>
          <a:prstGeom prst="rect">
            <a:avLst/>
          </a:prstGeom>
          <a:ln>
            <a:noFill/>
            <a:tailEnd type="oval"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2709FC5-4F64-581C-FD69-5CCAE2970C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10" y="3388893"/>
            <a:ext cx="572171" cy="51853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3207EB8-FB0D-8316-EEC9-B67B6C4667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11" y="909802"/>
            <a:ext cx="678585" cy="689356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AA905524-EE80-5CA6-3F4D-0394F5EB0C55}"/>
              </a:ext>
            </a:extLst>
          </p:cNvPr>
          <p:cNvSpPr txBox="1"/>
          <p:nvPr/>
        </p:nvSpPr>
        <p:spPr>
          <a:xfrm>
            <a:off x="190783" y="3200421"/>
            <a:ext cx="168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Edge Cloud</a:t>
            </a:r>
            <a:endParaRPr lang="zh-CN" altLang="en-US" sz="1600" b="1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53A687A6-D90B-C01C-A07C-C7569D857B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87" y="5137136"/>
            <a:ext cx="309579" cy="42839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3D6DCC5-6B11-91B4-D0AD-0932155FCE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20" y="5007521"/>
            <a:ext cx="500703" cy="41660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4C6F4FEF-9BA2-81BF-E834-6AB56F6557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96" y="5029638"/>
            <a:ext cx="239220" cy="41660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9502419A-0C0B-FF66-A2D0-A1CE4267E6B4}"/>
              </a:ext>
            </a:extLst>
          </p:cNvPr>
          <p:cNvSpPr/>
          <p:nvPr/>
        </p:nvSpPr>
        <p:spPr>
          <a:xfrm>
            <a:off x="4407986" y="962568"/>
            <a:ext cx="1816693" cy="7884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67EC216-1C8D-E7AA-C055-FA2D352DD450}"/>
              </a:ext>
            </a:extLst>
          </p:cNvPr>
          <p:cNvSpPr/>
          <p:nvPr/>
        </p:nvSpPr>
        <p:spPr>
          <a:xfrm>
            <a:off x="5490831" y="1156423"/>
            <a:ext cx="672632" cy="1439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INSERT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BDB74A0-7997-F2EE-41DA-A49949CB2E22}"/>
              </a:ext>
            </a:extLst>
          </p:cNvPr>
          <p:cNvSpPr/>
          <p:nvPr/>
        </p:nvSpPr>
        <p:spPr>
          <a:xfrm>
            <a:off x="5490830" y="1341810"/>
            <a:ext cx="672634" cy="1439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QUERY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D3FDFF0-D0E3-DEB8-267F-549235C758C3}"/>
              </a:ext>
            </a:extLst>
          </p:cNvPr>
          <p:cNvSpPr/>
          <p:nvPr/>
        </p:nvSpPr>
        <p:spPr>
          <a:xfrm>
            <a:off x="5487655" y="1538147"/>
            <a:ext cx="672633" cy="1439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UDPATE</a:t>
            </a:r>
            <a:endParaRPr lang="zh-CN" altLang="en-US" sz="1067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FB8FE66-65A8-D702-A72C-E17A23E2A495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3502622" y="2115925"/>
            <a:ext cx="179663" cy="1076685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C942C11-4F24-A415-D8C7-93CB0966CDC7}"/>
              </a:ext>
            </a:extLst>
          </p:cNvPr>
          <p:cNvCxnSpPr>
            <a:cxnSpLocks/>
            <a:stCxn id="44" idx="3"/>
            <a:endCxn id="6" idx="0"/>
          </p:cNvCxnSpPr>
          <p:nvPr/>
        </p:nvCxnSpPr>
        <p:spPr>
          <a:xfrm>
            <a:off x="2868367" y="1934542"/>
            <a:ext cx="634255" cy="1258068"/>
          </a:xfrm>
          <a:prstGeom prst="straightConnector1">
            <a:avLst/>
          </a:prstGeom>
          <a:ln w="28575">
            <a:solidFill>
              <a:srgbClr val="CC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50AA82A-C644-E04F-1BD5-22C24357BECD}"/>
              </a:ext>
            </a:extLst>
          </p:cNvPr>
          <p:cNvCxnSpPr>
            <a:cxnSpLocks/>
            <a:stCxn id="44" idx="3"/>
            <a:endCxn id="42" idx="2"/>
          </p:cNvCxnSpPr>
          <p:nvPr/>
        </p:nvCxnSpPr>
        <p:spPr>
          <a:xfrm flipV="1">
            <a:off x="2868367" y="1546523"/>
            <a:ext cx="409013" cy="388019"/>
          </a:xfrm>
          <a:prstGeom prst="straightConnector1">
            <a:avLst/>
          </a:prstGeom>
          <a:ln w="28575">
            <a:solidFill>
              <a:srgbClr val="CC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197680-E2D1-4C48-E38D-D8172B6396F1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H="1" flipV="1">
            <a:off x="3277379" y="1546523"/>
            <a:ext cx="404905" cy="120669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2CFD7AB-E35B-18EB-E422-8E6448678690}"/>
              </a:ext>
            </a:extLst>
          </p:cNvPr>
          <p:cNvSpPr txBox="1"/>
          <p:nvPr/>
        </p:nvSpPr>
        <p:spPr>
          <a:xfrm>
            <a:off x="7012748" y="2701359"/>
            <a:ext cx="1964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Scheduler</a:t>
            </a:r>
          </a:p>
          <a:p>
            <a:pPr algn="ctr"/>
            <a:r>
              <a:rPr lang="en-US" altLang="zh-CN" sz="1200" b="1" dirty="0"/>
              <a:t>Traffic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shaping/policing</a:t>
            </a:r>
          </a:p>
          <a:p>
            <a:pPr algn="ctr"/>
            <a:r>
              <a:rPr lang="en-US" altLang="zh-CN" sz="1200" b="1" dirty="0"/>
              <a:t>QoS</a:t>
            </a:r>
            <a:endParaRPr lang="zh-CN" altLang="en-US" sz="12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119F87D-D229-222E-A18E-7242DFB131CB}"/>
              </a:ext>
            </a:extLst>
          </p:cNvPr>
          <p:cNvSpPr txBox="1"/>
          <p:nvPr/>
        </p:nvSpPr>
        <p:spPr>
          <a:xfrm>
            <a:off x="10513081" y="2862096"/>
            <a:ext cx="17027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Control Plane</a:t>
            </a:r>
            <a:endParaRPr lang="zh-CN" altLang="en-US" sz="16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F39A7F3-1777-6D8D-9B5F-54B0719F9B10}"/>
              </a:ext>
            </a:extLst>
          </p:cNvPr>
          <p:cNvSpPr txBox="1"/>
          <p:nvPr/>
        </p:nvSpPr>
        <p:spPr>
          <a:xfrm>
            <a:off x="10603477" y="3711569"/>
            <a:ext cx="1602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Dynamic Data Plane</a:t>
            </a:r>
            <a:endParaRPr lang="zh-CN" altLang="en-US" sz="16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F66237C-BB4A-7729-27B1-FC7E74922DD0}"/>
              </a:ext>
            </a:extLst>
          </p:cNvPr>
          <p:cNvSpPr txBox="1"/>
          <p:nvPr/>
        </p:nvSpPr>
        <p:spPr>
          <a:xfrm>
            <a:off x="10652941" y="4824297"/>
            <a:ext cx="1602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Persistent Data Plane</a:t>
            </a:r>
            <a:endParaRPr lang="zh-CN" altLang="en-US" sz="1600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9385754-A6E3-5BF8-330E-D38EAD1AA646}"/>
              </a:ext>
            </a:extLst>
          </p:cNvPr>
          <p:cNvSpPr txBox="1"/>
          <p:nvPr/>
        </p:nvSpPr>
        <p:spPr>
          <a:xfrm>
            <a:off x="1626742" y="2832922"/>
            <a:ext cx="1596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Cybertwin Manager</a:t>
            </a:r>
            <a:endParaRPr lang="zh-CN" altLang="en-US" sz="105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C344604-BF87-BC8A-B902-1E0EC6836E6B}"/>
              </a:ext>
            </a:extLst>
          </p:cNvPr>
          <p:cNvSpPr txBox="1"/>
          <p:nvPr/>
        </p:nvSpPr>
        <p:spPr>
          <a:xfrm>
            <a:off x="3081321" y="3156358"/>
            <a:ext cx="949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Cybertwin</a:t>
            </a:r>
            <a:endParaRPr lang="zh-CN" altLang="en-US" sz="11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F8644C-DAE3-6F97-6B03-DAEF76B853AD}"/>
              </a:ext>
            </a:extLst>
          </p:cNvPr>
          <p:cNvSpPr txBox="1"/>
          <p:nvPr/>
        </p:nvSpPr>
        <p:spPr>
          <a:xfrm>
            <a:off x="193902" y="1419961"/>
            <a:ext cx="1271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Core Cloud</a:t>
            </a:r>
            <a:endParaRPr lang="zh-CN" altLang="en-US" sz="16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6BCC91D-2D7B-569D-7F0A-50D5C0BEED6F}"/>
              </a:ext>
            </a:extLst>
          </p:cNvPr>
          <p:cNvSpPr txBox="1"/>
          <p:nvPr/>
        </p:nvSpPr>
        <p:spPr>
          <a:xfrm>
            <a:off x="2265130" y="5456250"/>
            <a:ext cx="1012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End hosts</a:t>
            </a:r>
            <a:endParaRPr lang="zh-CN" altLang="en-US" sz="12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FBD0033-7E31-8F27-DCA5-A96CD5F20BBE}"/>
              </a:ext>
            </a:extLst>
          </p:cNvPr>
          <p:cNvCxnSpPr>
            <a:cxnSpLocks/>
          </p:cNvCxnSpPr>
          <p:nvPr/>
        </p:nvCxnSpPr>
        <p:spPr>
          <a:xfrm flipV="1">
            <a:off x="5823971" y="1809876"/>
            <a:ext cx="0" cy="6590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7903373-37F7-5128-CD1D-71AF9D648A8F}"/>
              </a:ext>
            </a:extLst>
          </p:cNvPr>
          <p:cNvSpPr txBox="1"/>
          <p:nvPr/>
        </p:nvSpPr>
        <p:spPr>
          <a:xfrm>
            <a:off x="198779" y="4691084"/>
            <a:ext cx="1841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Access Network</a:t>
            </a:r>
            <a:endParaRPr lang="zh-CN" altLang="en-US" sz="1600" b="1" dirty="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61D42E1-1107-F55E-C3F2-3F25486721F0}"/>
              </a:ext>
            </a:extLst>
          </p:cNvPr>
          <p:cNvCxnSpPr>
            <a:cxnSpLocks/>
          </p:cNvCxnSpPr>
          <p:nvPr/>
        </p:nvCxnSpPr>
        <p:spPr>
          <a:xfrm>
            <a:off x="1397791" y="4449515"/>
            <a:ext cx="28608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F5341AB-089A-C905-9D21-85727DC679E6}"/>
              </a:ext>
            </a:extLst>
          </p:cNvPr>
          <p:cNvCxnSpPr>
            <a:cxnSpLocks/>
          </p:cNvCxnSpPr>
          <p:nvPr/>
        </p:nvCxnSpPr>
        <p:spPr>
          <a:xfrm>
            <a:off x="1397791" y="2417515"/>
            <a:ext cx="28608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2FCF3DA-E6A9-562E-5F7C-823381FC298E}"/>
              </a:ext>
            </a:extLst>
          </p:cNvPr>
          <p:cNvGrpSpPr/>
          <p:nvPr/>
        </p:nvGrpSpPr>
        <p:grpSpPr>
          <a:xfrm>
            <a:off x="4455864" y="1007813"/>
            <a:ext cx="984815" cy="689356"/>
            <a:chOff x="6682810" y="431866"/>
            <a:chExt cx="984815" cy="689356"/>
          </a:xfrm>
        </p:grpSpPr>
        <p:sp>
          <p:nvSpPr>
            <p:cNvPr id="57" name="一个圆顶角并剪去另一个顶角的矩形 1212">
              <a:extLst>
                <a:ext uri="{FF2B5EF4-FFF2-40B4-BE49-F238E27FC236}">
                  <a16:creationId xmlns:a16="http://schemas.microsoft.com/office/drawing/2014/main" id="{2BBE6198-BCE8-30AF-A175-F88499422F18}"/>
                </a:ext>
              </a:extLst>
            </p:cNvPr>
            <p:cNvSpPr/>
            <p:nvPr/>
          </p:nvSpPr>
          <p:spPr>
            <a:xfrm>
              <a:off x="6682810" y="431866"/>
              <a:ext cx="984815" cy="689356"/>
            </a:xfrm>
            <a:prstGeom prst="snip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DB0CE6D1-9003-C78D-C9B4-61C4B2B89BA1}"/>
                </a:ext>
              </a:extLst>
            </p:cNvPr>
            <p:cNvCxnSpPr>
              <a:cxnSpLocks/>
            </p:cNvCxnSpPr>
            <p:nvPr/>
          </p:nvCxnSpPr>
          <p:spPr>
            <a:xfrm>
              <a:off x="6728842" y="677470"/>
              <a:ext cx="914400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6ADB53F-1A44-A537-2A1D-F624140048A2}"/>
                </a:ext>
              </a:extLst>
            </p:cNvPr>
            <p:cNvCxnSpPr>
              <a:cxnSpLocks/>
            </p:cNvCxnSpPr>
            <p:nvPr/>
          </p:nvCxnSpPr>
          <p:spPr>
            <a:xfrm>
              <a:off x="6722738" y="819766"/>
              <a:ext cx="914400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FEFCE4A-7802-C8B6-72CE-26CE465A0E5C}"/>
                </a:ext>
              </a:extLst>
            </p:cNvPr>
            <p:cNvCxnSpPr>
              <a:cxnSpLocks/>
            </p:cNvCxnSpPr>
            <p:nvPr/>
          </p:nvCxnSpPr>
          <p:spPr>
            <a:xfrm>
              <a:off x="6728842" y="977286"/>
              <a:ext cx="914400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0B4EB6F-59A9-059C-E36C-C1367A5B7215}"/>
                </a:ext>
              </a:extLst>
            </p:cNvPr>
            <p:cNvCxnSpPr>
              <a:cxnSpLocks/>
            </p:cNvCxnSpPr>
            <p:nvPr/>
          </p:nvCxnSpPr>
          <p:spPr>
            <a:xfrm>
              <a:off x="7103503" y="680267"/>
              <a:ext cx="0" cy="44095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75C98D8C-F5AD-A423-5493-7678CAC6B031}"/>
              </a:ext>
            </a:extLst>
          </p:cNvPr>
          <p:cNvSpPr txBox="1"/>
          <p:nvPr/>
        </p:nvSpPr>
        <p:spPr>
          <a:xfrm>
            <a:off x="4460244" y="1009281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CNRS Table</a:t>
            </a:r>
            <a:endParaRPr lang="zh-CN" altLang="en-US" sz="10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797F80A-98C7-ACE0-B1F3-5AD670052608}"/>
              </a:ext>
            </a:extLst>
          </p:cNvPr>
          <p:cNvSpPr txBox="1"/>
          <p:nvPr/>
        </p:nvSpPr>
        <p:spPr>
          <a:xfrm>
            <a:off x="3223608" y="3744432"/>
            <a:ext cx="557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110..11</a:t>
            </a:r>
            <a:endParaRPr kumimoji="1" lang="zh-CN" altLang="en-US" sz="7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2BAF8EE-ECC1-8FEB-D472-45087F4D90AC}"/>
              </a:ext>
            </a:extLst>
          </p:cNvPr>
          <p:cNvSpPr txBox="1"/>
          <p:nvPr/>
        </p:nvSpPr>
        <p:spPr>
          <a:xfrm>
            <a:off x="2451414" y="4089917"/>
            <a:ext cx="5571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110..01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02E2332-15CB-832C-F9AE-BD3D1BEA1949}"/>
              </a:ext>
            </a:extLst>
          </p:cNvPr>
          <p:cNvSpPr txBox="1"/>
          <p:nvPr/>
        </p:nvSpPr>
        <p:spPr>
          <a:xfrm>
            <a:off x="1613067" y="4040279"/>
            <a:ext cx="5571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110..00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56EFAC-D4E7-48E4-E17C-00A897204F6E}"/>
              </a:ext>
            </a:extLst>
          </p:cNvPr>
          <p:cNvSpPr txBox="1"/>
          <p:nvPr/>
        </p:nvSpPr>
        <p:spPr>
          <a:xfrm>
            <a:off x="4441952" y="1233286"/>
            <a:ext cx="5748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latin typeface="Consolas" panose="020B0609020204030204" pitchFamily="49" charset="0"/>
                <a:cs typeface="Consolas" panose="020B0609020204030204" pitchFamily="49" charset="0"/>
              </a:rPr>
              <a:t>110..00</a:t>
            </a:r>
            <a:endParaRPr kumimoji="1" lang="zh-CN" alt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257FBE8-4742-C34D-0C80-CF17A28BC8E2}"/>
              </a:ext>
            </a:extLst>
          </p:cNvPr>
          <p:cNvSpPr txBox="1"/>
          <p:nvPr/>
        </p:nvSpPr>
        <p:spPr>
          <a:xfrm>
            <a:off x="4441952" y="1385107"/>
            <a:ext cx="5748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latin typeface="Consolas" panose="020B0609020204030204" pitchFamily="49" charset="0"/>
                <a:cs typeface="Consolas" panose="020B0609020204030204" pitchFamily="49" charset="0"/>
              </a:rPr>
              <a:t>110..01</a:t>
            </a:r>
            <a:endParaRPr kumimoji="1" lang="zh-CN" alt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4F5E82C-35BC-F13A-7491-E063F9CC1E55}"/>
              </a:ext>
            </a:extLst>
          </p:cNvPr>
          <p:cNvSpPr txBox="1"/>
          <p:nvPr/>
        </p:nvSpPr>
        <p:spPr>
          <a:xfrm>
            <a:off x="4441952" y="1534022"/>
            <a:ext cx="5748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latin typeface="Consolas" panose="020B0609020204030204" pitchFamily="49" charset="0"/>
                <a:cs typeface="Consolas" panose="020B0609020204030204" pitchFamily="49" charset="0"/>
              </a:rPr>
              <a:t>110..11</a:t>
            </a:r>
            <a:endParaRPr kumimoji="1" lang="zh-CN" alt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96486C6-954A-CED4-74B8-A917FD0455DC}"/>
              </a:ext>
            </a:extLst>
          </p:cNvPr>
          <p:cNvSpPr txBox="1"/>
          <p:nvPr/>
        </p:nvSpPr>
        <p:spPr>
          <a:xfrm>
            <a:off x="4821074" y="1236230"/>
            <a:ext cx="6452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latin typeface="Consolas" panose="020B0609020204030204" pitchFamily="49" charset="0"/>
                <a:cs typeface="Consolas" panose="020B0609020204030204" pitchFamily="49" charset="0"/>
              </a:rPr>
              <a:t>10.0.0.1,88</a:t>
            </a:r>
            <a:endParaRPr kumimoji="1" lang="zh-CN" alt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FE4161C-BE0A-B1B5-64E9-EA224C097BDC}"/>
              </a:ext>
            </a:extLst>
          </p:cNvPr>
          <p:cNvSpPr txBox="1"/>
          <p:nvPr/>
        </p:nvSpPr>
        <p:spPr>
          <a:xfrm>
            <a:off x="4823847" y="1383654"/>
            <a:ext cx="6452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latin typeface="Consolas" panose="020B0609020204030204" pitchFamily="49" charset="0"/>
                <a:cs typeface="Consolas" panose="020B0609020204030204" pitchFamily="49" charset="0"/>
              </a:rPr>
              <a:t>10.2.0.2,80</a:t>
            </a:r>
            <a:endParaRPr kumimoji="1" lang="zh-CN" alt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8D28879-70AC-B510-FD44-96989E989433}"/>
              </a:ext>
            </a:extLst>
          </p:cNvPr>
          <p:cNvSpPr txBox="1"/>
          <p:nvPr/>
        </p:nvSpPr>
        <p:spPr>
          <a:xfrm>
            <a:off x="4826620" y="1527363"/>
            <a:ext cx="679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latin typeface="Consolas" panose="020B0609020204030204" pitchFamily="49" charset="0"/>
                <a:cs typeface="Consolas" panose="020B0609020204030204" pitchFamily="49" charset="0"/>
              </a:rPr>
              <a:t>10.7.0.1,443</a:t>
            </a:r>
            <a:endParaRPr kumimoji="1" lang="zh-CN" alt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660680C-4CD5-4B44-FE0B-C4A9EAA9BDCF}"/>
              </a:ext>
            </a:extLst>
          </p:cNvPr>
          <p:cNvSpPr txBox="1"/>
          <p:nvPr/>
        </p:nvSpPr>
        <p:spPr>
          <a:xfrm>
            <a:off x="5150155" y="2754397"/>
            <a:ext cx="157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Cybertwin Name Resolution Service</a:t>
            </a:r>
            <a:endParaRPr lang="zh-CN" altLang="en-US" sz="12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BF8202A-9F65-02D0-7899-8D6BB1F5AA7A}"/>
              </a:ext>
            </a:extLst>
          </p:cNvPr>
          <p:cNvSpPr txBox="1"/>
          <p:nvPr/>
        </p:nvSpPr>
        <p:spPr>
          <a:xfrm>
            <a:off x="8989861" y="2858497"/>
            <a:ext cx="15784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Policy Engine</a:t>
            </a:r>
            <a:endParaRPr lang="zh-CN" altLang="en-US" sz="1200" b="1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EFEB7A8-5C73-5625-98BB-35C03CE0EE94}"/>
              </a:ext>
            </a:extLst>
          </p:cNvPr>
          <p:cNvCxnSpPr>
            <a:cxnSpLocks/>
          </p:cNvCxnSpPr>
          <p:nvPr/>
        </p:nvCxnSpPr>
        <p:spPr>
          <a:xfrm flipV="1">
            <a:off x="3543717" y="976261"/>
            <a:ext cx="838631" cy="1608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CF1E53D-3BA9-0806-DF8C-0404DB244D13}"/>
              </a:ext>
            </a:extLst>
          </p:cNvPr>
          <p:cNvCxnSpPr>
            <a:cxnSpLocks/>
          </p:cNvCxnSpPr>
          <p:nvPr/>
        </p:nvCxnSpPr>
        <p:spPr>
          <a:xfrm>
            <a:off x="3521187" y="1450375"/>
            <a:ext cx="856374" cy="2760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柱体 113">
            <a:extLst>
              <a:ext uri="{FF2B5EF4-FFF2-40B4-BE49-F238E27FC236}">
                <a16:creationId xmlns:a16="http://schemas.microsoft.com/office/drawing/2014/main" id="{E4558591-F816-B362-0E38-53A5F326B3A5}"/>
              </a:ext>
            </a:extLst>
          </p:cNvPr>
          <p:cNvSpPr/>
          <p:nvPr/>
        </p:nvSpPr>
        <p:spPr>
          <a:xfrm rot="5400000">
            <a:off x="7602741" y="2722851"/>
            <a:ext cx="340585" cy="2330556"/>
          </a:xfrm>
          <a:prstGeom prst="can">
            <a:avLst>
              <a:gd name="adj" fmla="val 28409"/>
            </a:avLst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5820D1B-482A-00D9-731A-27FC405BA738}"/>
              </a:ext>
            </a:extLst>
          </p:cNvPr>
          <p:cNvSpPr txBox="1"/>
          <p:nvPr/>
        </p:nvSpPr>
        <p:spPr>
          <a:xfrm>
            <a:off x="6913927" y="3734064"/>
            <a:ext cx="184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Duplex Connection</a:t>
            </a:r>
            <a:endParaRPr lang="zh-CN" altLang="en-US" sz="1400" b="1" dirty="0"/>
          </a:p>
        </p:txBody>
      </p:sp>
      <p:sp>
        <p:nvSpPr>
          <p:cNvPr id="116" name="圆柱体 115">
            <a:extLst>
              <a:ext uri="{FF2B5EF4-FFF2-40B4-BE49-F238E27FC236}">
                <a16:creationId xmlns:a16="http://schemas.microsoft.com/office/drawing/2014/main" id="{BB6DEE46-AFB3-081F-122A-5FE94E2C6EE7}"/>
              </a:ext>
            </a:extLst>
          </p:cNvPr>
          <p:cNvSpPr/>
          <p:nvPr/>
        </p:nvSpPr>
        <p:spPr>
          <a:xfrm rot="5400000">
            <a:off x="7611337" y="3133945"/>
            <a:ext cx="340585" cy="2330556"/>
          </a:xfrm>
          <a:prstGeom prst="can">
            <a:avLst>
              <a:gd name="adj" fmla="val 28409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04118E54-BE1F-BB7D-2FA6-E974A08AA252}"/>
              </a:ext>
            </a:extLst>
          </p:cNvPr>
          <p:cNvSpPr/>
          <p:nvPr/>
        </p:nvSpPr>
        <p:spPr>
          <a:xfrm>
            <a:off x="6674847" y="4189088"/>
            <a:ext cx="546905" cy="2230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buffer</a:t>
            </a:r>
            <a:endParaRPr lang="zh-CN" altLang="en-US" sz="1200" dirty="0"/>
          </a:p>
        </p:txBody>
      </p:sp>
      <p:sp>
        <p:nvSpPr>
          <p:cNvPr id="119" name="矩形: 对角圆角 118">
            <a:extLst>
              <a:ext uri="{FF2B5EF4-FFF2-40B4-BE49-F238E27FC236}">
                <a16:creationId xmlns:a16="http://schemas.microsoft.com/office/drawing/2014/main" id="{2A96E595-E371-22A9-D40E-339D194B17DF}"/>
              </a:ext>
            </a:extLst>
          </p:cNvPr>
          <p:cNvSpPr/>
          <p:nvPr/>
        </p:nvSpPr>
        <p:spPr>
          <a:xfrm>
            <a:off x="7253008" y="4186055"/>
            <a:ext cx="546905" cy="2230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buffer</a:t>
            </a:r>
            <a:endParaRPr lang="zh-CN" altLang="en-US" sz="1200" dirty="0"/>
          </a:p>
        </p:txBody>
      </p:sp>
      <p:sp>
        <p:nvSpPr>
          <p:cNvPr id="120" name="矩形: 对角圆角 119">
            <a:extLst>
              <a:ext uri="{FF2B5EF4-FFF2-40B4-BE49-F238E27FC236}">
                <a16:creationId xmlns:a16="http://schemas.microsoft.com/office/drawing/2014/main" id="{A48C7F92-F0D9-D81D-EE37-CCEB88A0DE33}"/>
              </a:ext>
            </a:extLst>
          </p:cNvPr>
          <p:cNvSpPr/>
          <p:nvPr/>
        </p:nvSpPr>
        <p:spPr>
          <a:xfrm>
            <a:off x="8246987" y="4190378"/>
            <a:ext cx="546905" cy="2230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buffer</a:t>
            </a:r>
            <a:endParaRPr lang="zh-CN" altLang="en-US" sz="12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2CE9EC1-FB23-70A8-49F6-823570FC76FE}"/>
              </a:ext>
            </a:extLst>
          </p:cNvPr>
          <p:cNvSpPr txBox="1"/>
          <p:nvPr/>
        </p:nvSpPr>
        <p:spPr>
          <a:xfrm>
            <a:off x="7795645" y="404435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3613960-77F2-050E-9182-A6D36B290DB2}"/>
              </a:ext>
            </a:extLst>
          </p:cNvPr>
          <p:cNvCxnSpPr>
            <a:cxnSpLocks/>
          </p:cNvCxnSpPr>
          <p:nvPr/>
        </p:nvCxnSpPr>
        <p:spPr>
          <a:xfrm>
            <a:off x="5058958" y="4739914"/>
            <a:ext cx="553496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7A5A179-C991-42AE-F5AA-2D6EB6D7B7C9}"/>
              </a:ext>
            </a:extLst>
          </p:cNvPr>
          <p:cNvSpPr/>
          <p:nvPr/>
        </p:nvSpPr>
        <p:spPr>
          <a:xfrm>
            <a:off x="5058958" y="2503922"/>
            <a:ext cx="5544519" cy="29291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559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317C9C1-EFEA-0147-CBAB-146D33BE37AB}"/>
              </a:ext>
            </a:extLst>
          </p:cNvPr>
          <p:cNvGrpSpPr/>
          <p:nvPr/>
        </p:nvGrpSpPr>
        <p:grpSpPr>
          <a:xfrm>
            <a:off x="219966" y="483204"/>
            <a:ext cx="12065136" cy="5006853"/>
            <a:chOff x="190783" y="726396"/>
            <a:chExt cx="12065136" cy="5006853"/>
          </a:xfrm>
        </p:grpSpPr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CB034D12-9A72-1759-4832-EE7246C68546}"/>
                </a:ext>
              </a:extLst>
            </p:cNvPr>
            <p:cNvSpPr/>
            <p:nvPr/>
          </p:nvSpPr>
          <p:spPr>
            <a:xfrm>
              <a:off x="3013902" y="3192610"/>
              <a:ext cx="977440" cy="828820"/>
            </a:xfrm>
            <a:prstGeom prst="flowChartProcess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0BD2E85-33B4-56A6-F231-88C35469252A}"/>
                </a:ext>
              </a:extLst>
            </p:cNvPr>
            <p:cNvSpPr txBox="1"/>
            <p:nvPr/>
          </p:nvSpPr>
          <p:spPr>
            <a:xfrm>
              <a:off x="6096000" y="2139376"/>
              <a:ext cx="35505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/>
                <a:t>Cybertwin Communication Model</a:t>
              </a:r>
              <a:endParaRPr lang="zh-CN" altLang="en-US" sz="1600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6CF44C3-7055-B443-1B98-C3B32B187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017" y="2503922"/>
              <a:ext cx="935008" cy="6886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4A92C1C-B75A-35E1-16D5-C37730B83223}"/>
                </a:ext>
              </a:extLst>
            </p:cNvPr>
            <p:cNvCxnSpPr>
              <a:cxnSpLocks/>
            </p:cNvCxnSpPr>
            <p:nvPr/>
          </p:nvCxnSpPr>
          <p:spPr>
            <a:xfrm>
              <a:off x="4005665" y="4021430"/>
              <a:ext cx="992360" cy="143482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E776349-7340-94A0-C649-16F52BD8F20C}"/>
                </a:ext>
              </a:extLst>
            </p:cNvPr>
            <p:cNvCxnSpPr/>
            <p:nvPr/>
          </p:nvCxnSpPr>
          <p:spPr>
            <a:xfrm>
              <a:off x="5177356" y="3909145"/>
              <a:ext cx="762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43491B1-4031-21A5-D2C3-38A4453732BD}"/>
                </a:ext>
              </a:extLst>
            </p:cNvPr>
            <p:cNvCxnSpPr/>
            <p:nvPr/>
          </p:nvCxnSpPr>
          <p:spPr>
            <a:xfrm>
              <a:off x="5177356" y="4215444"/>
              <a:ext cx="762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D14096A-1280-4678-582E-4D5508A01DB0}"/>
                </a:ext>
              </a:extLst>
            </p:cNvPr>
            <p:cNvCxnSpPr/>
            <p:nvPr/>
          </p:nvCxnSpPr>
          <p:spPr>
            <a:xfrm>
              <a:off x="5177356" y="4482600"/>
              <a:ext cx="762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柱体 16">
              <a:extLst>
                <a:ext uri="{FF2B5EF4-FFF2-40B4-BE49-F238E27FC236}">
                  <a16:creationId xmlns:a16="http://schemas.microsoft.com/office/drawing/2014/main" id="{B1EEE978-E908-42C2-7CEA-BEFA4A49911F}"/>
                </a:ext>
              </a:extLst>
            </p:cNvPr>
            <p:cNvSpPr/>
            <p:nvPr/>
          </p:nvSpPr>
          <p:spPr>
            <a:xfrm>
              <a:off x="6156022" y="4865900"/>
              <a:ext cx="1260481" cy="420029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log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A11C775-E2EA-448B-6FA3-B9DD5841B44A}"/>
                </a:ext>
              </a:extLst>
            </p:cNvPr>
            <p:cNvSpPr/>
            <p:nvPr/>
          </p:nvSpPr>
          <p:spPr>
            <a:xfrm>
              <a:off x="6901788" y="2661051"/>
              <a:ext cx="2122272" cy="68819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图: 延期 18">
              <a:extLst>
                <a:ext uri="{FF2B5EF4-FFF2-40B4-BE49-F238E27FC236}">
                  <a16:creationId xmlns:a16="http://schemas.microsoft.com/office/drawing/2014/main" id="{7059CCB8-E9C4-0816-7AC0-BDC0C5096C11}"/>
                </a:ext>
              </a:extLst>
            </p:cNvPr>
            <p:cNvSpPr/>
            <p:nvPr/>
          </p:nvSpPr>
          <p:spPr>
            <a:xfrm>
              <a:off x="6054718" y="3633095"/>
              <a:ext cx="473584" cy="897093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71B75B5-4782-84A8-F3DD-8CDCFDB102EB}"/>
                </a:ext>
              </a:extLst>
            </p:cNvPr>
            <p:cNvCxnSpPr/>
            <p:nvPr/>
          </p:nvCxnSpPr>
          <p:spPr>
            <a:xfrm>
              <a:off x="5177356" y="3656485"/>
              <a:ext cx="762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A97F01-6EF8-B0F0-AC23-C60BAFAD8120}"/>
                </a:ext>
              </a:extLst>
            </p:cNvPr>
            <p:cNvCxnSpPr/>
            <p:nvPr/>
          </p:nvCxnSpPr>
          <p:spPr>
            <a:xfrm>
              <a:off x="9589710" y="3656485"/>
              <a:ext cx="762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12696C-71BB-128B-C688-6BE43D5FB763}"/>
                </a:ext>
              </a:extLst>
            </p:cNvPr>
            <p:cNvCxnSpPr/>
            <p:nvPr/>
          </p:nvCxnSpPr>
          <p:spPr>
            <a:xfrm>
              <a:off x="9589710" y="4223370"/>
              <a:ext cx="762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87FE26F-E0C6-7622-9B8A-D0961ABEED06}"/>
                </a:ext>
              </a:extLst>
            </p:cNvPr>
            <p:cNvCxnSpPr/>
            <p:nvPr/>
          </p:nvCxnSpPr>
          <p:spPr>
            <a:xfrm>
              <a:off x="9589710" y="3959894"/>
              <a:ext cx="762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F20AF02-BF66-F953-AF46-8A5113DD532E}"/>
                </a:ext>
              </a:extLst>
            </p:cNvPr>
            <p:cNvCxnSpPr/>
            <p:nvPr/>
          </p:nvCxnSpPr>
          <p:spPr>
            <a:xfrm>
              <a:off x="9589710" y="4505808"/>
              <a:ext cx="762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D6ECEA1-1158-5E3F-B622-B086D27AEBC3}"/>
                </a:ext>
              </a:extLst>
            </p:cNvPr>
            <p:cNvSpPr/>
            <p:nvPr/>
          </p:nvSpPr>
          <p:spPr>
            <a:xfrm>
              <a:off x="5119452" y="2663421"/>
              <a:ext cx="1747373" cy="6909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5C710C1-7DC5-470C-12CF-95FA8C8B37D9}"/>
                </a:ext>
              </a:extLst>
            </p:cNvPr>
            <p:cNvSpPr/>
            <p:nvPr/>
          </p:nvSpPr>
          <p:spPr>
            <a:xfrm>
              <a:off x="9074256" y="2681961"/>
              <a:ext cx="1388629" cy="6410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E85DB39-9F27-425B-1A83-69819A15CC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8510" y="3440211"/>
              <a:ext cx="55349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柱体 29">
              <a:extLst>
                <a:ext uri="{FF2B5EF4-FFF2-40B4-BE49-F238E27FC236}">
                  <a16:creationId xmlns:a16="http://schemas.microsoft.com/office/drawing/2014/main" id="{F739986B-BD88-A6C5-464B-9BA3FA25EC1B}"/>
                </a:ext>
              </a:extLst>
            </p:cNvPr>
            <p:cNvSpPr/>
            <p:nvPr/>
          </p:nvSpPr>
          <p:spPr>
            <a:xfrm>
              <a:off x="7997752" y="4849781"/>
              <a:ext cx="1260481" cy="424795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Data asset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C1DBEF7-7951-B62C-CD72-333EB6909629}"/>
                </a:ext>
              </a:extLst>
            </p:cNvPr>
            <p:cNvCxnSpPr>
              <a:cxnSpLocks/>
              <a:stCxn id="45" idx="2"/>
              <a:endCxn id="46" idx="3"/>
            </p:cNvCxnSpPr>
            <p:nvPr/>
          </p:nvCxnSpPr>
          <p:spPr>
            <a:xfrm flipH="1">
              <a:off x="2074136" y="3686649"/>
              <a:ext cx="192148" cy="289992"/>
            </a:xfrm>
            <a:prstGeom prst="straightConnector1">
              <a:avLst/>
            </a:prstGeom>
            <a:ln w="38100">
              <a:solidFill>
                <a:srgbClr val="5058F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26AB7A6-14BC-9021-F4E0-F315AF1AE942}"/>
                </a:ext>
              </a:extLst>
            </p:cNvPr>
            <p:cNvCxnSpPr>
              <a:cxnSpLocks/>
              <a:stCxn id="45" idx="2"/>
              <a:endCxn id="47" idx="1"/>
            </p:cNvCxnSpPr>
            <p:nvPr/>
          </p:nvCxnSpPr>
          <p:spPr>
            <a:xfrm>
              <a:off x="2266284" y="3686649"/>
              <a:ext cx="200185" cy="338328"/>
            </a:xfrm>
            <a:prstGeom prst="straightConnector1">
              <a:avLst/>
            </a:prstGeom>
            <a:ln w="38100">
              <a:solidFill>
                <a:srgbClr val="5058F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59006A9-5BA1-682F-EA76-83F17415582B}"/>
                </a:ext>
              </a:extLst>
            </p:cNvPr>
            <p:cNvCxnSpPr>
              <a:cxnSpLocks/>
              <a:stCxn id="45" idx="2"/>
              <a:endCxn id="6" idx="1"/>
            </p:cNvCxnSpPr>
            <p:nvPr/>
          </p:nvCxnSpPr>
          <p:spPr>
            <a:xfrm flipV="1">
              <a:off x="2266284" y="3607020"/>
              <a:ext cx="747618" cy="79629"/>
            </a:xfrm>
            <a:prstGeom prst="straightConnector1">
              <a:avLst/>
            </a:prstGeom>
            <a:ln w="38100">
              <a:solidFill>
                <a:srgbClr val="5058F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0E65B4F-640B-C3D8-42B0-D99CBA14031A}"/>
                </a:ext>
              </a:extLst>
            </p:cNvPr>
            <p:cNvCxnSpPr>
              <a:cxnSpLocks/>
              <a:stCxn id="6" idx="2"/>
              <a:endCxn id="53" idx="0"/>
            </p:cNvCxnSpPr>
            <p:nvPr/>
          </p:nvCxnSpPr>
          <p:spPr>
            <a:xfrm>
              <a:off x="3502622" y="4021430"/>
              <a:ext cx="5784" cy="1008208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9837152-4966-BFA7-F95F-8748B1E68B3E}"/>
                </a:ext>
              </a:extLst>
            </p:cNvPr>
            <p:cNvCxnSpPr>
              <a:cxnSpLocks/>
              <a:stCxn id="46" idx="2"/>
              <a:endCxn id="51" idx="0"/>
            </p:cNvCxnSpPr>
            <p:nvPr/>
          </p:nvCxnSpPr>
          <p:spPr>
            <a:xfrm>
              <a:off x="1844177" y="4185042"/>
              <a:ext cx="0" cy="952094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52367E3-1B9A-21CF-F0EF-2464C8AAB1F2}"/>
                </a:ext>
              </a:extLst>
            </p:cNvPr>
            <p:cNvCxnSpPr>
              <a:cxnSpLocks/>
              <a:stCxn id="47" idx="2"/>
              <a:endCxn id="52" idx="0"/>
            </p:cNvCxnSpPr>
            <p:nvPr/>
          </p:nvCxnSpPr>
          <p:spPr>
            <a:xfrm>
              <a:off x="2696428" y="4233378"/>
              <a:ext cx="2044" cy="77414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0DD789F-A4A5-E6CD-899B-852EDEAC7836}"/>
                </a:ext>
              </a:extLst>
            </p:cNvPr>
            <p:cNvSpPr txBox="1"/>
            <p:nvPr/>
          </p:nvSpPr>
          <p:spPr>
            <a:xfrm>
              <a:off x="6044698" y="3608120"/>
              <a:ext cx="369332" cy="96116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200" b="1" dirty="0"/>
                <a:t>Ingress filter</a:t>
              </a:r>
              <a:endParaRPr lang="zh-CN" altLang="en-US" sz="1200" b="1" dirty="0"/>
            </a:p>
          </p:txBody>
        </p:sp>
        <p:sp>
          <p:nvSpPr>
            <p:cNvPr id="38" name="流程图: 延期 37">
              <a:extLst>
                <a:ext uri="{FF2B5EF4-FFF2-40B4-BE49-F238E27FC236}">
                  <a16:creationId xmlns:a16="http://schemas.microsoft.com/office/drawing/2014/main" id="{81E3615A-7A1E-EBEE-8C02-C20260FD3865}"/>
                </a:ext>
              </a:extLst>
            </p:cNvPr>
            <p:cNvSpPr/>
            <p:nvPr/>
          </p:nvSpPr>
          <p:spPr>
            <a:xfrm rot="10800000">
              <a:off x="9039828" y="3628927"/>
              <a:ext cx="436810" cy="892097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2555B2C-364C-7A4F-F152-065FDD55CD08}"/>
                </a:ext>
              </a:extLst>
            </p:cNvPr>
            <p:cNvSpPr txBox="1"/>
            <p:nvPr/>
          </p:nvSpPr>
          <p:spPr>
            <a:xfrm>
              <a:off x="9132038" y="3628312"/>
              <a:ext cx="369332" cy="9066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200" b="1" dirty="0"/>
                <a:t>Egress filter</a:t>
              </a:r>
              <a:endParaRPr lang="zh-CN" altLang="en-US" sz="12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AF5DA7E-B1E4-EE76-958A-D70CDD9F1E53}"/>
                </a:ext>
              </a:extLst>
            </p:cNvPr>
            <p:cNvSpPr txBox="1"/>
            <p:nvPr/>
          </p:nvSpPr>
          <p:spPr>
            <a:xfrm>
              <a:off x="4163313" y="726396"/>
              <a:ext cx="246062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b="1" dirty="0"/>
                <a:t>Cybertwin Name Resolution Service</a:t>
              </a:r>
              <a:endParaRPr lang="zh-CN" altLang="en-US" sz="1050" b="1" dirty="0"/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A6F5817-8B9F-C63A-27BA-8D0339D0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136" y="1097789"/>
              <a:ext cx="450486" cy="44873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F399314B-27F6-5911-C5A0-9BEF2975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041" y="1667191"/>
              <a:ext cx="450486" cy="44873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760A29C2-5B82-62E0-41C3-12C9D7499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81" y="1710175"/>
              <a:ext cx="450486" cy="44873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ACA91E3-8008-082C-C2DF-0C1E6C2B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629" y="3124482"/>
              <a:ext cx="485309" cy="562167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AF725AB9-3C70-3A2A-9324-B02EF6BA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218" y="3768241"/>
              <a:ext cx="459918" cy="416801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6E19EE6A-79D2-5F65-CE97-4841E3C76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469" y="3816577"/>
              <a:ext cx="459918" cy="416801"/>
            </a:xfrm>
            <a:prstGeom prst="rect">
              <a:avLst/>
            </a:prstGeom>
            <a:ln>
              <a:noFill/>
              <a:tailEnd type="oval"/>
            </a:ln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2709FC5-4F64-581C-FD69-5CCAE2970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610" y="3388893"/>
              <a:ext cx="572171" cy="51853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3207EB8-FB0D-8316-EEC9-B67B6C466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811" y="909802"/>
              <a:ext cx="678585" cy="689356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905524-EE80-5CA6-3F4D-0394F5EB0C55}"/>
                </a:ext>
              </a:extLst>
            </p:cNvPr>
            <p:cNvSpPr txBox="1"/>
            <p:nvPr/>
          </p:nvSpPr>
          <p:spPr>
            <a:xfrm>
              <a:off x="190783" y="3200421"/>
              <a:ext cx="1681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Edge Cloud</a:t>
              </a:r>
              <a:endParaRPr lang="zh-CN" altLang="en-US" sz="1600" b="1" dirty="0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53A687A6-D90B-C01C-A07C-C7569D85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387" y="5137136"/>
              <a:ext cx="309579" cy="428390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43D6DCC5-6B11-91B4-D0AD-0932155F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120" y="5007521"/>
              <a:ext cx="500703" cy="416601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4C6F4FEF-9BA2-81BF-E834-6AB56F65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796" y="5029638"/>
              <a:ext cx="239220" cy="416601"/>
            </a:xfrm>
            <a:prstGeom prst="rect">
              <a:avLst/>
            </a:prstGeom>
          </p:spPr>
        </p:pic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502419A-0C0B-FF66-A2D0-A1CE4267E6B4}"/>
                </a:ext>
              </a:extLst>
            </p:cNvPr>
            <p:cNvSpPr/>
            <p:nvPr/>
          </p:nvSpPr>
          <p:spPr>
            <a:xfrm>
              <a:off x="4400857" y="1044080"/>
              <a:ext cx="1816693" cy="78848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67EC216-1C8D-E7AA-C055-FA2D352DD450}"/>
                </a:ext>
              </a:extLst>
            </p:cNvPr>
            <p:cNvSpPr/>
            <p:nvPr/>
          </p:nvSpPr>
          <p:spPr>
            <a:xfrm>
              <a:off x="5490831" y="1247863"/>
              <a:ext cx="672632" cy="1439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</a:rPr>
                <a:t>INSERT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ABDB74A0-7997-F2EE-41DA-A49949CB2E22}"/>
                </a:ext>
              </a:extLst>
            </p:cNvPr>
            <p:cNvSpPr/>
            <p:nvPr/>
          </p:nvSpPr>
          <p:spPr>
            <a:xfrm>
              <a:off x="5490830" y="1433250"/>
              <a:ext cx="672634" cy="1439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</a:rPr>
                <a:t>QUERY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5D3FDFF0-D0E3-DEB8-267F-549235C758C3}"/>
                </a:ext>
              </a:extLst>
            </p:cNvPr>
            <p:cNvSpPr/>
            <p:nvPr/>
          </p:nvSpPr>
          <p:spPr>
            <a:xfrm>
              <a:off x="5487655" y="1629587"/>
              <a:ext cx="672633" cy="14393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</a:rPr>
                <a:t>UDPATE</a:t>
              </a:r>
              <a:endParaRPr lang="zh-CN" altLang="en-US" sz="1067" b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FB8FE66-65A8-D702-A72C-E17A23E2A495}"/>
                </a:ext>
              </a:extLst>
            </p:cNvPr>
            <p:cNvCxnSpPr>
              <a:cxnSpLocks/>
              <a:stCxn id="43" idx="2"/>
              <a:endCxn id="6" idx="0"/>
            </p:cNvCxnSpPr>
            <p:nvPr/>
          </p:nvCxnSpPr>
          <p:spPr>
            <a:xfrm flipH="1">
              <a:off x="3502622" y="2115925"/>
              <a:ext cx="179663" cy="1076685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C942C11-4F24-A415-D8C7-93CB0966CDC7}"/>
                </a:ext>
              </a:extLst>
            </p:cNvPr>
            <p:cNvCxnSpPr>
              <a:cxnSpLocks/>
              <a:stCxn id="44" idx="3"/>
              <a:endCxn id="6" idx="0"/>
            </p:cNvCxnSpPr>
            <p:nvPr/>
          </p:nvCxnSpPr>
          <p:spPr>
            <a:xfrm>
              <a:off x="2868367" y="1934542"/>
              <a:ext cx="634255" cy="1258068"/>
            </a:xfrm>
            <a:prstGeom prst="straightConnector1">
              <a:avLst/>
            </a:prstGeom>
            <a:ln w="28575">
              <a:solidFill>
                <a:srgbClr val="CC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250AA82A-C644-E04F-1BD5-22C24357BECD}"/>
                </a:ext>
              </a:extLst>
            </p:cNvPr>
            <p:cNvCxnSpPr>
              <a:cxnSpLocks/>
              <a:stCxn id="44" idx="3"/>
              <a:endCxn id="42" idx="2"/>
            </p:cNvCxnSpPr>
            <p:nvPr/>
          </p:nvCxnSpPr>
          <p:spPr>
            <a:xfrm flipV="1">
              <a:off x="2868367" y="1546523"/>
              <a:ext cx="409013" cy="388019"/>
            </a:xfrm>
            <a:prstGeom prst="straightConnector1">
              <a:avLst/>
            </a:prstGeom>
            <a:ln w="28575">
              <a:solidFill>
                <a:srgbClr val="CC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1197680-E2D1-4C48-E38D-D8172B6396F1}"/>
                </a:ext>
              </a:extLst>
            </p:cNvPr>
            <p:cNvCxnSpPr>
              <a:cxnSpLocks/>
              <a:stCxn id="43" idx="0"/>
              <a:endCxn id="42" idx="2"/>
            </p:cNvCxnSpPr>
            <p:nvPr/>
          </p:nvCxnSpPr>
          <p:spPr>
            <a:xfrm flipH="1" flipV="1">
              <a:off x="3277379" y="1546523"/>
              <a:ext cx="404905" cy="120669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7A5A179-C991-42AE-F5AA-2D6EB6D7B7C9}"/>
                </a:ext>
              </a:extLst>
            </p:cNvPr>
            <p:cNvSpPr/>
            <p:nvPr/>
          </p:nvSpPr>
          <p:spPr>
            <a:xfrm>
              <a:off x="5058958" y="2503922"/>
              <a:ext cx="5544519" cy="29291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2CFD7AB-E35B-18EB-E422-8E6448678690}"/>
                </a:ext>
              </a:extLst>
            </p:cNvPr>
            <p:cNvSpPr txBox="1"/>
            <p:nvPr/>
          </p:nvSpPr>
          <p:spPr>
            <a:xfrm>
              <a:off x="7012748" y="2701359"/>
              <a:ext cx="19648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/>
                <a:t>Scheduler</a:t>
              </a:r>
            </a:p>
            <a:p>
              <a:pPr algn="ctr"/>
              <a:r>
                <a:rPr lang="en-US" altLang="zh-CN" sz="1200" b="1" dirty="0"/>
                <a:t>Traffic</a:t>
              </a:r>
              <a:r>
                <a:rPr lang="zh-CN" altLang="en-US" sz="1200" b="1" dirty="0"/>
                <a:t> </a:t>
              </a:r>
              <a:r>
                <a:rPr lang="en-US" altLang="zh-CN" sz="1200" b="1" dirty="0"/>
                <a:t>shaping/policing</a:t>
              </a:r>
            </a:p>
            <a:p>
              <a:pPr algn="ctr"/>
              <a:r>
                <a:rPr lang="en-US" altLang="zh-CN" sz="1200" b="1" dirty="0"/>
                <a:t>QoS</a:t>
              </a:r>
              <a:endParaRPr lang="zh-CN" altLang="en-US" sz="1200" b="1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119F87D-D229-222E-A18E-7242DFB131CB}"/>
                </a:ext>
              </a:extLst>
            </p:cNvPr>
            <p:cNvSpPr txBox="1"/>
            <p:nvPr/>
          </p:nvSpPr>
          <p:spPr>
            <a:xfrm>
              <a:off x="10513081" y="2862096"/>
              <a:ext cx="17027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/>
                <a:t>Control Plane</a:t>
              </a:r>
              <a:endParaRPr lang="zh-CN" altLang="en-US" sz="1600" b="1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F39A7F3-1777-6D8D-9B5F-54B0719F9B10}"/>
                </a:ext>
              </a:extLst>
            </p:cNvPr>
            <p:cNvSpPr txBox="1"/>
            <p:nvPr/>
          </p:nvSpPr>
          <p:spPr>
            <a:xfrm>
              <a:off x="10603477" y="3711569"/>
              <a:ext cx="16029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/>
                <a:t>Dynamic Data Plane</a:t>
              </a:r>
              <a:endParaRPr lang="zh-CN" altLang="en-US" sz="1600" b="1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F66237C-BB4A-7729-27B1-FC7E74922DD0}"/>
                </a:ext>
              </a:extLst>
            </p:cNvPr>
            <p:cNvSpPr txBox="1"/>
            <p:nvPr/>
          </p:nvSpPr>
          <p:spPr>
            <a:xfrm>
              <a:off x="10652941" y="4824297"/>
              <a:ext cx="16029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/>
                <a:t>Persistent Data Plane</a:t>
              </a:r>
              <a:endParaRPr lang="zh-CN" altLang="en-US" sz="1600" b="1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9385754-A6E3-5BF8-330E-D38EAD1AA646}"/>
                </a:ext>
              </a:extLst>
            </p:cNvPr>
            <p:cNvSpPr txBox="1"/>
            <p:nvPr/>
          </p:nvSpPr>
          <p:spPr>
            <a:xfrm>
              <a:off x="1626742" y="2832922"/>
              <a:ext cx="15968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/>
                <a:t>Cybertwin Manager</a:t>
              </a:r>
              <a:endParaRPr lang="zh-CN" altLang="en-US" sz="1050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2C344604-BF87-BC8A-B902-1E0EC6836E6B}"/>
                </a:ext>
              </a:extLst>
            </p:cNvPr>
            <p:cNvSpPr txBox="1"/>
            <p:nvPr/>
          </p:nvSpPr>
          <p:spPr>
            <a:xfrm>
              <a:off x="3081321" y="3156358"/>
              <a:ext cx="9490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/>
                <a:t>Cybertwin</a:t>
              </a:r>
              <a:endParaRPr lang="zh-CN" altLang="en-US" sz="1100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CF8644C-DAE3-6F97-6B03-DAEF76B853AD}"/>
                </a:ext>
              </a:extLst>
            </p:cNvPr>
            <p:cNvSpPr txBox="1"/>
            <p:nvPr/>
          </p:nvSpPr>
          <p:spPr>
            <a:xfrm>
              <a:off x="193902" y="1419961"/>
              <a:ext cx="1271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Core Cloud</a:t>
              </a:r>
              <a:endParaRPr lang="zh-CN" altLang="en-US" sz="1600" b="1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6BCC91D-2D7B-569D-7F0A-50D5C0BEED6F}"/>
                </a:ext>
              </a:extLst>
            </p:cNvPr>
            <p:cNvSpPr txBox="1"/>
            <p:nvPr/>
          </p:nvSpPr>
          <p:spPr>
            <a:xfrm>
              <a:off x="2265130" y="5456250"/>
              <a:ext cx="1012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End hosts</a:t>
              </a:r>
              <a:endParaRPr lang="zh-CN" altLang="en-US" sz="1200" b="1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FBD0033-7E31-8F27-DCA5-A96CD5F20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3971" y="1842697"/>
              <a:ext cx="0" cy="57481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7903373-37F7-5128-CD1D-71AF9D648A8F}"/>
                </a:ext>
              </a:extLst>
            </p:cNvPr>
            <p:cNvSpPr txBox="1"/>
            <p:nvPr/>
          </p:nvSpPr>
          <p:spPr>
            <a:xfrm>
              <a:off x="198779" y="4691084"/>
              <a:ext cx="184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Access Network</a:t>
              </a:r>
              <a:endParaRPr lang="zh-CN" altLang="en-US" sz="1600" b="1" dirty="0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61D42E1-1107-F55E-C3F2-3F25486721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7791" y="4449515"/>
              <a:ext cx="286086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F5341AB-089A-C905-9D21-85727DC679E6}"/>
                </a:ext>
              </a:extLst>
            </p:cNvPr>
            <p:cNvCxnSpPr>
              <a:cxnSpLocks/>
            </p:cNvCxnSpPr>
            <p:nvPr/>
          </p:nvCxnSpPr>
          <p:spPr>
            <a:xfrm>
              <a:off x="1397791" y="2417515"/>
              <a:ext cx="286086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32FCF3DA-E6A9-562E-5F7C-823381FC298E}"/>
                </a:ext>
              </a:extLst>
            </p:cNvPr>
            <p:cNvGrpSpPr/>
            <p:nvPr/>
          </p:nvGrpSpPr>
          <p:grpSpPr>
            <a:xfrm>
              <a:off x="4455864" y="1099253"/>
              <a:ext cx="984815" cy="689356"/>
              <a:chOff x="6682810" y="431866"/>
              <a:chExt cx="984815" cy="689356"/>
            </a:xfrm>
          </p:grpSpPr>
          <p:sp>
            <p:nvSpPr>
              <p:cNvPr id="57" name="一个圆顶角并剪去另一个顶角的矩形 1212">
                <a:extLst>
                  <a:ext uri="{FF2B5EF4-FFF2-40B4-BE49-F238E27FC236}">
                    <a16:creationId xmlns:a16="http://schemas.microsoft.com/office/drawing/2014/main" id="{2BBE6198-BCE8-30AF-A175-F88499422F18}"/>
                  </a:ext>
                </a:extLst>
              </p:cNvPr>
              <p:cNvSpPr/>
              <p:nvPr/>
            </p:nvSpPr>
            <p:spPr>
              <a:xfrm>
                <a:off x="6682810" y="431866"/>
                <a:ext cx="984815" cy="689356"/>
              </a:xfrm>
              <a:prstGeom prst="snip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DB0CE6D1-9003-C78D-C9B4-61C4B2B89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8842" y="677470"/>
                <a:ext cx="914400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86ADB53F-1A44-A537-2A1D-F62414004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2738" y="819766"/>
                <a:ext cx="914400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5FEFCE4A-7802-C8B6-72CE-26CE465A0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8842" y="977286"/>
                <a:ext cx="914400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90B4EB6F-59A9-059C-E36C-C1367A5B7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3503" y="680267"/>
                <a:ext cx="0" cy="440955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5C98D8C-F5AD-A423-5493-7678CAC6B031}"/>
                </a:ext>
              </a:extLst>
            </p:cNvPr>
            <p:cNvSpPr txBox="1"/>
            <p:nvPr/>
          </p:nvSpPr>
          <p:spPr>
            <a:xfrm>
              <a:off x="4460244" y="1100721"/>
              <a:ext cx="8980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CNRS Table</a:t>
              </a:r>
              <a:endParaRPr lang="zh-CN" altLang="en-US" sz="1000" b="1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797F80A-98C7-ACE0-B1F3-5AD670052608}"/>
                </a:ext>
              </a:extLst>
            </p:cNvPr>
            <p:cNvSpPr txBox="1"/>
            <p:nvPr/>
          </p:nvSpPr>
          <p:spPr>
            <a:xfrm>
              <a:off x="3223608" y="3744432"/>
              <a:ext cx="5571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110..11</a:t>
              </a:r>
              <a:endParaRPr kumimoji="1" lang="zh-CN" altLang="en-US" sz="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2BAF8EE-ECC1-8FEB-D472-45087F4D90AC}"/>
                </a:ext>
              </a:extLst>
            </p:cNvPr>
            <p:cNvSpPr txBox="1"/>
            <p:nvPr/>
          </p:nvSpPr>
          <p:spPr>
            <a:xfrm>
              <a:off x="2451414" y="4089917"/>
              <a:ext cx="5571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110..01</a:t>
              </a:r>
              <a:endParaRPr kumimoji="1" lang="zh-CN" altLang="en-US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02E2332-15CB-832C-F9AE-BD3D1BEA1949}"/>
                </a:ext>
              </a:extLst>
            </p:cNvPr>
            <p:cNvSpPr txBox="1"/>
            <p:nvPr/>
          </p:nvSpPr>
          <p:spPr>
            <a:xfrm>
              <a:off x="1613067" y="4040279"/>
              <a:ext cx="5571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110..00</a:t>
              </a:r>
              <a:endParaRPr kumimoji="1" lang="zh-CN" altLang="en-US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556EFAC-D4E7-48E4-E17C-00A897204F6E}"/>
                </a:ext>
              </a:extLst>
            </p:cNvPr>
            <p:cNvSpPr txBox="1"/>
            <p:nvPr/>
          </p:nvSpPr>
          <p:spPr>
            <a:xfrm>
              <a:off x="4441952" y="1324726"/>
              <a:ext cx="5748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110..00</a:t>
              </a:r>
              <a:endParaRPr kumimoji="1" lang="zh-CN" altLang="en-US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257FBE8-4742-C34D-0C80-CF17A28BC8E2}"/>
                </a:ext>
              </a:extLst>
            </p:cNvPr>
            <p:cNvSpPr txBox="1"/>
            <p:nvPr/>
          </p:nvSpPr>
          <p:spPr>
            <a:xfrm>
              <a:off x="4441952" y="1476547"/>
              <a:ext cx="5748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110..01</a:t>
              </a:r>
              <a:endParaRPr kumimoji="1" lang="zh-CN" altLang="en-US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4F5E82C-35BC-F13A-7491-E063F9CC1E55}"/>
                </a:ext>
              </a:extLst>
            </p:cNvPr>
            <p:cNvSpPr txBox="1"/>
            <p:nvPr/>
          </p:nvSpPr>
          <p:spPr>
            <a:xfrm>
              <a:off x="4441952" y="1625462"/>
              <a:ext cx="5748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110..11</a:t>
              </a:r>
              <a:endParaRPr kumimoji="1" lang="zh-CN" altLang="en-US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96486C6-954A-CED4-74B8-A917FD0455DC}"/>
                </a:ext>
              </a:extLst>
            </p:cNvPr>
            <p:cNvSpPr txBox="1"/>
            <p:nvPr/>
          </p:nvSpPr>
          <p:spPr>
            <a:xfrm>
              <a:off x="4821074" y="1327670"/>
              <a:ext cx="645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10.0.0.1,88</a:t>
              </a:r>
              <a:endParaRPr kumimoji="1" lang="zh-CN" altLang="en-US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FE4161C-BE0A-B1B5-64E9-EA224C097BDC}"/>
                </a:ext>
              </a:extLst>
            </p:cNvPr>
            <p:cNvSpPr txBox="1"/>
            <p:nvPr/>
          </p:nvSpPr>
          <p:spPr>
            <a:xfrm>
              <a:off x="4823847" y="1475094"/>
              <a:ext cx="645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10.2.0.2,80</a:t>
              </a:r>
              <a:endParaRPr kumimoji="1" lang="zh-CN" altLang="en-US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8D28879-70AC-B510-FD44-96989E989433}"/>
                </a:ext>
              </a:extLst>
            </p:cNvPr>
            <p:cNvSpPr txBox="1"/>
            <p:nvPr/>
          </p:nvSpPr>
          <p:spPr>
            <a:xfrm>
              <a:off x="4826620" y="1618803"/>
              <a:ext cx="6796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10.7.0.1,443</a:t>
              </a:r>
              <a:endParaRPr kumimoji="1" lang="zh-CN" altLang="en-US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660680C-4CD5-4B44-FE0B-C4A9EAA9BDCF}"/>
                </a:ext>
              </a:extLst>
            </p:cNvPr>
            <p:cNvSpPr txBox="1"/>
            <p:nvPr/>
          </p:nvSpPr>
          <p:spPr>
            <a:xfrm>
              <a:off x="5150155" y="2754397"/>
              <a:ext cx="15784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/>
                <a:t>Cybertwin Name Resolution Service</a:t>
              </a:r>
              <a:endParaRPr lang="zh-CN" altLang="en-US" sz="1200" b="1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BF8202A-9F65-02D0-7899-8D6BB1F5AA7A}"/>
                </a:ext>
              </a:extLst>
            </p:cNvPr>
            <p:cNvSpPr txBox="1"/>
            <p:nvPr/>
          </p:nvSpPr>
          <p:spPr>
            <a:xfrm>
              <a:off x="8989861" y="2858497"/>
              <a:ext cx="15784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/>
                <a:t>Policy Engine</a:t>
              </a:r>
              <a:endParaRPr lang="zh-CN" altLang="en-US" sz="1200" b="1" dirty="0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EFEB7A8-5C73-5625-98BB-35C03CE0E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3717" y="936654"/>
              <a:ext cx="714941" cy="20041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CF1E53D-3BA9-0806-DF8C-0404DB244D13}"/>
                </a:ext>
              </a:extLst>
            </p:cNvPr>
            <p:cNvCxnSpPr>
              <a:cxnSpLocks/>
            </p:cNvCxnSpPr>
            <p:nvPr/>
          </p:nvCxnSpPr>
          <p:spPr>
            <a:xfrm>
              <a:off x="3569098" y="1503908"/>
              <a:ext cx="723097" cy="25027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圆柱体 113">
              <a:extLst>
                <a:ext uri="{FF2B5EF4-FFF2-40B4-BE49-F238E27FC236}">
                  <a16:creationId xmlns:a16="http://schemas.microsoft.com/office/drawing/2014/main" id="{E4558591-F816-B362-0E38-53A5F326B3A5}"/>
                </a:ext>
              </a:extLst>
            </p:cNvPr>
            <p:cNvSpPr/>
            <p:nvPr/>
          </p:nvSpPr>
          <p:spPr>
            <a:xfrm rot="5400000">
              <a:off x="7602741" y="2722851"/>
              <a:ext cx="340585" cy="2330556"/>
            </a:xfrm>
            <a:prstGeom prst="can">
              <a:avLst>
                <a:gd name="adj" fmla="val 2840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25820D1B-482A-00D9-731A-27FC405BA738}"/>
                </a:ext>
              </a:extLst>
            </p:cNvPr>
            <p:cNvSpPr txBox="1"/>
            <p:nvPr/>
          </p:nvSpPr>
          <p:spPr>
            <a:xfrm>
              <a:off x="6913927" y="3734064"/>
              <a:ext cx="1844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Duplex Connection</a:t>
              </a:r>
              <a:endParaRPr lang="zh-CN" altLang="en-US" sz="1400" b="1" dirty="0"/>
            </a:p>
          </p:txBody>
        </p:sp>
        <p:sp>
          <p:nvSpPr>
            <p:cNvPr id="116" name="圆柱体 115">
              <a:extLst>
                <a:ext uri="{FF2B5EF4-FFF2-40B4-BE49-F238E27FC236}">
                  <a16:creationId xmlns:a16="http://schemas.microsoft.com/office/drawing/2014/main" id="{BB6DEE46-AFB3-081F-122A-5FE94E2C6EE7}"/>
                </a:ext>
              </a:extLst>
            </p:cNvPr>
            <p:cNvSpPr/>
            <p:nvPr/>
          </p:nvSpPr>
          <p:spPr>
            <a:xfrm rot="5400000">
              <a:off x="7611337" y="3133945"/>
              <a:ext cx="340585" cy="2330556"/>
            </a:xfrm>
            <a:prstGeom prst="can">
              <a:avLst>
                <a:gd name="adj" fmla="val 2840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: 对角圆角 15">
              <a:extLst>
                <a:ext uri="{FF2B5EF4-FFF2-40B4-BE49-F238E27FC236}">
                  <a16:creationId xmlns:a16="http://schemas.microsoft.com/office/drawing/2014/main" id="{04118E54-BE1F-BB7D-2FA6-E974A08AA252}"/>
                </a:ext>
              </a:extLst>
            </p:cNvPr>
            <p:cNvSpPr/>
            <p:nvPr/>
          </p:nvSpPr>
          <p:spPr>
            <a:xfrm>
              <a:off x="6674847" y="4179944"/>
              <a:ext cx="546905" cy="22304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buffer</a:t>
              </a:r>
              <a:endParaRPr lang="zh-CN" altLang="en-US" sz="1200" dirty="0"/>
            </a:p>
          </p:txBody>
        </p:sp>
        <p:sp>
          <p:nvSpPr>
            <p:cNvPr id="119" name="矩形: 对角圆角 118">
              <a:extLst>
                <a:ext uri="{FF2B5EF4-FFF2-40B4-BE49-F238E27FC236}">
                  <a16:creationId xmlns:a16="http://schemas.microsoft.com/office/drawing/2014/main" id="{2A96E595-E371-22A9-D40E-339D194B17DF}"/>
                </a:ext>
              </a:extLst>
            </p:cNvPr>
            <p:cNvSpPr/>
            <p:nvPr/>
          </p:nvSpPr>
          <p:spPr>
            <a:xfrm>
              <a:off x="7243864" y="4186055"/>
              <a:ext cx="546905" cy="22304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buffer</a:t>
              </a:r>
              <a:endParaRPr lang="zh-CN" altLang="en-US" sz="1200" dirty="0"/>
            </a:p>
          </p:txBody>
        </p:sp>
        <p:sp>
          <p:nvSpPr>
            <p:cNvPr id="120" name="矩形: 对角圆角 119">
              <a:extLst>
                <a:ext uri="{FF2B5EF4-FFF2-40B4-BE49-F238E27FC236}">
                  <a16:creationId xmlns:a16="http://schemas.microsoft.com/office/drawing/2014/main" id="{A48C7F92-F0D9-D81D-EE37-CCEB88A0DE33}"/>
                </a:ext>
              </a:extLst>
            </p:cNvPr>
            <p:cNvSpPr/>
            <p:nvPr/>
          </p:nvSpPr>
          <p:spPr>
            <a:xfrm>
              <a:off x="8246987" y="4181234"/>
              <a:ext cx="546905" cy="22304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buffer</a:t>
              </a:r>
              <a:endParaRPr lang="zh-CN" altLang="en-US" sz="1200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92CE9EC1-FB23-70A8-49F6-823570FC76FE}"/>
                </a:ext>
              </a:extLst>
            </p:cNvPr>
            <p:cNvSpPr txBox="1"/>
            <p:nvPr/>
          </p:nvSpPr>
          <p:spPr>
            <a:xfrm>
              <a:off x="7795645" y="4062638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A3613960-77F2-050E-9182-A6D36B290DB2}"/>
                </a:ext>
              </a:extLst>
            </p:cNvPr>
            <p:cNvCxnSpPr>
              <a:cxnSpLocks/>
            </p:cNvCxnSpPr>
            <p:nvPr/>
          </p:nvCxnSpPr>
          <p:spPr>
            <a:xfrm>
              <a:off x="5058958" y="4739914"/>
              <a:ext cx="55349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3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B14ABEB-BC27-2CA1-68FC-0A29CCA8B9A7}"/>
              </a:ext>
            </a:extLst>
          </p:cNvPr>
          <p:cNvSpPr/>
          <p:nvPr/>
        </p:nvSpPr>
        <p:spPr>
          <a:xfrm>
            <a:off x="4521200" y="2362763"/>
            <a:ext cx="5294492" cy="30601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834ABC2-F5E6-448C-8021-1348773889E2}"/>
              </a:ext>
            </a:extLst>
          </p:cNvPr>
          <p:cNvSpPr txBox="1"/>
          <p:nvPr/>
        </p:nvSpPr>
        <p:spPr>
          <a:xfrm>
            <a:off x="304800" y="-18143"/>
            <a:ext cx="10972800" cy="780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94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Design</a:t>
            </a:r>
            <a:r>
              <a:rPr lang="zh-CN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CybertwinSim System Overview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B034D12-9A72-1759-4832-EE7246C68546}"/>
              </a:ext>
            </a:extLst>
          </p:cNvPr>
          <p:cNvSpPr/>
          <p:nvPr/>
        </p:nvSpPr>
        <p:spPr>
          <a:xfrm>
            <a:off x="2530511" y="3645295"/>
            <a:ext cx="977440" cy="828820"/>
          </a:xfrm>
          <a:prstGeom prst="flowChartProcess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D2E85-33B4-56A6-F231-88C35469252A}"/>
              </a:ext>
            </a:extLst>
          </p:cNvPr>
          <p:cNvSpPr txBox="1"/>
          <p:nvPr/>
        </p:nvSpPr>
        <p:spPr>
          <a:xfrm>
            <a:off x="5586965" y="1707585"/>
            <a:ext cx="3925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Cybertwin Communication Model</a:t>
            </a:r>
            <a:endParaRPr lang="zh-CN" altLang="en-US" sz="16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6CF44C3-7055-B443-1B98-C3B32B187139}"/>
              </a:ext>
            </a:extLst>
          </p:cNvPr>
          <p:cNvCxnSpPr>
            <a:cxnSpLocks/>
          </p:cNvCxnSpPr>
          <p:nvPr/>
        </p:nvCxnSpPr>
        <p:spPr>
          <a:xfrm flipV="1">
            <a:off x="3579626" y="3280371"/>
            <a:ext cx="882558" cy="36492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4A92C1C-B75A-35E1-16D5-C37730B83223}"/>
              </a:ext>
            </a:extLst>
          </p:cNvPr>
          <p:cNvCxnSpPr>
            <a:cxnSpLocks/>
          </p:cNvCxnSpPr>
          <p:nvPr/>
        </p:nvCxnSpPr>
        <p:spPr>
          <a:xfrm>
            <a:off x="3522274" y="4474115"/>
            <a:ext cx="998926" cy="428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30DE33D2-FBB0-108A-17EA-883DDA78C174}"/>
              </a:ext>
            </a:extLst>
          </p:cNvPr>
          <p:cNvSpPr/>
          <p:nvPr/>
        </p:nvSpPr>
        <p:spPr>
          <a:xfrm>
            <a:off x="6380247" y="3481784"/>
            <a:ext cx="815308" cy="3525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B1EEE978-E908-42C2-7CEA-BEFA4A49911F}"/>
              </a:ext>
            </a:extLst>
          </p:cNvPr>
          <p:cNvSpPr/>
          <p:nvPr/>
        </p:nvSpPr>
        <p:spPr>
          <a:xfrm>
            <a:off x="8411066" y="3172923"/>
            <a:ext cx="1260481" cy="42002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logger</a:t>
            </a:r>
            <a:endParaRPr lang="zh-CN" altLang="en-US" sz="12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11C775-E2EA-448B-6FA3-B9DD5841B44A}"/>
              </a:ext>
            </a:extLst>
          </p:cNvPr>
          <p:cNvSpPr/>
          <p:nvPr/>
        </p:nvSpPr>
        <p:spPr>
          <a:xfrm>
            <a:off x="4533859" y="3337680"/>
            <a:ext cx="1615140" cy="8084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流程图: 延期 18">
            <a:extLst>
              <a:ext uri="{FF2B5EF4-FFF2-40B4-BE49-F238E27FC236}">
                <a16:creationId xmlns:a16="http://schemas.microsoft.com/office/drawing/2014/main" id="{7059CCB8-E9C4-0816-7AC0-BDC0C5096C11}"/>
              </a:ext>
            </a:extLst>
          </p:cNvPr>
          <p:cNvSpPr/>
          <p:nvPr/>
        </p:nvSpPr>
        <p:spPr>
          <a:xfrm rot="16200000">
            <a:off x="7081057" y="4248410"/>
            <a:ext cx="263746" cy="1260483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D6ECEA1-1158-5E3F-B622-B086D27AEBC3}"/>
              </a:ext>
            </a:extLst>
          </p:cNvPr>
          <p:cNvSpPr/>
          <p:nvPr/>
        </p:nvSpPr>
        <p:spPr>
          <a:xfrm>
            <a:off x="4691379" y="2645669"/>
            <a:ext cx="1375005" cy="5028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CNRS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5C710C1-7DC5-470C-12CF-95FA8C8B37D9}"/>
              </a:ext>
            </a:extLst>
          </p:cNvPr>
          <p:cNvSpPr/>
          <p:nvPr/>
        </p:nvSpPr>
        <p:spPr>
          <a:xfrm>
            <a:off x="4630135" y="4360108"/>
            <a:ext cx="1504481" cy="5181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Trust engine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E85DB39-9F27-425B-1A83-69819A15CC78}"/>
              </a:ext>
            </a:extLst>
          </p:cNvPr>
          <p:cNvCxnSpPr>
            <a:cxnSpLocks/>
          </p:cNvCxnSpPr>
          <p:nvPr/>
        </p:nvCxnSpPr>
        <p:spPr>
          <a:xfrm flipV="1">
            <a:off x="6235430" y="2262050"/>
            <a:ext cx="0" cy="32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D67EDFD-55B1-05A2-190C-CAE4A1BEB2A8}"/>
              </a:ext>
            </a:extLst>
          </p:cNvPr>
          <p:cNvCxnSpPr>
            <a:cxnSpLocks/>
          </p:cNvCxnSpPr>
          <p:nvPr/>
        </p:nvCxnSpPr>
        <p:spPr>
          <a:xfrm flipV="1">
            <a:off x="8250197" y="2262050"/>
            <a:ext cx="0" cy="325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柱体 29">
            <a:extLst>
              <a:ext uri="{FF2B5EF4-FFF2-40B4-BE49-F238E27FC236}">
                <a16:creationId xmlns:a16="http://schemas.microsoft.com/office/drawing/2014/main" id="{F739986B-BD88-A6C5-464B-9BA3FA25EC1B}"/>
              </a:ext>
            </a:extLst>
          </p:cNvPr>
          <p:cNvSpPr/>
          <p:nvPr/>
        </p:nvSpPr>
        <p:spPr>
          <a:xfrm>
            <a:off x="8455915" y="3954206"/>
            <a:ext cx="1260481" cy="42002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 asset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1DBEF7-7951-B62C-CD72-333EB6909629}"/>
              </a:ext>
            </a:extLst>
          </p:cNvPr>
          <p:cNvCxnSpPr>
            <a:cxnSpLocks/>
            <a:stCxn id="45" idx="2"/>
            <a:endCxn id="46" idx="3"/>
          </p:cNvCxnSpPr>
          <p:nvPr/>
        </p:nvCxnSpPr>
        <p:spPr>
          <a:xfrm flipH="1">
            <a:off x="1590745" y="4139334"/>
            <a:ext cx="192148" cy="289992"/>
          </a:xfrm>
          <a:prstGeom prst="straightConnector1">
            <a:avLst/>
          </a:prstGeom>
          <a:ln w="38100">
            <a:solidFill>
              <a:srgbClr val="5058F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6AB7A6-14BC-9021-F4E0-F315AF1AE942}"/>
              </a:ext>
            </a:extLst>
          </p:cNvPr>
          <p:cNvCxnSpPr>
            <a:cxnSpLocks/>
            <a:stCxn id="45" idx="2"/>
            <a:endCxn id="47" idx="1"/>
          </p:cNvCxnSpPr>
          <p:nvPr/>
        </p:nvCxnSpPr>
        <p:spPr>
          <a:xfrm>
            <a:off x="1782893" y="4139334"/>
            <a:ext cx="200185" cy="338328"/>
          </a:xfrm>
          <a:prstGeom prst="straightConnector1">
            <a:avLst/>
          </a:prstGeom>
          <a:ln w="38100">
            <a:solidFill>
              <a:srgbClr val="5058F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59006A9-5BA1-682F-EA76-83F17415582B}"/>
              </a:ext>
            </a:extLst>
          </p:cNvPr>
          <p:cNvCxnSpPr>
            <a:cxnSpLocks/>
            <a:stCxn id="45" idx="2"/>
            <a:endCxn id="6" idx="1"/>
          </p:cNvCxnSpPr>
          <p:nvPr/>
        </p:nvCxnSpPr>
        <p:spPr>
          <a:xfrm flipV="1">
            <a:off x="1782893" y="4059705"/>
            <a:ext cx="747618" cy="79629"/>
          </a:xfrm>
          <a:prstGeom prst="straightConnector1">
            <a:avLst/>
          </a:prstGeom>
          <a:ln w="38100">
            <a:solidFill>
              <a:srgbClr val="5058F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0E65B4F-640B-C3D8-42B0-D99CBA14031A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>
            <a:off x="3019231" y="4474115"/>
            <a:ext cx="38404" cy="823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9837152-4966-BFA7-F95F-8748B1E68B3E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1349910" y="4637726"/>
            <a:ext cx="10877" cy="761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52367E3-1B9A-21CF-F0EF-2464C8AAB1F2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2213038" y="4686062"/>
            <a:ext cx="1601" cy="511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AF5DA7E-B1E4-EE76-958A-D70CDD9F1E53}"/>
              </a:ext>
            </a:extLst>
          </p:cNvPr>
          <p:cNvSpPr txBox="1"/>
          <p:nvPr/>
        </p:nvSpPr>
        <p:spPr>
          <a:xfrm>
            <a:off x="4216399" y="1143000"/>
            <a:ext cx="2213583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33" b="1" dirty="0"/>
              <a:t>Cybertwin Name Resolution Service</a:t>
            </a:r>
            <a:endParaRPr lang="zh-CN" altLang="en-US" sz="933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FBD0033-7E31-8F27-DCA5-A96CD5F20BBE}"/>
              </a:ext>
            </a:extLst>
          </p:cNvPr>
          <p:cNvCxnSpPr>
            <a:cxnSpLocks/>
          </p:cNvCxnSpPr>
          <p:nvPr/>
        </p:nvCxnSpPr>
        <p:spPr>
          <a:xfrm flipV="1">
            <a:off x="5232400" y="2128373"/>
            <a:ext cx="0" cy="50711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8A6F5817-8B9F-C63A-27BA-8D0339D0A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45" y="1550474"/>
            <a:ext cx="450486" cy="44873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399314B-27F6-5911-C5A0-9BEF29759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50" y="2119876"/>
            <a:ext cx="450486" cy="44873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60A29C2-5B82-62E0-41C3-12C9D7499F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90" y="2162860"/>
            <a:ext cx="450486" cy="44873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ACA91E3-8008-082C-C2DF-0C1E6C2B2F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38" y="3577167"/>
            <a:ext cx="485309" cy="56216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F725AB9-3C70-3A2A-9324-B02EF6BAF2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27" y="4220926"/>
            <a:ext cx="459918" cy="41680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E19EE6A-79D2-5F65-CE97-4841E3C76D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8" y="4269262"/>
            <a:ext cx="459918" cy="416801"/>
          </a:xfrm>
          <a:prstGeom prst="rect">
            <a:avLst/>
          </a:prstGeom>
          <a:ln>
            <a:noFill/>
            <a:tailEnd type="oval"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2709FC5-4F64-581C-FD69-5CCAE2970C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19" y="3841578"/>
            <a:ext cx="572171" cy="51853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3207EB8-FB0D-8316-EEC9-B67B6C4667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20" y="1362487"/>
            <a:ext cx="678585" cy="689356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AA905524-EE80-5CA6-3F4D-0394F5EB0C55}"/>
              </a:ext>
            </a:extLst>
          </p:cNvPr>
          <p:cNvSpPr txBox="1"/>
          <p:nvPr/>
        </p:nvSpPr>
        <p:spPr>
          <a:xfrm>
            <a:off x="1485843" y="2979057"/>
            <a:ext cx="168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Edge Cloud Server</a:t>
            </a:r>
            <a:endParaRPr lang="zh-CN" altLang="en-US" sz="1200" b="1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53A687A6-D90B-C01C-A07C-C7569D857B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20" y="5399368"/>
            <a:ext cx="309579" cy="42839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3D6DCC5-6B11-91B4-D0AD-0932155FCE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87" y="5198045"/>
            <a:ext cx="500703" cy="41660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4C6F4FEF-9BA2-81BF-E834-6AB56F6557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5" y="5297342"/>
            <a:ext cx="239220" cy="416601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B323B7C5-4CA0-7F4F-5074-854946672E39}"/>
              </a:ext>
            </a:extLst>
          </p:cNvPr>
          <p:cNvGrpSpPr/>
          <p:nvPr/>
        </p:nvGrpSpPr>
        <p:grpSpPr>
          <a:xfrm>
            <a:off x="4562111" y="1435119"/>
            <a:ext cx="696043" cy="605994"/>
            <a:chOff x="2347108" y="983868"/>
            <a:chExt cx="998648" cy="830937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99EA730-4815-D048-768E-AA4DEEEA7665}"/>
                </a:ext>
              </a:extLst>
            </p:cNvPr>
            <p:cNvSpPr txBox="1"/>
            <p:nvPr/>
          </p:nvSpPr>
          <p:spPr>
            <a:xfrm>
              <a:off x="2416241" y="1000837"/>
              <a:ext cx="817356" cy="37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CNRS Table</a:t>
              </a:r>
              <a:endParaRPr lang="zh-CN" altLang="en-US" sz="1333" b="1" dirty="0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C9ACE45-1D26-75E5-49BD-8663DAE335C8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830937"/>
              <a:chOff x="2347108" y="983868"/>
              <a:chExt cx="998648" cy="830937"/>
            </a:xfrm>
          </p:grpSpPr>
          <p:sp>
            <p:nvSpPr>
              <p:cNvPr id="57" name="一个圆顶角并剪去另一个顶角的矩形 1212">
                <a:extLst>
                  <a:ext uri="{FF2B5EF4-FFF2-40B4-BE49-F238E27FC236}">
                    <a16:creationId xmlns:a16="http://schemas.microsoft.com/office/drawing/2014/main" id="{2BBE6198-BCE8-30AF-A175-F88499422F18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D7A7BF0-C554-9466-AA00-11478A6768B3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29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D6C2043-3FE9-B7A8-A582-90F2BE6A2B8A}"/>
                  </a:ext>
                </a:extLst>
              </p:cNvPr>
              <p:cNvSpPr txBox="1"/>
              <p:nvPr/>
            </p:nvSpPr>
            <p:spPr>
              <a:xfrm>
                <a:off x="2350444" y="1389118"/>
                <a:ext cx="993836" cy="29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1C75043-528A-8652-AD47-0114CF9AE670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29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1" name="直线连接符 1219">
                <a:extLst>
                  <a:ext uri="{FF2B5EF4-FFF2-40B4-BE49-F238E27FC236}">
                    <a16:creationId xmlns:a16="http://schemas.microsoft.com/office/drawing/2014/main" id="{72D52C12-982B-3770-01BE-E9A158A63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1221">
                <a:extLst>
                  <a:ext uri="{FF2B5EF4-FFF2-40B4-BE49-F238E27FC236}">
                    <a16:creationId xmlns:a16="http://schemas.microsoft.com/office/drawing/2014/main" id="{C4156DD9-ABF3-18D2-5E27-59EA4C3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1228">
                <a:extLst>
                  <a:ext uri="{FF2B5EF4-FFF2-40B4-BE49-F238E27FC236}">
                    <a16:creationId xmlns:a16="http://schemas.microsoft.com/office/drawing/2014/main" id="{55FB0D53-106A-AFFE-7741-2B84D3C30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1229">
                <a:extLst>
                  <a:ext uri="{FF2B5EF4-FFF2-40B4-BE49-F238E27FC236}">
                    <a16:creationId xmlns:a16="http://schemas.microsoft.com/office/drawing/2014/main" id="{4379D517-DE13-E872-4FF5-AE1A4B52B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9502419A-0C0B-FF66-A2D0-A1CE4267E6B4}"/>
              </a:ext>
            </a:extLst>
          </p:cNvPr>
          <p:cNvSpPr/>
          <p:nvPr/>
        </p:nvSpPr>
        <p:spPr>
          <a:xfrm>
            <a:off x="4489508" y="1360054"/>
            <a:ext cx="1555693" cy="7683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67EC216-1C8D-E7AA-C055-FA2D352DD450}"/>
              </a:ext>
            </a:extLst>
          </p:cNvPr>
          <p:cNvSpPr/>
          <p:nvPr/>
        </p:nvSpPr>
        <p:spPr>
          <a:xfrm>
            <a:off x="5274283" y="1453536"/>
            <a:ext cx="650956" cy="143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7" dirty="0"/>
              <a:t>INSERT</a:t>
            </a:r>
            <a:endParaRPr lang="zh-CN" altLang="en-US" sz="1067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BDB74A0-7997-F2EE-41DA-A49949CB2E22}"/>
              </a:ext>
            </a:extLst>
          </p:cNvPr>
          <p:cNvSpPr/>
          <p:nvPr/>
        </p:nvSpPr>
        <p:spPr>
          <a:xfrm>
            <a:off x="5271298" y="1665199"/>
            <a:ext cx="650956" cy="143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7" dirty="0"/>
              <a:t>QUERY</a:t>
            </a:r>
            <a:endParaRPr lang="zh-CN" altLang="en-US" sz="1067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D3FDFF0-D0E3-DEB8-267F-549235C758C3}"/>
              </a:ext>
            </a:extLst>
          </p:cNvPr>
          <p:cNvSpPr/>
          <p:nvPr/>
        </p:nvSpPr>
        <p:spPr>
          <a:xfrm>
            <a:off x="5274170" y="1868399"/>
            <a:ext cx="650956" cy="143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7" dirty="0"/>
              <a:t>UDPATE</a:t>
            </a:r>
            <a:endParaRPr lang="zh-CN" altLang="en-US" sz="1067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FB8FE66-65A8-D702-A72C-E17A23E2A495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3019231" y="2568610"/>
            <a:ext cx="179663" cy="1076685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C942C11-4F24-A415-D8C7-93CB0966CDC7}"/>
              </a:ext>
            </a:extLst>
          </p:cNvPr>
          <p:cNvCxnSpPr>
            <a:cxnSpLocks/>
            <a:stCxn id="44" idx="3"/>
            <a:endCxn id="6" idx="0"/>
          </p:cNvCxnSpPr>
          <p:nvPr/>
        </p:nvCxnSpPr>
        <p:spPr>
          <a:xfrm>
            <a:off x="2384976" y="2387227"/>
            <a:ext cx="634255" cy="1258068"/>
          </a:xfrm>
          <a:prstGeom prst="straightConnector1">
            <a:avLst/>
          </a:prstGeom>
          <a:ln w="28575">
            <a:solidFill>
              <a:srgbClr val="CC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50AA82A-C644-E04F-1BD5-22C24357BECD}"/>
              </a:ext>
            </a:extLst>
          </p:cNvPr>
          <p:cNvCxnSpPr>
            <a:cxnSpLocks/>
            <a:stCxn id="44" idx="3"/>
            <a:endCxn id="42" idx="2"/>
          </p:cNvCxnSpPr>
          <p:nvPr/>
        </p:nvCxnSpPr>
        <p:spPr>
          <a:xfrm flipV="1">
            <a:off x="2384976" y="1999208"/>
            <a:ext cx="409013" cy="388019"/>
          </a:xfrm>
          <a:prstGeom prst="straightConnector1">
            <a:avLst/>
          </a:prstGeom>
          <a:ln w="28575">
            <a:solidFill>
              <a:srgbClr val="CC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197680-E2D1-4C48-E38D-D8172B6396F1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H="1" flipV="1">
            <a:off x="2793988" y="1999208"/>
            <a:ext cx="404905" cy="120669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2CFD7AB-E35B-18EB-E422-8E6448678690}"/>
              </a:ext>
            </a:extLst>
          </p:cNvPr>
          <p:cNvSpPr txBox="1"/>
          <p:nvPr/>
        </p:nvSpPr>
        <p:spPr>
          <a:xfrm>
            <a:off x="4582236" y="3326421"/>
            <a:ext cx="15113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Scheduler</a:t>
            </a:r>
          </a:p>
          <a:p>
            <a:pPr algn="ctr"/>
            <a:r>
              <a:rPr lang="en-US" altLang="zh-CN" sz="1200" b="1" dirty="0"/>
              <a:t>QoS,</a:t>
            </a:r>
            <a:r>
              <a:rPr lang="zh-CN" altLang="en-US" sz="1200" b="1" dirty="0"/>
              <a:t> </a:t>
            </a:r>
            <a:endParaRPr lang="en-US" altLang="zh-CN" sz="1200" b="1" dirty="0"/>
          </a:p>
          <a:p>
            <a:pPr algn="ctr"/>
            <a:r>
              <a:rPr lang="en-US" altLang="zh-CN" sz="1200" b="1" dirty="0"/>
              <a:t>Traffic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shaping</a:t>
            </a:r>
          </a:p>
          <a:p>
            <a:pPr algn="ctr"/>
            <a:r>
              <a:rPr lang="en-US" altLang="zh-CN" sz="1200" b="1" dirty="0"/>
              <a:t>policing</a:t>
            </a:r>
            <a:endParaRPr lang="zh-CN" altLang="en-US" sz="12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119F87D-D229-222E-A18E-7242DFB131CB}"/>
              </a:ext>
            </a:extLst>
          </p:cNvPr>
          <p:cNvSpPr txBox="1"/>
          <p:nvPr/>
        </p:nvSpPr>
        <p:spPr>
          <a:xfrm>
            <a:off x="10007712" y="1155106"/>
            <a:ext cx="13576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Control Plane</a:t>
            </a:r>
            <a:endParaRPr lang="zh-CN" altLang="en-US" sz="16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F39A7F3-1777-6D8D-9B5F-54B0719F9B10}"/>
              </a:ext>
            </a:extLst>
          </p:cNvPr>
          <p:cNvSpPr txBox="1"/>
          <p:nvPr/>
        </p:nvSpPr>
        <p:spPr>
          <a:xfrm>
            <a:off x="10188407" y="3669249"/>
            <a:ext cx="13576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Dynamic Data Plane</a:t>
            </a:r>
            <a:endParaRPr lang="zh-CN" altLang="en-US" sz="16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F66237C-BB4A-7729-27B1-FC7E74922DD0}"/>
              </a:ext>
            </a:extLst>
          </p:cNvPr>
          <p:cNvSpPr txBox="1"/>
          <p:nvPr/>
        </p:nvSpPr>
        <p:spPr>
          <a:xfrm>
            <a:off x="10065719" y="4851577"/>
            <a:ext cx="1602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Persistent Data Plane</a:t>
            </a:r>
            <a:endParaRPr lang="zh-CN" altLang="en-US" sz="1600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9385754-A6E3-5BF8-330E-D38EAD1AA646}"/>
              </a:ext>
            </a:extLst>
          </p:cNvPr>
          <p:cNvSpPr txBox="1"/>
          <p:nvPr/>
        </p:nvSpPr>
        <p:spPr>
          <a:xfrm>
            <a:off x="1165138" y="3362120"/>
            <a:ext cx="14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Cybertwin Manager</a:t>
            </a:r>
            <a:endParaRPr lang="zh-CN" altLang="en-US" sz="12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C344604-BF87-BC8A-B902-1E0EC6836E6B}"/>
              </a:ext>
            </a:extLst>
          </p:cNvPr>
          <p:cNvSpPr txBox="1"/>
          <p:nvPr/>
        </p:nvSpPr>
        <p:spPr>
          <a:xfrm>
            <a:off x="2646397" y="3629740"/>
            <a:ext cx="85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Cybertwin</a:t>
            </a:r>
            <a:endParaRPr lang="zh-CN" altLang="en-US" sz="12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F8644C-DAE3-6F97-6B03-DAEF76B853AD}"/>
              </a:ext>
            </a:extLst>
          </p:cNvPr>
          <p:cNvSpPr txBox="1"/>
          <p:nvPr/>
        </p:nvSpPr>
        <p:spPr>
          <a:xfrm>
            <a:off x="2243174" y="1324524"/>
            <a:ext cx="1331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Core Cloud Server</a:t>
            </a:r>
            <a:endParaRPr lang="zh-CN" altLang="en-US" sz="12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6BCC91D-2D7B-569D-7F0A-50D5C0BEED6F}"/>
              </a:ext>
            </a:extLst>
          </p:cNvPr>
          <p:cNvSpPr txBox="1"/>
          <p:nvPr/>
        </p:nvSpPr>
        <p:spPr>
          <a:xfrm>
            <a:off x="1889084" y="5781741"/>
            <a:ext cx="76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End hosts</a:t>
            </a:r>
            <a:endParaRPr lang="zh-CN" altLang="en-US" sz="1200" b="1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F1A2BE2-5A35-7A8B-B918-AEDCB4F0692D}"/>
              </a:ext>
            </a:extLst>
          </p:cNvPr>
          <p:cNvCxnSpPr>
            <a:cxnSpLocks/>
          </p:cNvCxnSpPr>
          <p:nvPr/>
        </p:nvCxnSpPr>
        <p:spPr>
          <a:xfrm>
            <a:off x="914400" y="2870200"/>
            <a:ext cx="29629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9A3451F-5DBC-C750-A7CF-0C2995CEAC57}"/>
              </a:ext>
            </a:extLst>
          </p:cNvPr>
          <p:cNvCxnSpPr>
            <a:cxnSpLocks/>
          </p:cNvCxnSpPr>
          <p:nvPr/>
        </p:nvCxnSpPr>
        <p:spPr>
          <a:xfrm>
            <a:off x="964306" y="5037615"/>
            <a:ext cx="2962993" cy="0"/>
          </a:xfrm>
          <a:prstGeom prst="line">
            <a:avLst/>
          </a:prstGeom>
          <a:ln w="28575">
            <a:solidFill>
              <a:srgbClr val="1D19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FA0FB06-8169-3EA4-9593-77AF9D6AD0E6}"/>
              </a:ext>
            </a:extLst>
          </p:cNvPr>
          <p:cNvCxnSpPr>
            <a:cxnSpLocks/>
          </p:cNvCxnSpPr>
          <p:nvPr/>
        </p:nvCxnSpPr>
        <p:spPr>
          <a:xfrm flipV="1">
            <a:off x="6874421" y="4251147"/>
            <a:ext cx="0" cy="4729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BFB9F45-2A24-1BAE-121C-BE37989B6782}"/>
              </a:ext>
            </a:extLst>
          </p:cNvPr>
          <p:cNvCxnSpPr>
            <a:cxnSpLocks/>
          </p:cNvCxnSpPr>
          <p:nvPr/>
        </p:nvCxnSpPr>
        <p:spPr>
          <a:xfrm flipV="1">
            <a:off x="7549703" y="4237656"/>
            <a:ext cx="0" cy="4729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EE56EE0-4ADA-9733-F988-66046B051A13}"/>
              </a:ext>
            </a:extLst>
          </p:cNvPr>
          <p:cNvCxnSpPr>
            <a:cxnSpLocks/>
          </p:cNvCxnSpPr>
          <p:nvPr/>
        </p:nvCxnSpPr>
        <p:spPr>
          <a:xfrm flipV="1">
            <a:off x="6678354" y="2249877"/>
            <a:ext cx="0" cy="4729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: 对角圆角 128">
            <a:extLst>
              <a:ext uri="{FF2B5EF4-FFF2-40B4-BE49-F238E27FC236}">
                <a16:creationId xmlns:a16="http://schemas.microsoft.com/office/drawing/2014/main" id="{F7624C07-E38D-3592-F5C9-E245BD157963}"/>
              </a:ext>
            </a:extLst>
          </p:cNvPr>
          <p:cNvSpPr/>
          <p:nvPr/>
        </p:nvSpPr>
        <p:spPr>
          <a:xfrm>
            <a:off x="6377080" y="3897720"/>
            <a:ext cx="815308" cy="3525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30" name="矩形: 对角圆角 129">
            <a:extLst>
              <a:ext uri="{FF2B5EF4-FFF2-40B4-BE49-F238E27FC236}">
                <a16:creationId xmlns:a16="http://schemas.microsoft.com/office/drawing/2014/main" id="{593CF874-8136-E791-FF06-5201C79B171A}"/>
              </a:ext>
            </a:extLst>
          </p:cNvPr>
          <p:cNvSpPr/>
          <p:nvPr/>
        </p:nvSpPr>
        <p:spPr>
          <a:xfrm>
            <a:off x="7230715" y="3486735"/>
            <a:ext cx="815308" cy="3525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31" name="矩形: 对角圆角 130">
            <a:extLst>
              <a:ext uri="{FF2B5EF4-FFF2-40B4-BE49-F238E27FC236}">
                <a16:creationId xmlns:a16="http://schemas.microsoft.com/office/drawing/2014/main" id="{7E3EACAB-0A9F-65F3-60DA-953B58501B72}"/>
              </a:ext>
            </a:extLst>
          </p:cNvPr>
          <p:cNvSpPr/>
          <p:nvPr/>
        </p:nvSpPr>
        <p:spPr>
          <a:xfrm>
            <a:off x="7238460" y="3888742"/>
            <a:ext cx="815308" cy="3525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134" name="流程图: 延期 133">
            <a:extLst>
              <a:ext uri="{FF2B5EF4-FFF2-40B4-BE49-F238E27FC236}">
                <a16:creationId xmlns:a16="http://schemas.microsoft.com/office/drawing/2014/main" id="{F5A7F55B-4994-67AA-D0D3-0D8BFD72853E}"/>
              </a:ext>
            </a:extLst>
          </p:cNvPr>
          <p:cNvSpPr/>
          <p:nvPr/>
        </p:nvSpPr>
        <p:spPr>
          <a:xfrm rot="5400000">
            <a:off x="7043460" y="2306913"/>
            <a:ext cx="257747" cy="123647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CDD8EA2-0B82-72E7-6C3B-861DCE8D809E}"/>
              </a:ext>
            </a:extLst>
          </p:cNvPr>
          <p:cNvCxnSpPr>
            <a:cxnSpLocks/>
          </p:cNvCxnSpPr>
          <p:nvPr/>
        </p:nvCxnSpPr>
        <p:spPr>
          <a:xfrm flipV="1">
            <a:off x="6965475" y="2242937"/>
            <a:ext cx="0" cy="4729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3116587-5C01-9A97-B788-0E8E6C06D492}"/>
              </a:ext>
            </a:extLst>
          </p:cNvPr>
          <p:cNvCxnSpPr>
            <a:cxnSpLocks/>
          </p:cNvCxnSpPr>
          <p:nvPr/>
        </p:nvCxnSpPr>
        <p:spPr>
          <a:xfrm flipV="1">
            <a:off x="7239137" y="2242937"/>
            <a:ext cx="0" cy="4729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F3C2FFD-2B6E-E95F-ADB1-A5BFACD903A2}"/>
              </a:ext>
            </a:extLst>
          </p:cNvPr>
          <p:cNvCxnSpPr>
            <a:cxnSpLocks/>
          </p:cNvCxnSpPr>
          <p:nvPr/>
        </p:nvCxnSpPr>
        <p:spPr>
          <a:xfrm flipV="1">
            <a:off x="7549703" y="2249877"/>
            <a:ext cx="0" cy="4729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ABB54E-004A-F970-7566-5CBAC83C8DDC}"/>
              </a:ext>
            </a:extLst>
          </p:cNvPr>
          <p:cNvCxnSpPr>
            <a:cxnSpLocks/>
          </p:cNvCxnSpPr>
          <p:nvPr/>
        </p:nvCxnSpPr>
        <p:spPr>
          <a:xfrm flipV="1">
            <a:off x="6767679" y="3058968"/>
            <a:ext cx="0" cy="3700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5444B8B-5569-C6BD-8959-318B6535450B}"/>
              </a:ext>
            </a:extLst>
          </p:cNvPr>
          <p:cNvCxnSpPr>
            <a:cxnSpLocks/>
          </p:cNvCxnSpPr>
          <p:nvPr/>
        </p:nvCxnSpPr>
        <p:spPr>
          <a:xfrm flipV="1">
            <a:off x="7549703" y="3096821"/>
            <a:ext cx="0" cy="3849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F298A458-244F-0109-5B73-A00EB4066103}"/>
              </a:ext>
            </a:extLst>
          </p:cNvPr>
          <p:cNvCxnSpPr>
            <a:cxnSpLocks/>
          </p:cNvCxnSpPr>
          <p:nvPr/>
        </p:nvCxnSpPr>
        <p:spPr>
          <a:xfrm flipV="1">
            <a:off x="7239137" y="5060882"/>
            <a:ext cx="0" cy="4729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DF8C660-0F84-7A65-6071-31EAC92A0A5A}"/>
              </a:ext>
            </a:extLst>
          </p:cNvPr>
          <p:cNvCxnSpPr>
            <a:cxnSpLocks/>
          </p:cNvCxnSpPr>
          <p:nvPr/>
        </p:nvCxnSpPr>
        <p:spPr>
          <a:xfrm flipV="1">
            <a:off x="6944714" y="5069907"/>
            <a:ext cx="0" cy="4729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9EF606D-6446-0165-1153-E650A0848C86}"/>
              </a:ext>
            </a:extLst>
          </p:cNvPr>
          <p:cNvCxnSpPr>
            <a:cxnSpLocks/>
          </p:cNvCxnSpPr>
          <p:nvPr/>
        </p:nvCxnSpPr>
        <p:spPr>
          <a:xfrm flipV="1">
            <a:off x="6678354" y="5060883"/>
            <a:ext cx="0" cy="4729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0FA3D90-981F-6E45-51AA-C8445685CD16}"/>
              </a:ext>
            </a:extLst>
          </p:cNvPr>
          <p:cNvCxnSpPr>
            <a:cxnSpLocks/>
          </p:cNvCxnSpPr>
          <p:nvPr/>
        </p:nvCxnSpPr>
        <p:spPr>
          <a:xfrm flipV="1">
            <a:off x="7597526" y="5060881"/>
            <a:ext cx="0" cy="4729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1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EFA6F0A-1978-A43F-62A2-D07559CCD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96159"/>
              </p:ext>
            </p:extLst>
          </p:nvPr>
        </p:nvGraphicFramePr>
        <p:xfrm>
          <a:off x="2314105" y="2397868"/>
          <a:ext cx="4728721" cy="17212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9607">
                  <a:extLst>
                    <a:ext uri="{9D8B030D-6E8A-4147-A177-3AD203B41FA5}">
                      <a16:colId xmlns:a16="http://schemas.microsoft.com/office/drawing/2014/main" val="4262682473"/>
                    </a:ext>
                  </a:extLst>
                </a:gridCol>
                <a:gridCol w="972765">
                  <a:extLst>
                    <a:ext uri="{9D8B030D-6E8A-4147-A177-3AD203B41FA5}">
                      <a16:colId xmlns:a16="http://schemas.microsoft.com/office/drawing/2014/main" val="3122458038"/>
                    </a:ext>
                  </a:extLst>
                </a:gridCol>
                <a:gridCol w="1916349">
                  <a:extLst>
                    <a:ext uri="{9D8B030D-6E8A-4147-A177-3AD203B41FA5}">
                      <a16:colId xmlns:a16="http://schemas.microsoft.com/office/drawing/2014/main" val="2825720050"/>
                    </a:ext>
                  </a:extLst>
                </a:gridCol>
              </a:tblGrid>
              <a:tr h="44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layer 	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ID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name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53600"/>
                  </a:ext>
                </a:extLst>
              </a:tr>
              <a:tr h="444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core cloud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core-server1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2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core cloud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data-server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62221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access network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end-host5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4811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556299F-1D7F-1649-54A8-448AEE6971D0}"/>
              </a:ext>
            </a:extLst>
          </p:cNvPr>
          <p:cNvSpPr/>
          <p:nvPr/>
        </p:nvSpPr>
        <p:spPr>
          <a:xfrm>
            <a:off x="7159152" y="3144466"/>
            <a:ext cx="700391" cy="532589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91EE14-421F-6114-F435-CC83244433CC}"/>
              </a:ext>
            </a:extLst>
          </p:cNvPr>
          <p:cNvSpPr txBox="1"/>
          <p:nvPr/>
        </p:nvSpPr>
        <p:spPr>
          <a:xfrm>
            <a:off x="7149018" y="3258481"/>
            <a:ext cx="9995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HASH</a:t>
            </a:r>
            <a:endParaRPr lang="zh-CN" altLang="en-US" b="1" dirty="0"/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1BBD8187-8F56-0300-C4DE-4196A6D1E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43161"/>
              </p:ext>
            </p:extLst>
          </p:nvPr>
        </p:nvGraphicFramePr>
        <p:xfrm>
          <a:off x="7992082" y="2412261"/>
          <a:ext cx="1839607" cy="169246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9607">
                  <a:extLst>
                    <a:ext uri="{9D8B030D-6E8A-4147-A177-3AD203B41FA5}">
                      <a16:colId xmlns:a16="http://schemas.microsoft.com/office/drawing/2014/main" val="4262682473"/>
                    </a:ext>
                  </a:extLst>
                </a:gridCol>
              </a:tblGrid>
              <a:tr h="444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CUID 64-Hex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53600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00101…0110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62221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00111…0101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4811"/>
                  </a:ext>
                </a:extLst>
              </a:tr>
              <a:tr h="415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01111…1110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6435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BA516565-E0CA-51ED-4523-C2A06ACBC94C}"/>
              </a:ext>
            </a:extLst>
          </p:cNvPr>
          <p:cNvSpPr txBox="1"/>
          <p:nvPr/>
        </p:nvSpPr>
        <p:spPr>
          <a:xfrm>
            <a:off x="7042826" y="2786755"/>
            <a:ext cx="9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0" dirty="0">
                <a:solidFill>
                  <a:srgbClr val="333333"/>
                </a:solidFill>
                <a:effectLst/>
                <a:latin typeface="Helvetica Neue"/>
              </a:rPr>
              <a:t>SHA256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824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3363816" y="1644181"/>
            <a:ext cx="826611" cy="486239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H="1" flipV="1">
            <a:off x="3777122" y="2130420"/>
            <a:ext cx="3244" cy="17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2229660" y="1401062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056905" y="121080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3367060" y="2306897"/>
            <a:ext cx="826611" cy="4862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2229660" y="2672811"/>
            <a:ext cx="826611" cy="486238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3056271" y="1644182"/>
            <a:ext cx="307545" cy="2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3056271" y="1644182"/>
            <a:ext cx="310789" cy="9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3056271" y="1887301"/>
            <a:ext cx="307545" cy="102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3056271" y="2550016"/>
            <a:ext cx="310789" cy="36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1922115" y="1357166"/>
            <a:ext cx="307545" cy="28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3876BB6-4CCF-94DB-634D-102815D7146D}"/>
              </a:ext>
            </a:extLst>
          </p:cNvPr>
          <p:cNvSpPr/>
          <p:nvPr/>
        </p:nvSpPr>
        <p:spPr>
          <a:xfrm>
            <a:off x="1056905" y="163879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9AF84EE-DE1E-7860-B330-A02FC08A0B37}"/>
              </a:ext>
            </a:extLst>
          </p:cNvPr>
          <p:cNvSpPr/>
          <p:nvPr/>
        </p:nvSpPr>
        <p:spPr>
          <a:xfrm>
            <a:off x="1025656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6C13FF-DA55-3349-42F5-009CA420B871}"/>
              </a:ext>
            </a:extLst>
          </p:cNvPr>
          <p:cNvSpPr/>
          <p:nvPr/>
        </p:nvSpPr>
        <p:spPr>
          <a:xfrm>
            <a:off x="1009445" y="3002953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0B047EC-923F-B95D-1826-C718C9B22729}"/>
              </a:ext>
            </a:extLst>
          </p:cNvPr>
          <p:cNvCxnSpPr>
            <a:cxnSpLocks/>
            <a:stCxn id="44" idx="3"/>
            <a:endCxn id="293" idx="2"/>
          </p:cNvCxnSpPr>
          <p:nvPr/>
        </p:nvCxnSpPr>
        <p:spPr>
          <a:xfrm flipV="1">
            <a:off x="1922115" y="1644182"/>
            <a:ext cx="307545" cy="14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9581DD-71E7-FB36-41A8-7E47B003E5DA}"/>
              </a:ext>
            </a:extLst>
          </p:cNvPr>
          <p:cNvCxnSpPr>
            <a:cxnSpLocks/>
            <a:stCxn id="45" idx="3"/>
            <a:endCxn id="318" idx="2"/>
          </p:cNvCxnSpPr>
          <p:nvPr/>
        </p:nvCxnSpPr>
        <p:spPr>
          <a:xfrm>
            <a:off x="1890866" y="2732973"/>
            <a:ext cx="338794" cy="18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9201F57-BA88-56CA-630B-A1761AA50206}"/>
              </a:ext>
            </a:extLst>
          </p:cNvPr>
          <p:cNvCxnSpPr>
            <a:cxnSpLocks/>
            <a:stCxn id="46" idx="3"/>
            <a:endCxn id="318" idx="2"/>
          </p:cNvCxnSpPr>
          <p:nvPr/>
        </p:nvCxnSpPr>
        <p:spPr>
          <a:xfrm flipV="1">
            <a:off x="1874655" y="2915930"/>
            <a:ext cx="355005" cy="23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矩形: 圆顶角 461">
            <a:extLst>
              <a:ext uri="{FF2B5EF4-FFF2-40B4-BE49-F238E27FC236}">
                <a16:creationId xmlns:a16="http://schemas.microsoft.com/office/drawing/2014/main" id="{5B8D9085-C739-CB62-2437-67EC0B45DFB5}"/>
              </a:ext>
            </a:extLst>
          </p:cNvPr>
          <p:cNvSpPr/>
          <p:nvPr/>
        </p:nvSpPr>
        <p:spPr>
          <a:xfrm>
            <a:off x="4576401" y="1404935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矩形: 圆顶角 462">
            <a:extLst>
              <a:ext uri="{FF2B5EF4-FFF2-40B4-BE49-F238E27FC236}">
                <a16:creationId xmlns:a16="http://schemas.microsoft.com/office/drawing/2014/main" id="{32329A4F-AFC2-8B4F-34F8-893B7CBEAD8F}"/>
              </a:ext>
            </a:extLst>
          </p:cNvPr>
          <p:cNvSpPr/>
          <p:nvPr/>
        </p:nvSpPr>
        <p:spPr>
          <a:xfrm>
            <a:off x="4576401" y="2672811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702B18DF-450F-5234-DF35-8F56497AF799}"/>
              </a:ext>
            </a:extLst>
          </p:cNvPr>
          <p:cNvCxnSpPr>
            <a:cxnSpLocks/>
            <a:stCxn id="462" idx="2"/>
            <a:endCxn id="265" idx="3"/>
          </p:cNvCxnSpPr>
          <p:nvPr/>
        </p:nvCxnSpPr>
        <p:spPr>
          <a:xfrm flipH="1">
            <a:off x="4190427" y="1648055"/>
            <a:ext cx="385974" cy="23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E763BE04-4E9D-E69F-4D51-EE6A946016E2}"/>
              </a:ext>
            </a:extLst>
          </p:cNvPr>
          <p:cNvCxnSpPr>
            <a:cxnSpLocks/>
            <a:stCxn id="463" idx="2"/>
            <a:endCxn id="265" idx="3"/>
          </p:cNvCxnSpPr>
          <p:nvPr/>
        </p:nvCxnSpPr>
        <p:spPr>
          <a:xfrm flipH="1" flipV="1">
            <a:off x="4190427" y="1887301"/>
            <a:ext cx="385974" cy="102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>
            <a:extLst>
              <a:ext uri="{FF2B5EF4-FFF2-40B4-BE49-F238E27FC236}">
                <a16:creationId xmlns:a16="http://schemas.microsoft.com/office/drawing/2014/main" id="{3631CCB1-D9EE-4247-D57F-FD053815F72C}"/>
              </a:ext>
            </a:extLst>
          </p:cNvPr>
          <p:cNvCxnSpPr>
            <a:cxnSpLocks/>
            <a:stCxn id="462" idx="2"/>
            <a:endCxn id="317" idx="3"/>
          </p:cNvCxnSpPr>
          <p:nvPr/>
        </p:nvCxnSpPr>
        <p:spPr>
          <a:xfrm flipH="1">
            <a:off x="4193671" y="1648055"/>
            <a:ext cx="382730" cy="90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>
            <a:extLst>
              <a:ext uri="{FF2B5EF4-FFF2-40B4-BE49-F238E27FC236}">
                <a16:creationId xmlns:a16="http://schemas.microsoft.com/office/drawing/2014/main" id="{232AE651-CE37-DD98-2ACA-B8ADE54A8105}"/>
              </a:ext>
            </a:extLst>
          </p:cNvPr>
          <p:cNvCxnSpPr>
            <a:cxnSpLocks/>
            <a:stCxn id="463" idx="2"/>
            <a:endCxn id="317" idx="3"/>
          </p:cNvCxnSpPr>
          <p:nvPr/>
        </p:nvCxnSpPr>
        <p:spPr>
          <a:xfrm flipH="1" flipV="1">
            <a:off x="4193671" y="2550016"/>
            <a:ext cx="382730" cy="3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>
            <a:extLst>
              <a:ext uri="{FF2B5EF4-FFF2-40B4-BE49-F238E27FC236}">
                <a16:creationId xmlns:a16="http://schemas.microsoft.com/office/drawing/2014/main" id="{BC326563-F766-0FAE-BC46-1236C5F5C7F4}"/>
              </a:ext>
            </a:extLst>
          </p:cNvPr>
          <p:cNvSpPr/>
          <p:nvPr/>
        </p:nvSpPr>
        <p:spPr>
          <a:xfrm>
            <a:off x="5747143" y="1263860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1864659A-C289-312C-B1CF-B75905BFB292}"/>
              </a:ext>
            </a:extLst>
          </p:cNvPr>
          <p:cNvSpPr/>
          <p:nvPr/>
        </p:nvSpPr>
        <p:spPr>
          <a:xfrm>
            <a:off x="5747143" y="1682694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4FD16868-2ACD-B92B-DA7C-58A1597DC4C0}"/>
              </a:ext>
            </a:extLst>
          </p:cNvPr>
          <p:cNvSpPr/>
          <p:nvPr/>
        </p:nvSpPr>
        <p:spPr>
          <a:xfrm>
            <a:off x="5808475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A60A7763-4C59-AF6C-0C3C-9BB30B1C4380}"/>
              </a:ext>
            </a:extLst>
          </p:cNvPr>
          <p:cNvSpPr/>
          <p:nvPr/>
        </p:nvSpPr>
        <p:spPr>
          <a:xfrm>
            <a:off x="5808475" y="3062289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80" name="直接连接符 479">
            <a:extLst>
              <a:ext uri="{FF2B5EF4-FFF2-40B4-BE49-F238E27FC236}">
                <a16:creationId xmlns:a16="http://schemas.microsoft.com/office/drawing/2014/main" id="{1941A8A2-1B92-AB4E-9249-E9A878BEC361}"/>
              </a:ext>
            </a:extLst>
          </p:cNvPr>
          <p:cNvCxnSpPr>
            <a:cxnSpLocks/>
            <a:stCxn id="476" idx="1"/>
            <a:endCxn id="462" idx="0"/>
          </p:cNvCxnSpPr>
          <p:nvPr/>
        </p:nvCxnSpPr>
        <p:spPr>
          <a:xfrm flipH="1">
            <a:off x="5403012" y="1410218"/>
            <a:ext cx="344131" cy="2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>
            <a:extLst>
              <a:ext uri="{FF2B5EF4-FFF2-40B4-BE49-F238E27FC236}">
                <a16:creationId xmlns:a16="http://schemas.microsoft.com/office/drawing/2014/main" id="{AAF5EF66-FFA2-3025-96D9-1DBDE10AFA0C}"/>
              </a:ext>
            </a:extLst>
          </p:cNvPr>
          <p:cNvCxnSpPr>
            <a:cxnSpLocks/>
            <a:stCxn id="477" idx="1"/>
            <a:endCxn id="462" idx="0"/>
          </p:cNvCxnSpPr>
          <p:nvPr/>
        </p:nvCxnSpPr>
        <p:spPr>
          <a:xfrm flipH="1" flipV="1">
            <a:off x="5403012" y="1648055"/>
            <a:ext cx="344131" cy="18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>
            <a:extLst>
              <a:ext uri="{FF2B5EF4-FFF2-40B4-BE49-F238E27FC236}">
                <a16:creationId xmlns:a16="http://schemas.microsoft.com/office/drawing/2014/main" id="{4901E965-462C-D152-3D0E-6D661C78A12D}"/>
              </a:ext>
            </a:extLst>
          </p:cNvPr>
          <p:cNvCxnSpPr>
            <a:cxnSpLocks/>
            <a:stCxn id="478" idx="1"/>
            <a:endCxn id="463" idx="0"/>
          </p:cNvCxnSpPr>
          <p:nvPr/>
        </p:nvCxnSpPr>
        <p:spPr>
          <a:xfrm flipH="1">
            <a:off x="5403012" y="2732973"/>
            <a:ext cx="405463" cy="18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>
            <a:extLst>
              <a:ext uri="{FF2B5EF4-FFF2-40B4-BE49-F238E27FC236}">
                <a16:creationId xmlns:a16="http://schemas.microsoft.com/office/drawing/2014/main" id="{F82DD56E-3948-901E-EB01-DB1FE79AAF52}"/>
              </a:ext>
            </a:extLst>
          </p:cNvPr>
          <p:cNvCxnSpPr>
            <a:cxnSpLocks/>
            <a:stCxn id="479" idx="1"/>
            <a:endCxn id="463" idx="0"/>
          </p:cNvCxnSpPr>
          <p:nvPr/>
        </p:nvCxnSpPr>
        <p:spPr>
          <a:xfrm flipH="1" flipV="1">
            <a:off x="5403012" y="2915931"/>
            <a:ext cx="405463" cy="29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8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599774" y="2092321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33705" y="2724472"/>
            <a:ext cx="4095" cy="69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395185" y="1829170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168603" y="109787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EE5B7E-6840-0931-082E-2E3B9B2A23A9}"/>
              </a:ext>
            </a:extLst>
          </p:cNvPr>
          <p:cNvSpPr/>
          <p:nvPr/>
        </p:nvSpPr>
        <p:spPr>
          <a:xfrm>
            <a:off x="1168603" y="2304441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985113" y="1605884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edge-server3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BAB3FE23-903A-4E74-FC0D-BB50D54A6DA1}"/>
              </a:ext>
            </a:extLst>
          </p:cNvPr>
          <p:cNvSpPr/>
          <p:nvPr/>
        </p:nvSpPr>
        <p:spPr>
          <a:xfrm>
            <a:off x="10229037" y="9881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4481FB29-6707-F7F4-F278-3FE3F0B0F1EA}"/>
              </a:ext>
            </a:extLst>
          </p:cNvPr>
          <p:cNvSpPr/>
          <p:nvPr/>
        </p:nvSpPr>
        <p:spPr>
          <a:xfrm>
            <a:off x="10264627" y="20888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595679" y="3423047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3455770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8027839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edge-server4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stCxn id="293" idx="0"/>
            <a:endCxn id="265" idx="1"/>
          </p:cNvCxnSpPr>
          <p:nvPr/>
        </p:nvCxnSpPr>
        <p:spPr>
          <a:xfrm>
            <a:off x="4471237" y="2145246"/>
            <a:ext cx="1128537" cy="26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471237" y="2145246"/>
            <a:ext cx="1124442" cy="159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531822" y="2408397"/>
            <a:ext cx="1067952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531822" y="3739123"/>
            <a:ext cx="1063857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675826" y="1921960"/>
            <a:ext cx="1309287" cy="48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675826" y="2408397"/>
            <a:ext cx="1352013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671731" y="3739123"/>
            <a:ext cx="1356108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671731" y="1921960"/>
            <a:ext cx="1313382" cy="181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625F700E-6D2E-A9D9-30AF-A97A5C202887}"/>
              </a:ext>
            </a:extLst>
          </p:cNvPr>
          <p:cNvSpPr/>
          <p:nvPr/>
        </p:nvSpPr>
        <p:spPr>
          <a:xfrm>
            <a:off x="10279634" y="371730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E0CCF4CE-1384-FD9B-211B-DF72C9A02D44}"/>
              </a:ext>
            </a:extLst>
          </p:cNvPr>
          <p:cNvSpPr/>
          <p:nvPr/>
        </p:nvSpPr>
        <p:spPr>
          <a:xfrm>
            <a:off x="10229037" y="4931409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D1F3DDBB-6DCB-B787-BFC3-9ACDA36512B2}"/>
              </a:ext>
            </a:extLst>
          </p:cNvPr>
          <p:cNvSpPr/>
          <p:nvPr/>
        </p:nvSpPr>
        <p:spPr>
          <a:xfrm>
            <a:off x="1168603" y="4789554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64153BFB-0ABF-28E5-6A96-CC9A1F766A94}"/>
              </a:ext>
            </a:extLst>
          </p:cNvPr>
          <p:cNvSpPr/>
          <p:nvPr/>
        </p:nvSpPr>
        <p:spPr>
          <a:xfrm>
            <a:off x="1168603" y="385221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213957" y="1369907"/>
            <a:ext cx="1181228" cy="7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313" idx="3"/>
            <a:endCxn id="293" idx="2"/>
          </p:cNvCxnSpPr>
          <p:nvPr/>
        </p:nvCxnSpPr>
        <p:spPr>
          <a:xfrm flipV="1">
            <a:off x="2213957" y="2145246"/>
            <a:ext cx="1181228" cy="43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346" idx="3"/>
            <a:endCxn id="318" idx="2"/>
          </p:cNvCxnSpPr>
          <p:nvPr/>
        </p:nvCxnSpPr>
        <p:spPr>
          <a:xfrm flipV="1">
            <a:off x="2213957" y="4082682"/>
            <a:ext cx="1241813" cy="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345" idx="3"/>
            <a:endCxn id="318" idx="2"/>
          </p:cNvCxnSpPr>
          <p:nvPr/>
        </p:nvCxnSpPr>
        <p:spPr>
          <a:xfrm flipV="1">
            <a:off x="2213957" y="4082682"/>
            <a:ext cx="1241813" cy="9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316" idx="1"/>
          </p:cNvCxnSpPr>
          <p:nvPr/>
        </p:nvCxnSpPr>
        <p:spPr>
          <a:xfrm>
            <a:off x="9061165" y="1921960"/>
            <a:ext cx="1203462" cy="4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315" idx="1"/>
          </p:cNvCxnSpPr>
          <p:nvPr/>
        </p:nvCxnSpPr>
        <p:spPr>
          <a:xfrm flipV="1">
            <a:off x="9061165" y="1260159"/>
            <a:ext cx="1167872" cy="66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343" idx="1"/>
          </p:cNvCxnSpPr>
          <p:nvPr/>
        </p:nvCxnSpPr>
        <p:spPr>
          <a:xfrm flipV="1">
            <a:off x="9103891" y="3989337"/>
            <a:ext cx="1175743" cy="9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344" idx="1"/>
          </p:cNvCxnSpPr>
          <p:nvPr/>
        </p:nvCxnSpPr>
        <p:spPr>
          <a:xfrm>
            <a:off x="9103891" y="4082682"/>
            <a:ext cx="1125146" cy="112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ADB5AEF6-9653-1176-8E72-D5BC7B488B89}"/>
              </a:ext>
            </a:extLst>
          </p:cNvPr>
          <p:cNvCxnSpPr>
            <a:cxnSpLocks/>
          </p:cNvCxnSpPr>
          <p:nvPr/>
        </p:nvCxnSpPr>
        <p:spPr>
          <a:xfrm>
            <a:off x="4576413" y="2174474"/>
            <a:ext cx="985579" cy="225587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>
            <a:extLst>
              <a:ext uri="{FF2B5EF4-FFF2-40B4-BE49-F238E27FC236}">
                <a16:creationId xmlns:a16="http://schemas.microsoft.com/office/drawing/2014/main" id="{8BE09BD5-AB3D-1858-02EC-B187A03F1186}"/>
              </a:ext>
            </a:extLst>
          </p:cNvPr>
          <p:cNvCxnSpPr>
            <a:cxnSpLocks/>
          </p:cNvCxnSpPr>
          <p:nvPr/>
        </p:nvCxnSpPr>
        <p:spPr>
          <a:xfrm>
            <a:off x="6759815" y="2499000"/>
            <a:ext cx="1040034" cy="1344368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>
            <a:extLst>
              <a:ext uri="{FF2B5EF4-FFF2-40B4-BE49-F238E27FC236}">
                <a16:creationId xmlns:a16="http://schemas.microsoft.com/office/drawing/2014/main" id="{E7F07971-2AC1-6A62-85E6-4A3901873D9C}"/>
              </a:ext>
            </a:extLst>
          </p:cNvPr>
          <p:cNvCxnSpPr>
            <a:cxnSpLocks/>
          </p:cNvCxnSpPr>
          <p:nvPr/>
        </p:nvCxnSpPr>
        <p:spPr>
          <a:xfrm>
            <a:off x="4631379" y="2400061"/>
            <a:ext cx="784658" cy="1105139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BAFD57DB-8A2A-EE61-3A9B-F9AE151487C9}"/>
              </a:ext>
            </a:extLst>
          </p:cNvPr>
          <p:cNvCxnSpPr>
            <a:cxnSpLocks/>
          </p:cNvCxnSpPr>
          <p:nvPr/>
        </p:nvCxnSpPr>
        <p:spPr>
          <a:xfrm>
            <a:off x="6783951" y="3766606"/>
            <a:ext cx="971927" cy="252491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7" name="图形 486">
            <a:extLst>
              <a:ext uri="{FF2B5EF4-FFF2-40B4-BE49-F238E27FC236}">
                <a16:creationId xmlns:a16="http://schemas.microsoft.com/office/drawing/2014/main" id="{008DA785-1812-2C4B-B7C0-5C5DD5EA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0773" y="951969"/>
            <a:ext cx="514178" cy="580220"/>
          </a:xfrm>
          <a:prstGeom prst="rect">
            <a:avLst/>
          </a:prstGeom>
        </p:spPr>
      </p:pic>
      <p:sp>
        <p:nvSpPr>
          <p:cNvPr id="488" name="文本框 487">
            <a:extLst>
              <a:ext uri="{FF2B5EF4-FFF2-40B4-BE49-F238E27FC236}">
                <a16:creationId xmlns:a16="http://schemas.microsoft.com/office/drawing/2014/main" id="{B3225B26-4235-4B19-D395-6D2B56D90EA3}"/>
              </a:ext>
            </a:extLst>
          </p:cNvPr>
          <p:cNvSpPr txBox="1"/>
          <p:nvPr/>
        </p:nvSpPr>
        <p:spPr>
          <a:xfrm>
            <a:off x="3290041" y="150181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download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A21A0AAC-4DF9-6262-F1D6-BC9784751B1A}"/>
              </a:ext>
            </a:extLst>
          </p:cNvPr>
          <p:cNvSpPr txBox="1"/>
          <p:nvPr/>
        </p:nvSpPr>
        <p:spPr>
          <a:xfrm>
            <a:off x="7985371" y="34777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receiver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497" name="图形 496" descr="用户 纯色填充">
            <a:extLst>
              <a:ext uri="{FF2B5EF4-FFF2-40B4-BE49-F238E27FC236}">
                <a16:creationId xmlns:a16="http://schemas.microsoft.com/office/drawing/2014/main" id="{95209FE1-7344-61E5-69B0-922D950E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66" y="3785451"/>
            <a:ext cx="467293" cy="467293"/>
          </a:xfrm>
          <a:prstGeom prst="rect">
            <a:avLst/>
          </a:prstGeom>
        </p:spPr>
      </p:pic>
      <p:pic>
        <p:nvPicPr>
          <p:cNvPr id="499" name="图形 498" descr="用户 纯色填充">
            <a:extLst>
              <a:ext uri="{FF2B5EF4-FFF2-40B4-BE49-F238E27FC236}">
                <a16:creationId xmlns:a16="http://schemas.microsoft.com/office/drawing/2014/main" id="{B9F318F2-6C20-0639-2CDE-35C5D85F9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1756" y="3717306"/>
            <a:ext cx="467293" cy="467293"/>
          </a:xfrm>
          <a:prstGeom prst="rect">
            <a:avLst/>
          </a:prstGeom>
        </p:spPr>
      </p:pic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4995" y="3073521"/>
            <a:ext cx="467293" cy="467293"/>
          </a:xfrm>
          <a:prstGeom prst="rect">
            <a:avLst/>
          </a:prstGeom>
        </p:spPr>
      </p:pic>
      <p:pic>
        <p:nvPicPr>
          <p:cNvPr id="502" name="图形 501" descr="用户 纯色填充">
            <a:extLst>
              <a:ext uri="{FF2B5EF4-FFF2-40B4-BE49-F238E27FC236}">
                <a16:creationId xmlns:a16="http://schemas.microsoft.com/office/drawing/2014/main" id="{71E4137C-4175-5A51-B741-B3FB6E2D2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5551" y="3285571"/>
            <a:ext cx="467293" cy="467293"/>
          </a:xfrm>
          <a:prstGeom prst="rect">
            <a:avLst/>
          </a:prstGeom>
        </p:spPr>
      </p:pic>
      <p:pic>
        <p:nvPicPr>
          <p:cNvPr id="509" name="图形 508">
            <a:extLst>
              <a:ext uri="{FF2B5EF4-FFF2-40B4-BE49-F238E27FC236}">
                <a16:creationId xmlns:a16="http://schemas.microsoft.com/office/drawing/2014/main" id="{26E6FC49-4130-77F3-0DDB-690BAA1C8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3275" y="3752878"/>
            <a:ext cx="418313" cy="302682"/>
          </a:xfrm>
          <a:prstGeom prst="rect">
            <a:avLst/>
          </a:prstGeom>
        </p:spPr>
      </p:pic>
      <p:pic>
        <p:nvPicPr>
          <p:cNvPr id="529" name="图形 528">
            <a:extLst>
              <a:ext uri="{FF2B5EF4-FFF2-40B4-BE49-F238E27FC236}">
                <a16:creationId xmlns:a16="http://schemas.microsoft.com/office/drawing/2014/main" id="{1147C0C3-9C68-66EA-1C87-DB0F59355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6939" y="3382591"/>
            <a:ext cx="418313" cy="302682"/>
          </a:xfrm>
          <a:prstGeom prst="rect">
            <a:avLst/>
          </a:prstGeom>
        </p:spPr>
      </p:pic>
      <p:pic>
        <p:nvPicPr>
          <p:cNvPr id="530" name="图形 529">
            <a:extLst>
              <a:ext uri="{FF2B5EF4-FFF2-40B4-BE49-F238E27FC236}">
                <a16:creationId xmlns:a16="http://schemas.microsoft.com/office/drawing/2014/main" id="{C98F3C7A-10D3-246E-F20D-3B01C89A8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1589" y="4572133"/>
            <a:ext cx="418313" cy="302682"/>
          </a:xfrm>
          <a:prstGeom prst="rect">
            <a:avLst/>
          </a:prstGeom>
        </p:spPr>
      </p:pic>
      <p:pic>
        <p:nvPicPr>
          <p:cNvPr id="531" name="图形 530" descr="用户 纯色填充">
            <a:extLst>
              <a:ext uri="{FF2B5EF4-FFF2-40B4-BE49-F238E27FC236}">
                <a16:creationId xmlns:a16="http://schemas.microsoft.com/office/drawing/2014/main" id="{26EC01AC-8E11-E195-5CD1-1A7E15E2E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8572" y="4499712"/>
            <a:ext cx="467293" cy="467293"/>
          </a:xfrm>
          <a:prstGeom prst="rect">
            <a:avLst/>
          </a:prstGeom>
        </p:spPr>
      </p:pic>
      <p:pic>
        <p:nvPicPr>
          <p:cNvPr id="532" name="图形 531">
            <a:extLst>
              <a:ext uri="{FF2B5EF4-FFF2-40B4-BE49-F238E27FC236}">
                <a16:creationId xmlns:a16="http://schemas.microsoft.com/office/drawing/2014/main" id="{B7A1BA8F-8036-775C-C7CA-BE95780E8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4548" y="4162630"/>
            <a:ext cx="418313" cy="302682"/>
          </a:xfrm>
          <a:prstGeom prst="rect">
            <a:avLst/>
          </a:prstGeom>
        </p:spPr>
      </p:pic>
      <p:pic>
        <p:nvPicPr>
          <p:cNvPr id="533" name="图形 532">
            <a:extLst>
              <a:ext uri="{FF2B5EF4-FFF2-40B4-BE49-F238E27FC236}">
                <a16:creationId xmlns:a16="http://schemas.microsoft.com/office/drawing/2014/main" id="{7E171A14-25AC-E56B-6DF6-E908926D5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9573" y="5052098"/>
            <a:ext cx="418313" cy="302682"/>
          </a:xfrm>
          <a:prstGeom prst="rect">
            <a:avLst/>
          </a:prstGeom>
        </p:spPr>
      </p:pic>
      <p:pic>
        <p:nvPicPr>
          <p:cNvPr id="534" name="图形 533" descr="用户 纯色填充">
            <a:extLst>
              <a:ext uri="{FF2B5EF4-FFF2-40B4-BE49-F238E27FC236}">
                <a16:creationId xmlns:a16="http://schemas.microsoft.com/office/drawing/2014/main" id="{122B5FE2-7F02-6575-2088-54B141C41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5" y="4985421"/>
            <a:ext cx="467293" cy="467293"/>
          </a:xfrm>
          <a:prstGeom prst="rect">
            <a:avLst/>
          </a:prstGeom>
        </p:spPr>
      </p:pic>
      <p:pic>
        <p:nvPicPr>
          <p:cNvPr id="538" name="图形 537" descr="用户 纯色填充">
            <a:extLst>
              <a:ext uri="{FF2B5EF4-FFF2-40B4-BE49-F238E27FC236}">
                <a16:creationId xmlns:a16="http://schemas.microsoft.com/office/drawing/2014/main" id="{EA5A9485-5874-57A1-9151-88A77536D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4" y="2137251"/>
            <a:ext cx="467293" cy="467293"/>
          </a:xfrm>
          <a:prstGeom prst="rect">
            <a:avLst/>
          </a:prstGeom>
        </p:spPr>
      </p:pic>
      <p:pic>
        <p:nvPicPr>
          <p:cNvPr id="539" name="图形 538" descr="用户 纯色填充">
            <a:extLst>
              <a:ext uri="{FF2B5EF4-FFF2-40B4-BE49-F238E27FC236}">
                <a16:creationId xmlns:a16="http://schemas.microsoft.com/office/drawing/2014/main" id="{BB8EC1BA-57BA-51FC-D729-9C0CFB67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527" y="2242141"/>
            <a:ext cx="467293" cy="467293"/>
          </a:xfrm>
          <a:prstGeom prst="rect">
            <a:avLst/>
          </a:prstGeom>
        </p:spPr>
      </p:pic>
      <p:sp>
        <p:nvSpPr>
          <p:cNvPr id="554" name="弧形 553">
            <a:extLst>
              <a:ext uri="{FF2B5EF4-FFF2-40B4-BE49-F238E27FC236}">
                <a16:creationId xmlns:a16="http://schemas.microsoft.com/office/drawing/2014/main" id="{211E0EBA-A8B2-4E3B-4979-038AB0FE516F}"/>
              </a:ext>
            </a:extLst>
          </p:cNvPr>
          <p:cNvSpPr/>
          <p:nvPr/>
        </p:nvSpPr>
        <p:spPr>
          <a:xfrm rot="3357787">
            <a:off x="11131528" y="4206161"/>
            <a:ext cx="647698" cy="65510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弧形 554">
            <a:extLst>
              <a:ext uri="{FF2B5EF4-FFF2-40B4-BE49-F238E27FC236}">
                <a16:creationId xmlns:a16="http://schemas.microsoft.com/office/drawing/2014/main" id="{75B9E228-18ED-2B47-0410-0EFB2B98B154}"/>
              </a:ext>
            </a:extLst>
          </p:cNvPr>
          <p:cNvSpPr/>
          <p:nvPr/>
        </p:nvSpPr>
        <p:spPr>
          <a:xfrm rot="3357787">
            <a:off x="11026392" y="2598043"/>
            <a:ext cx="857968" cy="790413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弧形 555">
            <a:extLst>
              <a:ext uri="{FF2B5EF4-FFF2-40B4-BE49-F238E27FC236}">
                <a16:creationId xmlns:a16="http://schemas.microsoft.com/office/drawing/2014/main" id="{55514E5B-FE00-2DFB-10F2-9E90E22F465B}"/>
              </a:ext>
            </a:extLst>
          </p:cNvPr>
          <p:cNvSpPr/>
          <p:nvPr/>
        </p:nvSpPr>
        <p:spPr>
          <a:xfrm rot="2845415">
            <a:off x="8388692" y="2579217"/>
            <a:ext cx="646115" cy="69801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3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图形 498" descr="用户 纯色填充">
            <a:extLst>
              <a:ext uri="{FF2B5EF4-FFF2-40B4-BE49-F238E27FC236}">
                <a16:creationId xmlns:a16="http://schemas.microsoft.com/office/drawing/2014/main" id="{B9F318F2-6C20-0639-2CDE-35C5D85F9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5700" y="4545620"/>
            <a:ext cx="467293" cy="467293"/>
          </a:xfrm>
          <a:prstGeom prst="rect">
            <a:avLst/>
          </a:prstGeom>
        </p:spPr>
      </p:pic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687" y="2381080"/>
            <a:ext cx="595676" cy="595676"/>
          </a:xfrm>
          <a:prstGeom prst="rect">
            <a:avLst/>
          </a:prstGeom>
        </p:spPr>
      </p:pic>
      <p:pic>
        <p:nvPicPr>
          <p:cNvPr id="531" name="图形 530" descr="用户 纯色填充">
            <a:extLst>
              <a:ext uri="{FF2B5EF4-FFF2-40B4-BE49-F238E27FC236}">
                <a16:creationId xmlns:a16="http://schemas.microsoft.com/office/drawing/2014/main" id="{26EC01AC-8E11-E195-5CD1-1A7E15E2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4624" y="4482144"/>
            <a:ext cx="467293" cy="467293"/>
          </a:xfrm>
          <a:prstGeom prst="rect">
            <a:avLst/>
          </a:prstGeom>
        </p:spPr>
      </p:pic>
      <p:pic>
        <p:nvPicPr>
          <p:cNvPr id="534" name="图形 533" descr="用户 纯色填充">
            <a:extLst>
              <a:ext uri="{FF2B5EF4-FFF2-40B4-BE49-F238E27FC236}">
                <a16:creationId xmlns:a16="http://schemas.microsoft.com/office/drawing/2014/main" id="{122B5FE2-7F02-6575-2088-54B141C4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342" y="4506327"/>
            <a:ext cx="467293" cy="467293"/>
          </a:xfrm>
          <a:prstGeom prst="rect">
            <a:avLst/>
          </a:prstGeom>
        </p:spPr>
      </p:pic>
      <p:pic>
        <p:nvPicPr>
          <p:cNvPr id="539" name="图形 538" descr="用户 纯色填充">
            <a:extLst>
              <a:ext uri="{FF2B5EF4-FFF2-40B4-BE49-F238E27FC236}">
                <a16:creationId xmlns:a16="http://schemas.microsoft.com/office/drawing/2014/main" id="{BB8EC1BA-57BA-51FC-D729-9C0CFB67C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9039" y="2434727"/>
            <a:ext cx="595676" cy="595676"/>
          </a:xfrm>
          <a:prstGeom prst="rect">
            <a:avLst/>
          </a:prstGeom>
        </p:spPr>
      </p:pic>
      <p:sp>
        <p:nvSpPr>
          <p:cNvPr id="555" name="弧形 554">
            <a:extLst>
              <a:ext uri="{FF2B5EF4-FFF2-40B4-BE49-F238E27FC236}">
                <a16:creationId xmlns:a16="http://schemas.microsoft.com/office/drawing/2014/main" id="{75B9E228-18ED-2B47-0410-0EFB2B98B154}"/>
              </a:ext>
            </a:extLst>
          </p:cNvPr>
          <p:cNvSpPr/>
          <p:nvPr/>
        </p:nvSpPr>
        <p:spPr>
          <a:xfrm rot="7831684">
            <a:off x="4886660" y="1519713"/>
            <a:ext cx="1752032" cy="1686581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56" name="弧形 555">
            <a:extLst>
              <a:ext uri="{FF2B5EF4-FFF2-40B4-BE49-F238E27FC236}">
                <a16:creationId xmlns:a16="http://schemas.microsoft.com/office/drawing/2014/main" id="{55514E5B-FE00-2DFB-10F2-9E90E22F465B}"/>
              </a:ext>
            </a:extLst>
          </p:cNvPr>
          <p:cNvSpPr/>
          <p:nvPr/>
        </p:nvSpPr>
        <p:spPr>
          <a:xfrm rot="8728272">
            <a:off x="3447282" y="4278253"/>
            <a:ext cx="1331621" cy="87507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555">
            <a:extLst>
              <a:ext uri="{FF2B5EF4-FFF2-40B4-BE49-F238E27FC236}">
                <a16:creationId xmlns:a16="http://schemas.microsoft.com/office/drawing/2014/main" id="{560B7862-6965-571B-1146-F3D31C840D69}"/>
              </a:ext>
            </a:extLst>
          </p:cNvPr>
          <p:cNvSpPr/>
          <p:nvPr/>
        </p:nvSpPr>
        <p:spPr>
          <a:xfrm rot="8728272">
            <a:off x="5653610" y="3679962"/>
            <a:ext cx="2220033" cy="1410281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8B5482-99AA-0D80-91F8-0B4C4430C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21" y="864077"/>
            <a:ext cx="1115103" cy="94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DD9CA2-F049-F63E-C6B9-710330FCC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499" y="2223959"/>
            <a:ext cx="964540" cy="7573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E048E48-6CA2-E401-DCB4-2640F2472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415" y="2221079"/>
            <a:ext cx="964540" cy="7573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F50512-81ED-CDF2-C386-C0385ED9D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42" y="3899873"/>
            <a:ext cx="331279" cy="5653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0E38018-628F-DA3B-E0D5-E4956678C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816" y="3925756"/>
            <a:ext cx="813789" cy="4672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0B60A1F-71D7-D36F-063D-E1B9F75CE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42" y="3848988"/>
            <a:ext cx="331279" cy="56538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76C44D4-22E4-BFFE-18F4-08673562CF96}"/>
              </a:ext>
            </a:extLst>
          </p:cNvPr>
          <p:cNvSpPr txBox="1"/>
          <p:nvPr/>
        </p:nvSpPr>
        <p:spPr>
          <a:xfrm>
            <a:off x="5259358" y="172285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Core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endParaRPr kumimoji="1"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7C3CBE-0700-4300-481D-5EC2AEA69134}"/>
              </a:ext>
            </a:extLst>
          </p:cNvPr>
          <p:cNvSpPr txBox="1"/>
          <p:nvPr/>
        </p:nvSpPr>
        <p:spPr>
          <a:xfrm>
            <a:off x="7033706" y="293770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edge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cloud2</a:t>
            </a:r>
            <a:endParaRPr kumimoji="1"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EABF0D-B0C9-FEA2-278B-9EBCA4BF1589}"/>
              </a:ext>
            </a:extLst>
          </p:cNvPr>
          <p:cNvSpPr txBox="1"/>
          <p:nvPr/>
        </p:nvSpPr>
        <p:spPr>
          <a:xfrm>
            <a:off x="3444115" y="2925365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edge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cloud1</a:t>
            </a:r>
            <a:endParaRPr kumimoji="1" lang="zh-CN" altLang="en-US" sz="1400" b="1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010B6832-68BA-F0DD-B6F8-3C127A0192D5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V="1">
            <a:off x="4006769" y="1804945"/>
            <a:ext cx="1888304" cy="41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AD1066C-3B34-4737-9367-78878A23C2A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5895073" y="1804945"/>
            <a:ext cx="1674612" cy="41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DAB7260-0A07-6BA1-213B-D4CA76C81A89}"/>
              </a:ext>
            </a:extLst>
          </p:cNvPr>
          <p:cNvCxnSpPr>
            <a:cxnSpLocks/>
            <a:stCxn id="27" idx="0"/>
            <a:endCxn id="23" idx="0"/>
          </p:cNvCxnSpPr>
          <p:nvPr/>
        </p:nvCxnSpPr>
        <p:spPr>
          <a:xfrm flipH="1">
            <a:off x="3409711" y="2925365"/>
            <a:ext cx="630080" cy="100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C19F337-7AAC-DA36-F070-2875DC8EFEDF}"/>
              </a:ext>
            </a:extLst>
          </p:cNvPr>
          <p:cNvCxnSpPr>
            <a:cxnSpLocks/>
            <a:stCxn id="27" idx="0"/>
            <a:endCxn id="21" idx="0"/>
          </p:cNvCxnSpPr>
          <p:nvPr/>
        </p:nvCxnSpPr>
        <p:spPr>
          <a:xfrm>
            <a:off x="4039791" y="2925365"/>
            <a:ext cx="704191" cy="974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0A58578-7E73-632D-E510-DB40E43BE9F3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7569685" y="2978394"/>
            <a:ext cx="185697" cy="87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A71B0D3-6D38-3359-79E7-F433F94A592D}"/>
              </a:ext>
            </a:extLst>
          </p:cNvPr>
          <p:cNvSpPr txBox="1"/>
          <p:nvPr/>
        </p:nvSpPr>
        <p:spPr>
          <a:xfrm>
            <a:off x="3279402" y="5288547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Intra-move</a:t>
            </a:r>
            <a:endParaRPr kumimoji="1"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59EE038-577B-6B4B-3EFA-5BEE5BB13F0E}"/>
              </a:ext>
            </a:extLst>
          </p:cNvPr>
          <p:cNvSpPr txBox="1"/>
          <p:nvPr/>
        </p:nvSpPr>
        <p:spPr>
          <a:xfrm>
            <a:off x="5888226" y="52717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Inter-move</a:t>
            </a:r>
            <a:endParaRPr kumimoji="1"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F33D8E-77E0-CD52-A2B1-AE22A40C87F5}"/>
              </a:ext>
            </a:extLst>
          </p:cNvPr>
          <p:cNvSpPr txBox="1"/>
          <p:nvPr/>
        </p:nvSpPr>
        <p:spPr>
          <a:xfrm>
            <a:off x="5012826" y="3283780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Cybertwin migration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695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59613B-062D-00EE-F721-1D6A8B2BA4AE}"/>
              </a:ext>
            </a:extLst>
          </p:cNvPr>
          <p:cNvSpPr/>
          <p:nvPr/>
        </p:nvSpPr>
        <p:spPr>
          <a:xfrm>
            <a:off x="1012137" y="1251865"/>
            <a:ext cx="5399314" cy="682171"/>
          </a:xfrm>
          <a:prstGeom prst="roundRect">
            <a:avLst/>
          </a:prstGeom>
          <a:solidFill>
            <a:srgbClr val="006E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Cybertwin Application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2F4B2B-F9C9-66C1-57A5-8A38DD80D94A}"/>
              </a:ext>
            </a:extLst>
          </p:cNvPr>
          <p:cNvSpPr/>
          <p:nvPr/>
        </p:nvSpPr>
        <p:spPr>
          <a:xfrm>
            <a:off x="1012137" y="1977578"/>
            <a:ext cx="5399314" cy="682171"/>
          </a:xfrm>
          <a:prstGeom prst="roundRect">
            <a:avLst/>
          </a:prstGeom>
          <a:solidFill>
            <a:srgbClr val="007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MDTP Connection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2DD113-5322-DB46-B576-8BFB4592239B}"/>
              </a:ext>
            </a:extLst>
          </p:cNvPr>
          <p:cNvSpPr/>
          <p:nvPr/>
        </p:nvSpPr>
        <p:spPr>
          <a:xfrm>
            <a:off x="1012137" y="2703291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Path1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ACDBF2-823B-EB8E-D5F4-36AC8DB1A8BE}"/>
              </a:ext>
            </a:extLst>
          </p:cNvPr>
          <p:cNvSpPr/>
          <p:nvPr/>
        </p:nvSpPr>
        <p:spPr>
          <a:xfrm>
            <a:off x="2623221" y="2703290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Path2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A7D95F-1DBA-A83D-9E03-12FCF1442B5C}"/>
              </a:ext>
            </a:extLst>
          </p:cNvPr>
          <p:cNvSpPr/>
          <p:nvPr/>
        </p:nvSpPr>
        <p:spPr>
          <a:xfrm>
            <a:off x="4858423" y="2703289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Pathn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E531DB-C454-84B6-7940-7055FC0B3124}"/>
              </a:ext>
            </a:extLst>
          </p:cNvPr>
          <p:cNvSpPr/>
          <p:nvPr/>
        </p:nvSpPr>
        <p:spPr>
          <a:xfrm>
            <a:off x="1012137" y="3429000"/>
            <a:ext cx="5399314" cy="682171"/>
          </a:xfrm>
          <a:prstGeom prst="roundRect">
            <a:avLst/>
          </a:prstGeom>
          <a:solidFill>
            <a:srgbClr val="AD9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Transport Layer(TCP/UDP/QUIC</a:t>
            </a:r>
            <a:r>
              <a:rPr lang="zh-CN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ED64C6-3846-FDEC-FED6-3FCA636B56B0}"/>
              </a:ext>
            </a:extLst>
          </p:cNvPr>
          <p:cNvSpPr/>
          <p:nvPr/>
        </p:nvSpPr>
        <p:spPr>
          <a:xfrm>
            <a:off x="1012137" y="4147438"/>
            <a:ext cx="5399314" cy="682171"/>
          </a:xfrm>
          <a:prstGeom prst="roundRect">
            <a:avLst/>
          </a:prstGeom>
          <a:solidFill>
            <a:srgbClr val="DF9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Network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6140D3-F92F-5D45-33DD-6E4010F04D1D}"/>
              </a:ext>
            </a:extLst>
          </p:cNvPr>
          <p:cNvSpPr/>
          <p:nvPr/>
        </p:nvSpPr>
        <p:spPr>
          <a:xfrm>
            <a:off x="1019397" y="4873162"/>
            <a:ext cx="5399314" cy="682171"/>
          </a:xfrm>
          <a:prstGeom prst="roundRect">
            <a:avLst/>
          </a:prstGeom>
          <a:solidFill>
            <a:srgbClr val="FA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 Link &amp; Physical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551BA6-7EE2-480D-0AE9-23DD9E817A23}"/>
              </a:ext>
            </a:extLst>
          </p:cNvPr>
          <p:cNvSpPr/>
          <p:nvPr/>
        </p:nvSpPr>
        <p:spPr>
          <a:xfrm>
            <a:off x="4280753" y="30102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7B8FEA-88DA-3CD0-F09B-B9F3B81E342F}"/>
              </a:ext>
            </a:extLst>
          </p:cNvPr>
          <p:cNvSpPr/>
          <p:nvPr/>
        </p:nvSpPr>
        <p:spPr>
          <a:xfrm>
            <a:off x="4448757" y="3007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12A82F-A476-9BD4-BBD4-68653DBC2E6C}"/>
              </a:ext>
            </a:extLst>
          </p:cNvPr>
          <p:cNvSpPr/>
          <p:nvPr/>
        </p:nvSpPr>
        <p:spPr>
          <a:xfrm>
            <a:off x="4616761" y="30055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D2D5C9-05D0-EF5C-5B95-262A956E9955}"/>
              </a:ext>
            </a:extLst>
          </p:cNvPr>
          <p:cNvGrpSpPr/>
          <p:nvPr/>
        </p:nvGrpSpPr>
        <p:grpSpPr>
          <a:xfrm>
            <a:off x="7107691" y="1675330"/>
            <a:ext cx="3971531" cy="1853287"/>
            <a:chOff x="2468883" y="1894863"/>
            <a:chExt cx="7249635" cy="3161060"/>
          </a:xfrm>
          <a:solidFill>
            <a:srgbClr val="C6CA99"/>
          </a:solidFill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14:cNvPr>
                <p14:cNvContentPartPr/>
                <p14:nvPr/>
              </p14:nvContentPartPr>
              <p14:xfrm>
                <a:off x="3437502" y="5055563"/>
                <a:ext cx="36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28502" y="5046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9C4FDF6-2360-9DBF-917C-925BAF4E3B83}"/>
                </a:ext>
              </a:extLst>
            </p:cNvPr>
            <p:cNvSpPr/>
            <p:nvPr/>
          </p:nvSpPr>
          <p:spPr>
            <a:xfrm>
              <a:off x="2468883" y="1974049"/>
              <a:ext cx="7234389" cy="2902268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DF28566-ABBD-896F-2FBC-1EC5A99B8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3429000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EDBC41-BB78-B4C4-84C7-59A54FC47D99}"/>
                </a:ext>
              </a:extLst>
            </p:cNvPr>
            <p:cNvSpPr txBox="1"/>
            <p:nvPr/>
          </p:nvSpPr>
          <p:spPr>
            <a:xfrm>
              <a:off x="5210568" y="2119660"/>
              <a:ext cx="204384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Cybertwin ID</a:t>
              </a:r>
              <a:endParaRPr lang="zh-CN" altLang="en-US" sz="16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19537C0-A884-1DCF-43D4-46F6A2A77B5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086078" y="1956425"/>
              <a:ext cx="66050" cy="176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6E9839-0D62-747B-2C91-9F385EA7EF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8DF0DA6-B063-F9CE-2553-87B0FF43D6C2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9AB874-1AEB-9393-A724-658113FD1AC7}"/>
                </a:ext>
              </a:extLst>
            </p:cNvPr>
            <p:cNvSpPr txBox="1"/>
            <p:nvPr/>
          </p:nvSpPr>
          <p:spPr>
            <a:xfrm>
              <a:off x="5286018" y="2931674"/>
              <a:ext cx="223797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Connection ID</a:t>
              </a:r>
              <a:endParaRPr lang="zh-CN" altLang="en-US" sz="16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D6A337-EAC7-805A-6483-AFF3623A4EA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129" y="4148328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DEC79FE-D3FC-4AF0-DE67-596A52DD8EB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978DD9-6495-1DA6-DC41-9DF5786F1052}"/>
                </a:ext>
              </a:extLst>
            </p:cNvPr>
            <p:cNvSpPr txBox="1"/>
            <p:nvPr/>
          </p:nvSpPr>
          <p:spPr>
            <a:xfrm>
              <a:off x="3464073" y="3575913"/>
              <a:ext cx="1295548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Sender Key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BADAC-0D6B-8B9B-2DBF-639609F155DF}"/>
                </a:ext>
              </a:extLst>
            </p:cNvPr>
            <p:cNvSpPr txBox="1"/>
            <p:nvPr/>
          </p:nvSpPr>
          <p:spPr>
            <a:xfrm>
              <a:off x="6951435" y="3536044"/>
              <a:ext cx="2223039" cy="521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Receiver Key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26981DA-7FAA-6CFA-6DA1-CF8B228C341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77972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D923E5-4E76-CFA6-657D-CC6A985923C8}"/>
                </a:ext>
              </a:extLst>
            </p:cNvPr>
            <p:cNvSpPr txBox="1"/>
            <p:nvPr/>
          </p:nvSpPr>
          <p:spPr>
            <a:xfrm>
              <a:off x="3493582" y="4292101"/>
              <a:ext cx="906017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1A90B-ED78-B6A0-DBAB-02CD35897B7A}"/>
              </a:ext>
            </a:extLst>
          </p:cNvPr>
          <p:cNvGrpSpPr/>
          <p:nvPr/>
        </p:nvGrpSpPr>
        <p:grpSpPr>
          <a:xfrm>
            <a:off x="7092497" y="4343527"/>
            <a:ext cx="3963179" cy="867076"/>
            <a:chOff x="2468883" y="1894863"/>
            <a:chExt cx="7234389" cy="1534137"/>
          </a:xfrm>
          <a:solidFill>
            <a:srgbClr val="ABAD9A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0763761-CAD6-4CA9-548A-29374CE1760A}"/>
                </a:ext>
              </a:extLst>
            </p:cNvPr>
            <p:cNvSpPr/>
            <p:nvPr/>
          </p:nvSpPr>
          <p:spPr>
            <a:xfrm>
              <a:off x="2468883" y="1974049"/>
              <a:ext cx="7234389" cy="1454951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7BED617-9BD7-8D82-9B6A-5D651430D82B}"/>
                </a:ext>
              </a:extLst>
            </p:cNvPr>
            <p:cNvSpPr txBox="1"/>
            <p:nvPr/>
          </p:nvSpPr>
          <p:spPr>
            <a:xfrm>
              <a:off x="4927869" y="2115246"/>
              <a:ext cx="167546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 Sequence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812CC09-ECBA-2FC6-EA8E-6BCD44C69B0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6086077" y="1910053"/>
              <a:ext cx="3935" cy="6399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287213-DB71-7CA5-0C92-93B07C45367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B27A95F-BEC1-AC1D-5F94-A36B24D2ACB5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77D4712-F0CC-BF94-2F3C-5C483E14071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30656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B266D3C-F600-A5C2-DB63-77376A9B3ABD}"/>
                </a:ext>
              </a:extLst>
            </p:cNvPr>
            <p:cNvSpPr txBox="1"/>
            <p:nvPr/>
          </p:nvSpPr>
          <p:spPr>
            <a:xfrm>
              <a:off x="3627391" y="2877542"/>
              <a:ext cx="90601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6BE09E3-6EC7-196F-F6BA-3A5BE41C4896}"/>
              </a:ext>
            </a:extLst>
          </p:cNvPr>
          <p:cNvSpPr txBox="1"/>
          <p:nvPr/>
        </p:nvSpPr>
        <p:spPr>
          <a:xfrm>
            <a:off x="8320597" y="3458754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C6E67E-3FE1-FF7F-C7FF-E85C02BECB0B}"/>
              </a:ext>
            </a:extLst>
          </p:cNvPr>
          <p:cNvSpPr txBox="1"/>
          <p:nvPr/>
        </p:nvSpPr>
        <p:spPr>
          <a:xfrm>
            <a:off x="8393749" y="5247093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497310F-205B-9819-980C-CEE83E320BFA}"/>
              </a:ext>
            </a:extLst>
          </p:cNvPr>
          <p:cNvSpPr txBox="1"/>
          <p:nvPr/>
        </p:nvSpPr>
        <p:spPr>
          <a:xfrm>
            <a:off x="2393096" y="67609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Network Protocol Stack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A2F889-15B7-F701-B694-A44A5799DF38}"/>
              </a:ext>
            </a:extLst>
          </p:cNvPr>
          <p:cNvSpPr txBox="1"/>
          <p:nvPr/>
        </p:nvSpPr>
        <p:spPr>
          <a:xfrm>
            <a:off x="7853753" y="673617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MDTP Protocol Header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4E0965-B175-D9A2-0A08-E69E7AEC03C0}"/>
              </a:ext>
            </a:extLst>
          </p:cNvPr>
          <p:cNvSpPr txBox="1"/>
          <p:nvPr/>
        </p:nvSpPr>
        <p:spPr>
          <a:xfrm>
            <a:off x="7007380" y="1402210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92AAED-F868-EF61-3054-D23A693CC273}"/>
              </a:ext>
            </a:extLst>
          </p:cNvPr>
          <p:cNvSpPr txBox="1"/>
          <p:nvPr/>
        </p:nvSpPr>
        <p:spPr>
          <a:xfrm>
            <a:off x="8890668" y="1396250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C12924B-0D9F-3E47-7A95-2FBA7524DC5B}"/>
              </a:ext>
            </a:extLst>
          </p:cNvPr>
          <p:cNvSpPr txBox="1"/>
          <p:nvPr/>
        </p:nvSpPr>
        <p:spPr>
          <a:xfrm>
            <a:off x="10839682" y="1387435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0F702FF-9AA0-87B9-B1CD-0ADA5575F636}"/>
              </a:ext>
            </a:extLst>
          </p:cNvPr>
          <p:cNvSpPr txBox="1"/>
          <p:nvPr/>
        </p:nvSpPr>
        <p:spPr>
          <a:xfrm>
            <a:off x="6982381" y="4085294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74AD2AC-25D3-22F5-FF5D-FDEC11FE644E}"/>
              </a:ext>
            </a:extLst>
          </p:cNvPr>
          <p:cNvSpPr txBox="1"/>
          <p:nvPr/>
        </p:nvSpPr>
        <p:spPr>
          <a:xfrm>
            <a:off x="8870925" y="4058127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4B0679-ABC8-0956-AAD0-5F5F678EFDFD}"/>
              </a:ext>
            </a:extLst>
          </p:cNvPr>
          <p:cNvSpPr txBox="1"/>
          <p:nvPr/>
        </p:nvSpPr>
        <p:spPr>
          <a:xfrm>
            <a:off x="10834422" y="4056436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4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0AA70-140E-ACB2-D23C-05F6E637F9B9}"/>
              </a:ext>
            </a:extLst>
          </p:cNvPr>
          <p:cNvSpPr/>
          <p:nvPr/>
        </p:nvSpPr>
        <p:spPr>
          <a:xfrm>
            <a:off x="319471" y="1270282"/>
            <a:ext cx="4605341" cy="34987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0706C6-A85A-12FE-2C8F-CD0F3B5006DC}"/>
              </a:ext>
            </a:extLst>
          </p:cNvPr>
          <p:cNvSpPr txBox="1"/>
          <p:nvPr/>
        </p:nvSpPr>
        <p:spPr>
          <a:xfrm>
            <a:off x="1444686" y="126477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Cybertwin Application</a:t>
            </a:r>
            <a:endParaRPr lang="zh-CN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C91F3D-904B-7658-05B3-CD4DF6929E72}"/>
              </a:ext>
            </a:extLst>
          </p:cNvPr>
          <p:cNvSpPr/>
          <p:nvPr/>
        </p:nvSpPr>
        <p:spPr>
          <a:xfrm>
            <a:off x="1027933" y="1722135"/>
            <a:ext cx="3178863" cy="44047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Standard Socket API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3208985-6932-C11F-B58A-CD9050B13688}"/>
              </a:ext>
            </a:extLst>
          </p:cNvPr>
          <p:cNvSpPr/>
          <p:nvPr/>
        </p:nvSpPr>
        <p:spPr>
          <a:xfrm>
            <a:off x="429013" y="2327652"/>
            <a:ext cx="4375420" cy="476471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Multipath Data Transfer Protocol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36F1718-8D2D-CEB8-19CA-219390E8A7F7}"/>
              </a:ext>
            </a:extLst>
          </p:cNvPr>
          <p:cNvSpPr/>
          <p:nvPr/>
        </p:nvSpPr>
        <p:spPr>
          <a:xfrm>
            <a:off x="430450" y="3369578"/>
            <a:ext cx="1047509" cy="807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TCP path1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CA5131-4B92-2895-18E1-9E00EC3F9EBE}"/>
              </a:ext>
            </a:extLst>
          </p:cNvPr>
          <p:cNvSpPr/>
          <p:nvPr/>
        </p:nvSpPr>
        <p:spPr>
          <a:xfrm>
            <a:off x="1631449" y="3366671"/>
            <a:ext cx="1047509" cy="807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TCP path2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3F2F53B-02E1-1ECD-F757-31E8BFBA4635}"/>
              </a:ext>
            </a:extLst>
          </p:cNvPr>
          <p:cNvSpPr/>
          <p:nvPr/>
        </p:nvSpPr>
        <p:spPr>
          <a:xfrm>
            <a:off x="3756924" y="3370203"/>
            <a:ext cx="1047509" cy="803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TCP </a:t>
            </a:r>
            <a:r>
              <a:rPr lang="en-US" altLang="zh-CN" b="1" dirty="0" err="1">
                <a:solidFill>
                  <a:schemeClr val="tx1"/>
                </a:solidFill>
              </a:rPr>
              <a:t>pathn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4651C43-CF8E-BC5B-D8B6-15C9C1249420}"/>
              </a:ext>
            </a:extLst>
          </p:cNvPr>
          <p:cNvSpPr/>
          <p:nvPr/>
        </p:nvSpPr>
        <p:spPr>
          <a:xfrm>
            <a:off x="954205" y="2766456"/>
            <a:ext cx="3493188" cy="4764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02D30E8-7DCA-AFB2-9A91-74325F367C38}"/>
              </a:ext>
            </a:extLst>
          </p:cNvPr>
          <p:cNvSpPr/>
          <p:nvPr/>
        </p:nvSpPr>
        <p:spPr>
          <a:xfrm>
            <a:off x="427726" y="4222360"/>
            <a:ext cx="4376707" cy="4764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Network Layer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E564816-F346-3632-1E1B-439DEB32DA4A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27726" y="1942374"/>
            <a:ext cx="600207" cy="371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5A77A7D-9390-6B7D-7749-767E5467D0B1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4206796" y="1942374"/>
            <a:ext cx="597637" cy="3846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2FC4209-3345-FCAC-A3DC-48CE540F81D1}"/>
              </a:ext>
            </a:extLst>
          </p:cNvPr>
          <p:cNvCxnSpPr>
            <a:cxnSpLocks/>
            <a:stCxn id="53" idx="0"/>
            <a:endCxn id="56" idx="3"/>
          </p:cNvCxnSpPr>
          <p:nvPr/>
        </p:nvCxnSpPr>
        <p:spPr>
          <a:xfrm flipV="1">
            <a:off x="954205" y="3173149"/>
            <a:ext cx="511566" cy="196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9F3F6A7-02FD-98BB-1F12-AFF0A6E79FE7}"/>
              </a:ext>
            </a:extLst>
          </p:cNvPr>
          <p:cNvCxnSpPr>
            <a:cxnSpLocks/>
            <a:stCxn id="55" idx="0"/>
            <a:endCxn id="56" idx="5"/>
          </p:cNvCxnSpPr>
          <p:nvPr/>
        </p:nvCxnSpPr>
        <p:spPr>
          <a:xfrm flipH="1" flipV="1">
            <a:off x="3935827" y="3173149"/>
            <a:ext cx="344852" cy="197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914DFFC-2763-ACF2-4E16-1CCFD3C4CE77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155204" y="3242926"/>
            <a:ext cx="81834" cy="1237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9F4E4A6-492B-42A3-1039-B33EAC992EAC}"/>
              </a:ext>
            </a:extLst>
          </p:cNvPr>
          <p:cNvSpPr/>
          <p:nvPr/>
        </p:nvSpPr>
        <p:spPr>
          <a:xfrm>
            <a:off x="6789866" y="1264779"/>
            <a:ext cx="4605341" cy="343405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9C51F5-66AA-3109-4556-EAA1B57FD58B}"/>
              </a:ext>
            </a:extLst>
          </p:cNvPr>
          <p:cNvSpPr txBox="1"/>
          <p:nvPr/>
        </p:nvSpPr>
        <p:spPr>
          <a:xfrm>
            <a:off x="7915081" y="1259276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Cybertwin Application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C2D1C9-33C0-EB6A-5F0F-F66F5F3C5221}"/>
              </a:ext>
            </a:extLst>
          </p:cNvPr>
          <p:cNvSpPr/>
          <p:nvPr/>
        </p:nvSpPr>
        <p:spPr>
          <a:xfrm>
            <a:off x="7557233" y="1794314"/>
            <a:ext cx="3178863" cy="4404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Standard Socket API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1940EB-A499-051A-C236-87142E3E2EA7}"/>
              </a:ext>
            </a:extLst>
          </p:cNvPr>
          <p:cNvSpPr/>
          <p:nvPr/>
        </p:nvSpPr>
        <p:spPr>
          <a:xfrm>
            <a:off x="6899408" y="2322149"/>
            <a:ext cx="4375420" cy="476471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Multipath Data Transfer Protocol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6EC447-BBF2-CCD0-5B5C-985D6AF1FAC8}"/>
              </a:ext>
            </a:extLst>
          </p:cNvPr>
          <p:cNvSpPr/>
          <p:nvPr/>
        </p:nvSpPr>
        <p:spPr>
          <a:xfrm>
            <a:off x="6900845" y="3344618"/>
            <a:ext cx="976063" cy="6048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TCP path1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14F829-E433-6BCD-08CB-ECD40B0D9A98}"/>
              </a:ext>
            </a:extLst>
          </p:cNvPr>
          <p:cNvSpPr/>
          <p:nvPr/>
        </p:nvSpPr>
        <p:spPr>
          <a:xfrm>
            <a:off x="8101844" y="3341712"/>
            <a:ext cx="976063" cy="6048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TCP path2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3537DD-F2DC-1619-1468-C1ED0C9B19FF}"/>
              </a:ext>
            </a:extLst>
          </p:cNvPr>
          <p:cNvSpPr/>
          <p:nvPr/>
        </p:nvSpPr>
        <p:spPr>
          <a:xfrm>
            <a:off x="10261731" y="3341711"/>
            <a:ext cx="976064" cy="6048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TCP </a:t>
            </a:r>
            <a:r>
              <a:rPr lang="en-US" altLang="zh-CN" sz="1600" b="1" dirty="0" err="1">
                <a:solidFill>
                  <a:schemeClr val="tx1"/>
                </a:solidFill>
              </a:rPr>
              <a:t>pathn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9B5472-C604-2404-25FC-AAA0DAF0E3B1}"/>
              </a:ext>
            </a:extLst>
          </p:cNvPr>
          <p:cNvSpPr/>
          <p:nvPr/>
        </p:nvSpPr>
        <p:spPr>
          <a:xfrm>
            <a:off x="7482821" y="2711987"/>
            <a:ext cx="3493188" cy="476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Scheduler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4FF36E-81B3-A57C-6D41-42EF00A54712}"/>
              </a:ext>
            </a:extLst>
          </p:cNvPr>
          <p:cNvSpPr/>
          <p:nvPr/>
        </p:nvSpPr>
        <p:spPr>
          <a:xfrm>
            <a:off x="6889553" y="4073180"/>
            <a:ext cx="4376707" cy="4764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Network Layer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5DEB502-86EF-5BAE-8900-C29A7F74452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957026" y="2014553"/>
            <a:ext cx="600207" cy="371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A730C7-68F1-CD94-6728-446AAC144550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10736096" y="2014553"/>
            <a:ext cx="597637" cy="3846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AF386C-D9AF-5BCF-CB17-6360571DF771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388877" y="3118680"/>
            <a:ext cx="605510" cy="225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87D0EF2-6CA3-EE27-95F9-F66EA851B48D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0464443" y="3118680"/>
            <a:ext cx="285320" cy="223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CCB87A4-2E7C-7C51-5799-01ED91C1710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589876" y="3174504"/>
            <a:ext cx="180049" cy="1672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3708723-1FEB-B8DC-DA49-54A4A1A1F3F7}"/>
              </a:ext>
            </a:extLst>
          </p:cNvPr>
          <p:cNvSpPr txBox="1"/>
          <p:nvPr/>
        </p:nvSpPr>
        <p:spPr>
          <a:xfrm>
            <a:off x="9459420" y="336667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69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3501559" y="1232764"/>
            <a:ext cx="3205622" cy="995377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3781068" y="2637315"/>
            <a:ext cx="1707253" cy="995377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888997" y="2736397"/>
            <a:ext cx="1678879" cy="997886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1858860" y="2527048"/>
            <a:ext cx="1656745" cy="995377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8941" y="4553458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9629" y="4590015"/>
            <a:ext cx="369482" cy="369482"/>
          </a:xfrm>
          <a:prstGeom prst="rect">
            <a:avLst/>
          </a:prstGeom>
        </p:spPr>
      </p:pic>
      <p:pic>
        <p:nvPicPr>
          <p:cNvPr id="14" name="图形 13" descr="用户 纯色填充">
            <a:extLst>
              <a:ext uri="{FF2B5EF4-FFF2-40B4-BE49-F238E27FC236}">
                <a16:creationId xmlns:a16="http://schemas.microsoft.com/office/drawing/2014/main" id="{20A44BD6-F6AF-C007-4139-1432DE978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2870" y="2789715"/>
            <a:ext cx="540366" cy="540366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9593" y="2799243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0658" y="2836044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5467" y="2956858"/>
            <a:ext cx="477770" cy="530839"/>
          </a:xfrm>
          <a:prstGeom prst="rect">
            <a:avLst/>
          </a:prstGeom>
        </p:spPr>
      </p:pic>
      <p:pic>
        <p:nvPicPr>
          <p:cNvPr id="31" name="Graphic 5" descr="Server">
            <a:extLst>
              <a:ext uri="{FF2B5EF4-FFF2-40B4-BE49-F238E27FC236}">
                <a16:creationId xmlns:a16="http://schemas.microsoft.com/office/drawing/2014/main" id="{734777CF-1576-3F41-5945-750A89ABB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6357" y="1436420"/>
            <a:ext cx="576557" cy="640599"/>
          </a:xfrm>
          <a:prstGeom prst="rect">
            <a:avLst/>
          </a:prstGeom>
        </p:spPr>
      </p:pic>
      <p:pic>
        <p:nvPicPr>
          <p:cNvPr id="32" name="Graphic 5" descr="Server">
            <a:extLst>
              <a:ext uri="{FF2B5EF4-FFF2-40B4-BE49-F238E27FC236}">
                <a16:creationId xmlns:a16="http://schemas.microsoft.com/office/drawing/2014/main" id="{D722B605-DC43-5744-9616-5B3EA5A4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4026" y="1398228"/>
            <a:ext cx="576557" cy="640599"/>
          </a:xfrm>
          <a:prstGeom prst="rect">
            <a:avLst/>
          </a:prstGeom>
        </p:spPr>
      </p:pic>
      <p:pic>
        <p:nvPicPr>
          <p:cNvPr id="33" name="图形 32" descr="用户 纯色填充">
            <a:extLst>
              <a:ext uri="{FF2B5EF4-FFF2-40B4-BE49-F238E27FC236}">
                <a16:creationId xmlns:a16="http://schemas.microsoft.com/office/drawing/2014/main" id="{2AB2DB83-D9E6-227D-15A2-2E9207382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8236" y="4907830"/>
            <a:ext cx="452268" cy="452268"/>
          </a:xfrm>
          <a:prstGeom prst="rect">
            <a:avLst/>
          </a:prstGeom>
        </p:spPr>
      </p:pic>
      <p:pic>
        <p:nvPicPr>
          <p:cNvPr id="34" name="图形 33" descr="用户 纯色填充">
            <a:extLst>
              <a:ext uri="{FF2B5EF4-FFF2-40B4-BE49-F238E27FC236}">
                <a16:creationId xmlns:a16="http://schemas.microsoft.com/office/drawing/2014/main" id="{4C651BB6-031E-BF08-766B-1B53D697F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7462" y="4883184"/>
            <a:ext cx="451401" cy="451401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4382714" y="4422338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488547" y="3899571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37" name="图形 36" descr="用户 纯色填充">
            <a:extLst>
              <a:ext uri="{FF2B5EF4-FFF2-40B4-BE49-F238E27FC236}">
                <a16:creationId xmlns:a16="http://schemas.microsoft.com/office/drawing/2014/main" id="{FE01F102-99B9-6A82-8332-C0C281B17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2305" y="4784876"/>
            <a:ext cx="451401" cy="45140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6E3A088-DFC9-CA40-E323-E7CFA429ACE0}"/>
              </a:ext>
            </a:extLst>
          </p:cNvPr>
          <p:cNvSpPr txBox="1"/>
          <p:nvPr/>
        </p:nvSpPr>
        <p:spPr>
          <a:xfrm>
            <a:off x="2842055" y="3085348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A32E5990-8C54-E351-73B4-783647D95F3D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2430591" y="4279261"/>
            <a:ext cx="487471" cy="318740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229799" y="4412055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42" name="图形 41" descr="用户 纯色填充">
            <a:extLst>
              <a:ext uri="{FF2B5EF4-FFF2-40B4-BE49-F238E27FC236}">
                <a16:creationId xmlns:a16="http://schemas.microsoft.com/office/drawing/2014/main" id="{07960D96-A620-4E9D-4316-A32EA42E3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6325" y="3010930"/>
            <a:ext cx="487159" cy="487159"/>
          </a:xfrm>
          <a:prstGeom prst="rect">
            <a:avLst/>
          </a:prstGeom>
        </p:spPr>
      </p:pic>
      <p:pic>
        <p:nvPicPr>
          <p:cNvPr id="43" name="图形 42" descr="用户 纯色填充">
            <a:extLst>
              <a:ext uri="{FF2B5EF4-FFF2-40B4-BE49-F238E27FC236}">
                <a16:creationId xmlns:a16="http://schemas.microsoft.com/office/drawing/2014/main" id="{932575E1-3ADF-829C-2DC3-D9DC158AF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1052" y="2837831"/>
            <a:ext cx="517461" cy="51746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4388230" y="4130497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499695" y="4052055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 flipH="1">
            <a:off x="4626644" y="4262184"/>
            <a:ext cx="3939" cy="16015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473729" y="4183742"/>
            <a:ext cx="268319" cy="2283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7"/>
            <a:endCxn id="1048" idx="3"/>
          </p:cNvCxnSpPr>
          <p:nvPr/>
        </p:nvCxnSpPr>
        <p:spPr>
          <a:xfrm flipV="1">
            <a:off x="3272980" y="2082371"/>
            <a:ext cx="698031" cy="59044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连接符 1028">
            <a:extLst>
              <a:ext uri="{FF2B5EF4-FFF2-40B4-BE49-F238E27FC236}">
                <a16:creationId xmlns:a16="http://schemas.microsoft.com/office/drawing/2014/main" id="{4CEC222D-ACB5-410E-7517-8639750633EB}"/>
              </a:ext>
            </a:extLst>
          </p:cNvPr>
          <p:cNvCxnSpPr>
            <a:cxnSpLocks/>
            <a:endCxn id="1048" idx="4"/>
          </p:cNvCxnSpPr>
          <p:nvPr/>
        </p:nvCxnSpPr>
        <p:spPr>
          <a:xfrm flipV="1">
            <a:off x="3432634" y="2228141"/>
            <a:ext cx="1671736" cy="6684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</p:cNvCxnSpPr>
          <p:nvPr/>
        </p:nvCxnSpPr>
        <p:spPr>
          <a:xfrm>
            <a:off x="6100026" y="2122497"/>
            <a:ext cx="418909" cy="63779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线连接符 1034">
            <a:extLst>
              <a:ext uri="{FF2B5EF4-FFF2-40B4-BE49-F238E27FC236}">
                <a16:creationId xmlns:a16="http://schemas.microsoft.com/office/drawing/2014/main" id="{FFDF13DE-E839-9347-0F40-2624037357B3}"/>
              </a:ext>
            </a:extLst>
          </p:cNvPr>
          <p:cNvCxnSpPr>
            <a:cxnSpLocks/>
            <a:stCxn id="1048" idx="4"/>
            <a:endCxn id="1046" idx="1"/>
          </p:cNvCxnSpPr>
          <p:nvPr/>
        </p:nvCxnSpPr>
        <p:spPr>
          <a:xfrm>
            <a:off x="5104370" y="2228141"/>
            <a:ext cx="1030493" cy="6543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3"/>
          </p:cNvCxnSpPr>
          <p:nvPr/>
        </p:nvCxnSpPr>
        <p:spPr>
          <a:xfrm flipV="1">
            <a:off x="2687232" y="3522426"/>
            <a:ext cx="1" cy="60533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3"/>
          </p:cNvCxnSpPr>
          <p:nvPr/>
        </p:nvCxnSpPr>
        <p:spPr>
          <a:xfrm flipV="1">
            <a:off x="4630583" y="3632693"/>
            <a:ext cx="4112" cy="49780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1211" idx="3"/>
          </p:cNvCxnSpPr>
          <p:nvPr/>
        </p:nvCxnSpPr>
        <p:spPr>
          <a:xfrm flipH="1" flipV="1">
            <a:off x="6730997" y="3787363"/>
            <a:ext cx="11051" cy="26469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6766152" y="4425626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73" name="图形 1072" descr="用户 纯色填充">
            <a:extLst>
              <a:ext uri="{FF2B5EF4-FFF2-40B4-BE49-F238E27FC236}">
                <a16:creationId xmlns:a16="http://schemas.microsoft.com/office/drawing/2014/main" id="{6FA05DB1-F827-E5EC-4408-A66D645C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1133" y="4794548"/>
            <a:ext cx="451401" cy="451401"/>
          </a:xfrm>
          <a:prstGeom prst="rect">
            <a:avLst/>
          </a:prstGeom>
        </p:spPr>
      </p:pic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6742048" y="4183742"/>
            <a:ext cx="252296" cy="25762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3" name="图形 1082" descr="实心填充的恶魔表情 纯色填充">
            <a:extLst>
              <a:ext uri="{FF2B5EF4-FFF2-40B4-BE49-F238E27FC236}">
                <a16:creationId xmlns:a16="http://schemas.microsoft.com/office/drawing/2014/main" id="{BDF4F8B8-6615-8807-7FE0-928DA6DB69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99894" y="4817269"/>
            <a:ext cx="374428" cy="374428"/>
          </a:xfrm>
          <a:prstGeom prst="rect">
            <a:avLst/>
          </a:prstGeom>
        </p:spPr>
      </p:pic>
      <p:cxnSp>
        <p:nvCxnSpPr>
          <p:cNvPr id="1085" name="直线箭头连接符 1084">
            <a:extLst>
              <a:ext uri="{FF2B5EF4-FFF2-40B4-BE49-F238E27FC236}">
                <a16:creationId xmlns:a16="http://schemas.microsoft.com/office/drawing/2014/main" id="{6C539AB5-772F-4D3B-B759-2C23BDFF25A3}"/>
              </a:ext>
            </a:extLst>
          </p:cNvPr>
          <p:cNvCxnSpPr/>
          <p:nvPr/>
        </p:nvCxnSpPr>
        <p:spPr>
          <a:xfrm flipV="1">
            <a:off x="6357852" y="4235111"/>
            <a:ext cx="181006" cy="122452"/>
          </a:xfrm>
          <a:prstGeom prst="straightConnector1">
            <a:avLst/>
          </a:prstGeom>
          <a:ln w="12700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直线箭头连接符 1085">
            <a:extLst>
              <a:ext uri="{FF2B5EF4-FFF2-40B4-BE49-F238E27FC236}">
                <a16:creationId xmlns:a16="http://schemas.microsoft.com/office/drawing/2014/main" id="{BC944F58-DE18-CD6E-5A9F-04F90B4E2675}"/>
              </a:ext>
            </a:extLst>
          </p:cNvPr>
          <p:cNvCxnSpPr>
            <a:cxnSpLocks/>
          </p:cNvCxnSpPr>
          <p:nvPr/>
        </p:nvCxnSpPr>
        <p:spPr>
          <a:xfrm flipH="1" flipV="1">
            <a:off x="6420091" y="3547358"/>
            <a:ext cx="207705" cy="449893"/>
          </a:xfrm>
          <a:prstGeom prst="straightConnector1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6" name="组合 1095">
            <a:extLst>
              <a:ext uri="{FF2B5EF4-FFF2-40B4-BE49-F238E27FC236}">
                <a16:creationId xmlns:a16="http://schemas.microsoft.com/office/drawing/2014/main" id="{9878DBAD-C592-F882-F0E5-2F3389F5EB56}"/>
              </a:ext>
            </a:extLst>
          </p:cNvPr>
          <p:cNvGrpSpPr/>
          <p:nvPr/>
        </p:nvGrpSpPr>
        <p:grpSpPr>
          <a:xfrm>
            <a:off x="6372436" y="3508411"/>
            <a:ext cx="101189" cy="98216"/>
            <a:chOff x="5697747" y="3878821"/>
            <a:chExt cx="101189" cy="98216"/>
          </a:xfrm>
        </p:grpSpPr>
        <p:cxnSp>
          <p:nvCxnSpPr>
            <p:cNvPr id="1091" name="直线连接符 1090">
              <a:extLst>
                <a:ext uri="{FF2B5EF4-FFF2-40B4-BE49-F238E27FC236}">
                  <a16:creationId xmlns:a16="http://schemas.microsoft.com/office/drawing/2014/main" id="{8B6CE5CD-94B8-F504-E23B-E5329FA02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747" y="3908833"/>
              <a:ext cx="101189" cy="18228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线连接符 1091">
              <a:extLst>
                <a:ext uri="{FF2B5EF4-FFF2-40B4-BE49-F238E27FC236}">
                  <a16:creationId xmlns:a16="http://schemas.microsoft.com/office/drawing/2014/main" id="{A6AFB8D2-D664-D459-A229-6067A2EC6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364" y="3878821"/>
              <a:ext cx="49546" cy="98216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8" name="图形 1097" descr="警告 纯色填充">
            <a:extLst>
              <a:ext uri="{FF2B5EF4-FFF2-40B4-BE49-F238E27FC236}">
                <a16:creationId xmlns:a16="http://schemas.microsoft.com/office/drawing/2014/main" id="{936CAFC2-60E8-4819-B4D4-811D9980A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22628" y="4517938"/>
            <a:ext cx="152839" cy="152839"/>
          </a:xfrm>
          <a:prstGeom prst="rect">
            <a:avLst/>
          </a:prstGeom>
        </p:spPr>
      </p:pic>
      <p:sp>
        <p:nvSpPr>
          <p:cNvPr id="1104" name="右弧形箭头 1103">
            <a:extLst>
              <a:ext uri="{FF2B5EF4-FFF2-40B4-BE49-F238E27FC236}">
                <a16:creationId xmlns:a16="http://schemas.microsoft.com/office/drawing/2014/main" id="{46B7D0D4-6F3A-387A-E9E0-B4E355B2EDCE}"/>
              </a:ext>
            </a:extLst>
          </p:cNvPr>
          <p:cNvSpPr/>
          <p:nvPr/>
        </p:nvSpPr>
        <p:spPr>
          <a:xfrm rot="16200000">
            <a:off x="2659030" y="5117313"/>
            <a:ext cx="212564" cy="698137"/>
          </a:xfrm>
          <a:prstGeom prst="curvedRightArrow">
            <a:avLst/>
          </a:prstGeom>
          <a:solidFill>
            <a:srgbClr val="685B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6" name="右弧形箭头 1105">
            <a:extLst>
              <a:ext uri="{FF2B5EF4-FFF2-40B4-BE49-F238E27FC236}">
                <a16:creationId xmlns:a16="http://schemas.microsoft.com/office/drawing/2014/main" id="{3DDFA3BF-389A-F1AA-61EA-6627FD1E131E}"/>
              </a:ext>
            </a:extLst>
          </p:cNvPr>
          <p:cNvSpPr/>
          <p:nvPr/>
        </p:nvSpPr>
        <p:spPr>
          <a:xfrm rot="15778764">
            <a:off x="3860384" y="4986790"/>
            <a:ext cx="230103" cy="815999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7" name="文本框 1106">
            <a:extLst>
              <a:ext uri="{FF2B5EF4-FFF2-40B4-BE49-F238E27FC236}">
                <a16:creationId xmlns:a16="http://schemas.microsoft.com/office/drawing/2014/main" id="{23F22F22-D291-AC82-2B1D-04A697B7423B}"/>
              </a:ext>
            </a:extLst>
          </p:cNvPr>
          <p:cNvSpPr txBox="1"/>
          <p:nvPr/>
        </p:nvSpPr>
        <p:spPr>
          <a:xfrm>
            <a:off x="2267178" y="555138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Intra-move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8A43417A-80F5-9AA1-261A-56A6BFA53FDB}"/>
              </a:ext>
            </a:extLst>
          </p:cNvPr>
          <p:cNvSpPr txBox="1"/>
          <p:nvPr/>
        </p:nvSpPr>
        <p:spPr>
          <a:xfrm>
            <a:off x="3526017" y="55066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Inter-move</a:t>
            </a:r>
            <a:endParaRPr kumimoji="1" lang="zh-CN" alt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478513" y="9181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3847105" y="3766067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0"/>
          </p:cNvCxnSpPr>
          <p:nvPr/>
        </p:nvCxnSpPr>
        <p:spPr>
          <a:xfrm flipH="1" flipV="1">
            <a:off x="4400896" y="2179500"/>
            <a:ext cx="233799" cy="4578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1047" idx="7"/>
          </p:cNvCxnSpPr>
          <p:nvPr/>
        </p:nvCxnSpPr>
        <p:spPr>
          <a:xfrm flipV="1">
            <a:off x="5238300" y="2220732"/>
            <a:ext cx="285668" cy="5623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Freeform 35">
            <a:extLst>
              <a:ext uri="{FF2B5EF4-FFF2-40B4-BE49-F238E27FC236}">
                <a16:creationId xmlns:a16="http://schemas.microsoft.com/office/drawing/2014/main" id="{4E7E2EED-3B19-E919-48EB-2F8C374CABFD}"/>
              </a:ext>
            </a:extLst>
          </p:cNvPr>
          <p:cNvSpPr/>
          <p:nvPr/>
        </p:nvSpPr>
        <p:spPr bwMode="auto">
          <a:xfrm>
            <a:off x="6064156" y="3015207"/>
            <a:ext cx="379770" cy="524651"/>
          </a:xfrm>
          <a:custGeom>
            <a:avLst/>
            <a:gdLst>
              <a:gd name="T0" fmla="*/ 0 w 122"/>
              <a:gd name="T1" fmla="*/ 21 h 168"/>
              <a:gd name="T2" fmla="*/ 61 w 122"/>
              <a:gd name="T3" fmla="*/ 0 h 168"/>
              <a:gd name="T4" fmla="*/ 122 w 122"/>
              <a:gd name="T5" fmla="*/ 21 h 168"/>
              <a:gd name="T6" fmla="*/ 122 w 122"/>
              <a:gd name="T7" fmla="*/ 107 h 168"/>
              <a:gd name="T8" fmla="*/ 61 w 122"/>
              <a:gd name="T9" fmla="*/ 168 h 168"/>
              <a:gd name="T10" fmla="*/ 0 w 122"/>
              <a:gd name="T11" fmla="*/ 107 h 168"/>
              <a:gd name="T12" fmla="*/ 0 w 122"/>
              <a:gd name="T13" fmla="*/ 2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68">
                <a:moveTo>
                  <a:pt x="0" y="21"/>
                </a:moveTo>
                <a:cubicBezTo>
                  <a:pt x="53" y="21"/>
                  <a:pt x="61" y="0"/>
                  <a:pt x="61" y="0"/>
                </a:cubicBezTo>
                <a:cubicBezTo>
                  <a:pt x="61" y="0"/>
                  <a:pt x="69" y="21"/>
                  <a:pt x="122" y="21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2" y="141"/>
                  <a:pt x="61" y="168"/>
                  <a:pt x="61" y="168"/>
                </a:cubicBezTo>
                <a:cubicBezTo>
                  <a:pt x="61" y="168"/>
                  <a:pt x="0" y="141"/>
                  <a:pt x="0" y="107"/>
                </a:cubicBezTo>
                <a:lnTo>
                  <a:pt x="0" y="21"/>
                </a:lnTo>
                <a:close/>
              </a:path>
            </a:pathLst>
          </a:custGeom>
          <a:solidFill>
            <a:srgbClr val="F4F8E9"/>
          </a:solidFill>
          <a:ln w="190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123" name="直线箭头连接符 1122">
            <a:extLst>
              <a:ext uri="{FF2B5EF4-FFF2-40B4-BE49-F238E27FC236}">
                <a16:creationId xmlns:a16="http://schemas.microsoft.com/office/drawing/2014/main" id="{E2642B6F-3DBD-730D-A12E-86BCF47B9958}"/>
              </a:ext>
            </a:extLst>
          </p:cNvPr>
          <p:cNvCxnSpPr>
            <a:cxnSpLocks/>
          </p:cNvCxnSpPr>
          <p:nvPr/>
        </p:nvCxnSpPr>
        <p:spPr>
          <a:xfrm flipH="1">
            <a:off x="3333236" y="2133700"/>
            <a:ext cx="567393" cy="487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直线箭头连接符 1124">
            <a:extLst>
              <a:ext uri="{FF2B5EF4-FFF2-40B4-BE49-F238E27FC236}">
                <a16:creationId xmlns:a16="http://schemas.microsoft.com/office/drawing/2014/main" id="{DD57BAA5-7176-D0D2-C8CF-05EBF1F8FB03}"/>
              </a:ext>
            </a:extLst>
          </p:cNvPr>
          <p:cNvCxnSpPr>
            <a:cxnSpLocks/>
          </p:cNvCxnSpPr>
          <p:nvPr/>
        </p:nvCxnSpPr>
        <p:spPr>
          <a:xfrm flipH="1" flipV="1">
            <a:off x="6134863" y="2179500"/>
            <a:ext cx="313184" cy="463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直线箭头连接符 1132">
            <a:extLst>
              <a:ext uri="{FF2B5EF4-FFF2-40B4-BE49-F238E27FC236}">
                <a16:creationId xmlns:a16="http://schemas.microsoft.com/office/drawing/2014/main" id="{57DE4D19-98F0-CB92-5753-0DDB12B66FE5}"/>
              </a:ext>
            </a:extLst>
          </p:cNvPr>
          <p:cNvCxnSpPr>
            <a:cxnSpLocks/>
          </p:cNvCxnSpPr>
          <p:nvPr/>
        </p:nvCxnSpPr>
        <p:spPr>
          <a:xfrm flipH="1">
            <a:off x="3552752" y="2302231"/>
            <a:ext cx="1375676" cy="5463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直线箭头连接符 1134">
            <a:extLst>
              <a:ext uri="{FF2B5EF4-FFF2-40B4-BE49-F238E27FC236}">
                <a16:creationId xmlns:a16="http://schemas.microsoft.com/office/drawing/2014/main" id="{771564DA-5620-50AD-DF0A-5EA3EB00924C}"/>
              </a:ext>
            </a:extLst>
          </p:cNvPr>
          <p:cNvCxnSpPr>
            <a:cxnSpLocks/>
          </p:cNvCxnSpPr>
          <p:nvPr/>
        </p:nvCxnSpPr>
        <p:spPr>
          <a:xfrm flipH="1" flipV="1">
            <a:off x="5329361" y="2366589"/>
            <a:ext cx="713553" cy="4585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图形 1078" descr="用户 纯色填充">
            <a:extLst>
              <a:ext uri="{FF2B5EF4-FFF2-40B4-BE49-F238E27FC236}">
                <a16:creationId xmlns:a16="http://schemas.microsoft.com/office/drawing/2014/main" id="{38953239-59B1-8B10-14E5-8709E4314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0039" y="3060211"/>
            <a:ext cx="379312" cy="379312"/>
          </a:xfrm>
          <a:prstGeom prst="rect">
            <a:avLst/>
          </a:prstGeom>
        </p:spPr>
      </p:pic>
      <p:sp>
        <p:nvSpPr>
          <p:cNvPr id="1183" name="右弧形箭头 1182">
            <a:extLst>
              <a:ext uri="{FF2B5EF4-FFF2-40B4-BE49-F238E27FC236}">
                <a16:creationId xmlns:a16="http://schemas.microsoft.com/office/drawing/2014/main" id="{9243CFAF-1C76-0D6C-4CB8-97169635F1D2}"/>
              </a:ext>
            </a:extLst>
          </p:cNvPr>
          <p:cNvSpPr/>
          <p:nvPr/>
        </p:nvSpPr>
        <p:spPr>
          <a:xfrm rot="16200000">
            <a:off x="3519938" y="3027045"/>
            <a:ext cx="248669" cy="838826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84" name="文本框 1183">
            <a:extLst>
              <a:ext uri="{FF2B5EF4-FFF2-40B4-BE49-F238E27FC236}">
                <a16:creationId xmlns:a16="http://schemas.microsoft.com/office/drawing/2014/main" id="{1403B5A3-172A-6D8D-C28B-792978E3C61E}"/>
              </a:ext>
            </a:extLst>
          </p:cNvPr>
          <p:cNvSpPr txBox="1"/>
          <p:nvPr/>
        </p:nvSpPr>
        <p:spPr>
          <a:xfrm>
            <a:off x="2923550" y="3553998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Cybertwin migration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5" name="文本框 1184">
            <a:extLst>
              <a:ext uri="{FF2B5EF4-FFF2-40B4-BE49-F238E27FC236}">
                <a16:creationId xmlns:a16="http://schemas.microsoft.com/office/drawing/2014/main" id="{BD3BC317-42A0-0D1C-1A00-6363BEEB21B2}"/>
              </a:ext>
            </a:extLst>
          </p:cNvPr>
          <p:cNvSpPr txBox="1"/>
          <p:nvPr/>
        </p:nvSpPr>
        <p:spPr>
          <a:xfrm>
            <a:off x="4000016" y="3115932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6" name="文本框 1185">
            <a:extLst>
              <a:ext uri="{FF2B5EF4-FFF2-40B4-BE49-F238E27FC236}">
                <a16:creationId xmlns:a16="http://schemas.microsoft.com/office/drawing/2014/main" id="{7DC06472-B6FB-753C-872A-E40461519444}"/>
              </a:ext>
            </a:extLst>
          </p:cNvPr>
          <p:cNvSpPr txBox="1"/>
          <p:nvPr/>
        </p:nvSpPr>
        <p:spPr>
          <a:xfrm>
            <a:off x="6930908" y="327001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502680" y="237391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93" name="直线箭头连接符 1192">
            <a:extLst>
              <a:ext uri="{FF2B5EF4-FFF2-40B4-BE49-F238E27FC236}">
                <a16:creationId xmlns:a16="http://schemas.microsoft.com/office/drawing/2014/main" id="{6058DFF3-F110-B5B2-02FC-A13FE974A82D}"/>
              </a:ext>
            </a:extLst>
          </p:cNvPr>
          <p:cNvCxnSpPr>
            <a:cxnSpLocks/>
          </p:cNvCxnSpPr>
          <p:nvPr/>
        </p:nvCxnSpPr>
        <p:spPr>
          <a:xfrm flipV="1">
            <a:off x="3149562" y="1984891"/>
            <a:ext cx="335774" cy="43586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直线箭头连接符 1194">
            <a:extLst>
              <a:ext uri="{FF2B5EF4-FFF2-40B4-BE49-F238E27FC236}">
                <a16:creationId xmlns:a16="http://schemas.microsoft.com/office/drawing/2014/main" id="{B95EFB99-ADDD-DE83-18D8-558436F08678}"/>
              </a:ext>
            </a:extLst>
          </p:cNvPr>
          <p:cNvCxnSpPr>
            <a:cxnSpLocks/>
          </p:cNvCxnSpPr>
          <p:nvPr/>
        </p:nvCxnSpPr>
        <p:spPr>
          <a:xfrm flipH="1">
            <a:off x="2881297" y="1899892"/>
            <a:ext cx="317936" cy="42662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直线箭头连接符 1198">
            <a:extLst>
              <a:ext uri="{FF2B5EF4-FFF2-40B4-BE49-F238E27FC236}">
                <a16:creationId xmlns:a16="http://schemas.microsoft.com/office/drawing/2014/main" id="{5553097F-21F4-CAFB-0F81-0DE02F5F5C1B}"/>
              </a:ext>
            </a:extLst>
          </p:cNvPr>
          <p:cNvCxnSpPr>
            <a:cxnSpLocks/>
          </p:cNvCxnSpPr>
          <p:nvPr/>
        </p:nvCxnSpPr>
        <p:spPr>
          <a:xfrm flipH="1" flipV="1">
            <a:off x="6482884" y="2077019"/>
            <a:ext cx="182877" cy="5444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" name="文本框 1210">
            <a:extLst>
              <a:ext uri="{FF2B5EF4-FFF2-40B4-BE49-F238E27FC236}">
                <a16:creationId xmlns:a16="http://schemas.microsoft.com/office/drawing/2014/main" id="{DF177887-48C1-A90C-0344-2DD373C8DB55}"/>
              </a:ext>
            </a:extLst>
          </p:cNvPr>
          <p:cNvSpPr txBox="1"/>
          <p:nvPr/>
        </p:nvSpPr>
        <p:spPr>
          <a:xfrm>
            <a:off x="5592544" y="3679641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Malicious traffic</a:t>
            </a:r>
            <a:endParaRPr kumimoji="1" lang="zh-CN" altLang="en-US" sz="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B781AAC9-E0B5-2F33-26F3-B4BDFD2C7D9C}"/>
              </a:ext>
            </a:extLst>
          </p:cNvPr>
          <p:cNvGrpSpPr/>
          <p:nvPr/>
        </p:nvGrpSpPr>
        <p:grpSpPr>
          <a:xfrm>
            <a:off x="3040758" y="994026"/>
            <a:ext cx="998648" cy="766528"/>
            <a:chOff x="2347108" y="982513"/>
            <a:chExt cx="998648" cy="766528"/>
          </a:xfrm>
        </p:grpSpPr>
        <p:sp>
          <p:nvSpPr>
            <p:cNvPr id="1218" name="文本框 1217">
              <a:extLst>
                <a:ext uri="{FF2B5EF4-FFF2-40B4-BE49-F238E27FC236}">
                  <a16:creationId xmlns:a16="http://schemas.microsoft.com/office/drawing/2014/main" id="{1A2AADAC-C1A5-1EB9-61E1-F63B27350767}"/>
                </a:ext>
              </a:extLst>
            </p:cNvPr>
            <p:cNvSpPr txBox="1"/>
            <p:nvPr/>
          </p:nvSpPr>
          <p:spPr>
            <a:xfrm>
              <a:off x="2572017" y="982513"/>
              <a:ext cx="53694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CNRS</a:t>
              </a:r>
              <a:endParaRPr lang="zh-CN" altLang="en-US" sz="2800" dirty="0"/>
            </a:p>
          </p:txBody>
        </p:sp>
        <p:grpSp>
          <p:nvGrpSpPr>
            <p:cNvPr id="1232" name="组合 1231">
              <a:extLst>
                <a:ext uri="{FF2B5EF4-FFF2-40B4-BE49-F238E27FC236}">
                  <a16:creationId xmlns:a16="http://schemas.microsoft.com/office/drawing/2014/main" id="{A0C460C4-2822-2E57-3AA7-63719D4E5952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1213" name="一个圆顶角并剪去另一个顶角的矩形 1212">
                <a:extLst>
                  <a:ext uri="{FF2B5EF4-FFF2-40B4-BE49-F238E27FC236}">
                    <a16:creationId xmlns:a16="http://schemas.microsoft.com/office/drawing/2014/main" id="{252D405B-B0E7-8C51-0FB5-B975E763C676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14" name="文本框 1213">
                <a:extLst>
                  <a:ext uri="{FF2B5EF4-FFF2-40B4-BE49-F238E27FC236}">
                    <a16:creationId xmlns:a16="http://schemas.microsoft.com/office/drawing/2014/main" id="{8C515E8F-43BA-3355-D071-727FFDD4790D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5" name="文本框 1214">
                <a:extLst>
                  <a:ext uri="{FF2B5EF4-FFF2-40B4-BE49-F238E27FC236}">
                    <a16:creationId xmlns:a16="http://schemas.microsoft.com/office/drawing/2014/main" id="{E48F2272-532D-3724-62E0-2648CBF03D92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6" name="文本框 1215">
                <a:extLst>
                  <a:ext uri="{FF2B5EF4-FFF2-40B4-BE49-F238E27FC236}">
                    <a16:creationId xmlns:a16="http://schemas.microsoft.com/office/drawing/2014/main" id="{613478D4-1D72-97CE-5949-55C1BA52591F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220" name="直线连接符 1219">
                <a:extLst>
                  <a:ext uri="{FF2B5EF4-FFF2-40B4-BE49-F238E27FC236}">
                    <a16:creationId xmlns:a16="http://schemas.microsoft.com/office/drawing/2014/main" id="{F8EA6351-CFD5-A6BE-0587-B372588A2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直线连接符 1221">
                <a:extLst>
                  <a:ext uri="{FF2B5EF4-FFF2-40B4-BE49-F238E27FC236}">
                    <a16:creationId xmlns:a16="http://schemas.microsoft.com/office/drawing/2014/main" id="{B83E158A-3E1D-C4B2-4F4C-8C364DC1C3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直线连接符 1228">
                <a:extLst>
                  <a:ext uri="{FF2B5EF4-FFF2-40B4-BE49-F238E27FC236}">
                    <a16:creationId xmlns:a16="http://schemas.microsoft.com/office/drawing/2014/main" id="{8317A488-162E-45ED-8ADB-8402A180A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直线连接符 1229">
                <a:extLst>
                  <a:ext uri="{FF2B5EF4-FFF2-40B4-BE49-F238E27FC236}">
                    <a16:creationId xmlns:a16="http://schemas.microsoft.com/office/drawing/2014/main" id="{F34520BD-AC42-90E8-014D-D30037D9EE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6" name="椭圆 1245">
            <a:extLst>
              <a:ext uri="{FF2B5EF4-FFF2-40B4-BE49-F238E27FC236}">
                <a16:creationId xmlns:a16="http://schemas.microsoft.com/office/drawing/2014/main" id="{114D33E6-BD95-2880-B3C0-A4422B66940D}"/>
              </a:ext>
            </a:extLst>
          </p:cNvPr>
          <p:cNvSpPr/>
          <p:nvPr/>
        </p:nvSpPr>
        <p:spPr>
          <a:xfrm>
            <a:off x="6656876" y="222814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7" name="椭圆 1246">
            <a:extLst>
              <a:ext uri="{FF2B5EF4-FFF2-40B4-BE49-F238E27FC236}">
                <a16:creationId xmlns:a16="http://schemas.microsoft.com/office/drawing/2014/main" id="{16793061-A2B8-ACE2-412F-A696285897E2}"/>
              </a:ext>
            </a:extLst>
          </p:cNvPr>
          <p:cNvSpPr/>
          <p:nvPr/>
        </p:nvSpPr>
        <p:spPr>
          <a:xfrm>
            <a:off x="3354266" y="217767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8" name="椭圆 1247">
            <a:extLst>
              <a:ext uri="{FF2B5EF4-FFF2-40B4-BE49-F238E27FC236}">
                <a16:creationId xmlns:a16="http://schemas.microsoft.com/office/drawing/2014/main" id="{5715597E-CA3E-683E-E369-9EE628CF2726}"/>
              </a:ext>
            </a:extLst>
          </p:cNvPr>
          <p:cNvSpPr/>
          <p:nvPr/>
        </p:nvSpPr>
        <p:spPr>
          <a:xfrm>
            <a:off x="2871301" y="1972244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9" name="椭圆 1248">
            <a:extLst>
              <a:ext uri="{FF2B5EF4-FFF2-40B4-BE49-F238E27FC236}">
                <a16:creationId xmlns:a16="http://schemas.microsoft.com/office/drawing/2014/main" id="{C5605185-EC8B-F6EB-F949-CD9348A87AE6}"/>
              </a:ext>
            </a:extLst>
          </p:cNvPr>
          <p:cNvSpPr/>
          <p:nvPr/>
        </p:nvSpPr>
        <p:spPr>
          <a:xfrm>
            <a:off x="1997027" y="1094316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0" name="文本框 1249">
            <a:extLst>
              <a:ext uri="{FF2B5EF4-FFF2-40B4-BE49-F238E27FC236}">
                <a16:creationId xmlns:a16="http://schemas.microsoft.com/office/drawing/2014/main" id="{F22BFCDC-C9C0-4839-FEB7-007091D2C247}"/>
              </a:ext>
            </a:extLst>
          </p:cNvPr>
          <p:cNvSpPr txBox="1"/>
          <p:nvPr/>
        </p:nvSpPr>
        <p:spPr>
          <a:xfrm>
            <a:off x="2136736" y="104951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1" name="椭圆 1250">
            <a:extLst>
              <a:ext uri="{FF2B5EF4-FFF2-40B4-BE49-F238E27FC236}">
                <a16:creationId xmlns:a16="http://schemas.microsoft.com/office/drawing/2014/main" id="{AF00303F-F697-5094-0153-4C3FB4F73F1B}"/>
              </a:ext>
            </a:extLst>
          </p:cNvPr>
          <p:cNvSpPr/>
          <p:nvPr/>
        </p:nvSpPr>
        <p:spPr>
          <a:xfrm>
            <a:off x="1997027" y="1322158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2" name="文本框 1251">
            <a:extLst>
              <a:ext uri="{FF2B5EF4-FFF2-40B4-BE49-F238E27FC236}">
                <a16:creationId xmlns:a16="http://schemas.microsoft.com/office/drawing/2014/main" id="{11876EF2-CAA0-C630-9F68-7BD5F89277E5}"/>
              </a:ext>
            </a:extLst>
          </p:cNvPr>
          <p:cNvSpPr txBox="1"/>
          <p:nvPr/>
        </p:nvSpPr>
        <p:spPr>
          <a:xfrm>
            <a:off x="2147057" y="126491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Query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3" name="椭圆 1252">
            <a:extLst>
              <a:ext uri="{FF2B5EF4-FFF2-40B4-BE49-F238E27FC236}">
                <a16:creationId xmlns:a16="http://schemas.microsoft.com/office/drawing/2014/main" id="{E5A07CB3-D480-30EC-FA92-B3AD176513AB}"/>
              </a:ext>
            </a:extLst>
          </p:cNvPr>
          <p:cNvSpPr/>
          <p:nvPr/>
        </p:nvSpPr>
        <p:spPr>
          <a:xfrm>
            <a:off x="1999826" y="1560213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4" name="文本框 1253">
            <a:extLst>
              <a:ext uri="{FF2B5EF4-FFF2-40B4-BE49-F238E27FC236}">
                <a16:creationId xmlns:a16="http://schemas.microsoft.com/office/drawing/2014/main" id="{384D9A90-FDEA-4263-CDE4-322BB2F8FCB6}"/>
              </a:ext>
            </a:extLst>
          </p:cNvPr>
          <p:cNvSpPr txBox="1"/>
          <p:nvPr/>
        </p:nvSpPr>
        <p:spPr>
          <a:xfrm>
            <a:off x="2139034" y="1497714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Response NA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5" name="文本框 1254">
            <a:extLst>
              <a:ext uri="{FF2B5EF4-FFF2-40B4-BE49-F238E27FC236}">
                <a16:creationId xmlns:a16="http://schemas.microsoft.com/office/drawing/2014/main" id="{8EE95625-9F10-C761-289A-C0952869318C}"/>
              </a:ext>
            </a:extLst>
          </p:cNvPr>
          <p:cNvSpPr txBox="1"/>
          <p:nvPr/>
        </p:nvSpPr>
        <p:spPr>
          <a:xfrm>
            <a:off x="6534961" y="109797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Multipath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6" name="直线箭头连接符 1255">
            <a:extLst>
              <a:ext uri="{FF2B5EF4-FFF2-40B4-BE49-F238E27FC236}">
                <a16:creationId xmlns:a16="http://schemas.microsoft.com/office/drawing/2014/main" id="{2FE9AC6E-B0D6-02FB-3094-DB3148BE7B9B}"/>
              </a:ext>
            </a:extLst>
          </p:cNvPr>
          <p:cNvCxnSpPr>
            <a:cxnSpLocks/>
          </p:cNvCxnSpPr>
          <p:nvPr/>
        </p:nvCxnSpPr>
        <p:spPr>
          <a:xfrm>
            <a:off x="6974673" y="1481461"/>
            <a:ext cx="4708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直线箭头连接符 1257">
            <a:extLst>
              <a:ext uri="{FF2B5EF4-FFF2-40B4-BE49-F238E27FC236}">
                <a16:creationId xmlns:a16="http://schemas.microsoft.com/office/drawing/2014/main" id="{E7A18D1D-C50D-9717-7641-C1B4C5E83A0E}"/>
              </a:ext>
            </a:extLst>
          </p:cNvPr>
          <p:cNvCxnSpPr>
            <a:cxnSpLocks/>
          </p:cNvCxnSpPr>
          <p:nvPr/>
        </p:nvCxnSpPr>
        <p:spPr>
          <a:xfrm flipV="1">
            <a:off x="6974673" y="1695160"/>
            <a:ext cx="470892" cy="27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文本框 1260">
            <a:extLst>
              <a:ext uri="{FF2B5EF4-FFF2-40B4-BE49-F238E27FC236}">
                <a16:creationId xmlns:a16="http://schemas.microsoft.com/office/drawing/2014/main" id="{7961EE57-72C3-317B-3805-1A104918D874}"/>
              </a:ext>
            </a:extLst>
          </p:cNvPr>
          <p:cNvSpPr txBox="1"/>
          <p:nvPr/>
        </p:nvSpPr>
        <p:spPr>
          <a:xfrm>
            <a:off x="6445854" y="134918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1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2" name="文本框 1261">
            <a:extLst>
              <a:ext uri="{FF2B5EF4-FFF2-40B4-BE49-F238E27FC236}">
                <a16:creationId xmlns:a16="http://schemas.microsoft.com/office/drawing/2014/main" id="{19553604-2192-9D25-77BD-7AB02B2F95DD}"/>
              </a:ext>
            </a:extLst>
          </p:cNvPr>
          <p:cNvSpPr txBox="1"/>
          <p:nvPr/>
        </p:nvSpPr>
        <p:spPr>
          <a:xfrm>
            <a:off x="6438320" y="1572425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2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9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F4E4A6-492B-42A3-1039-B33EAC992EAC}"/>
              </a:ext>
            </a:extLst>
          </p:cNvPr>
          <p:cNvSpPr/>
          <p:nvPr/>
        </p:nvSpPr>
        <p:spPr>
          <a:xfrm>
            <a:off x="2209421" y="211284"/>
            <a:ext cx="7773157" cy="643543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9C51F5-66AA-3109-4556-EAA1B57FD58B}"/>
              </a:ext>
            </a:extLst>
          </p:cNvPr>
          <p:cNvSpPr txBox="1"/>
          <p:nvPr/>
        </p:nvSpPr>
        <p:spPr>
          <a:xfrm>
            <a:off x="4494028" y="159043"/>
            <a:ext cx="424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Cybertwin Application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C2D1C9-33C0-EB6A-5F0F-F66F5F3C5221}"/>
              </a:ext>
            </a:extLst>
          </p:cNvPr>
          <p:cNvSpPr/>
          <p:nvPr/>
        </p:nvSpPr>
        <p:spPr>
          <a:xfrm>
            <a:off x="3599904" y="725492"/>
            <a:ext cx="5365466" cy="726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Standard Socket API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1940EB-A499-051A-C236-87142E3E2EA7}"/>
              </a:ext>
            </a:extLst>
          </p:cNvPr>
          <p:cNvSpPr/>
          <p:nvPr/>
        </p:nvSpPr>
        <p:spPr>
          <a:xfrm>
            <a:off x="2472368" y="1527223"/>
            <a:ext cx="7385083" cy="892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Multipath Data Transfer Protocol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6EC447-BBF2-CCD0-5B5C-985D6AF1FAC8}"/>
              </a:ext>
            </a:extLst>
          </p:cNvPr>
          <p:cNvSpPr/>
          <p:nvPr/>
        </p:nvSpPr>
        <p:spPr>
          <a:xfrm>
            <a:off x="2345499" y="3311229"/>
            <a:ext cx="1974265" cy="1133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TCP path 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14F829-E433-6BCD-08CB-ECD40B0D9A98}"/>
              </a:ext>
            </a:extLst>
          </p:cNvPr>
          <p:cNvSpPr/>
          <p:nvPr/>
        </p:nvSpPr>
        <p:spPr>
          <a:xfrm>
            <a:off x="4639903" y="3311229"/>
            <a:ext cx="1974265" cy="1133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TCP path 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3537DD-F2DC-1619-1468-C1ED0C9B19FF}"/>
              </a:ext>
            </a:extLst>
          </p:cNvPr>
          <p:cNvSpPr/>
          <p:nvPr/>
        </p:nvSpPr>
        <p:spPr>
          <a:xfrm>
            <a:off x="7883188" y="3309114"/>
            <a:ext cx="1974264" cy="1133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TCP path 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9B5472-C604-2404-25FC-AAA0DAF0E3B1}"/>
              </a:ext>
            </a:extLst>
          </p:cNvPr>
          <p:cNvSpPr/>
          <p:nvPr/>
        </p:nvSpPr>
        <p:spPr>
          <a:xfrm>
            <a:off x="3334636" y="2265370"/>
            <a:ext cx="5896002" cy="8929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Scheduler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4FF36E-81B3-A57C-6D41-42EF00A54712}"/>
              </a:ext>
            </a:extLst>
          </p:cNvPr>
          <p:cNvSpPr/>
          <p:nvPr/>
        </p:nvSpPr>
        <p:spPr>
          <a:xfrm>
            <a:off x="2318963" y="4556844"/>
            <a:ext cx="7538488" cy="8929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Network Layer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5DEB502-86EF-5BAE-8900-C29A7F74452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404015" y="1088973"/>
            <a:ext cx="1195889" cy="41365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A730C7-68F1-CD94-6728-446AAC144550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8965370" y="1088973"/>
            <a:ext cx="823728" cy="40570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AF386C-D9AF-5BCF-CB17-6360571DF771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3332632" y="3027515"/>
            <a:ext cx="865454" cy="2837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87D0EF2-6CA3-EE27-95F9-F66EA851B48D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8367188" y="3027515"/>
            <a:ext cx="503132" cy="2815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CCB87A4-2E7C-7C51-5799-01ED91C1710B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5627036" y="3158278"/>
            <a:ext cx="655601" cy="152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3708723-1FEB-B8DC-DA49-54A4A1A1F3F7}"/>
              </a:ext>
            </a:extLst>
          </p:cNvPr>
          <p:cNvSpPr txBox="1"/>
          <p:nvPr/>
        </p:nvSpPr>
        <p:spPr>
          <a:xfrm>
            <a:off x="7008725" y="3550756"/>
            <a:ext cx="87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17BBAD-E791-6086-8500-CE31E565ADAD}"/>
              </a:ext>
            </a:extLst>
          </p:cNvPr>
          <p:cNvSpPr/>
          <p:nvPr/>
        </p:nvSpPr>
        <p:spPr>
          <a:xfrm>
            <a:off x="2318963" y="5587269"/>
            <a:ext cx="7538488" cy="8929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Data Link &amp; Physical Layer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64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17C858FC-C2CF-63C9-1D37-A7983199985B}"/>
              </a:ext>
            </a:extLst>
          </p:cNvPr>
          <p:cNvSpPr/>
          <p:nvPr/>
        </p:nvSpPr>
        <p:spPr>
          <a:xfrm>
            <a:off x="4221801" y="1672309"/>
            <a:ext cx="4503907" cy="29491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F8033A0-6DFC-C669-E3B6-E432B696FE68}"/>
              </a:ext>
            </a:extLst>
          </p:cNvPr>
          <p:cNvSpPr/>
          <p:nvPr/>
        </p:nvSpPr>
        <p:spPr>
          <a:xfrm>
            <a:off x="4353128" y="2245952"/>
            <a:ext cx="4216954" cy="418290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Cybertwin Communication Model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92C7A0-02EF-D751-0853-E23B7EF945F5}"/>
              </a:ext>
            </a:extLst>
          </p:cNvPr>
          <p:cNvSpPr/>
          <p:nvPr/>
        </p:nvSpPr>
        <p:spPr>
          <a:xfrm>
            <a:off x="4348265" y="2734321"/>
            <a:ext cx="987357" cy="418290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CNRS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D72247-A560-334D-DC1E-43FA62E04293}"/>
              </a:ext>
            </a:extLst>
          </p:cNvPr>
          <p:cNvSpPr/>
          <p:nvPr/>
        </p:nvSpPr>
        <p:spPr>
          <a:xfrm>
            <a:off x="5359947" y="2737380"/>
            <a:ext cx="841442" cy="418290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MDTP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8C2C49-6319-9FAD-A3BB-59C35CB0B3B4}"/>
              </a:ext>
            </a:extLst>
          </p:cNvPr>
          <p:cNvSpPr/>
          <p:nvPr/>
        </p:nvSpPr>
        <p:spPr>
          <a:xfrm>
            <a:off x="6235854" y="2734321"/>
            <a:ext cx="1196083" cy="418290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Zero-Trust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流程图: 资料带 15">
            <a:extLst>
              <a:ext uri="{FF2B5EF4-FFF2-40B4-BE49-F238E27FC236}">
                <a16:creationId xmlns:a16="http://schemas.microsoft.com/office/drawing/2014/main" id="{D951E970-2FE6-D450-7EA4-DFD30C16F47D}"/>
              </a:ext>
            </a:extLst>
          </p:cNvPr>
          <p:cNvSpPr/>
          <p:nvPr/>
        </p:nvSpPr>
        <p:spPr>
          <a:xfrm>
            <a:off x="5615226" y="4985276"/>
            <a:ext cx="2132576" cy="932938"/>
          </a:xfrm>
          <a:prstGeom prst="flowChartPunchedTap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Simulation Results: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Data, Figure,</a:t>
            </a:r>
            <a:r>
              <a:rPr lang="zh-CN" altLang="en-US" sz="1400" b="1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</a:rPr>
              <a:t>Table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338657-CB44-E1F9-18E8-71A0CE9FE52E}"/>
              </a:ext>
            </a:extLst>
          </p:cNvPr>
          <p:cNvSpPr/>
          <p:nvPr/>
        </p:nvSpPr>
        <p:spPr>
          <a:xfrm>
            <a:off x="7480581" y="2734321"/>
            <a:ext cx="1089500" cy="418290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Mobility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E368B00-E536-5BD5-3E17-8EE589C85243}"/>
              </a:ext>
            </a:extLst>
          </p:cNvPr>
          <p:cNvSpPr/>
          <p:nvPr/>
        </p:nvSpPr>
        <p:spPr>
          <a:xfrm rot="5400000">
            <a:off x="6408642" y="4726671"/>
            <a:ext cx="369333" cy="274662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16EF67A-3DCA-703A-145D-C8ACF704EE3B}"/>
              </a:ext>
            </a:extLst>
          </p:cNvPr>
          <p:cNvSpPr/>
          <p:nvPr/>
        </p:nvSpPr>
        <p:spPr>
          <a:xfrm>
            <a:off x="4348265" y="1813778"/>
            <a:ext cx="4236399" cy="36407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Compiler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标注: 下箭头 31">
            <a:extLst>
              <a:ext uri="{FF2B5EF4-FFF2-40B4-BE49-F238E27FC236}">
                <a16:creationId xmlns:a16="http://schemas.microsoft.com/office/drawing/2014/main" id="{720E49E2-2544-6E80-CE6C-FE5600BD4850}"/>
              </a:ext>
            </a:extLst>
          </p:cNvPr>
          <p:cNvSpPr/>
          <p:nvPr/>
        </p:nvSpPr>
        <p:spPr>
          <a:xfrm>
            <a:off x="4221801" y="817515"/>
            <a:ext cx="1245145" cy="768757"/>
          </a:xfrm>
          <a:prstGeom prst="downArrowCallou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Network Topology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标注: 下箭头 32">
            <a:extLst>
              <a:ext uri="{FF2B5EF4-FFF2-40B4-BE49-F238E27FC236}">
                <a16:creationId xmlns:a16="http://schemas.microsoft.com/office/drawing/2014/main" id="{9263724B-098B-CF0E-44CE-05326B2580E5}"/>
              </a:ext>
            </a:extLst>
          </p:cNvPr>
          <p:cNvSpPr/>
          <p:nvPr/>
        </p:nvSpPr>
        <p:spPr>
          <a:xfrm>
            <a:off x="5869499" y="805571"/>
            <a:ext cx="1245145" cy="768757"/>
          </a:xfrm>
          <a:prstGeom prst="downArrowCallou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Apps &amp; Setups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标注: 下箭头 33">
            <a:extLst>
              <a:ext uri="{FF2B5EF4-FFF2-40B4-BE49-F238E27FC236}">
                <a16:creationId xmlns:a16="http://schemas.microsoft.com/office/drawing/2014/main" id="{5850C5A0-283A-E63A-3047-76A832A10CF2}"/>
              </a:ext>
            </a:extLst>
          </p:cNvPr>
          <p:cNvSpPr/>
          <p:nvPr/>
        </p:nvSpPr>
        <p:spPr>
          <a:xfrm>
            <a:off x="7486876" y="802722"/>
            <a:ext cx="1245145" cy="768757"/>
          </a:xfrm>
          <a:prstGeom prst="downArrowCallou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System Config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484125-1271-3D2B-A061-70A924AD19E3}"/>
              </a:ext>
            </a:extLst>
          </p:cNvPr>
          <p:cNvSpPr txBox="1"/>
          <p:nvPr/>
        </p:nvSpPr>
        <p:spPr>
          <a:xfrm>
            <a:off x="5490208" y="466686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OUTPUT</a:t>
            </a:r>
            <a:endParaRPr lang="en-US" altLang="zh-CN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0F5F2-2228-4627-8A0A-3EAED2F13855}"/>
              </a:ext>
            </a:extLst>
          </p:cNvPr>
          <p:cNvSpPr txBox="1"/>
          <p:nvPr/>
        </p:nvSpPr>
        <p:spPr>
          <a:xfrm>
            <a:off x="5575969" y="133266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INPUT</a:t>
            </a:r>
            <a:endParaRPr lang="en-US" altLang="zh-CN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BC6B4D-80A6-12C1-43A7-273CE5FA8273}"/>
              </a:ext>
            </a:extLst>
          </p:cNvPr>
          <p:cNvSpPr/>
          <p:nvPr/>
        </p:nvSpPr>
        <p:spPr>
          <a:xfrm>
            <a:off x="4367712" y="4148874"/>
            <a:ext cx="4202369" cy="3310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STL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C92743-F292-D9A1-A347-911D560F78C8}"/>
              </a:ext>
            </a:extLst>
          </p:cNvPr>
          <p:cNvSpPr/>
          <p:nvPr/>
        </p:nvSpPr>
        <p:spPr>
          <a:xfrm>
            <a:off x="6091868" y="3203381"/>
            <a:ext cx="2481123" cy="9357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82A364-B4A8-DBE5-6DAB-655C0081E3E3}"/>
              </a:ext>
            </a:extLst>
          </p:cNvPr>
          <p:cNvSpPr/>
          <p:nvPr/>
        </p:nvSpPr>
        <p:spPr>
          <a:xfrm>
            <a:off x="4368673" y="3211827"/>
            <a:ext cx="1721247" cy="927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816E39A-E721-E24C-6CEA-FCE9639B744A}"/>
              </a:ext>
            </a:extLst>
          </p:cNvPr>
          <p:cNvSpPr/>
          <p:nvPr/>
        </p:nvSpPr>
        <p:spPr>
          <a:xfrm>
            <a:off x="5589243" y="3816008"/>
            <a:ext cx="1789235" cy="33102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Core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D30C6B-B0A8-BC3E-ADCD-2FD4A77DA79A}"/>
              </a:ext>
            </a:extLst>
          </p:cNvPr>
          <p:cNvSpPr/>
          <p:nvPr/>
        </p:nvSpPr>
        <p:spPr>
          <a:xfrm>
            <a:off x="6022448" y="3474601"/>
            <a:ext cx="1056739" cy="33102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Models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4B226-5BC8-A799-19A1-363E80A7675D}"/>
              </a:ext>
            </a:extLst>
          </p:cNvPr>
          <p:cNvSpPr txBox="1"/>
          <p:nvPr/>
        </p:nvSpPr>
        <p:spPr>
          <a:xfrm>
            <a:off x="7012676" y="3446713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C++ Application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2E8E-6DC4-8D1F-ECFD-8468C876336E}"/>
              </a:ext>
            </a:extLst>
          </p:cNvPr>
          <p:cNvSpPr txBox="1"/>
          <p:nvPr/>
        </p:nvSpPr>
        <p:spPr>
          <a:xfrm>
            <a:off x="4374339" y="338167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Python Application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0394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柱体 85">
            <a:extLst>
              <a:ext uri="{FF2B5EF4-FFF2-40B4-BE49-F238E27FC236}">
                <a16:creationId xmlns:a16="http://schemas.microsoft.com/office/drawing/2014/main" id="{A277AAAC-7878-FA99-140B-1507AEFC3AC0}"/>
              </a:ext>
            </a:extLst>
          </p:cNvPr>
          <p:cNvSpPr/>
          <p:nvPr/>
        </p:nvSpPr>
        <p:spPr>
          <a:xfrm>
            <a:off x="9540051" y="3896785"/>
            <a:ext cx="1807075" cy="540208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C858FC-C2CF-63C9-1D37-A7983199985B}"/>
              </a:ext>
            </a:extLst>
          </p:cNvPr>
          <p:cNvSpPr/>
          <p:nvPr/>
        </p:nvSpPr>
        <p:spPr>
          <a:xfrm>
            <a:off x="4445122" y="1527243"/>
            <a:ext cx="4290751" cy="3062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F8033A0-6DFC-C669-E3B6-E432B696FE68}"/>
              </a:ext>
            </a:extLst>
          </p:cNvPr>
          <p:cNvSpPr/>
          <p:nvPr/>
        </p:nvSpPr>
        <p:spPr>
          <a:xfrm>
            <a:off x="4632135" y="2368567"/>
            <a:ext cx="3983796" cy="1568778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92C7A0-02EF-D751-0853-E23B7EF945F5}"/>
              </a:ext>
            </a:extLst>
          </p:cNvPr>
          <p:cNvSpPr/>
          <p:nvPr/>
        </p:nvSpPr>
        <p:spPr>
          <a:xfrm>
            <a:off x="6366882" y="2933261"/>
            <a:ext cx="1638982" cy="905473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CNRS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D72247-A560-334D-DC1E-43FA62E04293}"/>
              </a:ext>
            </a:extLst>
          </p:cNvPr>
          <p:cNvSpPr/>
          <p:nvPr/>
        </p:nvSpPr>
        <p:spPr>
          <a:xfrm>
            <a:off x="4629669" y="1703882"/>
            <a:ext cx="1148764" cy="591229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MDTP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8C2C49-6319-9FAD-A3BB-59C35CB0B3B4}"/>
              </a:ext>
            </a:extLst>
          </p:cNvPr>
          <p:cNvSpPr/>
          <p:nvPr/>
        </p:nvSpPr>
        <p:spPr>
          <a:xfrm>
            <a:off x="5848892" y="1697946"/>
            <a:ext cx="1313744" cy="591229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Zero-Trust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流程图: 资料带 15">
            <a:extLst>
              <a:ext uri="{FF2B5EF4-FFF2-40B4-BE49-F238E27FC236}">
                <a16:creationId xmlns:a16="http://schemas.microsoft.com/office/drawing/2014/main" id="{D951E970-2FE6-D450-7EA4-DFD30C16F47D}"/>
              </a:ext>
            </a:extLst>
          </p:cNvPr>
          <p:cNvSpPr/>
          <p:nvPr/>
        </p:nvSpPr>
        <p:spPr>
          <a:xfrm>
            <a:off x="9358789" y="2190732"/>
            <a:ext cx="2132576" cy="932938"/>
          </a:xfrm>
          <a:prstGeom prst="flowChartPunchedTap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Simulation Results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338657-CB44-E1F9-18E8-71A0CE9FE52E}"/>
              </a:ext>
            </a:extLst>
          </p:cNvPr>
          <p:cNvSpPr/>
          <p:nvPr/>
        </p:nvSpPr>
        <p:spPr>
          <a:xfrm>
            <a:off x="7278725" y="1697946"/>
            <a:ext cx="1313743" cy="597164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Mobility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E368B00-E536-5BD5-3E17-8EE589C85243}"/>
              </a:ext>
            </a:extLst>
          </p:cNvPr>
          <p:cNvSpPr/>
          <p:nvPr/>
        </p:nvSpPr>
        <p:spPr>
          <a:xfrm rot="5400000">
            <a:off x="12982273" y="9854044"/>
            <a:ext cx="369333" cy="274662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484125-1271-3D2B-A061-70A924AD19E3}"/>
              </a:ext>
            </a:extLst>
          </p:cNvPr>
          <p:cNvSpPr txBox="1"/>
          <p:nvPr/>
        </p:nvSpPr>
        <p:spPr>
          <a:xfrm>
            <a:off x="12063839" y="9794237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OUTPUT</a:t>
            </a:r>
            <a:endParaRPr lang="en-US" altLang="zh-CN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0F5F2-2228-4627-8A0A-3EAED2F13855}"/>
              </a:ext>
            </a:extLst>
          </p:cNvPr>
          <p:cNvSpPr txBox="1"/>
          <p:nvPr/>
        </p:nvSpPr>
        <p:spPr>
          <a:xfrm>
            <a:off x="2529461" y="498394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INPUT</a:t>
            </a:r>
            <a:endParaRPr lang="en-US" altLang="zh-CN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BC6B4D-80A6-12C1-43A7-273CE5FA8273}"/>
              </a:ext>
            </a:extLst>
          </p:cNvPr>
          <p:cNvSpPr/>
          <p:nvPr/>
        </p:nvSpPr>
        <p:spPr>
          <a:xfrm>
            <a:off x="10941343" y="9276247"/>
            <a:ext cx="4202369" cy="3310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STL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C92743-F292-D9A1-A347-911D560F78C8}"/>
              </a:ext>
            </a:extLst>
          </p:cNvPr>
          <p:cNvSpPr/>
          <p:nvPr/>
        </p:nvSpPr>
        <p:spPr>
          <a:xfrm>
            <a:off x="12665499" y="8330754"/>
            <a:ext cx="2481123" cy="9357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82A364-B4A8-DBE5-6DAB-655C0081E3E3}"/>
              </a:ext>
            </a:extLst>
          </p:cNvPr>
          <p:cNvSpPr/>
          <p:nvPr/>
        </p:nvSpPr>
        <p:spPr>
          <a:xfrm>
            <a:off x="10942304" y="8339200"/>
            <a:ext cx="1721247" cy="927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816E39A-E721-E24C-6CEA-FCE9639B744A}"/>
              </a:ext>
            </a:extLst>
          </p:cNvPr>
          <p:cNvSpPr/>
          <p:nvPr/>
        </p:nvSpPr>
        <p:spPr>
          <a:xfrm>
            <a:off x="4629668" y="4035680"/>
            <a:ext cx="3986263" cy="4466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NS3 Network Simulator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D30C6B-B0A8-BC3E-ADCD-2FD4A77DA79A}"/>
              </a:ext>
            </a:extLst>
          </p:cNvPr>
          <p:cNvSpPr/>
          <p:nvPr/>
        </p:nvSpPr>
        <p:spPr>
          <a:xfrm>
            <a:off x="12596079" y="8601974"/>
            <a:ext cx="1056739" cy="33102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Models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4B226-5BC8-A799-19A1-363E80A7675D}"/>
              </a:ext>
            </a:extLst>
          </p:cNvPr>
          <p:cNvSpPr txBox="1"/>
          <p:nvPr/>
        </p:nvSpPr>
        <p:spPr>
          <a:xfrm>
            <a:off x="13586307" y="8574086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C++ Application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2E8E-6DC4-8D1F-ECFD-8468C876336E}"/>
              </a:ext>
            </a:extLst>
          </p:cNvPr>
          <p:cNvSpPr txBox="1"/>
          <p:nvPr/>
        </p:nvSpPr>
        <p:spPr>
          <a:xfrm>
            <a:off x="10947970" y="8509049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Python Application</a:t>
            </a:r>
            <a:endParaRPr lang="zh-CN" altLang="en-US" sz="1400" b="1" dirty="0"/>
          </a:p>
        </p:txBody>
      </p:sp>
      <p:sp>
        <p:nvSpPr>
          <p:cNvPr id="7" name="标注: 右箭头 6">
            <a:extLst>
              <a:ext uri="{FF2B5EF4-FFF2-40B4-BE49-F238E27FC236}">
                <a16:creationId xmlns:a16="http://schemas.microsoft.com/office/drawing/2014/main" id="{1A5CC62A-69DE-4649-E1E6-FF9B2E274F0A}"/>
              </a:ext>
            </a:extLst>
          </p:cNvPr>
          <p:cNvSpPr/>
          <p:nvPr/>
        </p:nvSpPr>
        <p:spPr>
          <a:xfrm>
            <a:off x="2994998" y="2290898"/>
            <a:ext cx="1327354" cy="1434308"/>
          </a:xfrm>
          <a:prstGeom prst="rightArrowCallou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CybertwinSim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Compiler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流程图: 多文档 7">
            <a:extLst>
              <a:ext uri="{FF2B5EF4-FFF2-40B4-BE49-F238E27FC236}">
                <a16:creationId xmlns:a16="http://schemas.microsoft.com/office/drawing/2014/main" id="{BCCA35D9-8800-B835-DB04-88A3BF090B25}"/>
              </a:ext>
            </a:extLst>
          </p:cNvPr>
          <p:cNvSpPr/>
          <p:nvPr/>
        </p:nvSpPr>
        <p:spPr>
          <a:xfrm>
            <a:off x="843933" y="813709"/>
            <a:ext cx="947499" cy="802121"/>
          </a:xfrm>
          <a:prstGeom prst="flowChartMulti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End Nodes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4CA8ACA8-5C73-751D-529D-BAC57F6182BB}"/>
              </a:ext>
            </a:extLst>
          </p:cNvPr>
          <p:cNvSpPr/>
          <p:nvPr/>
        </p:nvSpPr>
        <p:spPr>
          <a:xfrm>
            <a:off x="790148" y="2942617"/>
            <a:ext cx="1060542" cy="80212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topology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35F80599-B3D3-41F9-9BE1-ECF7D7CE125B}"/>
              </a:ext>
            </a:extLst>
          </p:cNvPr>
          <p:cNvSpPr/>
          <p:nvPr/>
        </p:nvSpPr>
        <p:spPr>
          <a:xfrm>
            <a:off x="819424" y="4019138"/>
            <a:ext cx="1060541" cy="80212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System config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BBB83C7-0712-30B2-ED88-A89E6792621A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1850690" y="3008052"/>
            <a:ext cx="1144308" cy="335626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D95F7F96-64CC-B4DD-1B0D-EF773F91F73A}"/>
              </a:ext>
            </a:extLst>
          </p:cNvPr>
          <p:cNvCxnSpPr>
            <a:cxnSpLocks/>
          </p:cNvCxnSpPr>
          <p:nvPr/>
        </p:nvCxnSpPr>
        <p:spPr>
          <a:xfrm flipV="1">
            <a:off x="1888804" y="3032873"/>
            <a:ext cx="1115033" cy="1412147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C6BD1B0-DD94-A927-6CAA-D1DC6072D81A}"/>
              </a:ext>
            </a:extLst>
          </p:cNvPr>
          <p:cNvSpPr/>
          <p:nvPr/>
        </p:nvSpPr>
        <p:spPr>
          <a:xfrm>
            <a:off x="5051576" y="2942617"/>
            <a:ext cx="1209472" cy="418290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Cybertwin Manager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9B3CA7B-602A-1EF2-01E2-D8B9AEC3DC21}"/>
              </a:ext>
            </a:extLst>
          </p:cNvPr>
          <p:cNvSpPr/>
          <p:nvPr/>
        </p:nvSpPr>
        <p:spPr>
          <a:xfrm>
            <a:off x="5034224" y="3420444"/>
            <a:ext cx="1209472" cy="418290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Cybertwin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7A41E431-15EB-DA78-3D32-8E066E3751C6}"/>
              </a:ext>
            </a:extLst>
          </p:cNvPr>
          <p:cNvCxnSpPr>
            <a:cxnSpLocks/>
            <a:stCxn id="16" idx="2"/>
            <a:endCxn id="71" idx="1"/>
          </p:cNvCxnSpPr>
          <p:nvPr/>
        </p:nvCxnSpPr>
        <p:spPr>
          <a:xfrm rot="16200000" flipH="1">
            <a:off x="10176474" y="3278979"/>
            <a:ext cx="525131" cy="27924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39FCCD2-D23F-C09C-01E0-81576078EDE6}"/>
              </a:ext>
            </a:extLst>
          </p:cNvPr>
          <p:cNvSpPr txBox="1"/>
          <p:nvPr/>
        </p:nvSpPr>
        <p:spPr>
          <a:xfrm>
            <a:off x="6096000" y="4983945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SIMULATION</a:t>
            </a:r>
            <a:endParaRPr lang="en-US" altLang="zh-CN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F0A44DE-C811-14E2-F7E1-2CEF443F0E38}"/>
              </a:ext>
            </a:extLst>
          </p:cNvPr>
          <p:cNvSpPr txBox="1"/>
          <p:nvPr/>
        </p:nvSpPr>
        <p:spPr>
          <a:xfrm>
            <a:off x="10107034" y="4550435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OUTPUT</a:t>
            </a:r>
            <a:endParaRPr lang="en-US" altLang="zh-CN" b="1" dirty="0"/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19D6D4C0-69BA-BBAC-0B6B-43D528CEABBC}"/>
              </a:ext>
            </a:extLst>
          </p:cNvPr>
          <p:cNvSpPr/>
          <p:nvPr/>
        </p:nvSpPr>
        <p:spPr>
          <a:xfrm>
            <a:off x="9544757" y="3646860"/>
            <a:ext cx="1807075" cy="54020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圆柱体 70">
            <a:extLst>
              <a:ext uri="{FF2B5EF4-FFF2-40B4-BE49-F238E27FC236}">
                <a16:creationId xmlns:a16="http://schemas.microsoft.com/office/drawing/2014/main" id="{365AC437-F24E-F67C-82A1-E5A385089B2D}"/>
              </a:ext>
            </a:extLst>
          </p:cNvPr>
          <p:cNvSpPr/>
          <p:nvPr/>
        </p:nvSpPr>
        <p:spPr>
          <a:xfrm>
            <a:off x="9549463" y="3555507"/>
            <a:ext cx="1807075" cy="371614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15F51C2-90F9-EE38-19B4-E937484DCC00}"/>
              </a:ext>
            </a:extLst>
          </p:cNvPr>
          <p:cNvSpPr txBox="1"/>
          <p:nvPr/>
        </p:nvSpPr>
        <p:spPr>
          <a:xfrm>
            <a:off x="4529964" y="2466248"/>
            <a:ext cx="418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Cybertwin Communication Model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9" name="流程图: 多文档 108">
            <a:extLst>
              <a:ext uri="{FF2B5EF4-FFF2-40B4-BE49-F238E27FC236}">
                <a16:creationId xmlns:a16="http://schemas.microsoft.com/office/drawing/2014/main" id="{9B1741BC-B7BE-B2DD-D39D-994964A8753C}"/>
              </a:ext>
            </a:extLst>
          </p:cNvPr>
          <p:cNvSpPr/>
          <p:nvPr/>
        </p:nvSpPr>
        <p:spPr>
          <a:xfrm>
            <a:off x="819424" y="1800380"/>
            <a:ext cx="947499" cy="802121"/>
          </a:xfrm>
          <a:prstGeom prst="flowChartMulti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Edge Nodes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流程图: 多文档 109">
            <a:extLst>
              <a:ext uri="{FF2B5EF4-FFF2-40B4-BE49-F238E27FC236}">
                <a16:creationId xmlns:a16="http://schemas.microsoft.com/office/drawing/2014/main" id="{7162DFB8-586E-552A-6439-6AE287FE3987}"/>
              </a:ext>
            </a:extLst>
          </p:cNvPr>
          <p:cNvSpPr/>
          <p:nvPr/>
        </p:nvSpPr>
        <p:spPr>
          <a:xfrm>
            <a:off x="1927323" y="1214769"/>
            <a:ext cx="947499" cy="802121"/>
          </a:xfrm>
          <a:prstGeom prst="flowChartMulti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Core Nodes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BFD90E7D-7D56-2262-BB4A-4E0F0F80AF86}"/>
              </a:ext>
            </a:extLst>
          </p:cNvPr>
          <p:cNvCxnSpPr>
            <a:cxnSpLocks/>
            <a:stCxn id="109" idx="3"/>
            <a:endCxn id="7" idx="1"/>
          </p:cNvCxnSpPr>
          <p:nvPr/>
        </p:nvCxnSpPr>
        <p:spPr>
          <a:xfrm>
            <a:off x="1766923" y="2201441"/>
            <a:ext cx="1228075" cy="806611"/>
          </a:xfrm>
          <a:prstGeom prst="bentConnector3">
            <a:avLst>
              <a:gd name="adj1" fmla="val 50000"/>
            </a:avLst>
          </a:prstGeom>
          <a:ln cmpd="thinThick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0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D2AB79-D24E-9E6B-3E06-F9204D05FCAB}"/>
              </a:ext>
            </a:extLst>
          </p:cNvPr>
          <p:cNvGrpSpPr/>
          <p:nvPr/>
        </p:nvGrpSpPr>
        <p:grpSpPr>
          <a:xfrm>
            <a:off x="414345" y="1247081"/>
            <a:ext cx="11233913" cy="4668560"/>
            <a:chOff x="353203" y="601447"/>
            <a:chExt cx="11233913" cy="4181302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174A2D2-84C2-85A3-3DE7-DE4BBF675578}"/>
                </a:ext>
              </a:extLst>
            </p:cNvPr>
            <p:cNvSpPr/>
            <p:nvPr/>
          </p:nvSpPr>
          <p:spPr>
            <a:xfrm>
              <a:off x="4569818" y="1588834"/>
              <a:ext cx="4337854" cy="310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圆柱体 57">
              <a:extLst>
                <a:ext uri="{FF2B5EF4-FFF2-40B4-BE49-F238E27FC236}">
                  <a16:creationId xmlns:a16="http://schemas.microsoft.com/office/drawing/2014/main" id="{5EF9B8D7-7DF1-8EE0-F6B0-F0A56797580B}"/>
                </a:ext>
              </a:extLst>
            </p:cNvPr>
            <p:cNvSpPr/>
            <p:nvPr/>
          </p:nvSpPr>
          <p:spPr>
            <a:xfrm>
              <a:off x="9694317" y="4126570"/>
              <a:ext cx="1807075" cy="540208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F1ABE54-A3C1-5F69-C699-47FAB8E226A2}"/>
                </a:ext>
              </a:extLst>
            </p:cNvPr>
            <p:cNvSpPr/>
            <p:nvPr/>
          </p:nvSpPr>
          <p:spPr>
            <a:xfrm>
              <a:off x="4759766" y="1737417"/>
              <a:ext cx="1148764" cy="59122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MDTP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E38EC7A-862A-79D9-8F18-1A60E144AD22}"/>
                </a:ext>
              </a:extLst>
            </p:cNvPr>
            <p:cNvSpPr/>
            <p:nvPr/>
          </p:nvSpPr>
          <p:spPr>
            <a:xfrm>
              <a:off x="5978987" y="1731481"/>
              <a:ext cx="1480143" cy="59122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Zero Trust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流程图: 资料带 63">
              <a:extLst>
                <a:ext uri="{FF2B5EF4-FFF2-40B4-BE49-F238E27FC236}">
                  <a16:creationId xmlns:a16="http://schemas.microsoft.com/office/drawing/2014/main" id="{2188DF80-4042-F167-9F51-B0B36520CBD0}"/>
                </a:ext>
              </a:extLst>
            </p:cNvPr>
            <p:cNvSpPr/>
            <p:nvPr/>
          </p:nvSpPr>
          <p:spPr>
            <a:xfrm>
              <a:off x="9454540" y="2136769"/>
              <a:ext cx="2132576" cy="932938"/>
            </a:xfrm>
            <a:prstGeom prst="flowChartPunchedTap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CA2F8B62-5212-D103-BB7D-2877D5620727}"/>
                </a:ext>
              </a:extLst>
            </p:cNvPr>
            <p:cNvSpPr/>
            <p:nvPr/>
          </p:nvSpPr>
          <p:spPr>
            <a:xfrm>
              <a:off x="7517246" y="1731480"/>
              <a:ext cx="1205319" cy="5971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Mobility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01B812D-BDFC-CD36-7240-95E98E5C42DD}"/>
                </a:ext>
              </a:extLst>
            </p:cNvPr>
            <p:cNvSpPr txBox="1"/>
            <p:nvPr/>
          </p:nvSpPr>
          <p:spPr>
            <a:xfrm>
              <a:off x="720057" y="601447"/>
              <a:ext cx="978153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b="1" dirty="0"/>
                <a:t>INPUT</a:t>
              </a:r>
              <a:endParaRPr lang="en-US" altLang="zh-CN" sz="2400" b="1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757170F-B629-E944-E565-D894E271079E}"/>
                </a:ext>
              </a:extLst>
            </p:cNvPr>
            <p:cNvSpPr/>
            <p:nvPr/>
          </p:nvSpPr>
          <p:spPr>
            <a:xfrm>
              <a:off x="4752047" y="4070539"/>
              <a:ext cx="3986263" cy="44661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NS3 Network Simulation Core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标注: 右箭头 67">
              <a:extLst>
                <a:ext uri="{FF2B5EF4-FFF2-40B4-BE49-F238E27FC236}">
                  <a16:creationId xmlns:a16="http://schemas.microsoft.com/office/drawing/2014/main" id="{FA2A113F-D56F-7168-0709-175B6BBFD553}"/>
                </a:ext>
              </a:extLst>
            </p:cNvPr>
            <p:cNvSpPr/>
            <p:nvPr/>
          </p:nvSpPr>
          <p:spPr>
            <a:xfrm>
              <a:off x="2389519" y="2607071"/>
              <a:ext cx="1060542" cy="1434308"/>
            </a:xfrm>
            <a:prstGeom prst="rightArrowCallou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CybertwinSim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Compiler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图: 多文档 68">
              <a:extLst>
                <a:ext uri="{FF2B5EF4-FFF2-40B4-BE49-F238E27FC236}">
                  <a16:creationId xmlns:a16="http://schemas.microsoft.com/office/drawing/2014/main" id="{6DE3AD2A-4E95-E67E-122A-2CDDAA445449}"/>
                </a:ext>
              </a:extLst>
            </p:cNvPr>
            <p:cNvSpPr/>
            <p:nvPr/>
          </p:nvSpPr>
          <p:spPr>
            <a:xfrm>
              <a:off x="353203" y="1143738"/>
              <a:ext cx="947499" cy="802121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End Nodes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图: 文档 69">
              <a:extLst>
                <a:ext uri="{FF2B5EF4-FFF2-40B4-BE49-F238E27FC236}">
                  <a16:creationId xmlns:a16="http://schemas.microsoft.com/office/drawing/2014/main" id="{F3FE694F-F534-FD13-7A37-72C19ECFF7C5}"/>
                </a:ext>
              </a:extLst>
            </p:cNvPr>
            <p:cNvSpPr/>
            <p:nvPr/>
          </p:nvSpPr>
          <p:spPr>
            <a:xfrm>
              <a:off x="367623" y="2925568"/>
              <a:ext cx="1060542" cy="802121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topology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图: 文档 70">
              <a:extLst>
                <a:ext uri="{FF2B5EF4-FFF2-40B4-BE49-F238E27FC236}">
                  <a16:creationId xmlns:a16="http://schemas.microsoft.com/office/drawing/2014/main" id="{F125794E-E99D-1CFC-C56A-46AC3CD42D09}"/>
                </a:ext>
              </a:extLst>
            </p:cNvPr>
            <p:cNvSpPr/>
            <p:nvPr/>
          </p:nvSpPr>
          <p:spPr>
            <a:xfrm>
              <a:off x="367624" y="3980628"/>
              <a:ext cx="1060541" cy="802121"/>
            </a:xfrm>
            <a:prstGeom prst="flowChartDocumen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System config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7C9D8A96-0718-008A-5C6E-2CE534CF23E7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 flipV="1">
              <a:off x="1428165" y="3324225"/>
              <a:ext cx="961354" cy="24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B46DA051-9717-BD0F-5314-681358445D08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1428165" y="3718691"/>
              <a:ext cx="961354" cy="6629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667B2E4-6F89-79D5-D2DE-BC8B83382963}"/>
                </a:ext>
              </a:extLst>
            </p:cNvPr>
            <p:cNvSpPr txBox="1"/>
            <p:nvPr/>
          </p:nvSpPr>
          <p:spPr>
            <a:xfrm>
              <a:off x="5334148" y="923014"/>
              <a:ext cx="2587568" cy="376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b="1" dirty="0"/>
                <a:t>SIMULATION CORE</a:t>
              </a:r>
              <a:endParaRPr lang="en-US" altLang="zh-CN" sz="2400" b="1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B150BC2-B0A4-9963-C473-8B4C55C74518}"/>
                </a:ext>
              </a:extLst>
            </p:cNvPr>
            <p:cNvSpPr txBox="1"/>
            <p:nvPr/>
          </p:nvSpPr>
          <p:spPr>
            <a:xfrm>
              <a:off x="10222857" y="1632815"/>
              <a:ext cx="1237839" cy="376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b="1" dirty="0"/>
                <a:t>OUTPUT</a:t>
              </a:r>
              <a:endParaRPr lang="en-US" altLang="zh-CN" b="1" dirty="0"/>
            </a:p>
          </p:txBody>
        </p:sp>
        <p:sp>
          <p:nvSpPr>
            <p:cNvPr id="79" name="圆柱体 78">
              <a:extLst>
                <a:ext uri="{FF2B5EF4-FFF2-40B4-BE49-F238E27FC236}">
                  <a16:creationId xmlns:a16="http://schemas.microsoft.com/office/drawing/2014/main" id="{09106E6F-0C62-43B8-4D26-B9E3398E23B7}"/>
                </a:ext>
              </a:extLst>
            </p:cNvPr>
            <p:cNvSpPr/>
            <p:nvPr/>
          </p:nvSpPr>
          <p:spPr>
            <a:xfrm>
              <a:off x="9694317" y="3872075"/>
              <a:ext cx="1807075" cy="540208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圆柱体 79">
              <a:extLst>
                <a:ext uri="{FF2B5EF4-FFF2-40B4-BE49-F238E27FC236}">
                  <a16:creationId xmlns:a16="http://schemas.microsoft.com/office/drawing/2014/main" id="{F592A01B-D3EA-ABEF-805B-A0ACE896AE96}"/>
                </a:ext>
              </a:extLst>
            </p:cNvPr>
            <p:cNvSpPr/>
            <p:nvPr/>
          </p:nvSpPr>
          <p:spPr>
            <a:xfrm>
              <a:off x="9694317" y="3758633"/>
              <a:ext cx="1807075" cy="371614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FD96688-EC78-00CB-89BB-657F1788CFD0}"/>
                </a:ext>
              </a:extLst>
            </p:cNvPr>
            <p:cNvSpPr txBox="1"/>
            <p:nvPr/>
          </p:nvSpPr>
          <p:spPr>
            <a:xfrm>
              <a:off x="4593985" y="2425747"/>
              <a:ext cx="41881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Cybertwin Communication Model</a:t>
              </a:r>
              <a:endParaRPr lang="zh-CN" altLang="en-US" b="1" dirty="0"/>
            </a:p>
          </p:txBody>
        </p:sp>
        <p:sp>
          <p:nvSpPr>
            <p:cNvPr id="82" name="流程图: 多文档 81">
              <a:extLst>
                <a:ext uri="{FF2B5EF4-FFF2-40B4-BE49-F238E27FC236}">
                  <a16:creationId xmlns:a16="http://schemas.microsoft.com/office/drawing/2014/main" id="{5CAF78E5-CAE0-3D15-F96B-17BCA5338F6C}"/>
                </a:ext>
              </a:extLst>
            </p:cNvPr>
            <p:cNvSpPr/>
            <p:nvPr/>
          </p:nvSpPr>
          <p:spPr>
            <a:xfrm>
              <a:off x="353203" y="1992478"/>
              <a:ext cx="947499" cy="802121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Edge Nodes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流程图: 多文档 82">
              <a:extLst>
                <a:ext uri="{FF2B5EF4-FFF2-40B4-BE49-F238E27FC236}">
                  <a16:creationId xmlns:a16="http://schemas.microsoft.com/office/drawing/2014/main" id="{4CD2365C-462D-D5E5-B83F-937B9710C345}"/>
                </a:ext>
              </a:extLst>
            </p:cNvPr>
            <p:cNvSpPr/>
            <p:nvPr/>
          </p:nvSpPr>
          <p:spPr>
            <a:xfrm>
              <a:off x="1378901" y="1408697"/>
              <a:ext cx="947499" cy="802121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Core Nodes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标注: 右箭头 107">
              <a:extLst>
                <a:ext uri="{FF2B5EF4-FFF2-40B4-BE49-F238E27FC236}">
                  <a16:creationId xmlns:a16="http://schemas.microsoft.com/office/drawing/2014/main" id="{4EEED378-E67B-F033-B68F-484E41D06A96}"/>
                </a:ext>
              </a:extLst>
            </p:cNvPr>
            <p:cNvSpPr/>
            <p:nvPr/>
          </p:nvSpPr>
          <p:spPr>
            <a:xfrm>
              <a:off x="3467118" y="2603238"/>
              <a:ext cx="1060542" cy="1434308"/>
            </a:xfrm>
            <a:prstGeom prst="rightArrowCallou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CybertwinSim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Driver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箭头: 右 114">
              <a:extLst>
                <a:ext uri="{FF2B5EF4-FFF2-40B4-BE49-F238E27FC236}">
                  <a16:creationId xmlns:a16="http://schemas.microsoft.com/office/drawing/2014/main" id="{8850CC05-1DB9-CCC7-40C4-115C0F6C992D}"/>
                </a:ext>
              </a:extLst>
            </p:cNvPr>
            <p:cNvSpPr/>
            <p:nvPr/>
          </p:nvSpPr>
          <p:spPr>
            <a:xfrm>
              <a:off x="8966232" y="2541213"/>
              <a:ext cx="446685" cy="36214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DD9183CE-61C4-4C18-9523-0D28A9CA32A9}"/>
                </a:ext>
              </a:extLst>
            </p:cNvPr>
            <p:cNvSpPr/>
            <p:nvPr/>
          </p:nvSpPr>
          <p:spPr>
            <a:xfrm rot="5400000">
              <a:off x="10330025" y="3184103"/>
              <a:ext cx="446685" cy="36214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9E824452-CDD2-5E55-B9DE-74D5C160D429}"/>
                </a:ext>
              </a:extLst>
            </p:cNvPr>
            <p:cNvSpPr/>
            <p:nvPr/>
          </p:nvSpPr>
          <p:spPr>
            <a:xfrm>
              <a:off x="6240313" y="2794034"/>
              <a:ext cx="1081334" cy="47361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CNRS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803D4CDA-FE7F-4586-32F2-B68CA9871293}"/>
                </a:ext>
              </a:extLst>
            </p:cNvPr>
            <p:cNvSpPr/>
            <p:nvPr/>
          </p:nvSpPr>
          <p:spPr>
            <a:xfrm>
              <a:off x="7371481" y="2790211"/>
              <a:ext cx="1240924" cy="51122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Migration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F4325EB4-2FC6-2A56-9353-98C69DA0215B}"/>
                </a:ext>
              </a:extLst>
            </p:cNvPr>
            <p:cNvSpPr/>
            <p:nvPr/>
          </p:nvSpPr>
          <p:spPr>
            <a:xfrm>
              <a:off x="4912933" y="2794598"/>
              <a:ext cx="1261055" cy="5899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Cybertwin Manager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FDCDD1F0-0360-B52E-2E32-FB2739727027}"/>
                </a:ext>
              </a:extLst>
            </p:cNvPr>
            <p:cNvSpPr/>
            <p:nvPr/>
          </p:nvSpPr>
          <p:spPr>
            <a:xfrm>
              <a:off x="4912933" y="3453979"/>
              <a:ext cx="1261055" cy="41829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Cybertwin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E573E992-E909-2326-EE89-B09C64BBDA79}"/>
                </a:ext>
              </a:extLst>
            </p:cNvPr>
            <p:cNvSpPr/>
            <p:nvPr/>
          </p:nvSpPr>
          <p:spPr>
            <a:xfrm>
              <a:off x="6245234" y="3341106"/>
              <a:ext cx="1213897" cy="53096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Traffic Shaping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DCE8162F-CCEB-600E-7166-55A87CB69ACA}"/>
                </a:ext>
              </a:extLst>
            </p:cNvPr>
            <p:cNvSpPr/>
            <p:nvPr/>
          </p:nvSpPr>
          <p:spPr>
            <a:xfrm>
              <a:off x="7517246" y="3360851"/>
              <a:ext cx="1091629" cy="51122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QoS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16DF28A-2B17-8461-939F-56DCD2542FDC}"/>
              </a:ext>
            </a:extLst>
          </p:cNvPr>
          <p:cNvSpPr/>
          <p:nvPr/>
        </p:nvSpPr>
        <p:spPr>
          <a:xfrm>
            <a:off x="4813190" y="3249272"/>
            <a:ext cx="3986263" cy="17720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1A172567-AC9C-0DBE-4C58-CD654EB5C8C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1361844" y="3248009"/>
            <a:ext cx="1059428" cy="60139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7999FC-3FE6-6FB3-A9B9-75E104FCBD80}"/>
              </a:ext>
            </a:extLst>
          </p:cNvPr>
          <p:cNvSpPr txBox="1"/>
          <p:nvPr/>
        </p:nvSpPr>
        <p:spPr>
          <a:xfrm>
            <a:off x="2996978" y="2754989"/>
            <a:ext cx="111601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b="1" dirty="0"/>
              <a:t>DRIVER</a:t>
            </a:r>
            <a:endParaRPr lang="en-US" altLang="zh-CN" sz="2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296C03-B490-1BD8-7854-71D20D041376}"/>
              </a:ext>
            </a:extLst>
          </p:cNvPr>
          <p:cNvSpPr/>
          <p:nvPr/>
        </p:nvSpPr>
        <p:spPr>
          <a:xfrm>
            <a:off x="470916" y="1281233"/>
            <a:ext cx="301752" cy="2743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2E48DFC-94EC-B6E4-7B51-72F4CE858F16}"/>
              </a:ext>
            </a:extLst>
          </p:cNvPr>
          <p:cNvSpPr/>
          <p:nvPr/>
        </p:nvSpPr>
        <p:spPr>
          <a:xfrm>
            <a:off x="2695226" y="2828111"/>
            <a:ext cx="301752" cy="2743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EA761E0-F1D3-C588-8C02-6BED84565C39}"/>
              </a:ext>
            </a:extLst>
          </p:cNvPr>
          <p:cNvSpPr/>
          <p:nvPr/>
        </p:nvSpPr>
        <p:spPr>
          <a:xfrm>
            <a:off x="5093538" y="1679243"/>
            <a:ext cx="301752" cy="2743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A5028EB-BACD-EF22-6258-20C520C92B4B}"/>
              </a:ext>
            </a:extLst>
          </p:cNvPr>
          <p:cNvSpPr/>
          <p:nvPr/>
        </p:nvSpPr>
        <p:spPr>
          <a:xfrm>
            <a:off x="9950566" y="2438216"/>
            <a:ext cx="301752" cy="2743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21234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柱体 57">
            <a:extLst>
              <a:ext uri="{FF2B5EF4-FFF2-40B4-BE49-F238E27FC236}">
                <a16:creationId xmlns:a16="http://schemas.microsoft.com/office/drawing/2014/main" id="{5EF9B8D7-7DF1-8EE0-F6B0-F0A56797580B}"/>
              </a:ext>
            </a:extLst>
          </p:cNvPr>
          <p:cNvSpPr/>
          <p:nvPr/>
        </p:nvSpPr>
        <p:spPr>
          <a:xfrm>
            <a:off x="9626223" y="4039989"/>
            <a:ext cx="1807075" cy="540208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174A2D2-84C2-85A3-3DE7-DE4BBF675578}"/>
              </a:ext>
            </a:extLst>
          </p:cNvPr>
          <p:cNvSpPr/>
          <p:nvPr/>
        </p:nvSpPr>
        <p:spPr>
          <a:xfrm>
            <a:off x="4575220" y="1560778"/>
            <a:ext cx="4290751" cy="3062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337AD23-DA84-9705-DEF8-44FFC7478367}"/>
              </a:ext>
            </a:extLst>
          </p:cNvPr>
          <p:cNvSpPr/>
          <p:nvPr/>
        </p:nvSpPr>
        <p:spPr>
          <a:xfrm>
            <a:off x="4762232" y="2402102"/>
            <a:ext cx="3983796" cy="1568778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E824452-CDD2-5E55-B9DE-74D5C160D429}"/>
              </a:ext>
            </a:extLst>
          </p:cNvPr>
          <p:cNvSpPr/>
          <p:nvPr/>
        </p:nvSpPr>
        <p:spPr>
          <a:xfrm>
            <a:off x="7541873" y="2887981"/>
            <a:ext cx="1047498" cy="473615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CNRS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F1ABE54-A3C1-5F69-C699-47FAB8E226A2}"/>
              </a:ext>
            </a:extLst>
          </p:cNvPr>
          <p:cNvSpPr/>
          <p:nvPr/>
        </p:nvSpPr>
        <p:spPr>
          <a:xfrm>
            <a:off x="4759766" y="1737417"/>
            <a:ext cx="1148764" cy="591229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MDTP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E38EC7A-862A-79D9-8F18-1A60E144AD22}"/>
              </a:ext>
            </a:extLst>
          </p:cNvPr>
          <p:cNvSpPr/>
          <p:nvPr/>
        </p:nvSpPr>
        <p:spPr>
          <a:xfrm>
            <a:off x="5978988" y="1731481"/>
            <a:ext cx="1313744" cy="591229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Zero-Trust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流程图: 资料带 63">
            <a:extLst>
              <a:ext uri="{FF2B5EF4-FFF2-40B4-BE49-F238E27FC236}">
                <a16:creationId xmlns:a16="http://schemas.microsoft.com/office/drawing/2014/main" id="{2188DF80-4042-F167-9F51-B0B36520CBD0}"/>
              </a:ext>
            </a:extLst>
          </p:cNvPr>
          <p:cNvSpPr/>
          <p:nvPr/>
        </p:nvSpPr>
        <p:spPr>
          <a:xfrm>
            <a:off x="9463472" y="2167131"/>
            <a:ext cx="2132576" cy="932938"/>
          </a:xfrm>
          <a:prstGeom prst="flowChartPunchedTap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Simulation Results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A2F8B62-5212-D103-BB7D-2877D5620727}"/>
              </a:ext>
            </a:extLst>
          </p:cNvPr>
          <p:cNvSpPr/>
          <p:nvPr/>
        </p:nvSpPr>
        <p:spPr>
          <a:xfrm>
            <a:off x="7408822" y="1731480"/>
            <a:ext cx="1313743" cy="597164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Mobility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1B812D-BDFC-CD36-7240-95E98E5C42DD}"/>
              </a:ext>
            </a:extLst>
          </p:cNvPr>
          <p:cNvSpPr txBox="1"/>
          <p:nvPr/>
        </p:nvSpPr>
        <p:spPr>
          <a:xfrm>
            <a:off x="1746472" y="4834404"/>
            <a:ext cx="97815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b="1" dirty="0"/>
              <a:t>INPUT</a:t>
            </a:r>
            <a:endParaRPr lang="en-US" altLang="zh-CN" sz="2400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757170F-B629-E944-E565-D894E271079E}"/>
              </a:ext>
            </a:extLst>
          </p:cNvPr>
          <p:cNvSpPr/>
          <p:nvPr/>
        </p:nvSpPr>
        <p:spPr>
          <a:xfrm>
            <a:off x="4759766" y="4069214"/>
            <a:ext cx="3986263" cy="4466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NS3 Network Simulator Core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流程图: 多文档 68">
            <a:extLst>
              <a:ext uri="{FF2B5EF4-FFF2-40B4-BE49-F238E27FC236}">
                <a16:creationId xmlns:a16="http://schemas.microsoft.com/office/drawing/2014/main" id="{6DE3AD2A-4E95-E67E-122A-2CDDAA445449}"/>
              </a:ext>
            </a:extLst>
          </p:cNvPr>
          <p:cNvSpPr/>
          <p:nvPr/>
        </p:nvSpPr>
        <p:spPr>
          <a:xfrm>
            <a:off x="670340" y="839552"/>
            <a:ext cx="947499" cy="802121"/>
          </a:xfrm>
          <a:prstGeom prst="flowChartMulti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End Nodes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流程图: 文档 69">
            <a:extLst>
              <a:ext uri="{FF2B5EF4-FFF2-40B4-BE49-F238E27FC236}">
                <a16:creationId xmlns:a16="http://schemas.microsoft.com/office/drawing/2014/main" id="{F3FE694F-F534-FD13-7A37-72C19ECFF7C5}"/>
              </a:ext>
            </a:extLst>
          </p:cNvPr>
          <p:cNvSpPr/>
          <p:nvPr/>
        </p:nvSpPr>
        <p:spPr>
          <a:xfrm>
            <a:off x="670340" y="2705950"/>
            <a:ext cx="1060541" cy="76569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topology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1" name="流程图: 文档 70">
            <a:extLst>
              <a:ext uri="{FF2B5EF4-FFF2-40B4-BE49-F238E27FC236}">
                <a16:creationId xmlns:a16="http://schemas.microsoft.com/office/drawing/2014/main" id="{F125794E-E99D-1CFC-C56A-46AC3CD42D09}"/>
              </a:ext>
            </a:extLst>
          </p:cNvPr>
          <p:cNvSpPr/>
          <p:nvPr/>
        </p:nvSpPr>
        <p:spPr>
          <a:xfrm>
            <a:off x="654059" y="3785494"/>
            <a:ext cx="1060540" cy="80212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System config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325EB4-2FC6-2A56-9353-98C69DA0215B}"/>
              </a:ext>
            </a:extLst>
          </p:cNvPr>
          <p:cNvSpPr/>
          <p:nvPr/>
        </p:nvSpPr>
        <p:spPr>
          <a:xfrm>
            <a:off x="4964516" y="2907801"/>
            <a:ext cx="1209472" cy="476714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Cybertwin Manager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DCDD1F0-0360-B52E-2E32-FB2739727027}"/>
              </a:ext>
            </a:extLst>
          </p:cNvPr>
          <p:cNvSpPr/>
          <p:nvPr/>
        </p:nvSpPr>
        <p:spPr>
          <a:xfrm>
            <a:off x="4964516" y="3453979"/>
            <a:ext cx="1209472" cy="418290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Cybertwin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67B2E4-6F89-79D5-D2DE-BC8B83382963}"/>
              </a:ext>
            </a:extLst>
          </p:cNvPr>
          <p:cNvSpPr txBox="1"/>
          <p:nvPr/>
        </p:nvSpPr>
        <p:spPr>
          <a:xfrm>
            <a:off x="5261719" y="4834404"/>
            <a:ext cx="258756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b="1" dirty="0"/>
              <a:t>SIMULATION CORE</a:t>
            </a:r>
            <a:endParaRPr lang="en-US" altLang="zh-CN" sz="24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B150BC2-B0A4-9963-C473-8B4C55C74518}"/>
              </a:ext>
            </a:extLst>
          </p:cNvPr>
          <p:cNvSpPr txBox="1"/>
          <p:nvPr/>
        </p:nvSpPr>
        <p:spPr>
          <a:xfrm>
            <a:off x="9978934" y="4834404"/>
            <a:ext cx="123783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b="1" dirty="0"/>
              <a:t>OUTPUT</a:t>
            </a:r>
            <a:endParaRPr lang="en-US" altLang="zh-CN" b="1" dirty="0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09106E6F-0C62-43B8-4D26-B9E3398E23B7}"/>
              </a:ext>
            </a:extLst>
          </p:cNvPr>
          <p:cNvSpPr/>
          <p:nvPr/>
        </p:nvSpPr>
        <p:spPr>
          <a:xfrm>
            <a:off x="9626223" y="3785494"/>
            <a:ext cx="1807075" cy="540208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F592A01B-D3EA-ABEF-805B-A0ACE896AE96}"/>
              </a:ext>
            </a:extLst>
          </p:cNvPr>
          <p:cNvSpPr/>
          <p:nvPr/>
        </p:nvSpPr>
        <p:spPr>
          <a:xfrm>
            <a:off x="9626223" y="3672052"/>
            <a:ext cx="1807075" cy="371614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D96688-EC78-00CB-89BB-657F1788CFD0}"/>
              </a:ext>
            </a:extLst>
          </p:cNvPr>
          <p:cNvSpPr txBox="1"/>
          <p:nvPr/>
        </p:nvSpPr>
        <p:spPr>
          <a:xfrm>
            <a:off x="4660061" y="2499783"/>
            <a:ext cx="418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Cybertwin Communication Model</a:t>
            </a:r>
            <a:endParaRPr lang="zh-CN" altLang="en-US" b="1" dirty="0"/>
          </a:p>
        </p:txBody>
      </p:sp>
      <p:sp>
        <p:nvSpPr>
          <p:cNvPr id="82" name="流程图: 多文档 81">
            <a:extLst>
              <a:ext uri="{FF2B5EF4-FFF2-40B4-BE49-F238E27FC236}">
                <a16:creationId xmlns:a16="http://schemas.microsoft.com/office/drawing/2014/main" id="{5CAF78E5-CAE0-3D15-F96B-17BCA5338F6C}"/>
              </a:ext>
            </a:extLst>
          </p:cNvPr>
          <p:cNvSpPr/>
          <p:nvPr/>
        </p:nvSpPr>
        <p:spPr>
          <a:xfrm>
            <a:off x="654059" y="1718854"/>
            <a:ext cx="947499" cy="802121"/>
          </a:xfrm>
          <a:prstGeom prst="flowChartMulti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Edge Nodes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流程图: 多文档 82">
            <a:extLst>
              <a:ext uri="{FF2B5EF4-FFF2-40B4-BE49-F238E27FC236}">
                <a16:creationId xmlns:a16="http://schemas.microsoft.com/office/drawing/2014/main" id="{4CD2365C-462D-D5E5-B83F-937B9710C345}"/>
              </a:ext>
            </a:extLst>
          </p:cNvPr>
          <p:cNvSpPr/>
          <p:nvPr/>
        </p:nvSpPr>
        <p:spPr>
          <a:xfrm>
            <a:off x="1656134" y="1240613"/>
            <a:ext cx="947499" cy="802121"/>
          </a:xfrm>
          <a:prstGeom prst="flowChartMultidocumen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Core Nodes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DCE8162F-CCEB-600E-7166-55A87CB69ACA}"/>
              </a:ext>
            </a:extLst>
          </p:cNvPr>
          <p:cNvSpPr/>
          <p:nvPr/>
        </p:nvSpPr>
        <p:spPr>
          <a:xfrm>
            <a:off x="6245234" y="2917221"/>
            <a:ext cx="1209472" cy="418290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QoS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573E992-E909-2326-EE89-B09C64BBDA79}"/>
              </a:ext>
            </a:extLst>
          </p:cNvPr>
          <p:cNvSpPr/>
          <p:nvPr/>
        </p:nvSpPr>
        <p:spPr>
          <a:xfrm>
            <a:off x="6245234" y="3406881"/>
            <a:ext cx="1213897" cy="508185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Traffic Shaping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03D4CDA-FE7F-4586-32F2-B68CA9871293}"/>
              </a:ext>
            </a:extLst>
          </p:cNvPr>
          <p:cNvSpPr/>
          <p:nvPr/>
        </p:nvSpPr>
        <p:spPr>
          <a:xfrm>
            <a:off x="7530377" y="3419970"/>
            <a:ext cx="1028145" cy="432987"/>
          </a:xfrm>
          <a:prstGeom prst="roundRect">
            <a:avLst/>
          </a:prstGeom>
          <a:noFill/>
          <a:ln w="571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Migration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5" name="箭头: 右 114">
            <a:extLst>
              <a:ext uri="{FF2B5EF4-FFF2-40B4-BE49-F238E27FC236}">
                <a16:creationId xmlns:a16="http://schemas.microsoft.com/office/drawing/2014/main" id="{8850CC05-1DB9-CCC7-40C4-115C0F6C992D}"/>
              </a:ext>
            </a:extLst>
          </p:cNvPr>
          <p:cNvSpPr/>
          <p:nvPr/>
        </p:nvSpPr>
        <p:spPr>
          <a:xfrm>
            <a:off x="8929656" y="2541213"/>
            <a:ext cx="446685" cy="362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7" name="箭头: 右 116">
            <a:extLst>
              <a:ext uri="{FF2B5EF4-FFF2-40B4-BE49-F238E27FC236}">
                <a16:creationId xmlns:a16="http://schemas.microsoft.com/office/drawing/2014/main" id="{DD9183CE-61C4-4C18-9523-0D28A9CA32A9}"/>
              </a:ext>
            </a:extLst>
          </p:cNvPr>
          <p:cNvSpPr/>
          <p:nvPr/>
        </p:nvSpPr>
        <p:spPr>
          <a:xfrm rot="5400000">
            <a:off x="10330025" y="3184103"/>
            <a:ext cx="446685" cy="362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7B5DFB-13CD-0EFE-C760-4AE144E4CC89}"/>
              </a:ext>
            </a:extLst>
          </p:cNvPr>
          <p:cNvSpPr txBox="1"/>
          <p:nvPr/>
        </p:nvSpPr>
        <p:spPr>
          <a:xfrm>
            <a:off x="2751767" y="2564935"/>
            <a:ext cx="461665" cy="1047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Compiler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E8C72C5-9727-8768-838D-DB75568E5D2B}"/>
              </a:ext>
            </a:extLst>
          </p:cNvPr>
          <p:cNvSpPr/>
          <p:nvPr/>
        </p:nvSpPr>
        <p:spPr>
          <a:xfrm>
            <a:off x="3639819" y="2537978"/>
            <a:ext cx="658223" cy="110891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F215CD-B4B7-B225-C4E9-8AD8AAF82B8A}"/>
              </a:ext>
            </a:extLst>
          </p:cNvPr>
          <p:cNvSpPr txBox="1"/>
          <p:nvPr/>
        </p:nvSpPr>
        <p:spPr>
          <a:xfrm>
            <a:off x="3749690" y="2684449"/>
            <a:ext cx="461665" cy="7287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Driver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F6A2D4-62E0-5B4B-C5CF-1DB53A165D32}"/>
              </a:ext>
            </a:extLst>
          </p:cNvPr>
          <p:cNvSpPr/>
          <p:nvPr/>
        </p:nvSpPr>
        <p:spPr>
          <a:xfrm>
            <a:off x="2657379" y="2520977"/>
            <a:ext cx="658223" cy="11356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7844808-8DC9-80EB-BC4C-9EFB8D8E8C0D}"/>
              </a:ext>
            </a:extLst>
          </p:cNvPr>
          <p:cNvCxnSpPr>
            <a:stCxn id="83" idx="3"/>
            <a:endCxn id="15" idx="0"/>
          </p:cNvCxnSpPr>
          <p:nvPr/>
        </p:nvCxnSpPr>
        <p:spPr>
          <a:xfrm>
            <a:off x="2603633" y="1641674"/>
            <a:ext cx="382858" cy="8793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1B0242B-8C18-F2B5-A0B9-DAB53CF370BD}"/>
              </a:ext>
            </a:extLst>
          </p:cNvPr>
          <p:cNvCxnSpPr>
            <a:cxnSpLocks/>
            <a:stCxn id="70" idx="3"/>
            <a:endCxn id="15" idx="1"/>
          </p:cNvCxnSpPr>
          <p:nvPr/>
        </p:nvCxnSpPr>
        <p:spPr>
          <a:xfrm>
            <a:off x="1730881" y="3088796"/>
            <a:ext cx="926498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6E76269-4824-95DC-82E6-B08DEB45B0C7}"/>
              </a:ext>
            </a:extLst>
          </p:cNvPr>
          <p:cNvCxnSpPr>
            <a:cxnSpLocks/>
            <a:stCxn id="71" idx="3"/>
            <a:endCxn id="15" idx="2"/>
          </p:cNvCxnSpPr>
          <p:nvPr/>
        </p:nvCxnSpPr>
        <p:spPr>
          <a:xfrm flipV="1">
            <a:off x="1714599" y="3656616"/>
            <a:ext cx="1271892" cy="52993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970B79-EDC6-BED8-0B45-845710C24FE4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3315602" y="3088797"/>
            <a:ext cx="324217" cy="3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CE6DFE-2F85-FB99-DA2C-6532CB211699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>
          <a:xfrm flipV="1">
            <a:off x="4298042" y="3091830"/>
            <a:ext cx="277178" cy="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5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7FBB39-1540-B8D9-EBAF-A9E06D32072E}"/>
              </a:ext>
            </a:extLst>
          </p:cNvPr>
          <p:cNvCxnSpPr>
            <a:cxnSpLocks/>
          </p:cNvCxnSpPr>
          <p:nvPr/>
        </p:nvCxnSpPr>
        <p:spPr>
          <a:xfrm>
            <a:off x="4911878" y="1156407"/>
            <a:ext cx="0" cy="4677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CF8ABA-3532-9602-F26A-3D1E901BF394}"/>
              </a:ext>
            </a:extLst>
          </p:cNvPr>
          <p:cNvCxnSpPr>
            <a:cxnSpLocks/>
          </p:cNvCxnSpPr>
          <p:nvPr/>
        </p:nvCxnSpPr>
        <p:spPr>
          <a:xfrm>
            <a:off x="6859767" y="1154371"/>
            <a:ext cx="0" cy="4679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8B4D9EE-2F49-1C47-A71A-6DCD452B6F62}"/>
              </a:ext>
            </a:extLst>
          </p:cNvPr>
          <p:cNvCxnSpPr>
            <a:cxnSpLocks/>
          </p:cNvCxnSpPr>
          <p:nvPr/>
        </p:nvCxnSpPr>
        <p:spPr>
          <a:xfrm flipV="1">
            <a:off x="4930326" y="1711219"/>
            <a:ext cx="1887298" cy="10141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A101FD-023F-A1F2-1B64-C7B23EE2E30D}"/>
              </a:ext>
            </a:extLst>
          </p:cNvPr>
          <p:cNvCxnSpPr>
            <a:cxnSpLocks/>
          </p:cNvCxnSpPr>
          <p:nvPr/>
        </p:nvCxnSpPr>
        <p:spPr>
          <a:xfrm flipV="1">
            <a:off x="4127794" y="2068914"/>
            <a:ext cx="2706594" cy="656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4B4B002-2726-35C0-0DBB-F682303F368F}"/>
              </a:ext>
            </a:extLst>
          </p:cNvPr>
          <p:cNvCxnSpPr>
            <a:cxnSpLocks/>
          </p:cNvCxnSpPr>
          <p:nvPr/>
        </p:nvCxnSpPr>
        <p:spPr>
          <a:xfrm flipH="1">
            <a:off x="4931327" y="2361209"/>
            <a:ext cx="1896863" cy="689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E009A10-CC46-C394-4136-29F97F9EF434}"/>
              </a:ext>
            </a:extLst>
          </p:cNvPr>
          <p:cNvCxnSpPr>
            <a:cxnSpLocks/>
          </p:cNvCxnSpPr>
          <p:nvPr/>
        </p:nvCxnSpPr>
        <p:spPr>
          <a:xfrm flipH="1">
            <a:off x="4131641" y="2692557"/>
            <a:ext cx="2698303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41ED0B-A040-B228-A6F1-B37FEC8716C5}"/>
              </a:ext>
            </a:extLst>
          </p:cNvPr>
          <p:cNvCxnSpPr>
            <a:cxnSpLocks/>
          </p:cNvCxnSpPr>
          <p:nvPr/>
        </p:nvCxnSpPr>
        <p:spPr>
          <a:xfrm>
            <a:off x="4946316" y="3241586"/>
            <a:ext cx="1871308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B8D3A41-E103-72AC-4E50-984D6C37912E}"/>
              </a:ext>
            </a:extLst>
          </p:cNvPr>
          <p:cNvCxnSpPr>
            <a:cxnSpLocks/>
          </p:cNvCxnSpPr>
          <p:nvPr/>
        </p:nvCxnSpPr>
        <p:spPr>
          <a:xfrm flipH="1">
            <a:off x="4931426" y="4117536"/>
            <a:ext cx="1869631" cy="5457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1EC815D-9A6B-6F8F-AF98-C8B569B26142}"/>
              </a:ext>
            </a:extLst>
          </p:cNvPr>
          <p:cNvCxnSpPr>
            <a:cxnSpLocks/>
          </p:cNvCxnSpPr>
          <p:nvPr/>
        </p:nvCxnSpPr>
        <p:spPr>
          <a:xfrm>
            <a:off x="4931426" y="5027130"/>
            <a:ext cx="1921775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F6D5FD7-0D74-A223-943C-BA2994AD506F}"/>
              </a:ext>
            </a:extLst>
          </p:cNvPr>
          <p:cNvCxnSpPr>
            <a:cxnSpLocks/>
          </p:cNvCxnSpPr>
          <p:nvPr/>
        </p:nvCxnSpPr>
        <p:spPr>
          <a:xfrm flipH="1">
            <a:off x="4131978" y="4612416"/>
            <a:ext cx="2721223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BFCF15-E1B6-B580-13AC-A529CF86C34C}"/>
              </a:ext>
            </a:extLst>
          </p:cNvPr>
          <p:cNvCxnSpPr>
            <a:cxnSpLocks/>
          </p:cNvCxnSpPr>
          <p:nvPr/>
        </p:nvCxnSpPr>
        <p:spPr>
          <a:xfrm>
            <a:off x="4112593" y="3719336"/>
            <a:ext cx="270503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8BB746D-0432-E478-82B2-6503410D57BC}"/>
              </a:ext>
            </a:extLst>
          </p:cNvPr>
          <p:cNvSpPr txBox="1"/>
          <p:nvPr/>
        </p:nvSpPr>
        <p:spPr>
          <a:xfrm>
            <a:off x="5578141" y="146799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Path1 SYN</a:t>
            </a:r>
            <a:endParaRPr lang="zh-CN" altLang="en-US" sz="10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4DFE4C6-B6B0-FDEE-F740-67A94708C731}"/>
              </a:ext>
            </a:extLst>
          </p:cNvPr>
          <p:cNvSpPr txBox="1"/>
          <p:nvPr/>
        </p:nvSpPr>
        <p:spPr>
          <a:xfrm>
            <a:off x="4923242" y="1830124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Path2 SYN</a:t>
            </a:r>
            <a:endParaRPr lang="zh-CN" altLang="en-US" sz="10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AF493DB-3AEC-630E-A5CE-D5B7003BBFE6}"/>
              </a:ext>
            </a:extLst>
          </p:cNvPr>
          <p:cNvSpPr txBox="1"/>
          <p:nvPr/>
        </p:nvSpPr>
        <p:spPr>
          <a:xfrm>
            <a:off x="5575285" y="213982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Path1 ACK</a:t>
            </a:r>
            <a:endParaRPr lang="zh-CN" altLang="en-US" sz="10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6257DB-C24C-7B25-A14F-18CD8E77C204}"/>
              </a:ext>
            </a:extLst>
          </p:cNvPr>
          <p:cNvSpPr txBox="1"/>
          <p:nvPr/>
        </p:nvSpPr>
        <p:spPr>
          <a:xfrm>
            <a:off x="4925064" y="2460108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Path2 ACK</a:t>
            </a:r>
            <a:endParaRPr lang="zh-CN" altLang="en-US" sz="105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35C4A89-C662-F976-2B51-E64D84A042C8}"/>
              </a:ext>
            </a:extLst>
          </p:cNvPr>
          <p:cNvSpPr txBox="1"/>
          <p:nvPr/>
        </p:nvSpPr>
        <p:spPr>
          <a:xfrm>
            <a:off x="4953691" y="3008396"/>
            <a:ext cx="1840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CUID1, Path ID1, Sender Key</a:t>
            </a:r>
            <a:endParaRPr lang="zh-CN" altLang="en-US" sz="10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B21D39E-F3B2-2906-0D97-FF5BEC31E239}"/>
              </a:ext>
            </a:extLst>
          </p:cNvPr>
          <p:cNvSpPr txBox="1"/>
          <p:nvPr/>
        </p:nvSpPr>
        <p:spPr>
          <a:xfrm>
            <a:off x="4934408" y="3859164"/>
            <a:ext cx="1927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CUID2, Path ID1, Receiver Key</a:t>
            </a:r>
            <a:endParaRPr lang="zh-CN" altLang="en-US" sz="10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4823D2B-FCFD-87A6-3DC2-910CDB82CB07}"/>
              </a:ext>
            </a:extLst>
          </p:cNvPr>
          <p:cNvSpPr txBox="1"/>
          <p:nvPr/>
        </p:nvSpPr>
        <p:spPr>
          <a:xfrm>
            <a:off x="4933591" y="4730620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Path ID1, Conn ID, Data Seq </a:t>
            </a:r>
          </a:p>
        </p:txBody>
      </p:sp>
      <p:cxnSp>
        <p:nvCxnSpPr>
          <p:cNvPr id="2" name="直接连接符 2">
            <a:extLst>
              <a:ext uri="{FF2B5EF4-FFF2-40B4-BE49-F238E27FC236}">
                <a16:creationId xmlns:a16="http://schemas.microsoft.com/office/drawing/2014/main" id="{6413E70E-D78A-FB93-0D4A-EA1C1EF9C923}"/>
              </a:ext>
            </a:extLst>
          </p:cNvPr>
          <p:cNvCxnSpPr>
            <a:cxnSpLocks/>
          </p:cNvCxnSpPr>
          <p:nvPr/>
        </p:nvCxnSpPr>
        <p:spPr>
          <a:xfrm flipH="1">
            <a:off x="4107937" y="1171799"/>
            <a:ext cx="9794" cy="4662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BAC80FA-64DB-2B0A-800E-DEB97213C22F}"/>
              </a:ext>
            </a:extLst>
          </p:cNvPr>
          <p:cNvSpPr txBox="1"/>
          <p:nvPr/>
        </p:nvSpPr>
        <p:spPr>
          <a:xfrm>
            <a:off x="4416825" y="3474205"/>
            <a:ext cx="19271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/>
              <a:t>CUID1, Path ID2, Sender Key</a:t>
            </a:r>
            <a:endParaRPr lang="zh-CN" altLang="en-US" sz="10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C87B3C-4FBA-182B-17D8-A8B84E34D7FE}"/>
              </a:ext>
            </a:extLst>
          </p:cNvPr>
          <p:cNvSpPr txBox="1"/>
          <p:nvPr/>
        </p:nvSpPr>
        <p:spPr>
          <a:xfrm>
            <a:off x="4409318" y="4379384"/>
            <a:ext cx="1927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CUID2, Path ID2, Receiver Key</a:t>
            </a:r>
            <a:endParaRPr lang="zh-CN" altLang="en-US" sz="1000" b="1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A66628-1026-E60E-5F06-428984A08AE6}"/>
              </a:ext>
            </a:extLst>
          </p:cNvPr>
          <p:cNvCxnSpPr>
            <a:cxnSpLocks/>
          </p:cNvCxnSpPr>
          <p:nvPr/>
        </p:nvCxnSpPr>
        <p:spPr>
          <a:xfrm>
            <a:off x="3907401" y="1164534"/>
            <a:ext cx="509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51985C7-00BE-95F2-FBFB-1A157493E0A1}"/>
              </a:ext>
            </a:extLst>
          </p:cNvPr>
          <p:cNvCxnSpPr/>
          <p:nvPr/>
        </p:nvCxnSpPr>
        <p:spPr>
          <a:xfrm>
            <a:off x="4745849" y="1164534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4601F24F-DF96-7327-AEB7-E8489CEB97DC}"/>
              </a:ext>
            </a:extLst>
          </p:cNvPr>
          <p:cNvCxnSpPr/>
          <p:nvPr/>
        </p:nvCxnSpPr>
        <p:spPr>
          <a:xfrm>
            <a:off x="6618075" y="1154371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88357E2-98D8-CA37-8B68-6CFB3878DFF4}"/>
              </a:ext>
            </a:extLst>
          </p:cNvPr>
          <p:cNvSpPr txBox="1"/>
          <p:nvPr/>
        </p:nvSpPr>
        <p:spPr>
          <a:xfrm>
            <a:off x="3714416" y="821204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address1</a:t>
            </a:r>
            <a:endParaRPr kumimoji="1" lang="zh-CN" altLang="en-US" sz="9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640507-9590-BEDE-0E9A-F4484A7C962C}"/>
              </a:ext>
            </a:extLst>
          </p:cNvPr>
          <p:cNvSpPr txBox="1"/>
          <p:nvPr/>
        </p:nvSpPr>
        <p:spPr>
          <a:xfrm>
            <a:off x="4521812" y="837344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address2</a:t>
            </a:r>
            <a:endParaRPr kumimoji="1" lang="zh-CN" altLang="en-US" sz="7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F4B43E7-C9A6-9C39-DFD5-EB0AF11F8DDA}"/>
              </a:ext>
            </a:extLst>
          </p:cNvPr>
          <p:cNvSpPr txBox="1"/>
          <p:nvPr/>
        </p:nvSpPr>
        <p:spPr>
          <a:xfrm>
            <a:off x="6424875" y="884358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address1</a:t>
            </a:r>
            <a:endParaRPr kumimoji="1" lang="zh-CN" altLang="en-US" sz="16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34FBDD8-489E-9AC9-09EA-989D501E63D1}"/>
              </a:ext>
            </a:extLst>
          </p:cNvPr>
          <p:cNvSpPr txBox="1"/>
          <p:nvPr/>
        </p:nvSpPr>
        <p:spPr>
          <a:xfrm>
            <a:off x="4107937" y="57573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/>
              <a:t>Cybertwin A</a:t>
            </a:r>
            <a:endParaRPr kumimoji="1" lang="zh-CN" altLang="en-US" sz="11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CA56EF-60FA-0C0A-8C5E-0028E853C8A1}"/>
              </a:ext>
            </a:extLst>
          </p:cNvPr>
          <p:cNvSpPr txBox="1"/>
          <p:nvPr/>
        </p:nvSpPr>
        <p:spPr>
          <a:xfrm>
            <a:off x="6264081" y="580410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/>
              <a:t>Cybertwin B</a:t>
            </a:r>
            <a:endParaRPr kumimoji="1" lang="zh-CN" altLang="en-US" sz="1100" b="1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965EECA-E599-91BF-934D-E48444BF784B}"/>
              </a:ext>
            </a:extLst>
          </p:cNvPr>
          <p:cNvCxnSpPr>
            <a:cxnSpLocks/>
          </p:cNvCxnSpPr>
          <p:nvPr/>
        </p:nvCxnSpPr>
        <p:spPr>
          <a:xfrm>
            <a:off x="3816350" y="2879822"/>
            <a:ext cx="333425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09EFB63-384D-F340-9445-34E6F7EA3868}"/>
              </a:ext>
            </a:extLst>
          </p:cNvPr>
          <p:cNvCxnSpPr>
            <a:cxnSpLocks/>
          </p:cNvCxnSpPr>
          <p:nvPr/>
        </p:nvCxnSpPr>
        <p:spPr>
          <a:xfrm>
            <a:off x="3738321" y="1359526"/>
            <a:ext cx="34122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39DAACD-AC57-4B79-3BEC-FEF509E08120}"/>
              </a:ext>
            </a:extLst>
          </p:cNvPr>
          <p:cNvSpPr txBox="1"/>
          <p:nvPr/>
        </p:nvSpPr>
        <p:spPr>
          <a:xfrm>
            <a:off x="3676766" y="1592697"/>
            <a:ext cx="353943" cy="10894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1100" b="1" dirty="0"/>
              <a:t>TCP Handshake</a:t>
            </a:r>
            <a:endParaRPr kumimoji="1" lang="zh-CN" altLang="en-US" sz="1100" b="1" dirty="0"/>
          </a:p>
        </p:txBody>
      </p:sp>
      <p:cxnSp>
        <p:nvCxnSpPr>
          <p:cNvPr id="91" name="直接箭头连接符 63">
            <a:extLst>
              <a:ext uri="{FF2B5EF4-FFF2-40B4-BE49-F238E27FC236}">
                <a16:creationId xmlns:a16="http://schemas.microsoft.com/office/drawing/2014/main" id="{47961B9F-8841-8EE7-1F40-E793D476BF0E}"/>
              </a:ext>
            </a:extLst>
          </p:cNvPr>
          <p:cNvCxnSpPr>
            <a:cxnSpLocks/>
          </p:cNvCxnSpPr>
          <p:nvPr/>
        </p:nvCxnSpPr>
        <p:spPr>
          <a:xfrm flipV="1">
            <a:off x="4119754" y="5465339"/>
            <a:ext cx="2733447" cy="1062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3FCC99F-30CB-B754-56F6-40EDE65A0D1B}"/>
              </a:ext>
            </a:extLst>
          </p:cNvPr>
          <p:cNvCxnSpPr>
            <a:cxnSpLocks/>
          </p:cNvCxnSpPr>
          <p:nvPr/>
        </p:nvCxnSpPr>
        <p:spPr>
          <a:xfrm flipV="1">
            <a:off x="-113287" y="6556550"/>
            <a:ext cx="2892194" cy="1738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AE4E349-5220-678B-720F-EE88566D9124}"/>
              </a:ext>
            </a:extLst>
          </p:cNvPr>
          <p:cNvSpPr txBox="1"/>
          <p:nvPr/>
        </p:nvSpPr>
        <p:spPr>
          <a:xfrm>
            <a:off x="3655686" y="3169636"/>
            <a:ext cx="353943" cy="24792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1100" b="1" dirty="0"/>
              <a:t>MDTP Handshake (path aggregation)</a:t>
            </a:r>
            <a:endParaRPr kumimoji="1" lang="zh-CN" altLang="en-US" sz="11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96B05C0-168A-BC62-5772-EA7F89ED86F5}"/>
              </a:ext>
            </a:extLst>
          </p:cNvPr>
          <p:cNvSpPr txBox="1"/>
          <p:nvPr/>
        </p:nvSpPr>
        <p:spPr>
          <a:xfrm>
            <a:off x="4431554" y="5230280"/>
            <a:ext cx="16818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Path1, Conn ID, Data Seq </a:t>
            </a:r>
          </a:p>
          <a:p>
            <a:endParaRPr lang="zh-CN" altLang="en-US" sz="700" dirty="0"/>
          </a:p>
        </p:txBody>
      </p:sp>
      <p:cxnSp>
        <p:nvCxnSpPr>
          <p:cNvPr id="120" name="直接连接符 2">
            <a:extLst>
              <a:ext uri="{FF2B5EF4-FFF2-40B4-BE49-F238E27FC236}">
                <a16:creationId xmlns:a16="http://schemas.microsoft.com/office/drawing/2014/main" id="{A3534A1B-E2FC-C969-F5CB-A903F24A0E2E}"/>
              </a:ext>
            </a:extLst>
          </p:cNvPr>
          <p:cNvCxnSpPr>
            <a:cxnSpLocks/>
          </p:cNvCxnSpPr>
          <p:nvPr/>
        </p:nvCxnSpPr>
        <p:spPr>
          <a:xfrm>
            <a:off x="8717606" y="945322"/>
            <a:ext cx="0" cy="2910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47">
            <a:extLst>
              <a:ext uri="{FF2B5EF4-FFF2-40B4-BE49-F238E27FC236}">
                <a16:creationId xmlns:a16="http://schemas.microsoft.com/office/drawing/2014/main" id="{84CE8C3E-AD9A-B85D-05E4-C7969D0515DC}"/>
              </a:ext>
            </a:extLst>
          </p:cNvPr>
          <p:cNvCxnSpPr>
            <a:cxnSpLocks/>
          </p:cNvCxnSpPr>
          <p:nvPr/>
        </p:nvCxnSpPr>
        <p:spPr>
          <a:xfrm flipH="1">
            <a:off x="10575095" y="959327"/>
            <a:ext cx="2071" cy="2896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2">
            <a:extLst>
              <a:ext uri="{FF2B5EF4-FFF2-40B4-BE49-F238E27FC236}">
                <a16:creationId xmlns:a16="http://schemas.microsoft.com/office/drawing/2014/main" id="{1E079BC0-F4FB-154E-C375-12A72397D146}"/>
              </a:ext>
            </a:extLst>
          </p:cNvPr>
          <p:cNvCxnSpPr>
            <a:cxnSpLocks/>
          </p:cNvCxnSpPr>
          <p:nvPr/>
        </p:nvCxnSpPr>
        <p:spPr>
          <a:xfrm>
            <a:off x="8360644" y="959327"/>
            <a:ext cx="0" cy="2899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FA1AD02-E96C-3417-F32C-D59337C13B00}"/>
              </a:ext>
            </a:extLst>
          </p:cNvPr>
          <p:cNvCxnSpPr/>
          <p:nvPr/>
        </p:nvCxnSpPr>
        <p:spPr>
          <a:xfrm>
            <a:off x="8203704" y="953819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AC129543-EEBF-EE59-6CAE-762E023E3312}"/>
              </a:ext>
            </a:extLst>
          </p:cNvPr>
          <p:cNvCxnSpPr/>
          <p:nvPr/>
        </p:nvCxnSpPr>
        <p:spPr>
          <a:xfrm>
            <a:off x="8566218" y="951669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BED8ED29-2C28-C83F-2791-320696E29E9A}"/>
              </a:ext>
            </a:extLst>
          </p:cNvPr>
          <p:cNvCxnSpPr/>
          <p:nvPr/>
        </p:nvCxnSpPr>
        <p:spPr>
          <a:xfrm>
            <a:off x="10416013" y="953819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357E631-2FE7-995C-5F1D-766CBB4A18F4}"/>
              </a:ext>
            </a:extLst>
          </p:cNvPr>
          <p:cNvSpPr txBox="1"/>
          <p:nvPr/>
        </p:nvSpPr>
        <p:spPr>
          <a:xfrm>
            <a:off x="8083904" y="772543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address1</a:t>
            </a:r>
            <a:endParaRPr kumimoji="1" lang="zh-CN" altLang="en-US" sz="700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3A00971-2E2D-DA05-46CB-953D2C9B281B}"/>
              </a:ext>
            </a:extLst>
          </p:cNvPr>
          <p:cNvSpPr txBox="1"/>
          <p:nvPr/>
        </p:nvSpPr>
        <p:spPr>
          <a:xfrm>
            <a:off x="8473918" y="778211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address2</a:t>
            </a:r>
            <a:endParaRPr kumimoji="1" lang="zh-CN" altLang="en-US" sz="700" b="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4F3FDC2-353D-59FE-D841-31FC353CED83}"/>
              </a:ext>
            </a:extLst>
          </p:cNvPr>
          <p:cNvSpPr txBox="1"/>
          <p:nvPr/>
        </p:nvSpPr>
        <p:spPr>
          <a:xfrm>
            <a:off x="10288657" y="786889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address1</a:t>
            </a:r>
            <a:endParaRPr kumimoji="1" lang="zh-CN" altLang="en-US" sz="7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E04CADB-895C-F03C-0119-894FA590B997}"/>
              </a:ext>
            </a:extLst>
          </p:cNvPr>
          <p:cNvSpPr txBox="1"/>
          <p:nvPr/>
        </p:nvSpPr>
        <p:spPr>
          <a:xfrm>
            <a:off x="8144839" y="586714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Cybertwin A</a:t>
            </a:r>
            <a:endParaRPr kumimoji="1" lang="zh-CN" altLang="en-US" sz="900" b="1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539A943-48EF-157B-5A65-7FB452F41090}"/>
              </a:ext>
            </a:extLst>
          </p:cNvPr>
          <p:cNvSpPr txBox="1"/>
          <p:nvPr/>
        </p:nvSpPr>
        <p:spPr>
          <a:xfrm>
            <a:off x="10166970" y="607985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Cybertwin B</a:t>
            </a:r>
            <a:endParaRPr kumimoji="1" lang="zh-CN" altLang="en-US" sz="9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9883A1-4C85-E7BB-9242-6B77CD70880F}"/>
              </a:ext>
            </a:extLst>
          </p:cNvPr>
          <p:cNvSpPr txBox="1"/>
          <p:nvPr/>
        </p:nvSpPr>
        <p:spPr>
          <a:xfrm>
            <a:off x="7826794" y="2663311"/>
            <a:ext cx="292388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700" b="1" dirty="0"/>
              <a:t>TCP closure</a:t>
            </a:r>
            <a:endParaRPr kumimoji="1" lang="zh-CN" altLang="en-US" sz="700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96ABC0A-573B-AC29-904D-6443C84645A1}"/>
              </a:ext>
            </a:extLst>
          </p:cNvPr>
          <p:cNvSpPr txBox="1"/>
          <p:nvPr/>
        </p:nvSpPr>
        <p:spPr>
          <a:xfrm>
            <a:off x="7835029" y="1302625"/>
            <a:ext cx="292388" cy="6726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700" b="1" dirty="0"/>
              <a:t>MDTP Closure</a:t>
            </a:r>
            <a:endParaRPr kumimoji="1" lang="zh-CN" altLang="en-US" sz="700" b="1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42D21F5-730D-F0CC-6C41-8EDA107268E0}"/>
              </a:ext>
            </a:extLst>
          </p:cNvPr>
          <p:cNvSpPr txBox="1"/>
          <p:nvPr/>
        </p:nvSpPr>
        <p:spPr>
          <a:xfrm>
            <a:off x="9103599" y="1095385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CUID1, Path ID2, CLOSE</a:t>
            </a:r>
            <a:endParaRPr lang="zh-CN" altLang="en-US" sz="700" b="1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7AA532-A1F6-8E53-69DE-FF304FF77EF2}"/>
              </a:ext>
            </a:extLst>
          </p:cNvPr>
          <p:cNvSpPr txBox="1"/>
          <p:nvPr/>
        </p:nvSpPr>
        <p:spPr>
          <a:xfrm>
            <a:off x="8724492" y="157738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CUID1, Path ID1, CLOSE</a:t>
            </a:r>
            <a:endParaRPr lang="zh-CN" altLang="en-US" sz="700" b="1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1B1F18D0-1A3F-D575-E591-FEFB0AB8B8B0}"/>
              </a:ext>
            </a:extLst>
          </p:cNvPr>
          <p:cNvSpPr txBox="1"/>
          <p:nvPr/>
        </p:nvSpPr>
        <p:spPr>
          <a:xfrm>
            <a:off x="8732576" y="1810665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CUID1, Path ID1, CLOSE ACK</a:t>
            </a:r>
            <a:endParaRPr lang="zh-CN" altLang="en-US" sz="700" b="1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21625F3-AB11-9836-AE4C-DFF2B382570D}"/>
              </a:ext>
            </a:extLst>
          </p:cNvPr>
          <p:cNvSpPr txBox="1"/>
          <p:nvPr/>
        </p:nvSpPr>
        <p:spPr>
          <a:xfrm>
            <a:off x="9140516" y="2487039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FIN</a:t>
            </a:r>
            <a:endParaRPr lang="zh-CN" altLang="en-US" sz="700" b="1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DAFB8DC-FE8F-3579-2FCF-5A44A55447AD}"/>
              </a:ext>
            </a:extLst>
          </p:cNvPr>
          <p:cNvSpPr txBox="1"/>
          <p:nvPr/>
        </p:nvSpPr>
        <p:spPr>
          <a:xfrm>
            <a:off x="8691061" y="2748276"/>
            <a:ext cx="7248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FIN, ACK</a:t>
            </a:r>
            <a:endParaRPr lang="zh-CN" altLang="en-US" sz="7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5222204-8992-3974-4DDE-8197DA85755B}"/>
              </a:ext>
            </a:extLst>
          </p:cNvPr>
          <p:cNvSpPr txBox="1"/>
          <p:nvPr/>
        </p:nvSpPr>
        <p:spPr>
          <a:xfrm>
            <a:off x="9143355" y="2936523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FIN</a:t>
            </a:r>
            <a:endParaRPr lang="zh-CN" altLang="en-US" sz="700" b="1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5A5323F-C0AF-4923-090E-15213BA572AE}"/>
              </a:ext>
            </a:extLst>
          </p:cNvPr>
          <p:cNvSpPr txBox="1"/>
          <p:nvPr/>
        </p:nvSpPr>
        <p:spPr>
          <a:xfrm>
            <a:off x="8689346" y="3175717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ACK</a:t>
            </a:r>
            <a:endParaRPr lang="zh-CN" altLang="en-US" sz="700" b="1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50EF896-533A-DAC2-77DB-E11DE37F0E9E}"/>
              </a:ext>
            </a:extLst>
          </p:cNvPr>
          <p:cNvSpPr txBox="1"/>
          <p:nvPr/>
        </p:nvSpPr>
        <p:spPr>
          <a:xfrm>
            <a:off x="9148893" y="3443000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 ACK</a:t>
            </a:r>
            <a:endParaRPr lang="zh-CN" altLang="en-US" sz="700" b="1" dirty="0"/>
          </a:p>
        </p:txBody>
      </p:sp>
      <p:cxnSp>
        <p:nvCxnSpPr>
          <p:cNvPr id="115" name="直线连接符 61">
            <a:extLst>
              <a:ext uri="{FF2B5EF4-FFF2-40B4-BE49-F238E27FC236}">
                <a16:creationId xmlns:a16="http://schemas.microsoft.com/office/drawing/2014/main" id="{BEAFA665-0E2C-7CED-E15E-A9EC6E9325EE}"/>
              </a:ext>
            </a:extLst>
          </p:cNvPr>
          <p:cNvCxnSpPr>
            <a:cxnSpLocks/>
          </p:cNvCxnSpPr>
          <p:nvPr/>
        </p:nvCxnSpPr>
        <p:spPr>
          <a:xfrm>
            <a:off x="7885865" y="1071426"/>
            <a:ext cx="285962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057664B-F817-B2E1-70E0-D73D1934661A}"/>
              </a:ext>
            </a:extLst>
          </p:cNvPr>
          <p:cNvCxnSpPr>
            <a:cxnSpLocks/>
          </p:cNvCxnSpPr>
          <p:nvPr/>
        </p:nvCxnSpPr>
        <p:spPr>
          <a:xfrm>
            <a:off x="8379458" y="1757232"/>
            <a:ext cx="2212508" cy="702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56D904FA-5137-A879-ADAD-37ECEB08D52A}"/>
              </a:ext>
            </a:extLst>
          </p:cNvPr>
          <p:cNvCxnSpPr>
            <a:cxnSpLocks/>
          </p:cNvCxnSpPr>
          <p:nvPr/>
        </p:nvCxnSpPr>
        <p:spPr>
          <a:xfrm flipV="1">
            <a:off x="8737692" y="1262262"/>
            <a:ext cx="1831010" cy="3451"/>
          </a:xfrm>
          <a:prstGeom prst="straightConnector1">
            <a:avLst/>
          </a:prstGeom>
          <a:ln w="952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9CB5618-B629-B028-043C-F18AE46C01CD}"/>
              </a:ext>
            </a:extLst>
          </p:cNvPr>
          <p:cNvCxnSpPr>
            <a:cxnSpLocks/>
          </p:cNvCxnSpPr>
          <p:nvPr/>
        </p:nvCxnSpPr>
        <p:spPr>
          <a:xfrm flipH="1">
            <a:off x="8724492" y="1462605"/>
            <a:ext cx="1830884" cy="8339"/>
          </a:xfrm>
          <a:prstGeom prst="straightConnector1">
            <a:avLst/>
          </a:prstGeom>
          <a:ln w="952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82BF105-D66B-7D36-89A2-B23D493A493D}"/>
              </a:ext>
            </a:extLst>
          </p:cNvPr>
          <p:cNvSpPr txBox="1"/>
          <p:nvPr/>
        </p:nvSpPr>
        <p:spPr>
          <a:xfrm>
            <a:off x="9110243" y="1297831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CUID2, Path ID2, CLOSE ACK</a:t>
            </a:r>
            <a:endParaRPr lang="zh-CN" altLang="en-US" sz="700" b="1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FC148E4-C8B3-FF77-73DC-A511BBC25F85}"/>
              </a:ext>
            </a:extLst>
          </p:cNvPr>
          <p:cNvCxnSpPr>
            <a:cxnSpLocks/>
          </p:cNvCxnSpPr>
          <p:nvPr/>
        </p:nvCxnSpPr>
        <p:spPr>
          <a:xfrm flipH="1">
            <a:off x="8350622" y="1972682"/>
            <a:ext cx="2226544" cy="0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60">
            <a:extLst>
              <a:ext uri="{FF2B5EF4-FFF2-40B4-BE49-F238E27FC236}">
                <a16:creationId xmlns:a16="http://schemas.microsoft.com/office/drawing/2014/main" id="{42BFF4FD-BBB1-4D03-9D93-A90873518725}"/>
              </a:ext>
            </a:extLst>
          </p:cNvPr>
          <p:cNvCxnSpPr>
            <a:cxnSpLocks/>
          </p:cNvCxnSpPr>
          <p:nvPr/>
        </p:nvCxnSpPr>
        <p:spPr>
          <a:xfrm>
            <a:off x="7886925" y="2186116"/>
            <a:ext cx="2858568" cy="13263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01943F7-4AE8-B2E4-86D5-CC0FA8DC6949}"/>
              </a:ext>
            </a:extLst>
          </p:cNvPr>
          <p:cNvCxnSpPr>
            <a:cxnSpLocks/>
          </p:cNvCxnSpPr>
          <p:nvPr/>
        </p:nvCxnSpPr>
        <p:spPr>
          <a:xfrm>
            <a:off x="8364806" y="2442754"/>
            <a:ext cx="2212508" cy="702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168C70E-7226-F9B4-BCC9-17311589A1C2}"/>
              </a:ext>
            </a:extLst>
          </p:cNvPr>
          <p:cNvSpPr txBox="1"/>
          <p:nvPr/>
        </p:nvSpPr>
        <p:spPr>
          <a:xfrm>
            <a:off x="8715669" y="2262032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FIN</a:t>
            </a:r>
            <a:endParaRPr lang="zh-CN" altLang="en-US" sz="700" b="1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CFA8A13-8AF3-68A8-A659-2129E78977FF}"/>
              </a:ext>
            </a:extLst>
          </p:cNvPr>
          <p:cNvCxnSpPr>
            <a:cxnSpLocks/>
          </p:cNvCxnSpPr>
          <p:nvPr/>
        </p:nvCxnSpPr>
        <p:spPr>
          <a:xfrm flipV="1">
            <a:off x="8720530" y="2666809"/>
            <a:ext cx="1842401" cy="1725"/>
          </a:xfrm>
          <a:prstGeom prst="straightConnector1">
            <a:avLst/>
          </a:prstGeom>
          <a:ln w="952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A4D116B-0B52-D47E-F8FE-DFFF944C3505}"/>
              </a:ext>
            </a:extLst>
          </p:cNvPr>
          <p:cNvCxnSpPr>
            <a:cxnSpLocks/>
          </p:cNvCxnSpPr>
          <p:nvPr/>
        </p:nvCxnSpPr>
        <p:spPr>
          <a:xfrm flipH="1">
            <a:off x="8350622" y="2904078"/>
            <a:ext cx="2226544" cy="0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B49EBDF-560B-B7D4-1B05-5905C69F60AA}"/>
              </a:ext>
            </a:extLst>
          </p:cNvPr>
          <p:cNvCxnSpPr>
            <a:cxnSpLocks/>
          </p:cNvCxnSpPr>
          <p:nvPr/>
        </p:nvCxnSpPr>
        <p:spPr>
          <a:xfrm flipH="1">
            <a:off x="8715232" y="3107827"/>
            <a:ext cx="1830884" cy="8339"/>
          </a:xfrm>
          <a:prstGeom prst="straightConnector1">
            <a:avLst/>
          </a:prstGeom>
          <a:ln w="952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50B30AE-098C-0269-5824-1516A376F694}"/>
              </a:ext>
            </a:extLst>
          </p:cNvPr>
          <p:cNvCxnSpPr>
            <a:cxnSpLocks/>
          </p:cNvCxnSpPr>
          <p:nvPr/>
        </p:nvCxnSpPr>
        <p:spPr>
          <a:xfrm>
            <a:off x="8379458" y="3355730"/>
            <a:ext cx="2212508" cy="702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4012F1C-C095-B159-3110-18928B5CA20F}"/>
              </a:ext>
            </a:extLst>
          </p:cNvPr>
          <p:cNvCxnSpPr>
            <a:cxnSpLocks/>
          </p:cNvCxnSpPr>
          <p:nvPr/>
        </p:nvCxnSpPr>
        <p:spPr>
          <a:xfrm flipV="1">
            <a:off x="8720530" y="3603158"/>
            <a:ext cx="1842401" cy="1725"/>
          </a:xfrm>
          <a:prstGeom prst="straightConnector1">
            <a:avLst/>
          </a:prstGeom>
          <a:ln w="952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96">
            <a:extLst>
              <a:ext uri="{FF2B5EF4-FFF2-40B4-BE49-F238E27FC236}">
                <a16:creationId xmlns:a16="http://schemas.microsoft.com/office/drawing/2014/main" id="{3795348C-46A8-D668-5CDE-3C7506F1AD99}"/>
              </a:ext>
            </a:extLst>
          </p:cNvPr>
          <p:cNvCxnSpPr>
            <a:cxnSpLocks/>
          </p:cNvCxnSpPr>
          <p:nvPr/>
        </p:nvCxnSpPr>
        <p:spPr>
          <a:xfrm flipV="1">
            <a:off x="7898981" y="3763831"/>
            <a:ext cx="2891435" cy="1291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395F6330-A63D-4A78-B577-65EFAEF884BE}"/>
              </a:ext>
            </a:extLst>
          </p:cNvPr>
          <p:cNvGrpSpPr/>
          <p:nvPr/>
        </p:nvGrpSpPr>
        <p:grpSpPr>
          <a:xfrm>
            <a:off x="488749" y="1432200"/>
            <a:ext cx="2722736" cy="1416803"/>
            <a:chOff x="2468883" y="1894863"/>
            <a:chExt cx="7249635" cy="3161060"/>
          </a:xfrm>
          <a:noFill/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7D7A4732-5E95-1578-1811-06029264A3ED}"/>
                    </a:ext>
                  </a:extLst>
                </p14:cNvPr>
                <p14:cNvContentPartPr/>
                <p14:nvPr/>
              </p14:nvContentPartPr>
              <p14:xfrm>
                <a:off x="3437502" y="5055563"/>
                <a:ext cx="36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28502" y="5046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C75FFA71-0D72-2C52-01D8-FFA8FCCCE86E}"/>
                </a:ext>
              </a:extLst>
            </p:cNvPr>
            <p:cNvSpPr/>
            <p:nvPr/>
          </p:nvSpPr>
          <p:spPr>
            <a:xfrm>
              <a:off x="2468883" y="1974049"/>
              <a:ext cx="7234389" cy="2902268"/>
            </a:xfrm>
            <a:prstGeom prst="rect">
              <a:avLst/>
            </a:prstGeom>
            <a:grp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/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4D89E2AA-0C98-E519-9D41-DDDEEB8C5A72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3429000"/>
              <a:ext cx="7234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174A18B-47F9-A842-C754-6D8AC6193C59}"/>
                </a:ext>
              </a:extLst>
            </p:cNvPr>
            <p:cNvSpPr txBox="1"/>
            <p:nvPr/>
          </p:nvSpPr>
          <p:spPr>
            <a:xfrm>
              <a:off x="5073737" y="2060407"/>
              <a:ext cx="1969235" cy="625845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Cybertwin ID</a:t>
              </a:r>
              <a:endParaRPr lang="zh-CN" altLang="en-US" sz="900" b="1" dirty="0"/>
            </a:p>
          </p:txBody>
        </p: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78E0B183-FA4B-0D24-C2F4-786996222720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 flipH="1">
              <a:off x="6086078" y="1956425"/>
              <a:ext cx="66050" cy="17624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98D53CC8-F2BD-7E0C-5CD7-5DA63A626870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6C179AA9-6F12-5216-76C0-04353F746EA5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277AC740-343A-C788-B759-EDC6B26FFB55}"/>
                </a:ext>
              </a:extLst>
            </p:cNvPr>
            <p:cNvSpPr txBox="1"/>
            <p:nvPr/>
          </p:nvSpPr>
          <p:spPr>
            <a:xfrm>
              <a:off x="5003508" y="2791317"/>
              <a:ext cx="2126279" cy="625845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Connection ID</a:t>
              </a:r>
              <a:endParaRPr lang="zh-CN" altLang="en-US" sz="900" b="1" dirty="0"/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36843AD6-EA1E-DB70-3AA6-21D20BFD8AA3}"/>
                </a:ext>
              </a:extLst>
            </p:cNvPr>
            <p:cNvCxnSpPr>
              <a:cxnSpLocks/>
            </p:cNvCxnSpPr>
            <p:nvPr/>
          </p:nvCxnSpPr>
          <p:spPr>
            <a:xfrm>
              <a:off x="2484129" y="4148328"/>
              <a:ext cx="723438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6B397895-D530-2384-6BD9-09ADBC8E87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698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A220AF18-A1B2-BD67-60C9-D08964904F62}"/>
                </a:ext>
              </a:extLst>
            </p:cNvPr>
            <p:cNvSpPr txBox="1"/>
            <p:nvPr/>
          </p:nvSpPr>
          <p:spPr>
            <a:xfrm>
              <a:off x="3466114" y="3475394"/>
              <a:ext cx="1757411" cy="625845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Sender Key</a:t>
              </a:r>
              <a:endParaRPr lang="zh-CN" altLang="en-US" sz="900" b="1" dirty="0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16F9AEC9-EA81-F695-9D32-107544493396}"/>
                </a:ext>
              </a:extLst>
            </p:cNvPr>
            <p:cNvSpPr txBox="1"/>
            <p:nvPr/>
          </p:nvSpPr>
          <p:spPr>
            <a:xfrm>
              <a:off x="6841977" y="3475394"/>
              <a:ext cx="1936368" cy="625845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Receiver Key</a:t>
              </a:r>
              <a:endParaRPr lang="zh-CN" altLang="en-US" sz="900" b="1" dirty="0"/>
            </a:p>
          </p:txBody>
        </p: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9DAC0342-1155-FA4F-E09B-C383F263F8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77972"/>
              <a:ext cx="0" cy="698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CAB0FBB2-8AEC-6F98-75F0-D0B6D6B5612E}"/>
                </a:ext>
              </a:extLst>
            </p:cNvPr>
            <p:cNvSpPr txBox="1"/>
            <p:nvPr/>
          </p:nvSpPr>
          <p:spPr>
            <a:xfrm>
              <a:off x="3705633" y="4170011"/>
              <a:ext cx="1300894" cy="625845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Path ID</a:t>
              </a:r>
              <a:endParaRPr lang="zh-CN" altLang="en-US" sz="900" b="1" dirty="0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03DC13CD-9C12-75E1-CF37-8A94EB662119}"/>
              </a:ext>
            </a:extLst>
          </p:cNvPr>
          <p:cNvGrpSpPr/>
          <p:nvPr/>
        </p:nvGrpSpPr>
        <p:grpSpPr>
          <a:xfrm>
            <a:off x="672463" y="3841707"/>
            <a:ext cx="2355308" cy="732345"/>
            <a:chOff x="2468883" y="1894863"/>
            <a:chExt cx="7234389" cy="1534137"/>
          </a:xfrm>
          <a:solidFill>
            <a:srgbClr val="ABAD9A"/>
          </a:solidFill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0E5EEBE0-1C33-E046-F9C7-B650A8DF221F}"/>
                </a:ext>
              </a:extLst>
            </p:cNvPr>
            <p:cNvSpPr/>
            <p:nvPr/>
          </p:nvSpPr>
          <p:spPr>
            <a:xfrm>
              <a:off x="2468883" y="1974049"/>
              <a:ext cx="7234389" cy="1454951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8B1FA383-B3E0-5E24-90B4-DC5A73A73A4B}"/>
                </a:ext>
              </a:extLst>
            </p:cNvPr>
            <p:cNvSpPr txBox="1"/>
            <p:nvPr/>
          </p:nvSpPr>
          <p:spPr>
            <a:xfrm>
              <a:off x="4927870" y="2115245"/>
              <a:ext cx="2969953" cy="48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Data Sequence</a:t>
              </a:r>
              <a:endParaRPr lang="zh-CN" altLang="en-US" sz="900" b="1" dirty="0"/>
            </a:p>
          </p:txBody>
        </p: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6A4A11A7-CC33-C9EB-6933-111F98D5344F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flipH="1">
              <a:off x="6086077" y="1910053"/>
              <a:ext cx="3935" cy="6399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800DE3F8-18DA-8C75-FFAC-9FE289976941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780648D-D681-F41A-C09E-BD9C5A854D60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DAA5EC29-B00F-4AB4-F149-98F35EED097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30656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398BCDFB-7E04-1DAF-3B84-870C1BD1DCCE}"/>
                </a:ext>
              </a:extLst>
            </p:cNvPr>
            <p:cNvSpPr txBox="1"/>
            <p:nvPr/>
          </p:nvSpPr>
          <p:spPr>
            <a:xfrm>
              <a:off x="3627392" y="2877541"/>
              <a:ext cx="1753810" cy="48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Path ID</a:t>
              </a:r>
              <a:endParaRPr lang="zh-CN" altLang="en-US" sz="900" b="1" dirty="0"/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9E4779BC-EC3D-E912-ADBA-77BE52317C20}"/>
              </a:ext>
            </a:extLst>
          </p:cNvPr>
          <p:cNvSpPr txBox="1"/>
          <p:nvPr/>
        </p:nvSpPr>
        <p:spPr>
          <a:xfrm>
            <a:off x="1332810" y="256749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Header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2F6F8FE4-2982-D204-E848-A390BD241A81}"/>
              </a:ext>
            </a:extLst>
          </p:cNvPr>
          <p:cNvSpPr txBox="1"/>
          <p:nvPr/>
        </p:nvSpPr>
        <p:spPr>
          <a:xfrm>
            <a:off x="1407364" y="4605463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Header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72472B5D-0C3D-8EA2-6E4B-487E5425C6C4}"/>
              </a:ext>
            </a:extLst>
          </p:cNvPr>
          <p:cNvSpPr txBox="1"/>
          <p:nvPr/>
        </p:nvSpPr>
        <p:spPr>
          <a:xfrm>
            <a:off x="901847" y="292756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MDTP Protocol Header</a:t>
            </a:r>
            <a:endParaRPr lang="zh-CN" altLang="en-US" sz="1200" b="1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DCA8D600-D37F-3750-CD53-152D550E56F0}"/>
              </a:ext>
            </a:extLst>
          </p:cNvPr>
          <p:cNvSpPr txBox="1"/>
          <p:nvPr/>
        </p:nvSpPr>
        <p:spPr>
          <a:xfrm>
            <a:off x="530339" y="1302828"/>
            <a:ext cx="30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Consolas" panose="020B0609020204030204" pitchFamily="49" charset="0"/>
              </a:rPr>
              <a:t>0</a:t>
            </a:r>
            <a:endParaRPr lang="zh-CN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A22E582-0370-1A9D-5C9A-3E1657C6767F}"/>
              </a:ext>
            </a:extLst>
          </p:cNvPr>
          <p:cNvSpPr txBox="1"/>
          <p:nvPr/>
        </p:nvSpPr>
        <p:spPr>
          <a:xfrm>
            <a:off x="1666251" y="1126149"/>
            <a:ext cx="397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Consolas" panose="020B0609020204030204" pitchFamily="49" charset="0"/>
              </a:rPr>
              <a:t>31</a:t>
            </a:r>
            <a:endParaRPr lang="zh-CN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7B1545F-20DD-2780-C159-273BBE108E61}"/>
              </a:ext>
            </a:extLst>
          </p:cNvPr>
          <p:cNvSpPr txBox="1"/>
          <p:nvPr/>
        </p:nvSpPr>
        <p:spPr>
          <a:xfrm>
            <a:off x="2843247" y="1266849"/>
            <a:ext cx="397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Consolas" panose="020B0609020204030204" pitchFamily="49" charset="0"/>
              </a:rPr>
              <a:t>63</a:t>
            </a:r>
            <a:endParaRPr lang="zh-CN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DF53B2A-82C8-BC96-2035-59D4B60B0D1D}"/>
              </a:ext>
            </a:extLst>
          </p:cNvPr>
          <p:cNvSpPr txBox="1"/>
          <p:nvPr/>
        </p:nvSpPr>
        <p:spPr>
          <a:xfrm>
            <a:off x="559189" y="3676489"/>
            <a:ext cx="30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Consolas" panose="020B0609020204030204" pitchFamily="49" charset="0"/>
              </a:rPr>
              <a:t>0</a:t>
            </a:r>
            <a:endParaRPr lang="zh-CN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ABFEDD3-151A-33EA-6F9F-23D24A924D3B}"/>
              </a:ext>
            </a:extLst>
          </p:cNvPr>
          <p:cNvSpPr txBox="1"/>
          <p:nvPr/>
        </p:nvSpPr>
        <p:spPr>
          <a:xfrm>
            <a:off x="1709570" y="3572267"/>
            <a:ext cx="397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Consolas" panose="020B0609020204030204" pitchFamily="49" charset="0"/>
              </a:rPr>
              <a:t>31</a:t>
            </a:r>
            <a:endParaRPr lang="zh-CN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3E4AAA2-40A6-DADA-9A93-D20EC1240F22}"/>
              </a:ext>
            </a:extLst>
          </p:cNvPr>
          <p:cNvSpPr txBox="1"/>
          <p:nvPr/>
        </p:nvSpPr>
        <p:spPr>
          <a:xfrm>
            <a:off x="2844184" y="3546143"/>
            <a:ext cx="397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Consolas" panose="020B0609020204030204" pitchFamily="49" charset="0"/>
              </a:rPr>
              <a:t>63</a:t>
            </a:r>
            <a:endParaRPr lang="zh-CN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5C8072F6-B234-56A3-FF49-A0D859108DCB}"/>
              </a:ext>
            </a:extLst>
          </p:cNvPr>
          <p:cNvSpPr txBox="1"/>
          <p:nvPr/>
        </p:nvSpPr>
        <p:spPr>
          <a:xfrm>
            <a:off x="4299447" y="267165"/>
            <a:ext cx="246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MDTP Connection Establishment</a:t>
            </a:r>
            <a:endParaRPr lang="zh-CN" altLang="en-US" sz="1200" b="1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6598034-64DE-6371-5CB9-68E7459CC5D9}"/>
              </a:ext>
            </a:extLst>
          </p:cNvPr>
          <p:cNvSpPr txBox="1"/>
          <p:nvPr/>
        </p:nvSpPr>
        <p:spPr>
          <a:xfrm>
            <a:off x="8462610" y="292757"/>
            <a:ext cx="201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MDTP Connection Closure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6290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332C3A46-FCF2-7BCF-F075-4CF69A4E0DD5}"/>
              </a:ext>
            </a:extLst>
          </p:cNvPr>
          <p:cNvSpPr/>
          <p:nvPr/>
        </p:nvSpPr>
        <p:spPr>
          <a:xfrm>
            <a:off x="8171339" y="3601371"/>
            <a:ext cx="3704525" cy="2419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21EE922-C128-5484-32F3-301AE4E79CE8}"/>
              </a:ext>
            </a:extLst>
          </p:cNvPr>
          <p:cNvSpPr/>
          <p:nvPr/>
        </p:nvSpPr>
        <p:spPr>
          <a:xfrm>
            <a:off x="8178320" y="1631884"/>
            <a:ext cx="3704525" cy="189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5FA65BE-8790-6468-C97E-1F5D54490FF2}"/>
              </a:ext>
            </a:extLst>
          </p:cNvPr>
          <p:cNvSpPr/>
          <p:nvPr/>
        </p:nvSpPr>
        <p:spPr>
          <a:xfrm>
            <a:off x="3758609" y="3319303"/>
            <a:ext cx="3680961" cy="2696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A4C3716-CD67-B736-1767-99CD713B446C}"/>
              </a:ext>
            </a:extLst>
          </p:cNvPr>
          <p:cNvSpPr/>
          <p:nvPr/>
        </p:nvSpPr>
        <p:spPr>
          <a:xfrm>
            <a:off x="3735014" y="1622902"/>
            <a:ext cx="3692140" cy="1608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7FBB39-1540-B8D9-EBAF-A9E06D32072E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110656" y="1447926"/>
            <a:ext cx="12504" cy="4692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CF8ABA-3532-9602-F26A-3D1E901BF394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991353" y="1429761"/>
            <a:ext cx="338" cy="4700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8B4D9EE-2F49-1C47-A71A-6DCD452B6F62}"/>
              </a:ext>
            </a:extLst>
          </p:cNvPr>
          <p:cNvCxnSpPr>
            <a:cxnSpLocks/>
          </p:cNvCxnSpPr>
          <p:nvPr/>
        </p:nvCxnSpPr>
        <p:spPr>
          <a:xfrm flipV="1">
            <a:off x="5137663" y="2015691"/>
            <a:ext cx="1823635" cy="1021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A101FD-023F-A1F2-1B64-C7B23EE2E30D}"/>
              </a:ext>
            </a:extLst>
          </p:cNvPr>
          <p:cNvCxnSpPr>
            <a:cxnSpLocks/>
          </p:cNvCxnSpPr>
          <p:nvPr/>
        </p:nvCxnSpPr>
        <p:spPr>
          <a:xfrm flipV="1">
            <a:off x="4275036" y="2376058"/>
            <a:ext cx="2689811" cy="926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4B4B002-2726-35C0-0DBB-F682303F368F}"/>
              </a:ext>
            </a:extLst>
          </p:cNvPr>
          <p:cNvCxnSpPr>
            <a:cxnSpLocks/>
          </p:cNvCxnSpPr>
          <p:nvPr/>
        </p:nvCxnSpPr>
        <p:spPr>
          <a:xfrm flipH="1">
            <a:off x="5148064" y="2658039"/>
            <a:ext cx="1827349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E009A10-CC46-C394-4136-29F97F9EF434}"/>
              </a:ext>
            </a:extLst>
          </p:cNvPr>
          <p:cNvCxnSpPr>
            <a:cxnSpLocks/>
          </p:cNvCxnSpPr>
          <p:nvPr/>
        </p:nvCxnSpPr>
        <p:spPr>
          <a:xfrm flipH="1">
            <a:off x="4259816" y="2989387"/>
            <a:ext cx="271735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41ED0B-A040-B228-A6F1-B37FEC8716C5}"/>
              </a:ext>
            </a:extLst>
          </p:cNvPr>
          <p:cNvCxnSpPr>
            <a:cxnSpLocks/>
          </p:cNvCxnSpPr>
          <p:nvPr/>
        </p:nvCxnSpPr>
        <p:spPr>
          <a:xfrm>
            <a:off x="5137663" y="3538416"/>
            <a:ext cx="182718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B8D3A41-E103-72AC-4E50-984D6C37912E}"/>
              </a:ext>
            </a:extLst>
          </p:cNvPr>
          <p:cNvCxnSpPr>
            <a:cxnSpLocks/>
          </p:cNvCxnSpPr>
          <p:nvPr/>
        </p:nvCxnSpPr>
        <p:spPr>
          <a:xfrm flipH="1">
            <a:off x="5146497" y="4414366"/>
            <a:ext cx="1801783" cy="2152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1EC815D-9A6B-6F8F-AF98-C8B569B26142}"/>
              </a:ext>
            </a:extLst>
          </p:cNvPr>
          <p:cNvCxnSpPr>
            <a:cxnSpLocks/>
          </p:cNvCxnSpPr>
          <p:nvPr/>
        </p:nvCxnSpPr>
        <p:spPr>
          <a:xfrm>
            <a:off x="5146497" y="5323960"/>
            <a:ext cx="1814801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F6D5FD7-0D74-A223-943C-BA2994AD506F}"/>
              </a:ext>
            </a:extLst>
          </p:cNvPr>
          <p:cNvCxnSpPr>
            <a:cxnSpLocks/>
          </p:cNvCxnSpPr>
          <p:nvPr/>
        </p:nvCxnSpPr>
        <p:spPr>
          <a:xfrm flipH="1">
            <a:off x="4259816" y="4909246"/>
            <a:ext cx="2701482" cy="881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BFCF15-E1B6-B580-13AC-A529CF86C34C}"/>
              </a:ext>
            </a:extLst>
          </p:cNvPr>
          <p:cNvCxnSpPr>
            <a:cxnSpLocks/>
          </p:cNvCxnSpPr>
          <p:nvPr/>
        </p:nvCxnSpPr>
        <p:spPr>
          <a:xfrm>
            <a:off x="4259816" y="4016166"/>
            <a:ext cx="270503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8BB746D-0432-E478-82B2-6503410D57BC}"/>
              </a:ext>
            </a:extLst>
          </p:cNvPr>
          <p:cNvSpPr txBox="1"/>
          <p:nvPr/>
        </p:nvSpPr>
        <p:spPr>
          <a:xfrm>
            <a:off x="5725364" y="176482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Path1 SYN</a:t>
            </a:r>
            <a:endParaRPr lang="zh-CN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4DFE4C6-B6B0-FDEE-F740-67A94708C731}"/>
              </a:ext>
            </a:extLst>
          </p:cNvPr>
          <p:cNvSpPr txBox="1"/>
          <p:nvPr/>
        </p:nvSpPr>
        <p:spPr>
          <a:xfrm>
            <a:off x="5070465" y="2126954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Path2 SYN</a:t>
            </a:r>
            <a:endParaRPr lang="zh-CN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AF493DB-3AEC-630E-A5CE-D5B7003BBFE6}"/>
              </a:ext>
            </a:extLst>
          </p:cNvPr>
          <p:cNvSpPr txBox="1"/>
          <p:nvPr/>
        </p:nvSpPr>
        <p:spPr>
          <a:xfrm>
            <a:off x="5722508" y="243665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Path1 ACK</a:t>
            </a:r>
            <a:endParaRPr lang="zh-CN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6257DB-C24C-7B25-A14F-18CD8E77C204}"/>
              </a:ext>
            </a:extLst>
          </p:cNvPr>
          <p:cNvSpPr txBox="1"/>
          <p:nvPr/>
        </p:nvSpPr>
        <p:spPr>
          <a:xfrm>
            <a:off x="5072287" y="2756938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chemeClr val="accent6">
                    <a:lumMod val="50000"/>
                  </a:schemeClr>
                </a:solidFill>
              </a:rPr>
              <a:t>Path2 ACK</a:t>
            </a:r>
            <a:endParaRPr lang="zh-CN" alt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35C4A89-C662-F976-2B51-E64D84A042C8}"/>
              </a:ext>
            </a:extLst>
          </p:cNvPr>
          <p:cNvSpPr txBox="1"/>
          <p:nvPr/>
        </p:nvSpPr>
        <p:spPr>
          <a:xfrm>
            <a:off x="5092034" y="3312817"/>
            <a:ext cx="1840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CUID1, Path ID1, Sender Key</a:t>
            </a:r>
            <a:endParaRPr lang="zh-CN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B21D39E-F3B2-2906-0D97-FF5BEC31E239}"/>
              </a:ext>
            </a:extLst>
          </p:cNvPr>
          <p:cNvSpPr txBox="1"/>
          <p:nvPr/>
        </p:nvSpPr>
        <p:spPr>
          <a:xfrm>
            <a:off x="5092034" y="4165739"/>
            <a:ext cx="1927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CUID2, Path ID1, Receiver Key</a:t>
            </a:r>
            <a:endParaRPr lang="zh-CN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4823D2B-FCFD-87A6-3DC2-910CDB82CB07}"/>
              </a:ext>
            </a:extLst>
          </p:cNvPr>
          <p:cNvSpPr txBox="1"/>
          <p:nvPr/>
        </p:nvSpPr>
        <p:spPr>
          <a:xfrm>
            <a:off x="5098842" y="5084231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Path ID1, Conn ID, Data Seq </a:t>
            </a:r>
          </a:p>
        </p:txBody>
      </p:sp>
      <p:cxnSp>
        <p:nvCxnSpPr>
          <p:cNvPr id="2" name="直接连接符 2">
            <a:extLst>
              <a:ext uri="{FF2B5EF4-FFF2-40B4-BE49-F238E27FC236}">
                <a16:creationId xmlns:a16="http://schemas.microsoft.com/office/drawing/2014/main" id="{6413E70E-D78A-FB93-0D4A-EA1C1EF9C92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222305" y="1443684"/>
            <a:ext cx="2860" cy="468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BAC80FA-64DB-2B0A-800E-DEB97213C22F}"/>
              </a:ext>
            </a:extLst>
          </p:cNvPr>
          <p:cNvSpPr txBox="1"/>
          <p:nvPr/>
        </p:nvSpPr>
        <p:spPr>
          <a:xfrm>
            <a:off x="4615337" y="3783053"/>
            <a:ext cx="19271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CUID1, Path ID2, Sender Key</a:t>
            </a:r>
            <a:endParaRPr lang="zh-CN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C87B3C-4FBA-182B-17D8-A8B84E34D7FE}"/>
              </a:ext>
            </a:extLst>
          </p:cNvPr>
          <p:cNvSpPr txBox="1"/>
          <p:nvPr/>
        </p:nvSpPr>
        <p:spPr>
          <a:xfrm>
            <a:off x="4611720" y="4671839"/>
            <a:ext cx="1927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CUID2, Path ID2, Receiver Key</a:t>
            </a:r>
            <a:endParaRPr lang="zh-CN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8357E2-98D8-CA37-8B68-6CFB3878DFF4}"/>
              </a:ext>
            </a:extLst>
          </p:cNvPr>
          <p:cNvSpPr txBox="1"/>
          <p:nvPr/>
        </p:nvSpPr>
        <p:spPr>
          <a:xfrm>
            <a:off x="3795370" y="1166685"/>
            <a:ext cx="85958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address1</a:t>
            </a:r>
            <a:endParaRPr kumimoji="1" lang="zh-CN" altLang="en-US" sz="7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640507-9590-BEDE-0E9A-F4484A7C962C}"/>
              </a:ext>
            </a:extLst>
          </p:cNvPr>
          <p:cNvSpPr txBox="1"/>
          <p:nvPr/>
        </p:nvSpPr>
        <p:spPr>
          <a:xfrm>
            <a:off x="4707340" y="1170927"/>
            <a:ext cx="80663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address2</a:t>
            </a:r>
            <a:endParaRPr kumimoji="1" lang="zh-CN" altLang="en-US" sz="7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F4B43E7-C9A6-9C39-DFD5-EB0AF11F8DDA}"/>
              </a:ext>
            </a:extLst>
          </p:cNvPr>
          <p:cNvSpPr txBox="1"/>
          <p:nvPr/>
        </p:nvSpPr>
        <p:spPr>
          <a:xfrm>
            <a:off x="6588375" y="1152762"/>
            <a:ext cx="80663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address1</a:t>
            </a:r>
            <a:endParaRPr kumimoji="1" lang="zh-CN" altLang="en-US" sz="16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34FBDD8-489E-9AC9-09EA-989D501E63D1}"/>
              </a:ext>
            </a:extLst>
          </p:cNvPr>
          <p:cNvSpPr txBox="1"/>
          <p:nvPr/>
        </p:nvSpPr>
        <p:spPr>
          <a:xfrm>
            <a:off x="4259816" y="709076"/>
            <a:ext cx="108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Client</a:t>
            </a:r>
            <a:endParaRPr kumimoji="1" lang="zh-CN" altLang="en-US" sz="20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CA56EF-60FA-0C0A-8C5E-0028E853C8A1}"/>
              </a:ext>
            </a:extLst>
          </p:cNvPr>
          <p:cNvSpPr txBox="1"/>
          <p:nvPr/>
        </p:nvSpPr>
        <p:spPr>
          <a:xfrm>
            <a:off x="6561347" y="711592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Server</a:t>
            </a:r>
            <a:endParaRPr kumimoji="1" lang="zh-CN" altLang="en-US" sz="16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39DAACD-AC57-4B79-3BEC-FEF509E08120}"/>
              </a:ext>
            </a:extLst>
          </p:cNvPr>
          <p:cNvSpPr txBox="1"/>
          <p:nvPr/>
        </p:nvSpPr>
        <p:spPr>
          <a:xfrm>
            <a:off x="3823989" y="1889527"/>
            <a:ext cx="353943" cy="10894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1100" b="1" dirty="0"/>
              <a:t>TCP Handshake</a:t>
            </a:r>
            <a:endParaRPr kumimoji="1" lang="zh-CN" altLang="en-US" sz="1100" b="1" dirty="0"/>
          </a:p>
        </p:txBody>
      </p:sp>
      <p:cxnSp>
        <p:nvCxnSpPr>
          <p:cNvPr id="91" name="直接箭头连接符 63">
            <a:extLst>
              <a:ext uri="{FF2B5EF4-FFF2-40B4-BE49-F238E27FC236}">
                <a16:creationId xmlns:a16="http://schemas.microsoft.com/office/drawing/2014/main" id="{47961B9F-8841-8EE7-1F40-E793D476BF0E}"/>
              </a:ext>
            </a:extLst>
          </p:cNvPr>
          <p:cNvCxnSpPr>
            <a:cxnSpLocks/>
          </p:cNvCxnSpPr>
          <p:nvPr/>
        </p:nvCxnSpPr>
        <p:spPr>
          <a:xfrm flipV="1">
            <a:off x="4266977" y="5755481"/>
            <a:ext cx="2694321" cy="1731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AE4E349-5220-678B-720F-EE88566D9124}"/>
              </a:ext>
            </a:extLst>
          </p:cNvPr>
          <p:cNvSpPr txBox="1"/>
          <p:nvPr/>
        </p:nvSpPr>
        <p:spPr>
          <a:xfrm>
            <a:off x="3802909" y="3466466"/>
            <a:ext cx="353943" cy="24792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1100" b="1" dirty="0"/>
              <a:t>MDTP Handshake (path aggregation)</a:t>
            </a:r>
            <a:endParaRPr kumimoji="1" lang="zh-CN" altLang="en-US" sz="11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96B05C0-168A-BC62-5772-EA7F89ED86F5}"/>
              </a:ext>
            </a:extLst>
          </p:cNvPr>
          <p:cNvSpPr txBox="1"/>
          <p:nvPr/>
        </p:nvSpPr>
        <p:spPr>
          <a:xfrm>
            <a:off x="4648129" y="5543554"/>
            <a:ext cx="16818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Path1, Conn ID, Data Seq </a:t>
            </a:r>
          </a:p>
          <a:p>
            <a:endParaRPr lang="zh-CN" altLang="en-US" sz="7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72472B5D-0C3D-8EA2-6E4B-487E5425C6C4}"/>
              </a:ext>
            </a:extLst>
          </p:cNvPr>
          <p:cNvSpPr txBox="1"/>
          <p:nvPr/>
        </p:nvSpPr>
        <p:spPr>
          <a:xfrm>
            <a:off x="419632" y="243933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MDTP Protocol Header</a:t>
            </a:r>
            <a:endParaRPr lang="zh-CN" altLang="en-US" sz="2000" b="1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5C8072F6-B234-56A3-FF49-A0D859108DCB}"/>
              </a:ext>
            </a:extLst>
          </p:cNvPr>
          <p:cNvSpPr txBox="1"/>
          <p:nvPr/>
        </p:nvSpPr>
        <p:spPr>
          <a:xfrm>
            <a:off x="3620989" y="209524"/>
            <a:ext cx="3995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MDTP Connection Establishment</a:t>
            </a:r>
            <a:endParaRPr lang="zh-CN" altLang="en-US" sz="2000" b="1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6598034-64DE-6371-5CB9-68E7459CC5D9}"/>
              </a:ext>
            </a:extLst>
          </p:cNvPr>
          <p:cNvSpPr txBox="1"/>
          <p:nvPr/>
        </p:nvSpPr>
        <p:spPr>
          <a:xfrm>
            <a:off x="8397624" y="228534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MDTP Connection Closure</a:t>
            </a:r>
            <a:endParaRPr lang="zh-CN" altLang="en-US" sz="20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F287593-E84B-51F3-3801-FBF38844A106}"/>
              </a:ext>
            </a:extLst>
          </p:cNvPr>
          <p:cNvCxnSpPr>
            <a:cxnSpLocks/>
          </p:cNvCxnSpPr>
          <p:nvPr/>
        </p:nvCxnSpPr>
        <p:spPr>
          <a:xfrm flipV="1">
            <a:off x="9558971" y="2010796"/>
            <a:ext cx="1824121" cy="8047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D4403FD-BB35-DBB0-98A4-A9959540E1BB}"/>
              </a:ext>
            </a:extLst>
          </p:cNvPr>
          <p:cNvCxnSpPr>
            <a:cxnSpLocks/>
          </p:cNvCxnSpPr>
          <p:nvPr/>
        </p:nvCxnSpPr>
        <p:spPr>
          <a:xfrm flipV="1">
            <a:off x="8664322" y="2924141"/>
            <a:ext cx="2706594" cy="656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88D2702-C26F-9DF9-BD6D-433766CEFC4B}"/>
              </a:ext>
            </a:extLst>
          </p:cNvPr>
          <p:cNvCxnSpPr>
            <a:cxnSpLocks/>
          </p:cNvCxnSpPr>
          <p:nvPr/>
        </p:nvCxnSpPr>
        <p:spPr>
          <a:xfrm flipH="1">
            <a:off x="9578955" y="2472437"/>
            <a:ext cx="1761994" cy="1548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BCCF5C2-9D82-53BD-3BD1-5CC143934840}"/>
              </a:ext>
            </a:extLst>
          </p:cNvPr>
          <p:cNvCxnSpPr>
            <a:cxnSpLocks/>
          </p:cNvCxnSpPr>
          <p:nvPr/>
        </p:nvCxnSpPr>
        <p:spPr>
          <a:xfrm flipH="1">
            <a:off x="8655303" y="3312817"/>
            <a:ext cx="2695034" cy="2069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BB78641-D413-B1ED-8314-605F23BF3902}"/>
              </a:ext>
            </a:extLst>
          </p:cNvPr>
          <p:cNvCxnSpPr>
            <a:cxnSpLocks/>
          </p:cNvCxnSpPr>
          <p:nvPr/>
        </p:nvCxnSpPr>
        <p:spPr>
          <a:xfrm>
            <a:off x="9572537" y="5852043"/>
            <a:ext cx="1810555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EC9A4B3-3B80-76E3-0306-1CF9D8D00E49}"/>
              </a:ext>
            </a:extLst>
          </p:cNvPr>
          <p:cNvCxnSpPr>
            <a:cxnSpLocks/>
          </p:cNvCxnSpPr>
          <p:nvPr/>
        </p:nvCxnSpPr>
        <p:spPr>
          <a:xfrm flipH="1">
            <a:off x="9572537" y="5120928"/>
            <a:ext cx="1810555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A414911-DC4D-06FE-AA27-D46F408F0043}"/>
              </a:ext>
            </a:extLst>
          </p:cNvPr>
          <p:cNvCxnSpPr>
            <a:cxnSpLocks/>
          </p:cNvCxnSpPr>
          <p:nvPr/>
        </p:nvCxnSpPr>
        <p:spPr>
          <a:xfrm flipV="1">
            <a:off x="9572349" y="4405996"/>
            <a:ext cx="1798567" cy="177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71187E-4361-5C4F-B1D7-751764D38AB9}"/>
              </a:ext>
            </a:extLst>
          </p:cNvPr>
          <p:cNvCxnSpPr>
            <a:cxnSpLocks/>
          </p:cNvCxnSpPr>
          <p:nvPr/>
        </p:nvCxnSpPr>
        <p:spPr>
          <a:xfrm flipH="1" flipV="1">
            <a:off x="8648304" y="4793447"/>
            <a:ext cx="2751190" cy="150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71AC91D-3002-3A0D-1959-5A5539FDB7A5}"/>
              </a:ext>
            </a:extLst>
          </p:cNvPr>
          <p:cNvCxnSpPr>
            <a:cxnSpLocks/>
          </p:cNvCxnSpPr>
          <p:nvPr/>
        </p:nvCxnSpPr>
        <p:spPr>
          <a:xfrm>
            <a:off x="8666073" y="4071436"/>
            <a:ext cx="270503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3689376E-3D5F-D104-7624-E5B9F15D1F9B}"/>
              </a:ext>
            </a:extLst>
          </p:cNvPr>
          <p:cNvSpPr txBox="1"/>
          <p:nvPr/>
        </p:nvSpPr>
        <p:spPr>
          <a:xfrm>
            <a:off x="9544127" y="2190248"/>
            <a:ext cx="1838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CUID2, Path ID2, CLOSE ACK</a:t>
            </a:r>
            <a:endParaRPr lang="zh-CN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FA4D7CC-0971-3972-5001-AAA5C3F47348}"/>
              </a:ext>
            </a:extLst>
          </p:cNvPr>
          <p:cNvSpPr txBox="1"/>
          <p:nvPr/>
        </p:nvSpPr>
        <p:spPr>
          <a:xfrm>
            <a:off x="8706630" y="707575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Client</a:t>
            </a:r>
            <a:endParaRPr kumimoji="1" lang="zh-CN" altLang="en-US" sz="20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3D8E673-0E1B-FD69-3C1E-54481A083DA5}"/>
              </a:ext>
            </a:extLst>
          </p:cNvPr>
          <p:cNvSpPr txBox="1"/>
          <p:nvPr/>
        </p:nvSpPr>
        <p:spPr>
          <a:xfrm>
            <a:off x="10967210" y="715943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Server</a:t>
            </a:r>
            <a:endParaRPr kumimoji="1" lang="zh-CN" altLang="en-US" sz="1600" b="1" dirty="0"/>
          </a:p>
        </p:txBody>
      </p:sp>
      <p:cxnSp>
        <p:nvCxnSpPr>
          <p:cNvPr id="104" name="直接箭头连接符 63">
            <a:extLst>
              <a:ext uri="{FF2B5EF4-FFF2-40B4-BE49-F238E27FC236}">
                <a16:creationId xmlns:a16="http://schemas.microsoft.com/office/drawing/2014/main" id="{E854BDA7-0D0B-A452-A186-AEDC7CE543E8}"/>
              </a:ext>
            </a:extLst>
          </p:cNvPr>
          <p:cNvCxnSpPr>
            <a:cxnSpLocks/>
          </p:cNvCxnSpPr>
          <p:nvPr/>
        </p:nvCxnSpPr>
        <p:spPr>
          <a:xfrm flipV="1">
            <a:off x="8651864" y="5532932"/>
            <a:ext cx="2733447" cy="1062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E3EB9B3-2F9C-9E35-814D-0028718DC0E4}"/>
              </a:ext>
            </a:extLst>
          </p:cNvPr>
          <p:cNvSpPr txBox="1"/>
          <p:nvPr/>
        </p:nvSpPr>
        <p:spPr>
          <a:xfrm>
            <a:off x="9539812" y="1762245"/>
            <a:ext cx="16374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CUID1, Path ID2, CLOSE</a:t>
            </a:r>
            <a:endParaRPr lang="zh-CN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3BE15EE-74CC-E476-775A-1D905411D357}"/>
              </a:ext>
            </a:extLst>
          </p:cNvPr>
          <p:cNvSpPr txBox="1"/>
          <p:nvPr/>
        </p:nvSpPr>
        <p:spPr>
          <a:xfrm>
            <a:off x="9007111" y="2651076"/>
            <a:ext cx="18968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CUID2 , Path ID1, CLOSE</a:t>
            </a:r>
            <a:endParaRPr lang="zh-CN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417820C-A2B3-DE90-0F73-5734A5ADF6E9}"/>
              </a:ext>
            </a:extLst>
          </p:cNvPr>
          <p:cNvSpPr txBox="1"/>
          <p:nvPr/>
        </p:nvSpPr>
        <p:spPr>
          <a:xfrm>
            <a:off x="9000404" y="3073415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CUID2 , Path ID1, CLOSE ACK</a:t>
            </a:r>
            <a:endParaRPr lang="zh-CN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42B2FE9-8AB1-AAB5-9327-3775AE2B232A}"/>
              </a:ext>
            </a:extLst>
          </p:cNvPr>
          <p:cNvSpPr txBox="1"/>
          <p:nvPr/>
        </p:nvSpPr>
        <p:spPr>
          <a:xfrm>
            <a:off x="9506860" y="383683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TCP FIN</a:t>
            </a:r>
            <a:endParaRPr lang="zh-CN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1B304A5-96F8-178E-2E2A-D59A291B9DE8}"/>
              </a:ext>
            </a:extLst>
          </p:cNvPr>
          <p:cNvSpPr txBox="1"/>
          <p:nvPr/>
        </p:nvSpPr>
        <p:spPr>
          <a:xfrm>
            <a:off x="9509767" y="4543476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TCP FIN, ACK</a:t>
            </a:r>
            <a:endParaRPr lang="zh-CN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5A7C50F-559C-FBB2-89D9-E77A10BEB545}"/>
              </a:ext>
            </a:extLst>
          </p:cNvPr>
          <p:cNvSpPr txBox="1"/>
          <p:nvPr/>
        </p:nvSpPr>
        <p:spPr>
          <a:xfrm>
            <a:off x="10042222" y="418620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TCP FIN</a:t>
            </a:r>
            <a:endParaRPr lang="zh-CN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E93F4FA-0634-124D-A67C-9FCDF3A5166D}"/>
              </a:ext>
            </a:extLst>
          </p:cNvPr>
          <p:cNvSpPr txBox="1"/>
          <p:nvPr/>
        </p:nvSpPr>
        <p:spPr>
          <a:xfrm>
            <a:off x="9929273" y="4892854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TCP FIN, ACK</a:t>
            </a:r>
            <a:endParaRPr lang="zh-CN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3925E00-B7AE-5575-1A63-B3F63A4C2273}"/>
              </a:ext>
            </a:extLst>
          </p:cNvPr>
          <p:cNvSpPr txBox="1"/>
          <p:nvPr/>
        </p:nvSpPr>
        <p:spPr>
          <a:xfrm>
            <a:off x="9514386" y="5278593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TCP, ACK</a:t>
            </a:r>
            <a:endParaRPr lang="zh-CN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7808157-B281-FD54-6DC9-B23045624FE5}"/>
              </a:ext>
            </a:extLst>
          </p:cNvPr>
          <p:cNvSpPr txBox="1"/>
          <p:nvPr/>
        </p:nvSpPr>
        <p:spPr>
          <a:xfrm>
            <a:off x="9937520" y="5605822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1">
                    <a:lumMod val="50000"/>
                  </a:schemeClr>
                </a:solidFill>
              </a:rPr>
              <a:t>TCP, ACK</a:t>
            </a:r>
            <a:endParaRPr lang="zh-CN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7CAAF55-0A90-E1D9-73AD-A3670DAF90C6}"/>
              </a:ext>
            </a:extLst>
          </p:cNvPr>
          <p:cNvSpPr txBox="1"/>
          <p:nvPr/>
        </p:nvSpPr>
        <p:spPr>
          <a:xfrm>
            <a:off x="8159971" y="4501890"/>
            <a:ext cx="338554" cy="12380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000" b="1" dirty="0"/>
              <a:t>TCP closure</a:t>
            </a:r>
            <a:endParaRPr kumimoji="1" lang="zh-CN" altLang="en-US" sz="10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C42B1A1-0A73-C27B-93A4-663C05DC02EE}"/>
              </a:ext>
            </a:extLst>
          </p:cNvPr>
          <p:cNvSpPr txBox="1"/>
          <p:nvPr/>
        </p:nvSpPr>
        <p:spPr>
          <a:xfrm>
            <a:off x="8161804" y="1985419"/>
            <a:ext cx="338554" cy="9210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1000" b="1" dirty="0"/>
              <a:t>MDTP Closure</a:t>
            </a:r>
            <a:endParaRPr kumimoji="1" lang="zh-CN" altLang="en-US" sz="1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511FC4C2-B7C6-FAE7-CCFC-A43E7301AA17}"/>
                  </a:ext>
                </a:extLst>
              </p14:cNvPr>
              <p14:cNvContentPartPr/>
              <p14:nvPr/>
            </p14:nvContentPartPr>
            <p14:xfrm>
              <a:off x="791668" y="3304581"/>
              <a:ext cx="135" cy="161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511FC4C2-B7C6-FAE7-CCFC-A43E7301A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238" y="3301683"/>
                <a:ext cx="4725" cy="5635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矩形 155">
            <a:extLst>
              <a:ext uri="{FF2B5EF4-FFF2-40B4-BE49-F238E27FC236}">
                <a16:creationId xmlns:a16="http://schemas.microsoft.com/office/drawing/2014/main" id="{904F5EA0-4D66-3DF6-BAB0-086A896A3B31}"/>
              </a:ext>
            </a:extLst>
          </p:cNvPr>
          <p:cNvSpPr/>
          <p:nvPr/>
        </p:nvSpPr>
        <p:spPr>
          <a:xfrm>
            <a:off x="427885" y="1923431"/>
            <a:ext cx="2717010" cy="1300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B9ECCF9-7AE9-0F59-2643-46D1E2B0F46B}"/>
              </a:ext>
            </a:extLst>
          </p:cNvPr>
          <p:cNvCxnSpPr>
            <a:cxnSpLocks/>
          </p:cNvCxnSpPr>
          <p:nvPr/>
        </p:nvCxnSpPr>
        <p:spPr>
          <a:xfrm>
            <a:off x="427885" y="2581897"/>
            <a:ext cx="271701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28BE7F2-391B-8021-7A05-73EE4F196F29}"/>
              </a:ext>
            </a:extLst>
          </p:cNvPr>
          <p:cNvSpPr txBox="1"/>
          <p:nvPr/>
        </p:nvSpPr>
        <p:spPr>
          <a:xfrm>
            <a:off x="1280341" y="1955645"/>
            <a:ext cx="109196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Cybertwin ID</a:t>
            </a:r>
            <a:endParaRPr lang="zh-CN" altLang="en-US" sz="1200" b="1" dirty="0"/>
          </a:p>
        </p:txBody>
      </p: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97445448-B938-9641-5EF7-CE088F704F77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1786390" y="1915531"/>
            <a:ext cx="24806" cy="7899"/>
          </a:xfrm>
          <a:prstGeom prst="line">
            <a:avLst/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49757EDF-7C02-4171-D56A-51014D348169}"/>
              </a:ext>
            </a:extLst>
          </p:cNvPr>
          <p:cNvCxnSpPr>
            <a:cxnSpLocks/>
          </p:cNvCxnSpPr>
          <p:nvPr/>
        </p:nvCxnSpPr>
        <p:spPr>
          <a:xfrm>
            <a:off x="1786390" y="1887939"/>
            <a:ext cx="0" cy="3549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A435CC1D-26D4-D9DD-65A3-AB98213F74D9}"/>
              </a:ext>
            </a:extLst>
          </p:cNvPr>
          <p:cNvCxnSpPr>
            <a:cxnSpLocks/>
          </p:cNvCxnSpPr>
          <p:nvPr/>
        </p:nvCxnSpPr>
        <p:spPr>
          <a:xfrm>
            <a:off x="427885" y="2262546"/>
            <a:ext cx="271701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643E67E-EB46-349E-16F8-FE7BE8446C6B}"/>
              </a:ext>
            </a:extLst>
          </p:cNvPr>
          <p:cNvSpPr txBox="1"/>
          <p:nvPr/>
        </p:nvSpPr>
        <p:spPr>
          <a:xfrm>
            <a:off x="1236259" y="2272001"/>
            <a:ext cx="118013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Connection ID</a:t>
            </a:r>
            <a:endParaRPr lang="zh-CN" altLang="en-US" sz="1200" b="1" dirty="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1D68B026-9C01-AD00-BFFF-20BD5151FE46}"/>
              </a:ext>
            </a:extLst>
          </p:cNvPr>
          <p:cNvCxnSpPr>
            <a:cxnSpLocks/>
          </p:cNvCxnSpPr>
          <p:nvPr/>
        </p:nvCxnSpPr>
        <p:spPr>
          <a:xfrm>
            <a:off x="460190" y="2920585"/>
            <a:ext cx="268470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AFDF07D1-7B3E-90A5-FFF3-52486B24D89D}"/>
              </a:ext>
            </a:extLst>
          </p:cNvPr>
          <p:cNvCxnSpPr>
            <a:cxnSpLocks/>
          </p:cNvCxnSpPr>
          <p:nvPr/>
        </p:nvCxnSpPr>
        <p:spPr>
          <a:xfrm>
            <a:off x="1790116" y="2575547"/>
            <a:ext cx="0" cy="3130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B6304E8-39DF-FB78-64D4-2FA5A470F7F3}"/>
              </a:ext>
            </a:extLst>
          </p:cNvPr>
          <p:cNvSpPr txBox="1"/>
          <p:nvPr/>
        </p:nvSpPr>
        <p:spPr>
          <a:xfrm>
            <a:off x="656868" y="2604339"/>
            <a:ext cx="96853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Sender Key</a:t>
            </a:r>
            <a:endParaRPr lang="zh-CN" altLang="en-US" sz="1200" b="1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1F627FD8-80E9-34D1-86A5-C78C2EC06C90}"/>
              </a:ext>
            </a:extLst>
          </p:cNvPr>
          <p:cNvSpPr txBox="1"/>
          <p:nvPr/>
        </p:nvSpPr>
        <p:spPr>
          <a:xfrm>
            <a:off x="1978454" y="2611040"/>
            <a:ext cx="107112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Receiver Key</a:t>
            </a:r>
            <a:endParaRPr lang="zh-CN" altLang="en-US" sz="1200" b="1" dirty="0"/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8660F967-670E-82DB-2EB1-C9B0CFEDD9D9}"/>
              </a:ext>
            </a:extLst>
          </p:cNvPr>
          <p:cNvCxnSpPr>
            <a:cxnSpLocks/>
          </p:cNvCxnSpPr>
          <p:nvPr/>
        </p:nvCxnSpPr>
        <p:spPr>
          <a:xfrm>
            <a:off x="1790116" y="2911240"/>
            <a:ext cx="0" cy="3130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34FA492-192A-D69A-E22B-25176C060F00}"/>
              </a:ext>
            </a:extLst>
          </p:cNvPr>
          <p:cNvSpPr txBox="1"/>
          <p:nvPr/>
        </p:nvSpPr>
        <p:spPr>
          <a:xfrm>
            <a:off x="754720" y="2941365"/>
            <a:ext cx="69762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Path ID</a:t>
            </a:r>
            <a:endParaRPr lang="zh-CN" altLang="en-US" sz="1200" b="1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FB13DCE-B248-9C1C-8084-B33904E908CC}"/>
              </a:ext>
            </a:extLst>
          </p:cNvPr>
          <p:cNvSpPr/>
          <p:nvPr/>
        </p:nvSpPr>
        <p:spPr>
          <a:xfrm>
            <a:off x="419632" y="4527899"/>
            <a:ext cx="2718815" cy="679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6D37921-00A1-B29E-40A0-698931ADCD22}"/>
              </a:ext>
            </a:extLst>
          </p:cNvPr>
          <p:cNvSpPr txBox="1"/>
          <p:nvPr/>
        </p:nvSpPr>
        <p:spPr>
          <a:xfrm>
            <a:off x="1197887" y="457318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Data Sequence</a:t>
            </a:r>
            <a:endParaRPr lang="zh-CN" altLang="en-US" sz="1200" b="1" dirty="0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8860BE4D-6DB9-E4B0-8506-EC2524AA4171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1767542" y="4494352"/>
            <a:ext cx="11498" cy="33547"/>
          </a:xfrm>
          <a:prstGeom prst="line">
            <a:avLst/>
          </a:prstGeom>
          <a:solidFill>
            <a:srgbClr val="ABAD9A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C4ABD0CA-79D6-1C1C-DBDE-5DD835A3CD24}"/>
              </a:ext>
            </a:extLst>
          </p:cNvPr>
          <p:cNvCxnSpPr>
            <a:cxnSpLocks/>
          </p:cNvCxnSpPr>
          <p:nvPr/>
        </p:nvCxnSpPr>
        <p:spPr>
          <a:xfrm>
            <a:off x="1766081" y="4486389"/>
            <a:ext cx="0" cy="41510"/>
          </a:xfrm>
          <a:prstGeom prst="line">
            <a:avLst/>
          </a:prstGeom>
          <a:solidFill>
            <a:srgbClr val="ABAD9A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AD282FF0-7A30-831E-F48F-3E8AF293E4B2}"/>
              </a:ext>
            </a:extLst>
          </p:cNvPr>
          <p:cNvCxnSpPr>
            <a:cxnSpLocks/>
          </p:cNvCxnSpPr>
          <p:nvPr/>
        </p:nvCxnSpPr>
        <p:spPr>
          <a:xfrm>
            <a:off x="442960" y="4889465"/>
            <a:ext cx="2686860" cy="0"/>
          </a:xfrm>
          <a:prstGeom prst="line">
            <a:avLst/>
          </a:prstGeom>
          <a:solidFill>
            <a:srgbClr val="ABAD9A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09677E47-7FE7-77B5-E3B7-AC04BA5E8DB9}"/>
              </a:ext>
            </a:extLst>
          </p:cNvPr>
          <p:cNvCxnSpPr>
            <a:cxnSpLocks/>
          </p:cNvCxnSpPr>
          <p:nvPr/>
        </p:nvCxnSpPr>
        <p:spPr>
          <a:xfrm>
            <a:off x="1766081" y="4889465"/>
            <a:ext cx="0" cy="366076"/>
          </a:xfrm>
          <a:prstGeom prst="line">
            <a:avLst/>
          </a:prstGeom>
          <a:solidFill>
            <a:srgbClr val="ABAD9A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566C684-C98F-5571-A3EA-7864E6693B49}"/>
              </a:ext>
            </a:extLst>
          </p:cNvPr>
          <p:cNvSpPr txBox="1"/>
          <p:nvPr/>
        </p:nvSpPr>
        <p:spPr>
          <a:xfrm>
            <a:off x="754631" y="493034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Path ID</a:t>
            </a:r>
            <a:endParaRPr lang="zh-CN" altLang="en-US" sz="12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FF9CD373-BE87-616B-D0FE-1672E53FA307}"/>
              </a:ext>
            </a:extLst>
          </p:cNvPr>
          <p:cNvSpPr txBox="1"/>
          <p:nvPr/>
        </p:nvSpPr>
        <p:spPr>
          <a:xfrm>
            <a:off x="981446" y="124655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Header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793F790-DE25-3C2B-27C5-FFF7FD16398A}"/>
              </a:ext>
            </a:extLst>
          </p:cNvPr>
          <p:cNvSpPr txBox="1"/>
          <p:nvPr/>
        </p:nvSpPr>
        <p:spPr>
          <a:xfrm>
            <a:off x="1076760" y="382236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Header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D2D9F06-D3CB-2245-F6D0-AB4F80CEC4DB}"/>
              </a:ext>
            </a:extLst>
          </p:cNvPr>
          <p:cNvSpPr txBox="1"/>
          <p:nvPr/>
        </p:nvSpPr>
        <p:spPr>
          <a:xfrm>
            <a:off x="308151" y="1628751"/>
            <a:ext cx="30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0</a:t>
            </a:r>
            <a:endParaRPr lang="zh-CN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825184F-C6A3-588A-064D-FEB07A8A4828}"/>
              </a:ext>
            </a:extLst>
          </p:cNvPr>
          <p:cNvSpPr txBox="1"/>
          <p:nvPr/>
        </p:nvSpPr>
        <p:spPr>
          <a:xfrm>
            <a:off x="1618927" y="1628478"/>
            <a:ext cx="39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31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FCD12D41-6E11-59ED-77B3-4F53394E18DB}"/>
              </a:ext>
            </a:extLst>
          </p:cNvPr>
          <p:cNvSpPr txBox="1"/>
          <p:nvPr/>
        </p:nvSpPr>
        <p:spPr>
          <a:xfrm>
            <a:off x="3008869" y="1638532"/>
            <a:ext cx="39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63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B9384CA9-86AE-AA12-67A3-A5075BA60F9C}"/>
              </a:ext>
            </a:extLst>
          </p:cNvPr>
          <p:cNvSpPr txBox="1"/>
          <p:nvPr/>
        </p:nvSpPr>
        <p:spPr>
          <a:xfrm>
            <a:off x="291910" y="4263355"/>
            <a:ext cx="30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0</a:t>
            </a:r>
            <a:endParaRPr lang="zh-CN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8DA7205-4DB1-F8AF-687D-60FF0785361E}"/>
              </a:ext>
            </a:extLst>
          </p:cNvPr>
          <p:cNvSpPr txBox="1"/>
          <p:nvPr/>
        </p:nvSpPr>
        <p:spPr>
          <a:xfrm>
            <a:off x="1613918" y="4242089"/>
            <a:ext cx="39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31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AB421D16-003B-B3E1-251F-3BB274CAD390}"/>
              </a:ext>
            </a:extLst>
          </p:cNvPr>
          <p:cNvSpPr txBox="1"/>
          <p:nvPr/>
        </p:nvSpPr>
        <p:spPr>
          <a:xfrm>
            <a:off x="2998507" y="4251525"/>
            <a:ext cx="39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63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5FD7E77F-E7AC-C82F-2D81-CE9961D8502F}"/>
              </a:ext>
            </a:extLst>
          </p:cNvPr>
          <p:cNvCxnSpPr>
            <a:cxnSpLocks/>
            <a:stCxn id="266" idx="2"/>
          </p:cNvCxnSpPr>
          <p:nvPr/>
        </p:nvCxnSpPr>
        <p:spPr>
          <a:xfrm>
            <a:off x="9538109" y="1428644"/>
            <a:ext cx="12504" cy="4692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B1B7BA31-7913-0082-EF17-A737864D8C56}"/>
              </a:ext>
            </a:extLst>
          </p:cNvPr>
          <p:cNvCxnSpPr>
            <a:cxnSpLocks/>
            <a:stCxn id="267" idx="2"/>
          </p:cNvCxnSpPr>
          <p:nvPr/>
        </p:nvCxnSpPr>
        <p:spPr>
          <a:xfrm flipH="1">
            <a:off x="11418806" y="1410479"/>
            <a:ext cx="338" cy="4700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">
            <a:extLst>
              <a:ext uri="{FF2B5EF4-FFF2-40B4-BE49-F238E27FC236}">
                <a16:creationId xmlns:a16="http://schemas.microsoft.com/office/drawing/2014/main" id="{98E93726-3B9F-EEFA-50D9-5C18A234FA9D}"/>
              </a:ext>
            </a:extLst>
          </p:cNvPr>
          <p:cNvCxnSpPr>
            <a:cxnSpLocks/>
            <a:stCxn id="265" idx="2"/>
          </p:cNvCxnSpPr>
          <p:nvPr/>
        </p:nvCxnSpPr>
        <p:spPr>
          <a:xfrm flipH="1">
            <a:off x="8649758" y="1424402"/>
            <a:ext cx="2860" cy="468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A81849D-EAA9-8329-6F31-49100AE32A63}"/>
              </a:ext>
            </a:extLst>
          </p:cNvPr>
          <p:cNvSpPr txBox="1"/>
          <p:nvPr/>
        </p:nvSpPr>
        <p:spPr>
          <a:xfrm>
            <a:off x="8222823" y="1147403"/>
            <a:ext cx="85958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address1</a:t>
            </a:r>
            <a:endParaRPr kumimoji="1" lang="zh-CN" altLang="en-US" sz="700" b="1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B38B6F0D-E82C-5DBB-A2E7-981810F30510}"/>
              </a:ext>
            </a:extLst>
          </p:cNvPr>
          <p:cNvSpPr txBox="1"/>
          <p:nvPr/>
        </p:nvSpPr>
        <p:spPr>
          <a:xfrm>
            <a:off x="9134793" y="1151645"/>
            <a:ext cx="80663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address2</a:t>
            </a:r>
            <a:endParaRPr kumimoji="1" lang="zh-CN" altLang="en-US" sz="700" b="1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D68C2F8-1758-3E28-B561-05D2C026D2AD}"/>
              </a:ext>
            </a:extLst>
          </p:cNvPr>
          <p:cNvSpPr txBox="1"/>
          <p:nvPr/>
        </p:nvSpPr>
        <p:spPr>
          <a:xfrm>
            <a:off x="11015828" y="1133480"/>
            <a:ext cx="80663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address1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7484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047C0A1-D1BB-19B8-7EED-97CBF70ECB58}"/>
              </a:ext>
            </a:extLst>
          </p:cNvPr>
          <p:cNvCxnSpPr>
            <a:cxnSpLocks/>
          </p:cNvCxnSpPr>
          <p:nvPr/>
        </p:nvCxnSpPr>
        <p:spPr>
          <a:xfrm>
            <a:off x="67589" y="3778779"/>
            <a:ext cx="1176767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CC3CF8-A620-A191-1B70-A830E30707CE}"/>
              </a:ext>
            </a:extLst>
          </p:cNvPr>
          <p:cNvSpPr/>
          <p:nvPr/>
        </p:nvSpPr>
        <p:spPr>
          <a:xfrm>
            <a:off x="2964101" y="131883"/>
            <a:ext cx="5685368" cy="25635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EA31AE7-EF19-F341-A6E4-2A3D5714E0ED}"/>
              </a:ext>
            </a:extLst>
          </p:cNvPr>
          <p:cNvSpPr/>
          <p:nvPr/>
        </p:nvSpPr>
        <p:spPr>
          <a:xfrm>
            <a:off x="2214284" y="3394957"/>
            <a:ext cx="1998134" cy="10017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Credit threshold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1CB816-3107-FADE-278A-8245E0A1F70B}"/>
              </a:ext>
            </a:extLst>
          </p:cNvPr>
          <p:cNvSpPr/>
          <p:nvPr/>
        </p:nvSpPr>
        <p:spPr>
          <a:xfrm>
            <a:off x="7705282" y="3443360"/>
            <a:ext cx="1998134" cy="9533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Credit score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A902E9D-716B-4D2A-4CBA-9200CFC3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1104" y="5006151"/>
            <a:ext cx="1432762" cy="1001768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F0277BC5-DCCF-5D84-2F4E-E028F3D1E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7750" y="1657368"/>
            <a:ext cx="689345" cy="842349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2B71D0F9-C8EC-77FF-9151-9EA880204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0469" y="752102"/>
            <a:ext cx="688572" cy="77620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CEFD57E-DAF3-A40A-06EF-5111AC25EABC}"/>
              </a:ext>
            </a:extLst>
          </p:cNvPr>
          <p:cNvSpPr/>
          <p:nvPr/>
        </p:nvSpPr>
        <p:spPr>
          <a:xfrm>
            <a:off x="4628414" y="857752"/>
            <a:ext cx="2751465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Policy Engine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C56E55-3623-9FE5-9344-4D262E2F3CD1}"/>
              </a:ext>
            </a:extLst>
          </p:cNvPr>
          <p:cNvSpPr/>
          <p:nvPr/>
        </p:nvSpPr>
        <p:spPr>
          <a:xfrm>
            <a:off x="4618925" y="1699678"/>
            <a:ext cx="2751465" cy="6771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Activity Log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15ADEC-ABB7-CE84-E779-65D715A53478}"/>
              </a:ext>
            </a:extLst>
          </p:cNvPr>
          <p:cNvSpPr txBox="1"/>
          <p:nvPr/>
        </p:nvSpPr>
        <p:spPr>
          <a:xfrm rot="16200000">
            <a:off x="5665592" y="-1047192"/>
            <a:ext cx="677108" cy="28655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b="1" dirty="0"/>
              <a:t>Asset Manager</a:t>
            </a:r>
            <a:endParaRPr lang="zh-CN" altLang="en-US" sz="32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EC7C48-14CD-CB80-33C3-9D43405EF5E9}"/>
              </a:ext>
            </a:extLst>
          </p:cNvPr>
          <p:cNvCxnSpPr>
            <a:cxnSpLocks/>
          </p:cNvCxnSpPr>
          <p:nvPr/>
        </p:nvCxnSpPr>
        <p:spPr>
          <a:xfrm>
            <a:off x="109392" y="5422562"/>
            <a:ext cx="2263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AC8287F-48E6-F79A-FF4F-1BD067254903}"/>
              </a:ext>
            </a:extLst>
          </p:cNvPr>
          <p:cNvSpPr txBox="1"/>
          <p:nvPr/>
        </p:nvSpPr>
        <p:spPr>
          <a:xfrm>
            <a:off x="109392" y="553188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Unauthorized traffic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0FA8B616-E6A1-0797-9613-5867D716E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2050" y="5006150"/>
            <a:ext cx="1432762" cy="1001768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27110C4-5D78-07EB-D2CD-AA4DE58B33A2}"/>
              </a:ext>
            </a:extLst>
          </p:cNvPr>
          <p:cNvCxnSpPr>
            <a:cxnSpLocks/>
          </p:cNvCxnSpPr>
          <p:nvPr/>
        </p:nvCxnSpPr>
        <p:spPr>
          <a:xfrm>
            <a:off x="4174988" y="5422562"/>
            <a:ext cx="1200703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417544-6802-062D-9E17-0A87364A4EE6}"/>
              </a:ext>
            </a:extLst>
          </p:cNvPr>
          <p:cNvCxnSpPr>
            <a:cxnSpLocks/>
          </p:cNvCxnSpPr>
          <p:nvPr/>
        </p:nvCxnSpPr>
        <p:spPr>
          <a:xfrm>
            <a:off x="6504579" y="5422562"/>
            <a:ext cx="1200703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AE75691-9416-B4F7-9E01-26C1207FD3D4}"/>
              </a:ext>
            </a:extLst>
          </p:cNvPr>
          <p:cNvSpPr txBox="1"/>
          <p:nvPr/>
        </p:nvSpPr>
        <p:spPr>
          <a:xfrm>
            <a:off x="5556055" y="5161903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……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4D51D67-9E81-57FA-B245-9E1549E3BA10}"/>
              </a:ext>
            </a:extLst>
          </p:cNvPr>
          <p:cNvCxnSpPr>
            <a:cxnSpLocks/>
          </p:cNvCxnSpPr>
          <p:nvPr/>
        </p:nvCxnSpPr>
        <p:spPr>
          <a:xfrm flipH="1">
            <a:off x="3308996" y="2736971"/>
            <a:ext cx="716381" cy="6084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2CC7781-C3DE-ED1A-2BDD-9251D55B8C9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213351" y="4396725"/>
            <a:ext cx="4134" cy="6094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79335E9-107A-2F17-B664-1BD052D0C3C6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940135" y="2773171"/>
            <a:ext cx="0" cy="23887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33F9CE5-613F-3AC3-596C-E29AC3723AB8}"/>
              </a:ext>
            </a:extLst>
          </p:cNvPr>
          <p:cNvCxnSpPr>
            <a:cxnSpLocks/>
          </p:cNvCxnSpPr>
          <p:nvPr/>
        </p:nvCxnSpPr>
        <p:spPr>
          <a:xfrm>
            <a:off x="7987969" y="2773171"/>
            <a:ext cx="649692" cy="5896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C058B79-0A23-7FE4-DA67-6F6E301B923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8704349" y="4396726"/>
            <a:ext cx="4082" cy="6094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9D9BF5A-A392-73DB-D949-2C35D20A6B24}"/>
              </a:ext>
            </a:extLst>
          </p:cNvPr>
          <p:cNvSpPr txBox="1"/>
          <p:nvPr/>
        </p:nvSpPr>
        <p:spPr>
          <a:xfrm>
            <a:off x="4887529" y="5586506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Authorized traffic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E2B326A-764C-A207-85A1-955594BD2839}"/>
              </a:ext>
            </a:extLst>
          </p:cNvPr>
          <p:cNvCxnSpPr>
            <a:cxnSpLocks/>
          </p:cNvCxnSpPr>
          <p:nvPr/>
        </p:nvCxnSpPr>
        <p:spPr>
          <a:xfrm>
            <a:off x="9613610" y="5422562"/>
            <a:ext cx="226345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7B8D973-C20F-8A7E-7F42-FF808E377EFE}"/>
              </a:ext>
            </a:extLst>
          </p:cNvPr>
          <p:cNvSpPr txBox="1"/>
          <p:nvPr/>
        </p:nvSpPr>
        <p:spPr>
          <a:xfrm>
            <a:off x="9847341" y="5542142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Legit traffic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8950F5A-4EDC-1D81-C046-EEBDBA948C0F}"/>
              </a:ext>
            </a:extLst>
          </p:cNvPr>
          <p:cNvSpPr txBox="1"/>
          <p:nvPr/>
        </p:nvSpPr>
        <p:spPr>
          <a:xfrm>
            <a:off x="9979515" y="1524338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Control Plane</a:t>
            </a:r>
            <a:endParaRPr lang="zh-CN" altLang="en-US" sz="24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95032CC-CA1B-785D-0696-29DF0500A687}"/>
              </a:ext>
            </a:extLst>
          </p:cNvPr>
          <p:cNvSpPr txBox="1"/>
          <p:nvPr/>
        </p:nvSpPr>
        <p:spPr>
          <a:xfrm>
            <a:off x="9965957" y="4293965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 Plane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62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F375B-E1F0-0B38-0345-F8CFD100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C40F97-90EC-5496-AEF8-728DFB328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EBBA06-999C-DF53-C18A-66FD5C55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85" y="2393010"/>
            <a:ext cx="1005510" cy="100551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69A6807-A4CC-DC7D-4AD7-6C694D51D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766" y="2746434"/>
            <a:ext cx="514178" cy="5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4335404" y="856356"/>
            <a:ext cx="3205622" cy="995377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4966253" y="2444417"/>
            <a:ext cx="1707253" cy="995377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7222673" y="2481583"/>
            <a:ext cx="1678879" cy="997886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2712347" y="2426259"/>
            <a:ext cx="1656745" cy="995377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2408" y="4482533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9844" y="4538685"/>
            <a:ext cx="369482" cy="369482"/>
          </a:xfrm>
          <a:prstGeom prst="rect">
            <a:avLst/>
          </a:prstGeom>
        </p:spPr>
      </p:pic>
      <p:pic>
        <p:nvPicPr>
          <p:cNvPr id="14" name="图形 13" descr="用户 纯色填充">
            <a:extLst>
              <a:ext uri="{FF2B5EF4-FFF2-40B4-BE49-F238E27FC236}">
                <a16:creationId xmlns:a16="http://schemas.microsoft.com/office/drawing/2014/main" id="{20A44BD6-F6AF-C007-4139-1432DE978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6357" y="2688926"/>
            <a:ext cx="540366" cy="540366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5582788" y="4561296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3346430" y="4101874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E3A088-DFC9-CA40-E323-E7CFA429ACE0}"/>
              </a:ext>
            </a:extLst>
          </p:cNvPr>
          <p:cNvSpPr txBox="1"/>
          <p:nvPr/>
        </p:nvSpPr>
        <p:spPr>
          <a:xfrm>
            <a:off x="3695542" y="2984559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A32E5990-8C54-E351-73B4-783647D95F3D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294683" y="4452729"/>
            <a:ext cx="487471" cy="318740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7502213" y="442449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43" name="图形 42" descr="用户 纯色填充">
            <a:extLst>
              <a:ext uri="{FF2B5EF4-FFF2-40B4-BE49-F238E27FC236}">
                <a16:creationId xmlns:a16="http://schemas.microsoft.com/office/drawing/2014/main" id="{932575E1-3ADF-829C-2DC3-D9DC158AF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4166" y="2700317"/>
            <a:ext cx="517461" cy="51746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5582864" y="4182171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7816975" y="4056079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5825217" y="4313858"/>
            <a:ext cx="1501" cy="24743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7746143" y="4187766"/>
            <a:ext cx="313185" cy="2367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1"/>
          </p:cNvCxnSpPr>
          <p:nvPr/>
        </p:nvCxnSpPr>
        <p:spPr>
          <a:xfrm flipV="1">
            <a:off x="3540720" y="1573092"/>
            <a:ext cx="1628781" cy="85316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连接符 1028">
            <a:extLst>
              <a:ext uri="{FF2B5EF4-FFF2-40B4-BE49-F238E27FC236}">
                <a16:creationId xmlns:a16="http://schemas.microsoft.com/office/drawing/2014/main" id="{4CEC222D-ACB5-410E-7517-8639750633EB}"/>
              </a:ext>
            </a:extLst>
          </p:cNvPr>
          <p:cNvCxnSpPr>
            <a:cxnSpLocks/>
            <a:stCxn id="1045" idx="1"/>
            <a:endCxn id="3" idx="2"/>
          </p:cNvCxnSpPr>
          <p:nvPr/>
        </p:nvCxnSpPr>
        <p:spPr>
          <a:xfrm flipV="1">
            <a:off x="3540720" y="1589064"/>
            <a:ext cx="3132118" cy="83719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stCxn id="3" idx="2"/>
            <a:endCxn id="1046" idx="1"/>
          </p:cNvCxnSpPr>
          <p:nvPr/>
        </p:nvCxnSpPr>
        <p:spPr>
          <a:xfrm>
            <a:off x="6672838" y="1589064"/>
            <a:ext cx="1389275" cy="892519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线连接符 1034">
            <a:extLst>
              <a:ext uri="{FF2B5EF4-FFF2-40B4-BE49-F238E27FC236}">
                <a16:creationId xmlns:a16="http://schemas.microsoft.com/office/drawing/2014/main" id="{FFDF13DE-E839-9347-0F40-2624037357B3}"/>
              </a:ext>
            </a:extLst>
          </p:cNvPr>
          <p:cNvCxnSpPr>
            <a:cxnSpLocks/>
            <a:stCxn id="2" idx="2"/>
            <a:endCxn id="1046" idx="1"/>
          </p:cNvCxnSpPr>
          <p:nvPr/>
        </p:nvCxnSpPr>
        <p:spPr>
          <a:xfrm>
            <a:off x="5174843" y="1577333"/>
            <a:ext cx="2887270" cy="90425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8152866" y="443806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73" name="图形 1072" descr="用户 纯色填充">
            <a:extLst>
              <a:ext uri="{FF2B5EF4-FFF2-40B4-BE49-F238E27FC236}">
                <a16:creationId xmlns:a16="http://schemas.microsoft.com/office/drawing/2014/main" id="{6FA05DB1-F827-E5EC-4408-A66D645C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0622" y="4791218"/>
            <a:ext cx="451401" cy="451401"/>
          </a:xfrm>
          <a:prstGeom prst="rect">
            <a:avLst/>
          </a:prstGeom>
        </p:spPr>
      </p:pic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8059328" y="4187766"/>
            <a:ext cx="321730" cy="26603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3" name="图形 1082" descr="实心填充的恶魔表情 纯色填充">
            <a:extLst>
              <a:ext uri="{FF2B5EF4-FFF2-40B4-BE49-F238E27FC236}">
                <a16:creationId xmlns:a16="http://schemas.microsoft.com/office/drawing/2014/main" id="{BDF4F8B8-6615-8807-7FE0-928DA6DB6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4419" y="4854787"/>
            <a:ext cx="374428" cy="374428"/>
          </a:xfrm>
          <a:prstGeom prst="rect">
            <a:avLst/>
          </a:prstGeom>
        </p:spPr>
      </p:pic>
      <p:cxnSp>
        <p:nvCxnSpPr>
          <p:cNvPr id="1085" name="直线箭头连接符 1084">
            <a:extLst>
              <a:ext uri="{FF2B5EF4-FFF2-40B4-BE49-F238E27FC236}">
                <a16:creationId xmlns:a16="http://schemas.microsoft.com/office/drawing/2014/main" id="{6C539AB5-772F-4D3B-B759-2C23BDFF25A3}"/>
              </a:ext>
            </a:extLst>
          </p:cNvPr>
          <p:cNvCxnSpPr>
            <a:cxnSpLocks/>
          </p:cNvCxnSpPr>
          <p:nvPr/>
        </p:nvCxnSpPr>
        <p:spPr>
          <a:xfrm flipV="1">
            <a:off x="7701633" y="4234305"/>
            <a:ext cx="185792" cy="145779"/>
          </a:xfrm>
          <a:prstGeom prst="straightConnector1">
            <a:avLst/>
          </a:prstGeom>
          <a:ln w="12700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6" name="组合 1095">
            <a:extLst>
              <a:ext uri="{FF2B5EF4-FFF2-40B4-BE49-F238E27FC236}">
                <a16:creationId xmlns:a16="http://schemas.microsoft.com/office/drawing/2014/main" id="{9878DBAD-C592-F882-F0E5-2F3389F5EB56}"/>
              </a:ext>
            </a:extLst>
          </p:cNvPr>
          <p:cNvGrpSpPr/>
          <p:nvPr/>
        </p:nvGrpSpPr>
        <p:grpSpPr>
          <a:xfrm>
            <a:off x="7660138" y="3248542"/>
            <a:ext cx="101189" cy="98216"/>
            <a:chOff x="5697747" y="3878821"/>
            <a:chExt cx="101189" cy="98216"/>
          </a:xfrm>
        </p:grpSpPr>
        <p:cxnSp>
          <p:nvCxnSpPr>
            <p:cNvPr id="1091" name="直线连接符 1090">
              <a:extLst>
                <a:ext uri="{FF2B5EF4-FFF2-40B4-BE49-F238E27FC236}">
                  <a16:creationId xmlns:a16="http://schemas.microsoft.com/office/drawing/2014/main" id="{8B6CE5CD-94B8-F504-E23B-E5329FA02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747" y="3908833"/>
              <a:ext cx="101189" cy="18228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线连接符 1091">
              <a:extLst>
                <a:ext uri="{FF2B5EF4-FFF2-40B4-BE49-F238E27FC236}">
                  <a16:creationId xmlns:a16="http://schemas.microsoft.com/office/drawing/2014/main" id="{A6AFB8D2-D664-D459-A229-6067A2EC6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364" y="3878821"/>
              <a:ext cx="49546" cy="98216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8" name="图形 1097" descr="警告 纯色填充">
            <a:extLst>
              <a:ext uri="{FF2B5EF4-FFF2-40B4-BE49-F238E27FC236}">
                <a16:creationId xmlns:a16="http://schemas.microsoft.com/office/drawing/2014/main" id="{936CAFC2-60E8-4819-B4D4-811D9980A4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72182" y="4530374"/>
            <a:ext cx="152839" cy="152839"/>
          </a:xfrm>
          <a:prstGeom prst="rect">
            <a:avLst/>
          </a:prstGeom>
        </p:spPr>
      </p:pic>
      <p:sp>
        <p:nvSpPr>
          <p:cNvPr id="1104" name="右弧形箭头 1103">
            <a:extLst>
              <a:ext uri="{FF2B5EF4-FFF2-40B4-BE49-F238E27FC236}">
                <a16:creationId xmlns:a16="http://schemas.microsoft.com/office/drawing/2014/main" id="{46B7D0D4-6F3A-387A-E9E0-B4E355B2EDCE}"/>
              </a:ext>
            </a:extLst>
          </p:cNvPr>
          <p:cNvSpPr/>
          <p:nvPr/>
        </p:nvSpPr>
        <p:spPr>
          <a:xfrm rot="16200000">
            <a:off x="3438833" y="4751004"/>
            <a:ext cx="212564" cy="698137"/>
          </a:xfrm>
          <a:prstGeom prst="curvedRightArrow">
            <a:avLst/>
          </a:prstGeom>
          <a:solidFill>
            <a:srgbClr val="685B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6" name="右弧形箭头 1105">
            <a:extLst>
              <a:ext uri="{FF2B5EF4-FFF2-40B4-BE49-F238E27FC236}">
                <a16:creationId xmlns:a16="http://schemas.microsoft.com/office/drawing/2014/main" id="{3DDFA3BF-389A-F1AA-61EA-6627FD1E131E}"/>
              </a:ext>
            </a:extLst>
          </p:cNvPr>
          <p:cNvSpPr/>
          <p:nvPr/>
        </p:nvSpPr>
        <p:spPr>
          <a:xfrm rot="15778764">
            <a:off x="4868644" y="4527526"/>
            <a:ext cx="230103" cy="815999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7" name="文本框 1106">
            <a:extLst>
              <a:ext uri="{FF2B5EF4-FFF2-40B4-BE49-F238E27FC236}">
                <a16:creationId xmlns:a16="http://schemas.microsoft.com/office/drawing/2014/main" id="{23F22F22-D291-AC82-2B1D-04A697B7423B}"/>
              </a:ext>
            </a:extLst>
          </p:cNvPr>
          <p:cNvSpPr txBox="1"/>
          <p:nvPr/>
        </p:nvSpPr>
        <p:spPr>
          <a:xfrm>
            <a:off x="3156095" y="523932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Intra-move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8A43417A-80F5-9AA1-261A-56A6BFA53FDB}"/>
              </a:ext>
            </a:extLst>
          </p:cNvPr>
          <p:cNvSpPr txBox="1"/>
          <p:nvPr/>
        </p:nvSpPr>
        <p:spPr>
          <a:xfrm>
            <a:off x="4600728" y="509514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Inter-move</a:t>
            </a:r>
            <a:endParaRPr kumimoji="1" lang="zh-CN" alt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5216673" y="834245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5053577" y="377723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1"/>
            <a:endCxn id="2" idx="2"/>
          </p:cNvCxnSpPr>
          <p:nvPr/>
        </p:nvCxnSpPr>
        <p:spPr>
          <a:xfrm flipH="1" flipV="1">
            <a:off x="5174843" y="1577333"/>
            <a:ext cx="645037" cy="86708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1047" idx="1"/>
            <a:endCxn id="3" idx="2"/>
          </p:cNvCxnSpPr>
          <p:nvPr/>
        </p:nvCxnSpPr>
        <p:spPr>
          <a:xfrm flipV="1">
            <a:off x="5819880" y="1589064"/>
            <a:ext cx="852958" cy="85535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组合 1074">
            <a:extLst>
              <a:ext uri="{FF2B5EF4-FFF2-40B4-BE49-F238E27FC236}">
                <a16:creationId xmlns:a16="http://schemas.microsoft.com/office/drawing/2014/main" id="{8F4504B2-079A-36D5-4D19-8DA2A8B8DBFA}"/>
              </a:ext>
            </a:extLst>
          </p:cNvPr>
          <p:cNvGrpSpPr/>
          <p:nvPr/>
        </p:nvGrpSpPr>
        <p:grpSpPr>
          <a:xfrm>
            <a:off x="7433797" y="2690420"/>
            <a:ext cx="383887" cy="524651"/>
            <a:chOff x="7172268" y="2759309"/>
            <a:chExt cx="383887" cy="524651"/>
          </a:xfrm>
        </p:grpSpPr>
        <p:sp>
          <p:nvSpPr>
            <p:cNvPr id="1178" name="Freeform 35">
              <a:extLst>
                <a:ext uri="{FF2B5EF4-FFF2-40B4-BE49-F238E27FC236}">
                  <a16:creationId xmlns:a16="http://schemas.microsoft.com/office/drawing/2014/main" id="{4E7E2EED-3B19-E919-48EB-2F8C374CABFD}"/>
                </a:ext>
              </a:extLst>
            </p:cNvPr>
            <p:cNvSpPr/>
            <p:nvPr/>
          </p:nvSpPr>
          <p:spPr bwMode="auto">
            <a:xfrm>
              <a:off x="7176385" y="2759309"/>
              <a:ext cx="379770" cy="524651"/>
            </a:xfrm>
            <a:custGeom>
              <a:avLst/>
              <a:gdLst>
                <a:gd name="T0" fmla="*/ 0 w 122"/>
                <a:gd name="T1" fmla="*/ 21 h 168"/>
                <a:gd name="T2" fmla="*/ 61 w 122"/>
                <a:gd name="T3" fmla="*/ 0 h 168"/>
                <a:gd name="T4" fmla="*/ 122 w 122"/>
                <a:gd name="T5" fmla="*/ 21 h 168"/>
                <a:gd name="T6" fmla="*/ 122 w 122"/>
                <a:gd name="T7" fmla="*/ 107 h 168"/>
                <a:gd name="T8" fmla="*/ 61 w 122"/>
                <a:gd name="T9" fmla="*/ 168 h 168"/>
                <a:gd name="T10" fmla="*/ 0 w 122"/>
                <a:gd name="T11" fmla="*/ 107 h 168"/>
                <a:gd name="T12" fmla="*/ 0 w 122"/>
                <a:gd name="T13" fmla="*/ 2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68">
                  <a:moveTo>
                    <a:pt x="0" y="21"/>
                  </a:moveTo>
                  <a:cubicBezTo>
                    <a:pt x="53" y="21"/>
                    <a:pt x="61" y="0"/>
                    <a:pt x="61" y="0"/>
                  </a:cubicBezTo>
                  <a:cubicBezTo>
                    <a:pt x="61" y="0"/>
                    <a:pt x="69" y="21"/>
                    <a:pt x="122" y="21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2" y="141"/>
                    <a:pt x="61" y="168"/>
                    <a:pt x="61" y="168"/>
                  </a:cubicBezTo>
                  <a:cubicBezTo>
                    <a:pt x="61" y="168"/>
                    <a:pt x="0" y="141"/>
                    <a:pt x="0" y="107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4F8E9"/>
            </a:solidFill>
            <a:ln w="19050">
              <a:solidFill>
                <a:schemeClr val="tx1"/>
              </a:solidFill>
            </a:ln>
          </p:spPr>
          <p:txBody>
            <a:bodyPr lIns="91434" tIns="45717" rIns="91434" bIns="45717"/>
            <a:lstStyle/>
            <a:p>
              <a:pPr defTabSz="685165">
                <a:defRPr/>
              </a:pPr>
              <a:endParaRPr lang="zh-CN" altLang="en-US" sz="1800">
                <a:solidFill>
                  <a:prstClr val="black"/>
                </a:solidFill>
                <a:latin typeface="Arial"/>
                <a:ea typeface="微软雅黑"/>
                <a:sym typeface="Arial"/>
              </a:endParaRPr>
            </a:p>
          </p:txBody>
        </p:sp>
        <p:pic>
          <p:nvPicPr>
            <p:cNvPr id="1079" name="图形 1078" descr="用户 纯色填充">
              <a:extLst>
                <a:ext uri="{FF2B5EF4-FFF2-40B4-BE49-F238E27FC236}">
                  <a16:creationId xmlns:a16="http://schemas.microsoft.com/office/drawing/2014/main" id="{38953239-59B1-8B10-14E5-8709E4314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72268" y="2804313"/>
              <a:ext cx="379312" cy="379312"/>
            </a:xfrm>
            <a:prstGeom prst="rect">
              <a:avLst/>
            </a:prstGeom>
          </p:spPr>
        </p:pic>
      </p:grpSp>
      <p:sp>
        <p:nvSpPr>
          <p:cNvPr id="1185" name="文本框 1184">
            <a:extLst>
              <a:ext uri="{FF2B5EF4-FFF2-40B4-BE49-F238E27FC236}">
                <a16:creationId xmlns:a16="http://schemas.microsoft.com/office/drawing/2014/main" id="{BD3BC317-42A0-0D1C-1A00-6363BEEB21B2}"/>
              </a:ext>
            </a:extLst>
          </p:cNvPr>
          <p:cNvSpPr txBox="1"/>
          <p:nvPr/>
        </p:nvSpPr>
        <p:spPr>
          <a:xfrm>
            <a:off x="5283130" y="2978418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72" name="组合 1071">
            <a:extLst>
              <a:ext uri="{FF2B5EF4-FFF2-40B4-BE49-F238E27FC236}">
                <a16:creationId xmlns:a16="http://schemas.microsoft.com/office/drawing/2014/main" id="{DD6FA434-B7BF-A94C-C6D5-DBF7676BFA50}"/>
              </a:ext>
            </a:extLst>
          </p:cNvPr>
          <p:cNvGrpSpPr/>
          <p:nvPr/>
        </p:nvGrpSpPr>
        <p:grpSpPr>
          <a:xfrm>
            <a:off x="8331734" y="2732473"/>
            <a:ext cx="487159" cy="487159"/>
            <a:chOff x="8008554" y="2755032"/>
            <a:chExt cx="487159" cy="487159"/>
          </a:xfrm>
        </p:grpSpPr>
        <p:pic>
          <p:nvPicPr>
            <p:cNvPr id="42" name="图形 41" descr="用户 纯色填充">
              <a:extLst>
                <a:ext uri="{FF2B5EF4-FFF2-40B4-BE49-F238E27FC236}">
                  <a16:creationId xmlns:a16="http://schemas.microsoft.com/office/drawing/2014/main" id="{07960D96-A620-4E9D-4316-A32EA42E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08554" y="2755032"/>
              <a:ext cx="487159" cy="487159"/>
            </a:xfrm>
            <a:prstGeom prst="rect">
              <a:avLst/>
            </a:prstGeom>
          </p:spPr>
        </p:pic>
        <p:sp>
          <p:nvSpPr>
            <p:cNvPr id="1186" name="文本框 1185">
              <a:extLst>
                <a:ext uri="{FF2B5EF4-FFF2-40B4-BE49-F238E27FC236}">
                  <a16:creationId xmlns:a16="http://schemas.microsoft.com/office/drawing/2014/main" id="{7DC06472-B6FB-753C-872A-E40461519444}"/>
                </a:ext>
              </a:extLst>
            </p:cNvPr>
            <p:cNvSpPr txBox="1"/>
            <p:nvPr/>
          </p:nvSpPr>
          <p:spPr>
            <a:xfrm>
              <a:off x="8043137" y="3014116"/>
              <a:ext cx="4347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101101</a:t>
              </a:r>
              <a:endParaRPr kumimoji="1" lang="zh-CN" altLang="en-US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5243526" y="2085905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1" name="文本框 1210">
            <a:extLst>
              <a:ext uri="{FF2B5EF4-FFF2-40B4-BE49-F238E27FC236}">
                <a16:creationId xmlns:a16="http://schemas.microsoft.com/office/drawing/2014/main" id="{DF177887-48C1-A90C-0344-2DD373C8DB55}"/>
              </a:ext>
            </a:extLst>
          </p:cNvPr>
          <p:cNvSpPr txBox="1"/>
          <p:nvPr/>
        </p:nvSpPr>
        <p:spPr>
          <a:xfrm>
            <a:off x="6823362" y="3464158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Malicious traffic</a:t>
            </a:r>
            <a:endParaRPr kumimoji="1" lang="zh-CN" altLang="en-US" sz="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5" name="文本框 1254">
            <a:extLst>
              <a:ext uri="{FF2B5EF4-FFF2-40B4-BE49-F238E27FC236}">
                <a16:creationId xmlns:a16="http://schemas.microsoft.com/office/drawing/2014/main" id="{8EE95625-9F10-C761-289A-C0952869318C}"/>
              </a:ext>
            </a:extLst>
          </p:cNvPr>
          <p:cNvSpPr txBox="1"/>
          <p:nvPr/>
        </p:nvSpPr>
        <p:spPr>
          <a:xfrm>
            <a:off x="2799235" y="962901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Multipath Transfer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1" name="文本框 1260">
            <a:extLst>
              <a:ext uri="{FF2B5EF4-FFF2-40B4-BE49-F238E27FC236}">
                <a16:creationId xmlns:a16="http://schemas.microsoft.com/office/drawing/2014/main" id="{7961EE57-72C3-317B-3805-1A104918D874}"/>
              </a:ext>
            </a:extLst>
          </p:cNvPr>
          <p:cNvSpPr txBox="1"/>
          <p:nvPr/>
        </p:nvSpPr>
        <p:spPr>
          <a:xfrm>
            <a:off x="2905363" y="121328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1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2" name="文本框 1261">
            <a:extLst>
              <a:ext uri="{FF2B5EF4-FFF2-40B4-BE49-F238E27FC236}">
                <a16:creationId xmlns:a16="http://schemas.microsoft.com/office/drawing/2014/main" id="{19553604-2192-9D25-77BD-7AB02B2F95DD}"/>
              </a:ext>
            </a:extLst>
          </p:cNvPr>
          <p:cNvSpPr txBox="1"/>
          <p:nvPr/>
        </p:nvSpPr>
        <p:spPr>
          <a:xfrm>
            <a:off x="2897829" y="1436522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2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603057-9D9B-5B6E-A844-05FC2AD1F9F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00" y="1128600"/>
            <a:ext cx="450486" cy="4487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1E3717-82FF-F9DC-2CA8-776A13FE222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95" y="1140331"/>
            <a:ext cx="450486" cy="4487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0C10C6-F6FC-C109-067A-BB3503F199B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48" y="2723305"/>
            <a:ext cx="450486" cy="4487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52CA84-7D6E-0547-3C06-E93FC218205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17" y="2762100"/>
            <a:ext cx="450486" cy="4487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B3A862-0FDA-9A0C-023F-1F8ACEF11C9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25" y="2734892"/>
            <a:ext cx="450486" cy="448733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A5099E8-DD6F-37B2-50CB-F68BA4C5233F}"/>
              </a:ext>
            </a:extLst>
          </p:cNvPr>
          <p:cNvCxnSpPr>
            <a:cxnSpLocks/>
          </p:cNvCxnSpPr>
          <p:nvPr/>
        </p:nvCxnSpPr>
        <p:spPr>
          <a:xfrm>
            <a:off x="6762201" y="1652517"/>
            <a:ext cx="460472" cy="290065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A9752C-824D-DEE0-0CAA-3C9E9FA4864A}"/>
              </a:ext>
            </a:extLst>
          </p:cNvPr>
          <p:cNvCxnSpPr>
            <a:cxnSpLocks/>
          </p:cNvCxnSpPr>
          <p:nvPr/>
        </p:nvCxnSpPr>
        <p:spPr>
          <a:xfrm>
            <a:off x="5479712" y="1667681"/>
            <a:ext cx="906147" cy="279157"/>
          </a:xfrm>
          <a:prstGeom prst="straightConnector1">
            <a:avLst/>
          </a:prstGeom>
          <a:ln w="28575">
            <a:solidFill>
              <a:srgbClr val="CC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箭头连接符 1025">
            <a:extLst>
              <a:ext uri="{FF2B5EF4-FFF2-40B4-BE49-F238E27FC236}">
                <a16:creationId xmlns:a16="http://schemas.microsoft.com/office/drawing/2014/main" id="{425620D1-0F98-90A2-8796-F8E8E7FEFCEF}"/>
              </a:ext>
            </a:extLst>
          </p:cNvPr>
          <p:cNvCxnSpPr>
            <a:cxnSpLocks/>
          </p:cNvCxnSpPr>
          <p:nvPr/>
        </p:nvCxnSpPr>
        <p:spPr>
          <a:xfrm flipV="1">
            <a:off x="4505704" y="1629759"/>
            <a:ext cx="531557" cy="275027"/>
          </a:xfrm>
          <a:prstGeom prst="straightConnector1">
            <a:avLst/>
          </a:prstGeom>
          <a:ln w="28575">
            <a:solidFill>
              <a:srgbClr val="CC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>
            <a:extLst>
              <a:ext uri="{FF2B5EF4-FFF2-40B4-BE49-F238E27FC236}">
                <a16:creationId xmlns:a16="http://schemas.microsoft.com/office/drawing/2014/main" id="{9D691BD3-AF09-C95A-63B4-4B208A942CA3}"/>
              </a:ext>
            </a:extLst>
          </p:cNvPr>
          <p:cNvCxnSpPr>
            <a:cxnSpLocks/>
          </p:cNvCxnSpPr>
          <p:nvPr/>
        </p:nvCxnSpPr>
        <p:spPr>
          <a:xfrm flipV="1">
            <a:off x="5606437" y="1629484"/>
            <a:ext cx="978639" cy="257645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51826E15-DAA4-0D3B-CD5E-B5A3C676C9AF}"/>
              </a:ext>
            </a:extLst>
          </p:cNvPr>
          <p:cNvCxnSpPr>
            <a:cxnSpLocks/>
          </p:cNvCxnSpPr>
          <p:nvPr/>
        </p:nvCxnSpPr>
        <p:spPr>
          <a:xfrm>
            <a:off x="3434182" y="1328696"/>
            <a:ext cx="475386" cy="0"/>
          </a:xfrm>
          <a:prstGeom prst="straightConnector1">
            <a:avLst/>
          </a:prstGeom>
          <a:ln w="28575">
            <a:solidFill>
              <a:srgbClr val="CC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接箭头连接符 1037">
            <a:extLst>
              <a:ext uri="{FF2B5EF4-FFF2-40B4-BE49-F238E27FC236}">
                <a16:creationId xmlns:a16="http://schemas.microsoft.com/office/drawing/2014/main" id="{A2A07A47-7F58-A4AF-D0AB-D6505B152848}"/>
              </a:ext>
            </a:extLst>
          </p:cNvPr>
          <p:cNvCxnSpPr>
            <a:cxnSpLocks/>
          </p:cNvCxnSpPr>
          <p:nvPr/>
        </p:nvCxnSpPr>
        <p:spPr>
          <a:xfrm>
            <a:off x="3434182" y="1559256"/>
            <a:ext cx="480489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96A4ABC1-0493-3ED1-4483-20D7181EB14A}"/>
              </a:ext>
            </a:extLst>
          </p:cNvPr>
          <p:cNvCxnSpPr>
            <a:cxnSpLocks/>
          </p:cNvCxnSpPr>
          <p:nvPr/>
        </p:nvCxnSpPr>
        <p:spPr>
          <a:xfrm>
            <a:off x="2539219" y="2006035"/>
            <a:ext cx="645238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BAAF3D10-874A-68C5-FDB0-9052F8EDBE17}"/>
              </a:ext>
            </a:extLst>
          </p:cNvPr>
          <p:cNvCxnSpPr>
            <a:cxnSpLocks/>
          </p:cNvCxnSpPr>
          <p:nvPr/>
        </p:nvCxnSpPr>
        <p:spPr>
          <a:xfrm>
            <a:off x="2535436" y="3718259"/>
            <a:ext cx="645238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线连接符 1048">
            <a:extLst>
              <a:ext uri="{FF2B5EF4-FFF2-40B4-BE49-F238E27FC236}">
                <a16:creationId xmlns:a16="http://schemas.microsoft.com/office/drawing/2014/main" id="{5A286ED1-DA34-E6F8-D3B6-E974586CF963}"/>
              </a:ext>
            </a:extLst>
          </p:cNvPr>
          <p:cNvCxnSpPr>
            <a:cxnSpLocks/>
            <a:stCxn id="36" idx="18"/>
            <a:endCxn id="1045" idx="3"/>
          </p:cNvCxnSpPr>
          <p:nvPr/>
        </p:nvCxnSpPr>
        <p:spPr>
          <a:xfrm flipH="1" flipV="1">
            <a:off x="3540720" y="3421637"/>
            <a:ext cx="4395" cy="9084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线连接符 1048">
            <a:extLst>
              <a:ext uri="{FF2B5EF4-FFF2-40B4-BE49-F238E27FC236}">
                <a16:creationId xmlns:a16="http://schemas.microsoft.com/office/drawing/2014/main" id="{734AD347-F005-1CF0-0D12-8E3DACEB8FE6}"/>
              </a:ext>
            </a:extLst>
          </p:cNvPr>
          <p:cNvCxnSpPr>
            <a:cxnSpLocks/>
            <a:stCxn id="44" idx="0"/>
            <a:endCxn id="1047" idx="3"/>
          </p:cNvCxnSpPr>
          <p:nvPr/>
        </p:nvCxnSpPr>
        <p:spPr>
          <a:xfrm flipH="1" flipV="1">
            <a:off x="5819880" y="3439795"/>
            <a:ext cx="5337" cy="74237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直线连接符 1048">
            <a:extLst>
              <a:ext uri="{FF2B5EF4-FFF2-40B4-BE49-F238E27FC236}">
                <a16:creationId xmlns:a16="http://schemas.microsoft.com/office/drawing/2014/main" id="{AC928B71-E35C-2691-CC27-C01CF78001F9}"/>
              </a:ext>
            </a:extLst>
          </p:cNvPr>
          <p:cNvCxnSpPr>
            <a:cxnSpLocks/>
            <a:stCxn id="51" idx="0"/>
            <a:endCxn id="1046" idx="3"/>
          </p:cNvCxnSpPr>
          <p:nvPr/>
        </p:nvCxnSpPr>
        <p:spPr>
          <a:xfrm flipV="1">
            <a:off x="8059328" y="3479469"/>
            <a:ext cx="2785" cy="57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文本框 1075">
            <a:extLst>
              <a:ext uri="{FF2B5EF4-FFF2-40B4-BE49-F238E27FC236}">
                <a16:creationId xmlns:a16="http://schemas.microsoft.com/office/drawing/2014/main" id="{0AC4C5EA-8211-B199-BCD0-120633442AB5}"/>
              </a:ext>
            </a:extLst>
          </p:cNvPr>
          <p:cNvSpPr txBox="1"/>
          <p:nvPr/>
        </p:nvSpPr>
        <p:spPr>
          <a:xfrm>
            <a:off x="7372997" y="520395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Attacker</a:t>
            </a:r>
            <a:endParaRPr kumimoji="1" lang="zh-CN" altLang="en-US" sz="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82" name="直线箭头连接符 1084">
            <a:extLst>
              <a:ext uri="{FF2B5EF4-FFF2-40B4-BE49-F238E27FC236}">
                <a16:creationId xmlns:a16="http://schemas.microsoft.com/office/drawing/2014/main" id="{9FFDE629-ABB0-382C-53D5-797220A5DEF2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7725021" y="3315312"/>
            <a:ext cx="334307" cy="740767"/>
          </a:xfrm>
          <a:prstGeom prst="straightConnector1">
            <a:avLst/>
          </a:prstGeom>
          <a:ln w="12700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直接箭头连接符 1094">
            <a:extLst>
              <a:ext uri="{FF2B5EF4-FFF2-40B4-BE49-F238E27FC236}">
                <a16:creationId xmlns:a16="http://schemas.microsoft.com/office/drawing/2014/main" id="{A0AE49C5-DA25-EDC1-A8BA-8FE625BF4F04}"/>
              </a:ext>
            </a:extLst>
          </p:cNvPr>
          <p:cNvCxnSpPr/>
          <p:nvPr/>
        </p:nvCxnSpPr>
        <p:spPr>
          <a:xfrm>
            <a:off x="4186723" y="2913170"/>
            <a:ext cx="102995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文本框 1112">
            <a:extLst>
              <a:ext uri="{FF2B5EF4-FFF2-40B4-BE49-F238E27FC236}">
                <a16:creationId xmlns:a16="http://schemas.microsoft.com/office/drawing/2014/main" id="{59A9CE86-5E3A-626E-52C2-30C732798661}"/>
              </a:ext>
            </a:extLst>
          </p:cNvPr>
          <p:cNvSpPr txBox="1"/>
          <p:nvPr/>
        </p:nvSpPr>
        <p:spPr>
          <a:xfrm>
            <a:off x="4205761" y="2972506"/>
            <a:ext cx="1369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migration</a:t>
            </a:r>
            <a:endParaRPr lang="zh-CN" altLang="en-US" sz="1200" dirty="0"/>
          </a:p>
        </p:txBody>
      </p:sp>
      <p:sp>
        <p:nvSpPr>
          <p:cNvPr id="1114" name="椭圆 1113">
            <a:extLst>
              <a:ext uri="{FF2B5EF4-FFF2-40B4-BE49-F238E27FC236}">
                <a16:creationId xmlns:a16="http://schemas.microsoft.com/office/drawing/2014/main" id="{F9BF06AB-47B4-86D8-C989-555D808DCEB4}"/>
              </a:ext>
            </a:extLst>
          </p:cNvPr>
          <p:cNvSpPr/>
          <p:nvPr/>
        </p:nvSpPr>
        <p:spPr>
          <a:xfrm>
            <a:off x="2933099" y="5274382"/>
            <a:ext cx="222996" cy="2111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1115" name="椭圆 1114">
            <a:extLst>
              <a:ext uri="{FF2B5EF4-FFF2-40B4-BE49-F238E27FC236}">
                <a16:creationId xmlns:a16="http://schemas.microsoft.com/office/drawing/2014/main" id="{B8CBEDE8-708B-A4AB-95B8-F22626EDBF8B}"/>
              </a:ext>
            </a:extLst>
          </p:cNvPr>
          <p:cNvSpPr/>
          <p:nvPr/>
        </p:nvSpPr>
        <p:spPr>
          <a:xfrm>
            <a:off x="4420977" y="5130199"/>
            <a:ext cx="222996" cy="2111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369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4384151" y="125125"/>
            <a:ext cx="3862988" cy="1740354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3862988"/>
                      <a:gd name="connsiteY0" fmla="*/ 870177 h 1740354"/>
                      <a:gd name="connsiteX1" fmla="*/ 1931494 w 3862988"/>
                      <a:gd name="connsiteY1" fmla="*/ 0 h 1740354"/>
                      <a:gd name="connsiteX2" fmla="*/ 3862988 w 3862988"/>
                      <a:gd name="connsiteY2" fmla="*/ 870177 h 1740354"/>
                      <a:gd name="connsiteX3" fmla="*/ 1931494 w 3862988"/>
                      <a:gd name="connsiteY3" fmla="*/ 1740355 h 1740354"/>
                      <a:gd name="connsiteX4" fmla="*/ 0 w 3862988"/>
                      <a:gd name="connsiteY4" fmla="*/ 870177 h 1740354"/>
                      <a:gd name="connsiteX0" fmla="*/ 0 w 3862988"/>
                      <a:gd name="connsiteY0" fmla="*/ 870177 h 1740354"/>
                      <a:gd name="connsiteX1" fmla="*/ 1931494 w 3862988"/>
                      <a:gd name="connsiteY1" fmla="*/ 0 h 1740354"/>
                      <a:gd name="connsiteX2" fmla="*/ 3862988 w 3862988"/>
                      <a:gd name="connsiteY2" fmla="*/ 870177 h 1740354"/>
                      <a:gd name="connsiteX3" fmla="*/ 1931494 w 3862988"/>
                      <a:gd name="connsiteY3" fmla="*/ 1740355 h 1740354"/>
                      <a:gd name="connsiteX4" fmla="*/ 0 w 3862988"/>
                      <a:gd name="connsiteY4" fmla="*/ 870177 h 1740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2988" h="1740354" fill="none" extrusionOk="0">
                        <a:moveTo>
                          <a:pt x="0" y="870177"/>
                        </a:moveTo>
                        <a:cubicBezTo>
                          <a:pt x="81175" y="464696"/>
                          <a:pt x="759952" y="-155190"/>
                          <a:pt x="1931494" y="0"/>
                        </a:cubicBezTo>
                        <a:cubicBezTo>
                          <a:pt x="2892033" y="8220"/>
                          <a:pt x="3849787" y="459477"/>
                          <a:pt x="3862988" y="870177"/>
                        </a:cubicBezTo>
                        <a:cubicBezTo>
                          <a:pt x="3863740" y="1094507"/>
                          <a:pt x="2738040" y="1854582"/>
                          <a:pt x="1931494" y="1740355"/>
                        </a:cubicBezTo>
                        <a:cubicBezTo>
                          <a:pt x="832974" y="1690921"/>
                          <a:pt x="81151" y="1290692"/>
                          <a:pt x="0" y="870177"/>
                        </a:cubicBezTo>
                        <a:close/>
                      </a:path>
                      <a:path w="3862988" h="1740354" stroke="0" extrusionOk="0">
                        <a:moveTo>
                          <a:pt x="0" y="870177"/>
                        </a:moveTo>
                        <a:cubicBezTo>
                          <a:pt x="-93616" y="248689"/>
                          <a:pt x="1001556" y="-197997"/>
                          <a:pt x="1931494" y="0"/>
                        </a:cubicBezTo>
                        <a:cubicBezTo>
                          <a:pt x="3007244" y="102692"/>
                          <a:pt x="3820507" y="490073"/>
                          <a:pt x="3862988" y="870177"/>
                        </a:cubicBezTo>
                        <a:cubicBezTo>
                          <a:pt x="3787874" y="1418569"/>
                          <a:pt x="3088181" y="1573914"/>
                          <a:pt x="1931494" y="1740355"/>
                        </a:cubicBezTo>
                        <a:cubicBezTo>
                          <a:pt x="829707" y="1705782"/>
                          <a:pt x="79031" y="1415278"/>
                          <a:pt x="0" y="870177"/>
                        </a:cubicBezTo>
                        <a:close/>
                      </a:path>
                      <a:path w="3862988" h="1740354" fill="none" stroke="0" extrusionOk="0">
                        <a:moveTo>
                          <a:pt x="0" y="870177"/>
                        </a:moveTo>
                        <a:cubicBezTo>
                          <a:pt x="11439" y="398509"/>
                          <a:pt x="864976" y="-95274"/>
                          <a:pt x="1931494" y="0"/>
                        </a:cubicBezTo>
                        <a:cubicBezTo>
                          <a:pt x="2971165" y="63804"/>
                          <a:pt x="3811617" y="462529"/>
                          <a:pt x="3862988" y="870177"/>
                        </a:cubicBezTo>
                        <a:cubicBezTo>
                          <a:pt x="3835236" y="1223685"/>
                          <a:pt x="2875130" y="1806486"/>
                          <a:pt x="1931494" y="1740355"/>
                        </a:cubicBezTo>
                        <a:cubicBezTo>
                          <a:pt x="828220" y="1690381"/>
                          <a:pt x="91827" y="1329895"/>
                          <a:pt x="0" y="870177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5284786" y="2761069"/>
            <a:ext cx="1875596" cy="1397321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5596"/>
                      <a:gd name="connsiteY0" fmla="*/ 698661 h 1397321"/>
                      <a:gd name="connsiteX1" fmla="*/ 937798 w 1875596"/>
                      <a:gd name="connsiteY1" fmla="*/ 0 h 1397321"/>
                      <a:gd name="connsiteX2" fmla="*/ 1875596 w 1875596"/>
                      <a:gd name="connsiteY2" fmla="*/ 698661 h 1397321"/>
                      <a:gd name="connsiteX3" fmla="*/ 937798 w 1875596"/>
                      <a:gd name="connsiteY3" fmla="*/ 1397322 h 1397321"/>
                      <a:gd name="connsiteX4" fmla="*/ 0 w 1875596"/>
                      <a:gd name="connsiteY4" fmla="*/ 698661 h 1397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596" h="1397321" fill="none" extrusionOk="0">
                        <a:moveTo>
                          <a:pt x="0" y="698661"/>
                        </a:moveTo>
                        <a:cubicBezTo>
                          <a:pt x="44923" y="318130"/>
                          <a:pt x="461660" y="-86011"/>
                          <a:pt x="937798" y="0"/>
                        </a:cubicBezTo>
                        <a:cubicBezTo>
                          <a:pt x="1417928" y="-5789"/>
                          <a:pt x="1842019" y="344414"/>
                          <a:pt x="1875596" y="698661"/>
                        </a:cubicBezTo>
                        <a:cubicBezTo>
                          <a:pt x="1867976" y="1011852"/>
                          <a:pt x="1436382" y="1424210"/>
                          <a:pt x="937798" y="1397322"/>
                        </a:cubicBezTo>
                        <a:cubicBezTo>
                          <a:pt x="451845" y="1415225"/>
                          <a:pt x="34262" y="1092759"/>
                          <a:pt x="0" y="698661"/>
                        </a:cubicBezTo>
                        <a:close/>
                      </a:path>
                      <a:path w="1875596" h="1397321" stroke="0" extrusionOk="0">
                        <a:moveTo>
                          <a:pt x="0" y="698661"/>
                        </a:moveTo>
                        <a:cubicBezTo>
                          <a:pt x="-23403" y="298366"/>
                          <a:pt x="340783" y="29681"/>
                          <a:pt x="937798" y="0"/>
                        </a:cubicBezTo>
                        <a:cubicBezTo>
                          <a:pt x="1520648" y="13667"/>
                          <a:pt x="1805480" y="315030"/>
                          <a:pt x="1875596" y="698661"/>
                        </a:cubicBezTo>
                        <a:cubicBezTo>
                          <a:pt x="1832377" y="1126727"/>
                          <a:pt x="1440345" y="1482359"/>
                          <a:pt x="937798" y="1397322"/>
                        </a:cubicBezTo>
                        <a:cubicBezTo>
                          <a:pt x="359174" y="1364116"/>
                          <a:pt x="17765" y="1093009"/>
                          <a:pt x="0" y="698661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7451976" y="2723496"/>
            <a:ext cx="1875596" cy="1367829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875596"/>
                      <a:gd name="connsiteY0" fmla="*/ 683915 h 1367829"/>
                      <a:gd name="connsiteX1" fmla="*/ 937798 w 1875596"/>
                      <a:gd name="connsiteY1" fmla="*/ 0 h 1367829"/>
                      <a:gd name="connsiteX2" fmla="*/ 1875596 w 1875596"/>
                      <a:gd name="connsiteY2" fmla="*/ 683915 h 1367829"/>
                      <a:gd name="connsiteX3" fmla="*/ 937798 w 1875596"/>
                      <a:gd name="connsiteY3" fmla="*/ 1367830 h 1367829"/>
                      <a:gd name="connsiteX4" fmla="*/ 0 w 1875596"/>
                      <a:gd name="connsiteY4" fmla="*/ 683915 h 136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596" h="1367829" fill="none" extrusionOk="0">
                        <a:moveTo>
                          <a:pt x="0" y="683915"/>
                        </a:moveTo>
                        <a:cubicBezTo>
                          <a:pt x="24094" y="283299"/>
                          <a:pt x="509279" y="5900"/>
                          <a:pt x="937798" y="0"/>
                        </a:cubicBezTo>
                        <a:cubicBezTo>
                          <a:pt x="1460416" y="8009"/>
                          <a:pt x="1817936" y="304960"/>
                          <a:pt x="1875596" y="683915"/>
                        </a:cubicBezTo>
                        <a:cubicBezTo>
                          <a:pt x="1906281" y="1066081"/>
                          <a:pt x="1394709" y="1339982"/>
                          <a:pt x="937798" y="1367830"/>
                        </a:cubicBezTo>
                        <a:cubicBezTo>
                          <a:pt x="371954" y="1382127"/>
                          <a:pt x="39631" y="1007907"/>
                          <a:pt x="0" y="683915"/>
                        </a:cubicBezTo>
                        <a:close/>
                      </a:path>
                      <a:path w="1875596" h="1367829" stroke="0" extrusionOk="0">
                        <a:moveTo>
                          <a:pt x="0" y="683915"/>
                        </a:moveTo>
                        <a:cubicBezTo>
                          <a:pt x="-35849" y="369094"/>
                          <a:pt x="341863" y="-32211"/>
                          <a:pt x="937798" y="0"/>
                        </a:cubicBezTo>
                        <a:cubicBezTo>
                          <a:pt x="1463879" y="-1203"/>
                          <a:pt x="1870127" y="316159"/>
                          <a:pt x="1875596" y="683915"/>
                        </a:cubicBezTo>
                        <a:cubicBezTo>
                          <a:pt x="1856890" y="1067883"/>
                          <a:pt x="1411033" y="1420684"/>
                          <a:pt x="937798" y="1367830"/>
                        </a:cubicBezTo>
                        <a:cubicBezTo>
                          <a:pt x="459202" y="1342374"/>
                          <a:pt x="-37818" y="1070306"/>
                          <a:pt x="0" y="683915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2828155" y="2717611"/>
            <a:ext cx="1765286" cy="1347424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765286"/>
                      <a:gd name="connsiteY0" fmla="*/ 673712 h 1347424"/>
                      <a:gd name="connsiteX1" fmla="*/ 882643 w 1765286"/>
                      <a:gd name="connsiteY1" fmla="*/ 0 h 1347424"/>
                      <a:gd name="connsiteX2" fmla="*/ 1765286 w 1765286"/>
                      <a:gd name="connsiteY2" fmla="*/ 673712 h 1347424"/>
                      <a:gd name="connsiteX3" fmla="*/ 882643 w 1765286"/>
                      <a:gd name="connsiteY3" fmla="*/ 1347424 h 1347424"/>
                      <a:gd name="connsiteX4" fmla="*/ 0 w 1765286"/>
                      <a:gd name="connsiteY4" fmla="*/ 673712 h 1347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5286" h="1347424" fill="none" extrusionOk="0">
                        <a:moveTo>
                          <a:pt x="0" y="673712"/>
                        </a:moveTo>
                        <a:cubicBezTo>
                          <a:pt x="52423" y="251806"/>
                          <a:pt x="436701" y="2740"/>
                          <a:pt x="882643" y="0"/>
                        </a:cubicBezTo>
                        <a:cubicBezTo>
                          <a:pt x="1406026" y="61387"/>
                          <a:pt x="1702590" y="300284"/>
                          <a:pt x="1765286" y="673712"/>
                        </a:cubicBezTo>
                        <a:cubicBezTo>
                          <a:pt x="1793587" y="1049897"/>
                          <a:pt x="1330732" y="1329452"/>
                          <a:pt x="882643" y="1347424"/>
                        </a:cubicBezTo>
                        <a:cubicBezTo>
                          <a:pt x="358643" y="1358325"/>
                          <a:pt x="30630" y="1004271"/>
                          <a:pt x="0" y="673712"/>
                        </a:cubicBezTo>
                        <a:close/>
                      </a:path>
                      <a:path w="1765286" h="1347424" stroke="0" extrusionOk="0">
                        <a:moveTo>
                          <a:pt x="0" y="673712"/>
                        </a:moveTo>
                        <a:cubicBezTo>
                          <a:pt x="-24448" y="344524"/>
                          <a:pt x="323218" y="-29713"/>
                          <a:pt x="882643" y="0"/>
                        </a:cubicBezTo>
                        <a:cubicBezTo>
                          <a:pt x="1424938" y="-8094"/>
                          <a:pt x="1762666" y="306403"/>
                          <a:pt x="1765286" y="673712"/>
                        </a:cubicBezTo>
                        <a:cubicBezTo>
                          <a:pt x="1689000" y="1071290"/>
                          <a:pt x="1362984" y="1355854"/>
                          <a:pt x="882643" y="1347424"/>
                        </a:cubicBezTo>
                        <a:cubicBezTo>
                          <a:pt x="406916" y="1339825"/>
                          <a:pt x="-18426" y="1050020"/>
                          <a:pt x="0" y="67371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769" y="5366696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8672" y="5429503"/>
            <a:ext cx="369482" cy="369482"/>
          </a:xfrm>
          <a:prstGeom prst="rect">
            <a:avLst/>
          </a:prstGeom>
        </p:spPr>
      </p:pic>
      <p:pic>
        <p:nvPicPr>
          <p:cNvPr id="14" name="图形 13" descr="用户 纯色填充">
            <a:extLst>
              <a:ext uri="{FF2B5EF4-FFF2-40B4-BE49-F238E27FC236}">
                <a16:creationId xmlns:a16="http://schemas.microsoft.com/office/drawing/2014/main" id="{20A44BD6-F6AF-C007-4139-1432DE978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7024" y="3020043"/>
            <a:ext cx="712842" cy="712842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5977671" y="5491816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3406585" y="4539337"/>
            <a:ext cx="547754" cy="491886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E3A088-DFC9-CA40-E323-E7CFA429ACE0}"/>
              </a:ext>
            </a:extLst>
          </p:cNvPr>
          <p:cNvSpPr txBox="1"/>
          <p:nvPr/>
        </p:nvSpPr>
        <p:spPr>
          <a:xfrm>
            <a:off x="3790784" y="342596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A32E5990-8C54-E351-73B4-783647D95F3D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480079" y="5143213"/>
            <a:ext cx="487471" cy="318740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7757007" y="5547354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5877909" y="4999261"/>
            <a:ext cx="678985" cy="191541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6217402" y="5190802"/>
            <a:ext cx="4199" cy="3010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1112" idx="2"/>
            <a:endCxn id="40" idx="27"/>
          </p:cNvCxnSpPr>
          <p:nvPr/>
        </p:nvCxnSpPr>
        <p:spPr>
          <a:xfrm flipH="1">
            <a:off x="8000937" y="5125216"/>
            <a:ext cx="388759" cy="4221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1"/>
            <a:endCxn id="2" idx="2"/>
          </p:cNvCxnSpPr>
          <p:nvPr/>
        </p:nvCxnSpPr>
        <p:spPr>
          <a:xfrm flipV="1">
            <a:off x="3710799" y="1425569"/>
            <a:ext cx="1567133" cy="1292042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连接符 1028">
            <a:extLst>
              <a:ext uri="{FF2B5EF4-FFF2-40B4-BE49-F238E27FC236}">
                <a16:creationId xmlns:a16="http://schemas.microsoft.com/office/drawing/2014/main" id="{4CEC222D-ACB5-410E-7517-8639750633EB}"/>
              </a:ext>
            </a:extLst>
          </p:cNvPr>
          <p:cNvCxnSpPr>
            <a:cxnSpLocks/>
            <a:stCxn id="1045" idx="1"/>
            <a:endCxn id="3" idx="2"/>
          </p:cNvCxnSpPr>
          <p:nvPr/>
        </p:nvCxnSpPr>
        <p:spPr>
          <a:xfrm flipV="1">
            <a:off x="3710799" y="1417853"/>
            <a:ext cx="3239464" cy="129975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stCxn id="3" idx="2"/>
            <a:endCxn id="1046" idx="1"/>
          </p:cNvCxnSpPr>
          <p:nvPr/>
        </p:nvCxnSpPr>
        <p:spPr>
          <a:xfrm>
            <a:off x="6950263" y="1417853"/>
            <a:ext cx="1439512" cy="1305643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线连接符 1034">
            <a:extLst>
              <a:ext uri="{FF2B5EF4-FFF2-40B4-BE49-F238E27FC236}">
                <a16:creationId xmlns:a16="http://schemas.microsoft.com/office/drawing/2014/main" id="{FFDF13DE-E839-9347-0F40-2624037357B3}"/>
              </a:ext>
            </a:extLst>
          </p:cNvPr>
          <p:cNvCxnSpPr>
            <a:cxnSpLocks/>
            <a:stCxn id="2" idx="2"/>
            <a:endCxn id="1046" idx="1"/>
          </p:cNvCxnSpPr>
          <p:nvPr/>
        </p:nvCxnSpPr>
        <p:spPr>
          <a:xfrm>
            <a:off x="5277932" y="1425569"/>
            <a:ext cx="3111843" cy="129792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8611066" y="5571630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73" name="图形 1072" descr="用户 纯色填充">
            <a:extLst>
              <a:ext uri="{FF2B5EF4-FFF2-40B4-BE49-F238E27FC236}">
                <a16:creationId xmlns:a16="http://schemas.microsoft.com/office/drawing/2014/main" id="{6FA05DB1-F827-E5EC-4408-A66D645C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93885" y="5913757"/>
            <a:ext cx="451401" cy="451401"/>
          </a:xfrm>
          <a:prstGeom prst="rect">
            <a:avLst/>
          </a:prstGeom>
        </p:spPr>
      </p:pic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1112" idx="2"/>
            <a:endCxn id="1071" idx="26"/>
          </p:cNvCxnSpPr>
          <p:nvPr/>
        </p:nvCxnSpPr>
        <p:spPr>
          <a:xfrm>
            <a:off x="8389696" y="5125216"/>
            <a:ext cx="449562" cy="46215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3" name="图形 1082" descr="实心填充的恶魔表情 纯色填充">
            <a:extLst>
              <a:ext uri="{FF2B5EF4-FFF2-40B4-BE49-F238E27FC236}">
                <a16:creationId xmlns:a16="http://schemas.microsoft.com/office/drawing/2014/main" id="{BDF4F8B8-6615-8807-7FE0-928DA6DB6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9213" y="5977650"/>
            <a:ext cx="374428" cy="374428"/>
          </a:xfrm>
          <a:prstGeom prst="rect">
            <a:avLst/>
          </a:prstGeom>
        </p:spPr>
      </p:pic>
      <p:cxnSp>
        <p:nvCxnSpPr>
          <p:cNvPr id="1085" name="直线箭头连接符 1084">
            <a:extLst>
              <a:ext uri="{FF2B5EF4-FFF2-40B4-BE49-F238E27FC236}">
                <a16:creationId xmlns:a16="http://schemas.microsoft.com/office/drawing/2014/main" id="{6C539AB5-772F-4D3B-B759-2C23BDFF25A3}"/>
              </a:ext>
            </a:extLst>
          </p:cNvPr>
          <p:cNvCxnSpPr>
            <a:cxnSpLocks/>
          </p:cNvCxnSpPr>
          <p:nvPr/>
        </p:nvCxnSpPr>
        <p:spPr>
          <a:xfrm flipV="1">
            <a:off x="7865326" y="5202394"/>
            <a:ext cx="308722" cy="306727"/>
          </a:xfrm>
          <a:prstGeom prst="straightConnector1">
            <a:avLst/>
          </a:prstGeom>
          <a:ln w="28575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6" name="组合 1095">
            <a:extLst>
              <a:ext uri="{FF2B5EF4-FFF2-40B4-BE49-F238E27FC236}">
                <a16:creationId xmlns:a16="http://schemas.microsoft.com/office/drawing/2014/main" id="{9878DBAD-C592-F882-F0E5-2F3389F5EB56}"/>
              </a:ext>
            </a:extLst>
          </p:cNvPr>
          <p:cNvGrpSpPr/>
          <p:nvPr/>
        </p:nvGrpSpPr>
        <p:grpSpPr>
          <a:xfrm>
            <a:off x="7837508" y="3690559"/>
            <a:ext cx="101189" cy="98216"/>
            <a:chOff x="5697747" y="3878821"/>
            <a:chExt cx="101189" cy="98216"/>
          </a:xfrm>
        </p:grpSpPr>
        <p:cxnSp>
          <p:nvCxnSpPr>
            <p:cNvPr id="1091" name="直线连接符 1090">
              <a:extLst>
                <a:ext uri="{FF2B5EF4-FFF2-40B4-BE49-F238E27FC236}">
                  <a16:creationId xmlns:a16="http://schemas.microsoft.com/office/drawing/2014/main" id="{8B6CE5CD-94B8-F504-E23B-E5329FA02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747" y="3908833"/>
              <a:ext cx="101189" cy="18228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线连接符 1091">
              <a:extLst>
                <a:ext uri="{FF2B5EF4-FFF2-40B4-BE49-F238E27FC236}">
                  <a16:creationId xmlns:a16="http://schemas.microsoft.com/office/drawing/2014/main" id="{A6AFB8D2-D664-D459-A229-6067A2EC6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364" y="3878821"/>
              <a:ext cx="49546" cy="98216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8" name="图形 1097" descr="警告 纯色填充">
            <a:extLst>
              <a:ext uri="{FF2B5EF4-FFF2-40B4-BE49-F238E27FC236}">
                <a16:creationId xmlns:a16="http://schemas.microsoft.com/office/drawing/2014/main" id="{936CAFC2-60E8-4819-B4D4-811D9980A4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6976" y="5653237"/>
            <a:ext cx="152839" cy="152839"/>
          </a:xfrm>
          <a:prstGeom prst="rect">
            <a:avLst/>
          </a:prstGeom>
        </p:spPr>
      </p:pic>
      <p:sp>
        <p:nvSpPr>
          <p:cNvPr id="1104" name="右弧形箭头 1103">
            <a:extLst>
              <a:ext uri="{FF2B5EF4-FFF2-40B4-BE49-F238E27FC236}">
                <a16:creationId xmlns:a16="http://schemas.microsoft.com/office/drawing/2014/main" id="{46B7D0D4-6F3A-387A-E9E0-B4E355B2EDCE}"/>
              </a:ext>
            </a:extLst>
          </p:cNvPr>
          <p:cNvSpPr/>
          <p:nvPr/>
        </p:nvSpPr>
        <p:spPr>
          <a:xfrm rot="16200000">
            <a:off x="3614018" y="5431426"/>
            <a:ext cx="247439" cy="1068648"/>
          </a:xfrm>
          <a:prstGeom prst="curvedRightArrow">
            <a:avLst/>
          </a:prstGeom>
          <a:solidFill>
            <a:srgbClr val="685B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6" name="右弧形箭头 1105">
            <a:extLst>
              <a:ext uri="{FF2B5EF4-FFF2-40B4-BE49-F238E27FC236}">
                <a16:creationId xmlns:a16="http://schemas.microsoft.com/office/drawing/2014/main" id="{3DDFA3BF-389A-F1AA-61EA-6627FD1E131E}"/>
              </a:ext>
            </a:extLst>
          </p:cNvPr>
          <p:cNvSpPr/>
          <p:nvPr/>
        </p:nvSpPr>
        <p:spPr>
          <a:xfrm rot="16200000">
            <a:off x="5174726" y="5253086"/>
            <a:ext cx="222935" cy="1090861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7" name="文本框 1106">
            <a:extLst>
              <a:ext uri="{FF2B5EF4-FFF2-40B4-BE49-F238E27FC236}">
                <a16:creationId xmlns:a16="http://schemas.microsoft.com/office/drawing/2014/main" id="{23F22F22-D291-AC82-2B1D-04A697B7423B}"/>
              </a:ext>
            </a:extLst>
          </p:cNvPr>
          <p:cNvSpPr txBox="1"/>
          <p:nvPr/>
        </p:nvSpPr>
        <p:spPr>
          <a:xfrm>
            <a:off x="3292029" y="616057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Intra-move</a:t>
            </a:r>
            <a:endParaRPr kumimoji="1" lang="zh-CN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8A43417A-80F5-9AA1-261A-56A6BFA53FDB}"/>
              </a:ext>
            </a:extLst>
          </p:cNvPr>
          <p:cNvSpPr txBox="1"/>
          <p:nvPr/>
        </p:nvSpPr>
        <p:spPr>
          <a:xfrm>
            <a:off x="4953517" y="6100422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Inter-move</a:t>
            </a:r>
            <a:endParaRPr kumimoji="1" lang="zh-CN" alt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5521970" y="20681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6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5308388" y="456604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1"/>
            <a:endCxn id="2" idx="2"/>
          </p:cNvCxnSpPr>
          <p:nvPr/>
        </p:nvCxnSpPr>
        <p:spPr>
          <a:xfrm flipH="1" flipV="1">
            <a:off x="5277932" y="1425569"/>
            <a:ext cx="944653" cy="13355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组合 1074">
            <a:extLst>
              <a:ext uri="{FF2B5EF4-FFF2-40B4-BE49-F238E27FC236}">
                <a16:creationId xmlns:a16="http://schemas.microsoft.com/office/drawing/2014/main" id="{8F4504B2-079A-36D5-4D19-8DA2A8B8DBFA}"/>
              </a:ext>
            </a:extLst>
          </p:cNvPr>
          <p:cNvGrpSpPr/>
          <p:nvPr/>
        </p:nvGrpSpPr>
        <p:grpSpPr>
          <a:xfrm>
            <a:off x="7640906" y="3143367"/>
            <a:ext cx="383887" cy="524651"/>
            <a:chOff x="7172268" y="2759309"/>
            <a:chExt cx="383887" cy="524651"/>
          </a:xfrm>
        </p:grpSpPr>
        <p:sp>
          <p:nvSpPr>
            <p:cNvPr id="1178" name="Freeform 35">
              <a:extLst>
                <a:ext uri="{FF2B5EF4-FFF2-40B4-BE49-F238E27FC236}">
                  <a16:creationId xmlns:a16="http://schemas.microsoft.com/office/drawing/2014/main" id="{4E7E2EED-3B19-E919-48EB-2F8C374CABFD}"/>
                </a:ext>
              </a:extLst>
            </p:cNvPr>
            <p:cNvSpPr/>
            <p:nvPr/>
          </p:nvSpPr>
          <p:spPr bwMode="auto">
            <a:xfrm>
              <a:off x="7176385" y="2759309"/>
              <a:ext cx="379770" cy="524651"/>
            </a:xfrm>
            <a:custGeom>
              <a:avLst/>
              <a:gdLst>
                <a:gd name="T0" fmla="*/ 0 w 122"/>
                <a:gd name="T1" fmla="*/ 21 h 168"/>
                <a:gd name="T2" fmla="*/ 61 w 122"/>
                <a:gd name="T3" fmla="*/ 0 h 168"/>
                <a:gd name="T4" fmla="*/ 122 w 122"/>
                <a:gd name="T5" fmla="*/ 21 h 168"/>
                <a:gd name="T6" fmla="*/ 122 w 122"/>
                <a:gd name="T7" fmla="*/ 107 h 168"/>
                <a:gd name="T8" fmla="*/ 61 w 122"/>
                <a:gd name="T9" fmla="*/ 168 h 168"/>
                <a:gd name="T10" fmla="*/ 0 w 122"/>
                <a:gd name="T11" fmla="*/ 107 h 168"/>
                <a:gd name="T12" fmla="*/ 0 w 122"/>
                <a:gd name="T13" fmla="*/ 2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68">
                  <a:moveTo>
                    <a:pt x="0" y="21"/>
                  </a:moveTo>
                  <a:cubicBezTo>
                    <a:pt x="53" y="21"/>
                    <a:pt x="61" y="0"/>
                    <a:pt x="61" y="0"/>
                  </a:cubicBezTo>
                  <a:cubicBezTo>
                    <a:pt x="61" y="0"/>
                    <a:pt x="69" y="21"/>
                    <a:pt x="122" y="21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2" y="141"/>
                    <a:pt x="61" y="168"/>
                    <a:pt x="61" y="168"/>
                  </a:cubicBezTo>
                  <a:cubicBezTo>
                    <a:pt x="61" y="168"/>
                    <a:pt x="0" y="141"/>
                    <a:pt x="0" y="107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4F8E9"/>
            </a:solidFill>
            <a:ln w="19050">
              <a:solidFill>
                <a:schemeClr val="tx1"/>
              </a:solidFill>
            </a:ln>
          </p:spPr>
          <p:txBody>
            <a:bodyPr lIns="91434" tIns="45717" rIns="91434" bIns="45717"/>
            <a:lstStyle/>
            <a:p>
              <a:pPr defTabSz="685165">
                <a:defRPr/>
              </a:pPr>
              <a:endParaRPr lang="zh-CN" altLang="en-US" sz="1800">
                <a:solidFill>
                  <a:prstClr val="black"/>
                </a:solidFill>
                <a:latin typeface="Arial"/>
                <a:ea typeface="微软雅黑"/>
                <a:sym typeface="Arial"/>
              </a:endParaRPr>
            </a:p>
          </p:txBody>
        </p:sp>
        <p:pic>
          <p:nvPicPr>
            <p:cNvPr id="1079" name="图形 1078" descr="用户 纯色填充">
              <a:extLst>
                <a:ext uri="{FF2B5EF4-FFF2-40B4-BE49-F238E27FC236}">
                  <a16:creationId xmlns:a16="http://schemas.microsoft.com/office/drawing/2014/main" id="{38953239-59B1-8B10-14E5-8709E4314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72268" y="2804313"/>
              <a:ext cx="379312" cy="379312"/>
            </a:xfrm>
            <a:prstGeom prst="rect">
              <a:avLst/>
            </a:prstGeom>
          </p:spPr>
        </p:pic>
      </p:grpSp>
      <p:grpSp>
        <p:nvGrpSpPr>
          <p:cNvPr id="1072" name="组合 1071">
            <a:extLst>
              <a:ext uri="{FF2B5EF4-FFF2-40B4-BE49-F238E27FC236}">
                <a16:creationId xmlns:a16="http://schemas.microsoft.com/office/drawing/2014/main" id="{DD6FA434-B7BF-A94C-C6D5-DBF7676BFA50}"/>
              </a:ext>
            </a:extLst>
          </p:cNvPr>
          <p:cNvGrpSpPr/>
          <p:nvPr/>
        </p:nvGrpSpPr>
        <p:grpSpPr>
          <a:xfrm>
            <a:off x="8700831" y="2959355"/>
            <a:ext cx="654553" cy="680583"/>
            <a:chOff x="8008554" y="2755032"/>
            <a:chExt cx="487159" cy="487159"/>
          </a:xfrm>
        </p:grpSpPr>
        <p:pic>
          <p:nvPicPr>
            <p:cNvPr id="42" name="图形 41" descr="用户 纯色填充">
              <a:extLst>
                <a:ext uri="{FF2B5EF4-FFF2-40B4-BE49-F238E27FC236}">
                  <a16:creationId xmlns:a16="http://schemas.microsoft.com/office/drawing/2014/main" id="{07960D96-A620-4E9D-4316-A32EA42E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08554" y="2755032"/>
              <a:ext cx="487159" cy="487159"/>
            </a:xfrm>
            <a:prstGeom prst="rect">
              <a:avLst/>
            </a:prstGeom>
          </p:spPr>
        </p:pic>
        <p:sp>
          <p:nvSpPr>
            <p:cNvPr id="1186" name="文本框 1185">
              <a:extLst>
                <a:ext uri="{FF2B5EF4-FFF2-40B4-BE49-F238E27FC236}">
                  <a16:creationId xmlns:a16="http://schemas.microsoft.com/office/drawing/2014/main" id="{7DC06472-B6FB-753C-872A-E40461519444}"/>
                </a:ext>
              </a:extLst>
            </p:cNvPr>
            <p:cNvSpPr txBox="1"/>
            <p:nvPr/>
          </p:nvSpPr>
          <p:spPr>
            <a:xfrm>
              <a:off x="8043137" y="3014116"/>
              <a:ext cx="423773" cy="165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101101</a:t>
              </a:r>
              <a:endParaRPr kumimoji="1" lang="zh-CN" alt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5483405" y="239151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1" name="文本框 1210">
            <a:extLst>
              <a:ext uri="{FF2B5EF4-FFF2-40B4-BE49-F238E27FC236}">
                <a16:creationId xmlns:a16="http://schemas.microsoft.com/office/drawing/2014/main" id="{DF177887-48C1-A90C-0344-2DD373C8DB55}"/>
              </a:ext>
            </a:extLst>
          </p:cNvPr>
          <p:cNvSpPr txBox="1"/>
          <p:nvPr/>
        </p:nvSpPr>
        <p:spPr>
          <a:xfrm>
            <a:off x="6748142" y="4166495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Malicious traffic</a:t>
            </a:r>
            <a:endParaRPr kumimoji="1" lang="zh-CN" altLang="en-US" sz="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5" name="文本框 1254">
            <a:extLst>
              <a:ext uri="{FF2B5EF4-FFF2-40B4-BE49-F238E27FC236}">
                <a16:creationId xmlns:a16="http://schemas.microsoft.com/office/drawing/2014/main" id="{8EE95625-9F10-C761-289A-C0952869318C}"/>
              </a:ext>
            </a:extLst>
          </p:cNvPr>
          <p:cNvSpPr txBox="1"/>
          <p:nvPr/>
        </p:nvSpPr>
        <p:spPr>
          <a:xfrm>
            <a:off x="2073590" y="1154589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Multipath Transfer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1" name="文本框 1260">
            <a:extLst>
              <a:ext uri="{FF2B5EF4-FFF2-40B4-BE49-F238E27FC236}">
                <a16:creationId xmlns:a16="http://schemas.microsoft.com/office/drawing/2014/main" id="{7961EE57-72C3-317B-3805-1A104918D874}"/>
              </a:ext>
            </a:extLst>
          </p:cNvPr>
          <p:cNvSpPr txBox="1"/>
          <p:nvPr/>
        </p:nvSpPr>
        <p:spPr>
          <a:xfrm>
            <a:off x="2398333" y="14059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Path 1</a:t>
            </a:r>
            <a:endParaRPr kumimoji="1" lang="zh-CN" alt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2" name="文本框 1261">
            <a:extLst>
              <a:ext uri="{FF2B5EF4-FFF2-40B4-BE49-F238E27FC236}">
                <a16:creationId xmlns:a16="http://schemas.microsoft.com/office/drawing/2014/main" id="{19553604-2192-9D25-77BD-7AB02B2F95DD}"/>
              </a:ext>
            </a:extLst>
          </p:cNvPr>
          <p:cNvSpPr txBox="1"/>
          <p:nvPr/>
        </p:nvSpPr>
        <p:spPr>
          <a:xfrm>
            <a:off x="2390799" y="16291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Path 2</a:t>
            </a:r>
            <a:endParaRPr kumimoji="1" lang="zh-CN" alt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603057-9D9B-5B6E-A844-05FC2AD1F9F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71" y="627365"/>
            <a:ext cx="801322" cy="79820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1E3717-82FF-F9DC-2CA8-776A13FE222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94" y="634177"/>
            <a:ext cx="786738" cy="7836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0C10C6-F6FC-C109-067A-BB3503F199B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50" y="2980707"/>
            <a:ext cx="586343" cy="584061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A5099E8-DD6F-37B2-50CB-F68BA4C5233F}"/>
              </a:ext>
            </a:extLst>
          </p:cNvPr>
          <p:cNvCxnSpPr>
            <a:cxnSpLocks/>
          </p:cNvCxnSpPr>
          <p:nvPr/>
        </p:nvCxnSpPr>
        <p:spPr>
          <a:xfrm>
            <a:off x="7024163" y="1491405"/>
            <a:ext cx="1235408" cy="11158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A9752C-824D-DEE0-0CAA-3C9E9FA4864A}"/>
              </a:ext>
            </a:extLst>
          </p:cNvPr>
          <p:cNvCxnSpPr>
            <a:cxnSpLocks/>
          </p:cNvCxnSpPr>
          <p:nvPr/>
        </p:nvCxnSpPr>
        <p:spPr>
          <a:xfrm>
            <a:off x="5421007" y="1493023"/>
            <a:ext cx="2820055" cy="11847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箭头连接符 1025">
            <a:extLst>
              <a:ext uri="{FF2B5EF4-FFF2-40B4-BE49-F238E27FC236}">
                <a16:creationId xmlns:a16="http://schemas.microsoft.com/office/drawing/2014/main" id="{425620D1-0F98-90A2-8796-F8E8E7FEFCEF}"/>
              </a:ext>
            </a:extLst>
          </p:cNvPr>
          <p:cNvCxnSpPr>
            <a:cxnSpLocks/>
          </p:cNvCxnSpPr>
          <p:nvPr/>
        </p:nvCxnSpPr>
        <p:spPr>
          <a:xfrm flipV="1">
            <a:off x="3837845" y="1486739"/>
            <a:ext cx="1381708" cy="112893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>
            <a:extLst>
              <a:ext uri="{FF2B5EF4-FFF2-40B4-BE49-F238E27FC236}">
                <a16:creationId xmlns:a16="http://schemas.microsoft.com/office/drawing/2014/main" id="{9D691BD3-AF09-C95A-63B4-4B208A942CA3}"/>
              </a:ext>
            </a:extLst>
          </p:cNvPr>
          <p:cNvCxnSpPr>
            <a:cxnSpLocks/>
          </p:cNvCxnSpPr>
          <p:nvPr/>
        </p:nvCxnSpPr>
        <p:spPr>
          <a:xfrm flipV="1">
            <a:off x="3881323" y="1468614"/>
            <a:ext cx="2947415" cy="118463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51826E15-DAA4-0D3B-CD5E-B5A3C676C9AF}"/>
              </a:ext>
            </a:extLst>
          </p:cNvPr>
          <p:cNvCxnSpPr>
            <a:cxnSpLocks/>
          </p:cNvCxnSpPr>
          <p:nvPr/>
        </p:nvCxnSpPr>
        <p:spPr>
          <a:xfrm>
            <a:off x="3000303" y="1536735"/>
            <a:ext cx="47538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接箭头连接符 1037">
            <a:extLst>
              <a:ext uri="{FF2B5EF4-FFF2-40B4-BE49-F238E27FC236}">
                <a16:creationId xmlns:a16="http://schemas.microsoft.com/office/drawing/2014/main" id="{A2A07A47-7F58-A4AF-D0AB-D6505B152848}"/>
              </a:ext>
            </a:extLst>
          </p:cNvPr>
          <p:cNvCxnSpPr>
            <a:cxnSpLocks/>
          </p:cNvCxnSpPr>
          <p:nvPr/>
        </p:nvCxnSpPr>
        <p:spPr>
          <a:xfrm>
            <a:off x="3006468" y="1759977"/>
            <a:ext cx="480489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96A4ABC1-0493-3ED1-4483-20D7181EB14A}"/>
              </a:ext>
            </a:extLst>
          </p:cNvPr>
          <p:cNvCxnSpPr>
            <a:cxnSpLocks/>
          </p:cNvCxnSpPr>
          <p:nvPr/>
        </p:nvCxnSpPr>
        <p:spPr>
          <a:xfrm>
            <a:off x="2156059" y="2216260"/>
            <a:ext cx="779646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BAAF3D10-874A-68C5-FDB0-9052F8EDBE17}"/>
              </a:ext>
            </a:extLst>
          </p:cNvPr>
          <p:cNvCxnSpPr>
            <a:cxnSpLocks/>
          </p:cNvCxnSpPr>
          <p:nvPr/>
        </p:nvCxnSpPr>
        <p:spPr>
          <a:xfrm>
            <a:off x="2156059" y="4477538"/>
            <a:ext cx="779646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线连接符 1048">
            <a:extLst>
              <a:ext uri="{FF2B5EF4-FFF2-40B4-BE49-F238E27FC236}">
                <a16:creationId xmlns:a16="http://schemas.microsoft.com/office/drawing/2014/main" id="{5A286ED1-DA34-E6F8-D3B6-E974586CF963}"/>
              </a:ext>
            </a:extLst>
          </p:cNvPr>
          <p:cNvCxnSpPr>
            <a:cxnSpLocks/>
            <a:stCxn id="36" idx="19"/>
            <a:endCxn id="1045" idx="3"/>
          </p:cNvCxnSpPr>
          <p:nvPr/>
        </p:nvCxnSpPr>
        <p:spPr>
          <a:xfrm flipV="1">
            <a:off x="3702372" y="4065036"/>
            <a:ext cx="8427" cy="84621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线连接符 1048">
            <a:extLst>
              <a:ext uri="{FF2B5EF4-FFF2-40B4-BE49-F238E27FC236}">
                <a16:creationId xmlns:a16="http://schemas.microsoft.com/office/drawing/2014/main" id="{734AD347-F005-1CF0-0D12-8E3DACEB8FE6}"/>
              </a:ext>
            </a:extLst>
          </p:cNvPr>
          <p:cNvCxnSpPr>
            <a:cxnSpLocks/>
            <a:stCxn id="44" idx="0"/>
            <a:endCxn id="1047" idx="3"/>
          </p:cNvCxnSpPr>
          <p:nvPr/>
        </p:nvCxnSpPr>
        <p:spPr>
          <a:xfrm flipV="1">
            <a:off x="6217402" y="4158391"/>
            <a:ext cx="5183" cy="840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直线连接符 1048">
            <a:extLst>
              <a:ext uri="{FF2B5EF4-FFF2-40B4-BE49-F238E27FC236}">
                <a16:creationId xmlns:a16="http://schemas.microsoft.com/office/drawing/2014/main" id="{AC928B71-E35C-2691-CC27-C01CF78001F9}"/>
              </a:ext>
            </a:extLst>
          </p:cNvPr>
          <p:cNvCxnSpPr>
            <a:cxnSpLocks/>
            <a:stCxn id="1112" idx="0"/>
            <a:endCxn id="1046" idx="3"/>
          </p:cNvCxnSpPr>
          <p:nvPr/>
        </p:nvCxnSpPr>
        <p:spPr>
          <a:xfrm flipV="1">
            <a:off x="8389696" y="4091325"/>
            <a:ext cx="79" cy="8423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文本框 1075">
            <a:extLst>
              <a:ext uri="{FF2B5EF4-FFF2-40B4-BE49-F238E27FC236}">
                <a16:creationId xmlns:a16="http://schemas.microsoft.com/office/drawing/2014/main" id="{0AC4C5EA-8211-B199-BCD0-120633442AB5}"/>
              </a:ext>
            </a:extLst>
          </p:cNvPr>
          <p:cNvSpPr txBox="1"/>
          <p:nvPr/>
        </p:nvSpPr>
        <p:spPr>
          <a:xfrm>
            <a:off x="7615561" y="628192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Attacker</a:t>
            </a:r>
            <a:endParaRPr kumimoji="1" lang="zh-CN" altLang="en-US" sz="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82" name="直线箭头连接符 1084">
            <a:extLst>
              <a:ext uri="{FF2B5EF4-FFF2-40B4-BE49-F238E27FC236}">
                <a16:creationId xmlns:a16="http://schemas.microsoft.com/office/drawing/2014/main" id="{9FFDE629-ABB0-382C-53D5-797220A5DEF2}"/>
              </a:ext>
            </a:extLst>
          </p:cNvPr>
          <p:cNvCxnSpPr>
            <a:cxnSpLocks/>
          </p:cNvCxnSpPr>
          <p:nvPr/>
        </p:nvCxnSpPr>
        <p:spPr>
          <a:xfrm flipH="1" flipV="1">
            <a:off x="7913823" y="3759960"/>
            <a:ext cx="464105" cy="1144407"/>
          </a:xfrm>
          <a:prstGeom prst="straightConnector1">
            <a:avLst/>
          </a:prstGeom>
          <a:ln w="28575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直接箭头连接符 1094">
            <a:extLst>
              <a:ext uri="{FF2B5EF4-FFF2-40B4-BE49-F238E27FC236}">
                <a16:creationId xmlns:a16="http://schemas.microsoft.com/office/drawing/2014/main" id="{A0AE49C5-DA25-EDC1-A8BA-8FE625BF4F04}"/>
              </a:ext>
            </a:extLst>
          </p:cNvPr>
          <p:cNvCxnSpPr>
            <a:cxnSpLocks/>
          </p:cNvCxnSpPr>
          <p:nvPr/>
        </p:nvCxnSpPr>
        <p:spPr>
          <a:xfrm>
            <a:off x="4613310" y="3466759"/>
            <a:ext cx="760055" cy="9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文本框 1112">
            <a:extLst>
              <a:ext uri="{FF2B5EF4-FFF2-40B4-BE49-F238E27FC236}">
                <a16:creationId xmlns:a16="http://schemas.microsoft.com/office/drawing/2014/main" id="{59A9CE86-5E3A-626E-52C2-30C732798661}"/>
              </a:ext>
            </a:extLst>
          </p:cNvPr>
          <p:cNvSpPr txBox="1"/>
          <p:nvPr/>
        </p:nvSpPr>
        <p:spPr>
          <a:xfrm>
            <a:off x="4480061" y="3529856"/>
            <a:ext cx="1369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migration</a:t>
            </a:r>
            <a:endParaRPr lang="zh-CN" altLang="en-US" sz="1200" dirty="0"/>
          </a:p>
        </p:txBody>
      </p:sp>
      <p:sp>
        <p:nvSpPr>
          <p:cNvPr id="1114" name="椭圆 1113">
            <a:extLst>
              <a:ext uri="{FF2B5EF4-FFF2-40B4-BE49-F238E27FC236}">
                <a16:creationId xmlns:a16="http://schemas.microsoft.com/office/drawing/2014/main" id="{F9BF06AB-47B4-86D8-C989-555D808DCEB4}"/>
              </a:ext>
            </a:extLst>
          </p:cNvPr>
          <p:cNvSpPr/>
          <p:nvPr/>
        </p:nvSpPr>
        <p:spPr>
          <a:xfrm>
            <a:off x="3069033" y="6178858"/>
            <a:ext cx="222996" cy="2111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1115" name="椭圆 1114">
            <a:extLst>
              <a:ext uri="{FF2B5EF4-FFF2-40B4-BE49-F238E27FC236}">
                <a16:creationId xmlns:a16="http://schemas.microsoft.com/office/drawing/2014/main" id="{B8CBEDE8-708B-A4AB-95B8-F22626EDBF8B}"/>
              </a:ext>
            </a:extLst>
          </p:cNvPr>
          <p:cNvSpPr/>
          <p:nvPr/>
        </p:nvSpPr>
        <p:spPr>
          <a:xfrm>
            <a:off x="4719317" y="6160576"/>
            <a:ext cx="222996" cy="2111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pic>
        <p:nvPicPr>
          <p:cNvPr id="1084" name="图形 1083" descr="用户 纯色填充">
            <a:extLst>
              <a:ext uri="{FF2B5EF4-FFF2-40B4-BE49-F238E27FC236}">
                <a16:creationId xmlns:a16="http://schemas.microsoft.com/office/drawing/2014/main" id="{012A69C4-2A2E-0B95-1BE4-74B1BC8E9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1541" y="3066201"/>
            <a:ext cx="712842" cy="712842"/>
          </a:xfrm>
          <a:prstGeom prst="rect">
            <a:avLst/>
          </a:prstGeom>
        </p:spPr>
      </p:pic>
      <p:sp>
        <p:nvSpPr>
          <p:cNvPr id="1185" name="文本框 1184">
            <a:extLst>
              <a:ext uri="{FF2B5EF4-FFF2-40B4-BE49-F238E27FC236}">
                <a16:creationId xmlns:a16="http://schemas.microsoft.com/office/drawing/2014/main" id="{BD3BC317-42A0-0D1C-1A00-6363BEEB21B2}"/>
              </a:ext>
            </a:extLst>
          </p:cNvPr>
          <p:cNvSpPr txBox="1"/>
          <p:nvPr/>
        </p:nvSpPr>
        <p:spPr>
          <a:xfrm>
            <a:off x="5508784" y="3477046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00" name="图片 1099">
            <a:extLst>
              <a:ext uri="{FF2B5EF4-FFF2-40B4-BE49-F238E27FC236}">
                <a16:creationId xmlns:a16="http://schemas.microsoft.com/office/drawing/2014/main" id="{2337B8FB-759C-7933-7A19-295F0F69F30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52" y="3029862"/>
            <a:ext cx="586343" cy="58406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1105" name="组合 1104">
            <a:extLst>
              <a:ext uri="{FF2B5EF4-FFF2-40B4-BE49-F238E27FC236}">
                <a16:creationId xmlns:a16="http://schemas.microsoft.com/office/drawing/2014/main" id="{81A90CAF-C4E5-3386-1603-4D98863BC6B4}"/>
              </a:ext>
            </a:extLst>
          </p:cNvPr>
          <p:cNvGrpSpPr/>
          <p:nvPr/>
        </p:nvGrpSpPr>
        <p:grpSpPr>
          <a:xfrm>
            <a:off x="8050203" y="4933675"/>
            <a:ext cx="678985" cy="191541"/>
            <a:chOff x="3848100" y="3954843"/>
            <a:chExt cx="484706" cy="131687"/>
          </a:xfrm>
        </p:grpSpPr>
        <p:sp>
          <p:nvSpPr>
            <p:cNvPr id="1112" name="圆角矩形 43">
              <a:extLst>
                <a:ext uri="{FF2B5EF4-FFF2-40B4-BE49-F238E27FC236}">
                  <a16:creationId xmlns:a16="http://schemas.microsoft.com/office/drawing/2014/main" id="{DE3F2B65-AD22-9907-1880-6EB0AABD781E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FC2E5B28-4546-E8F8-FE53-791839D8D1A4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8" name="矩形 1117">
              <a:extLst>
                <a:ext uri="{FF2B5EF4-FFF2-40B4-BE49-F238E27FC236}">
                  <a16:creationId xmlns:a16="http://schemas.microsoft.com/office/drawing/2014/main" id="{3755E116-5A37-5022-7203-AE017DB14D22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127" name="图片 1126">
            <a:extLst>
              <a:ext uri="{FF2B5EF4-FFF2-40B4-BE49-F238E27FC236}">
                <a16:creationId xmlns:a16="http://schemas.microsoft.com/office/drawing/2014/main" id="{0379378F-277D-C4C4-7C15-2CE4CC553CE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488" y="3164327"/>
            <a:ext cx="586343" cy="5840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B3F077-FBE3-E954-4135-4906FDDACF4C}"/>
              </a:ext>
            </a:extLst>
          </p:cNvPr>
          <p:cNvSpPr txBox="1"/>
          <p:nvPr/>
        </p:nvSpPr>
        <p:spPr>
          <a:xfrm>
            <a:off x="3930999" y="30780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A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14999-4AE6-321E-C8BC-328B4E7DF5D2}"/>
              </a:ext>
            </a:extLst>
          </p:cNvPr>
          <p:cNvSpPr txBox="1"/>
          <p:nvPr/>
        </p:nvSpPr>
        <p:spPr>
          <a:xfrm>
            <a:off x="8891003" y="302412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B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84D47C-3651-69C6-3F8E-CCA844EFE996}"/>
              </a:ext>
            </a:extLst>
          </p:cNvPr>
          <p:cNvSpPr txBox="1"/>
          <p:nvPr/>
        </p:nvSpPr>
        <p:spPr>
          <a:xfrm>
            <a:off x="5627509" y="314415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A’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4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raphic 5" descr="Server">
            <a:extLst>
              <a:ext uri="{FF2B5EF4-FFF2-40B4-BE49-F238E27FC236}">
                <a16:creationId xmlns:a16="http://schemas.microsoft.com/office/drawing/2014/main" id="{C45392C6-5BE3-9AC7-3005-365B7C3E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683" y="1321752"/>
            <a:ext cx="576557" cy="640599"/>
          </a:xfrm>
          <a:prstGeom prst="rect">
            <a:avLst/>
          </a:prstGeom>
        </p:spPr>
      </p:pic>
      <p:sp>
        <p:nvSpPr>
          <p:cNvPr id="1095" name="矩形: 圆角 1094">
            <a:extLst>
              <a:ext uri="{FF2B5EF4-FFF2-40B4-BE49-F238E27FC236}">
                <a16:creationId xmlns:a16="http://schemas.microsoft.com/office/drawing/2014/main" id="{39505800-1B3D-4F0B-BD13-2BB6B3217960}"/>
              </a:ext>
            </a:extLst>
          </p:cNvPr>
          <p:cNvSpPr/>
          <p:nvPr/>
        </p:nvSpPr>
        <p:spPr>
          <a:xfrm>
            <a:off x="2648712" y="3830311"/>
            <a:ext cx="5203734" cy="14823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4" name="矩形: 圆角 1093">
            <a:extLst>
              <a:ext uri="{FF2B5EF4-FFF2-40B4-BE49-F238E27FC236}">
                <a16:creationId xmlns:a16="http://schemas.microsoft.com/office/drawing/2014/main" id="{61DB08CC-AD04-7698-CAD7-1D6533D72D61}"/>
              </a:ext>
            </a:extLst>
          </p:cNvPr>
          <p:cNvSpPr/>
          <p:nvPr/>
        </p:nvSpPr>
        <p:spPr>
          <a:xfrm>
            <a:off x="2648713" y="2301522"/>
            <a:ext cx="5203734" cy="14823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3" name="矩形: 圆角 1092">
            <a:extLst>
              <a:ext uri="{FF2B5EF4-FFF2-40B4-BE49-F238E27FC236}">
                <a16:creationId xmlns:a16="http://schemas.microsoft.com/office/drawing/2014/main" id="{3D7DD5FD-1DFA-9538-B5FE-E1884C172741}"/>
              </a:ext>
            </a:extLst>
          </p:cNvPr>
          <p:cNvSpPr/>
          <p:nvPr/>
        </p:nvSpPr>
        <p:spPr>
          <a:xfrm>
            <a:off x="2648712" y="946390"/>
            <a:ext cx="5203734" cy="132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4051413" y="2721396"/>
            <a:ext cx="782418" cy="666981"/>
          </a:xfrm>
          <a:custGeom>
            <a:avLst/>
            <a:gdLst>
              <a:gd name="connsiteX0" fmla="*/ 0 w 782418"/>
              <a:gd name="connsiteY0" fmla="*/ 333490 h 666981"/>
              <a:gd name="connsiteX1" fmla="*/ 391209 w 782418"/>
              <a:gd name="connsiteY1" fmla="*/ 0 h 666981"/>
              <a:gd name="connsiteX2" fmla="*/ 782418 w 782418"/>
              <a:gd name="connsiteY2" fmla="*/ 333490 h 666981"/>
              <a:gd name="connsiteX3" fmla="*/ 391209 w 782418"/>
              <a:gd name="connsiteY3" fmla="*/ 666981 h 666981"/>
              <a:gd name="connsiteX4" fmla="*/ 0 w 782418"/>
              <a:gd name="connsiteY4" fmla="*/ 333490 h 666981"/>
              <a:gd name="connsiteX0" fmla="*/ 0 w 782418"/>
              <a:gd name="connsiteY0" fmla="*/ 333490 h 666981"/>
              <a:gd name="connsiteX1" fmla="*/ 391209 w 782418"/>
              <a:gd name="connsiteY1" fmla="*/ 0 h 666981"/>
              <a:gd name="connsiteX2" fmla="*/ 782418 w 782418"/>
              <a:gd name="connsiteY2" fmla="*/ 333490 h 666981"/>
              <a:gd name="connsiteX3" fmla="*/ 391209 w 782418"/>
              <a:gd name="connsiteY3" fmla="*/ 666981 h 666981"/>
              <a:gd name="connsiteX4" fmla="*/ 0 w 782418"/>
              <a:gd name="connsiteY4" fmla="*/ 333490 h 666981"/>
              <a:gd name="connsiteX0" fmla="*/ 0 w 782418"/>
              <a:gd name="connsiteY0" fmla="*/ 333490 h 666981"/>
              <a:gd name="connsiteX1" fmla="*/ 391209 w 782418"/>
              <a:gd name="connsiteY1" fmla="*/ 0 h 666981"/>
              <a:gd name="connsiteX2" fmla="*/ 782418 w 782418"/>
              <a:gd name="connsiteY2" fmla="*/ 333490 h 666981"/>
              <a:gd name="connsiteX3" fmla="*/ 391209 w 782418"/>
              <a:gd name="connsiteY3" fmla="*/ 666981 h 666981"/>
              <a:gd name="connsiteX4" fmla="*/ 0 w 782418"/>
              <a:gd name="connsiteY4" fmla="*/ 333490 h 6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18" h="666981" fill="none" extrusionOk="0">
                <a:moveTo>
                  <a:pt x="0" y="333490"/>
                </a:moveTo>
                <a:cubicBezTo>
                  <a:pt x="68329" y="158819"/>
                  <a:pt x="190224" y="-40706"/>
                  <a:pt x="391209" y="0"/>
                </a:cubicBezTo>
                <a:cubicBezTo>
                  <a:pt x="556208" y="-9052"/>
                  <a:pt x="736020" y="200795"/>
                  <a:pt x="782418" y="333490"/>
                </a:cubicBezTo>
                <a:cubicBezTo>
                  <a:pt x="776431" y="445011"/>
                  <a:pt x="557084" y="749691"/>
                  <a:pt x="391209" y="666981"/>
                </a:cubicBezTo>
                <a:cubicBezTo>
                  <a:pt x="195442" y="680773"/>
                  <a:pt x="55039" y="532693"/>
                  <a:pt x="0" y="333490"/>
                </a:cubicBezTo>
                <a:close/>
              </a:path>
              <a:path w="782418" h="666981" stroke="0" extrusionOk="0">
                <a:moveTo>
                  <a:pt x="0" y="333490"/>
                </a:moveTo>
                <a:cubicBezTo>
                  <a:pt x="-77406" y="125878"/>
                  <a:pt x="215155" y="37415"/>
                  <a:pt x="391209" y="0"/>
                </a:cubicBezTo>
                <a:cubicBezTo>
                  <a:pt x="633152" y="13919"/>
                  <a:pt x="776836" y="183643"/>
                  <a:pt x="782418" y="333490"/>
                </a:cubicBezTo>
                <a:cubicBezTo>
                  <a:pt x="789595" y="543408"/>
                  <a:pt x="637097" y="768157"/>
                  <a:pt x="391209" y="666981"/>
                </a:cubicBezTo>
                <a:cubicBezTo>
                  <a:pt x="177455" y="644304"/>
                  <a:pt x="6192" y="500980"/>
                  <a:pt x="0" y="333490"/>
                </a:cubicBezTo>
                <a:close/>
              </a:path>
              <a:path w="782418" h="666981" fill="none" stroke="0" extrusionOk="0">
                <a:moveTo>
                  <a:pt x="0" y="333490"/>
                </a:moveTo>
                <a:cubicBezTo>
                  <a:pt x="-15080" y="138397"/>
                  <a:pt x="145019" y="-22573"/>
                  <a:pt x="391209" y="0"/>
                </a:cubicBezTo>
                <a:cubicBezTo>
                  <a:pt x="597072" y="-1527"/>
                  <a:pt x="743708" y="164257"/>
                  <a:pt x="782418" y="333490"/>
                </a:cubicBezTo>
                <a:cubicBezTo>
                  <a:pt x="773724" y="459356"/>
                  <a:pt x="566526" y="740608"/>
                  <a:pt x="391209" y="666981"/>
                </a:cubicBezTo>
                <a:cubicBezTo>
                  <a:pt x="147501" y="677192"/>
                  <a:pt x="48295" y="542483"/>
                  <a:pt x="0" y="333490"/>
                </a:cubicBezTo>
                <a:close/>
              </a:path>
              <a:path w="782418" h="666981" fill="none" stroke="0" extrusionOk="0">
                <a:moveTo>
                  <a:pt x="0" y="333490"/>
                </a:moveTo>
                <a:cubicBezTo>
                  <a:pt x="22496" y="147941"/>
                  <a:pt x="180163" y="-32583"/>
                  <a:pt x="391209" y="0"/>
                </a:cubicBezTo>
                <a:cubicBezTo>
                  <a:pt x="602126" y="-352"/>
                  <a:pt x="733895" y="180520"/>
                  <a:pt x="782418" y="333490"/>
                </a:cubicBezTo>
                <a:cubicBezTo>
                  <a:pt x="762901" y="462458"/>
                  <a:pt x="572045" y="748427"/>
                  <a:pt x="391209" y="666981"/>
                </a:cubicBezTo>
                <a:cubicBezTo>
                  <a:pt x="166584" y="664951"/>
                  <a:pt x="45100" y="531528"/>
                  <a:pt x="0" y="33349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2418" h="666981" fill="none" extrusionOk="0">
                        <a:moveTo>
                          <a:pt x="0" y="333490"/>
                        </a:moveTo>
                        <a:cubicBezTo>
                          <a:pt x="33416" y="154677"/>
                          <a:pt x="187640" y="-35389"/>
                          <a:pt x="391209" y="0"/>
                        </a:cubicBezTo>
                        <a:cubicBezTo>
                          <a:pt x="573067" y="-6470"/>
                          <a:pt x="758383" y="179741"/>
                          <a:pt x="782418" y="333490"/>
                        </a:cubicBezTo>
                        <a:cubicBezTo>
                          <a:pt x="776834" y="448851"/>
                          <a:pt x="576765" y="722340"/>
                          <a:pt x="391209" y="666981"/>
                        </a:cubicBezTo>
                        <a:cubicBezTo>
                          <a:pt x="192930" y="679366"/>
                          <a:pt x="39941" y="529063"/>
                          <a:pt x="0" y="333490"/>
                        </a:cubicBezTo>
                        <a:close/>
                      </a:path>
                      <a:path w="782418" h="666981" stroke="0" extrusionOk="0">
                        <a:moveTo>
                          <a:pt x="0" y="333490"/>
                        </a:moveTo>
                        <a:cubicBezTo>
                          <a:pt x="-56019" y="129337"/>
                          <a:pt x="200505" y="25434"/>
                          <a:pt x="391209" y="0"/>
                        </a:cubicBezTo>
                        <a:cubicBezTo>
                          <a:pt x="631485" y="11438"/>
                          <a:pt x="774857" y="163142"/>
                          <a:pt x="782418" y="333490"/>
                        </a:cubicBezTo>
                        <a:cubicBezTo>
                          <a:pt x="779743" y="528233"/>
                          <a:pt x="625052" y="753403"/>
                          <a:pt x="391209" y="666981"/>
                        </a:cubicBezTo>
                        <a:cubicBezTo>
                          <a:pt x="175608" y="645922"/>
                          <a:pt x="4414" y="509341"/>
                          <a:pt x="0" y="333490"/>
                        </a:cubicBezTo>
                        <a:close/>
                      </a:path>
                      <a:path w="782418" h="666981" fill="none" stroke="0" extrusionOk="0">
                        <a:moveTo>
                          <a:pt x="0" y="333490"/>
                        </a:moveTo>
                        <a:cubicBezTo>
                          <a:pt x="-2596" y="136347"/>
                          <a:pt x="151649" y="-17999"/>
                          <a:pt x="391209" y="0"/>
                        </a:cubicBezTo>
                        <a:cubicBezTo>
                          <a:pt x="603183" y="-1093"/>
                          <a:pt x="748734" y="174502"/>
                          <a:pt x="782418" y="333490"/>
                        </a:cubicBezTo>
                        <a:cubicBezTo>
                          <a:pt x="772601" y="474545"/>
                          <a:pt x="582908" y="731042"/>
                          <a:pt x="391209" y="666981"/>
                        </a:cubicBezTo>
                        <a:cubicBezTo>
                          <a:pt x="157260" y="659743"/>
                          <a:pt x="34103" y="531937"/>
                          <a:pt x="0" y="33349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356640" y="2680206"/>
            <a:ext cx="831956" cy="767478"/>
          </a:xfrm>
          <a:custGeom>
            <a:avLst/>
            <a:gdLst>
              <a:gd name="connsiteX0" fmla="*/ 0 w 831956"/>
              <a:gd name="connsiteY0" fmla="*/ 383739 h 767478"/>
              <a:gd name="connsiteX1" fmla="*/ 415978 w 831956"/>
              <a:gd name="connsiteY1" fmla="*/ 0 h 767478"/>
              <a:gd name="connsiteX2" fmla="*/ 831956 w 831956"/>
              <a:gd name="connsiteY2" fmla="*/ 383739 h 767478"/>
              <a:gd name="connsiteX3" fmla="*/ 415978 w 831956"/>
              <a:gd name="connsiteY3" fmla="*/ 767478 h 767478"/>
              <a:gd name="connsiteX4" fmla="*/ 0 w 831956"/>
              <a:gd name="connsiteY4" fmla="*/ 383739 h 767478"/>
              <a:gd name="connsiteX0" fmla="*/ 0 w 831956"/>
              <a:gd name="connsiteY0" fmla="*/ 383739 h 767478"/>
              <a:gd name="connsiteX1" fmla="*/ 415978 w 831956"/>
              <a:gd name="connsiteY1" fmla="*/ 0 h 767478"/>
              <a:gd name="connsiteX2" fmla="*/ 831956 w 831956"/>
              <a:gd name="connsiteY2" fmla="*/ 383739 h 767478"/>
              <a:gd name="connsiteX3" fmla="*/ 415978 w 831956"/>
              <a:gd name="connsiteY3" fmla="*/ 767478 h 767478"/>
              <a:gd name="connsiteX4" fmla="*/ 0 w 831956"/>
              <a:gd name="connsiteY4" fmla="*/ 383739 h 767478"/>
              <a:gd name="connsiteX0" fmla="*/ 0 w 831956"/>
              <a:gd name="connsiteY0" fmla="*/ 383739 h 767478"/>
              <a:gd name="connsiteX1" fmla="*/ 415978 w 831956"/>
              <a:gd name="connsiteY1" fmla="*/ 0 h 767478"/>
              <a:gd name="connsiteX2" fmla="*/ 831956 w 831956"/>
              <a:gd name="connsiteY2" fmla="*/ 383739 h 767478"/>
              <a:gd name="connsiteX3" fmla="*/ 415978 w 831956"/>
              <a:gd name="connsiteY3" fmla="*/ 767478 h 767478"/>
              <a:gd name="connsiteX4" fmla="*/ 0 w 831956"/>
              <a:gd name="connsiteY4" fmla="*/ 383739 h 76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956" h="767478" fill="none" extrusionOk="0">
                <a:moveTo>
                  <a:pt x="0" y="383739"/>
                </a:moveTo>
                <a:cubicBezTo>
                  <a:pt x="42202" y="128595"/>
                  <a:pt x="277870" y="6992"/>
                  <a:pt x="415978" y="0"/>
                </a:cubicBezTo>
                <a:cubicBezTo>
                  <a:pt x="677980" y="64610"/>
                  <a:pt x="791095" y="170710"/>
                  <a:pt x="831956" y="383739"/>
                </a:cubicBezTo>
                <a:cubicBezTo>
                  <a:pt x="930578" y="612990"/>
                  <a:pt x="593485" y="740910"/>
                  <a:pt x="415978" y="767478"/>
                </a:cubicBezTo>
                <a:cubicBezTo>
                  <a:pt x="119617" y="790725"/>
                  <a:pt x="32313" y="550207"/>
                  <a:pt x="0" y="383739"/>
                </a:cubicBezTo>
                <a:close/>
              </a:path>
              <a:path w="831956" h="767478" stroke="0" extrusionOk="0">
                <a:moveTo>
                  <a:pt x="0" y="383739"/>
                </a:moveTo>
                <a:cubicBezTo>
                  <a:pt x="-26369" y="261878"/>
                  <a:pt x="190456" y="39012"/>
                  <a:pt x="415978" y="0"/>
                </a:cubicBezTo>
                <a:cubicBezTo>
                  <a:pt x="615802" y="8414"/>
                  <a:pt x="819173" y="149173"/>
                  <a:pt x="831956" y="383739"/>
                </a:cubicBezTo>
                <a:cubicBezTo>
                  <a:pt x="823164" y="665586"/>
                  <a:pt x="666177" y="776526"/>
                  <a:pt x="415978" y="767478"/>
                </a:cubicBezTo>
                <a:cubicBezTo>
                  <a:pt x="192164" y="778157"/>
                  <a:pt x="1168" y="617999"/>
                  <a:pt x="0" y="383739"/>
                </a:cubicBezTo>
                <a:close/>
              </a:path>
              <a:path w="831956" h="767478" fill="none" stroke="0" extrusionOk="0">
                <a:moveTo>
                  <a:pt x="0" y="383739"/>
                </a:moveTo>
                <a:cubicBezTo>
                  <a:pt x="27221" y="184129"/>
                  <a:pt x="176587" y="18481"/>
                  <a:pt x="415978" y="0"/>
                </a:cubicBezTo>
                <a:cubicBezTo>
                  <a:pt x="696673" y="40082"/>
                  <a:pt x="781725" y="160052"/>
                  <a:pt x="831956" y="383739"/>
                </a:cubicBezTo>
                <a:cubicBezTo>
                  <a:pt x="844610" y="614390"/>
                  <a:pt x="656796" y="766816"/>
                  <a:pt x="415978" y="767478"/>
                </a:cubicBezTo>
                <a:cubicBezTo>
                  <a:pt x="171428" y="767556"/>
                  <a:pt x="-2565" y="598900"/>
                  <a:pt x="0" y="383739"/>
                </a:cubicBezTo>
                <a:close/>
              </a:path>
              <a:path w="831956" h="767478" fill="none" stroke="0" extrusionOk="0">
                <a:moveTo>
                  <a:pt x="0" y="383739"/>
                </a:moveTo>
                <a:cubicBezTo>
                  <a:pt x="2965" y="178543"/>
                  <a:pt x="229170" y="-1618"/>
                  <a:pt x="415978" y="0"/>
                </a:cubicBezTo>
                <a:cubicBezTo>
                  <a:pt x="682852" y="57485"/>
                  <a:pt x="799659" y="187298"/>
                  <a:pt x="831956" y="383739"/>
                </a:cubicBezTo>
                <a:cubicBezTo>
                  <a:pt x="897478" y="611478"/>
                  <a:pt x="595852" y="785163"/>
                  <a:pt x="415978" y="767478"/>
                </a:cubicBezTo>
                <a:cubicBezTo>
                  <a:pt x="156610" y="772197"/>
                  <a:pt x="-5071" y="573011"/>
                  <a:pt x="0" y="38373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956" h="767478" fill="none" extrusionOk="0">
                        <a:moveTo>
                          <a:pt x="0" y="383739"/>
                        </a:moveTo>
                        <a:cubicBezTo>
                          <a:pt x="18706" y="150927"/>
                          <a:pt x="244725" y="4805"/>
                          <a:pt x="415978" y="0"/>
                        </a:cubicBezTo>
                        <a:cubicBezTo>
                          <a:pt x="674530" y="58714"/>
                          <a:pt x="808561" y="171085"/>
                          <a:pt x="831956" y="383739"/>
                        </a:cubicBezTo>
                        <a:cubicBezTo>
                          <a:pt x="904338" y="609185"/>
                          <a:pt x="622195" y="754012"/>
                          <a:pt x="415978" y="767478"/>
                        </a:cubicBezTo>
                        <a:cubicBezTo>
                          <a:pt x="135136" y="786094"/>
                          <a:pt x="19679" y="567334"/>
                          <a:pt x="0" y="383739"/>
                        </a:cubicBezTo>
                        <a:close/>
                      </a:path>
                      <a:path w="831956" h="767478" stroke="0" extrusionOk="0">
                        <a:moveTo>
                          <a:pt x="0" y="383739"/>
                        </a:moveTo>
                        <a:cubicBezTo>
                          <a:pt x="-19635" y="231085"/>
                          <a:pt x="172038" y="4672"/>
                          <a:pt x="415978" y="0"/>
                        </a:cubicBezTo>
                        <a:cubicBezTo>
                          <a:pt x="650763" y="-857"/>
                          <a:pt x="822731" y="160686"/>
                          <a:pt x="831956" y="383739"/>
                        </a:cubicBezTo>
                        <a:cubicBezTo>
                          <a:pt x="818286" y="623558"/>
                          <a:pt x="641876" y="782518"/>
                          <a:pt x="415978" y="767478"/>
                        </a:cubicBezTo>
                        <a:cubicBezTo>
                          <a:pt x="198333" y="764112"/>
                          <a:pt x="-2318" y="601064"/>
                          <a:pt x="0" y="383739"/>
                        </a:cubicBezTo>
                        <a:close/>
                      </a:path>
                      <a:path w="831956" h="767478" fill="none" stroke="0" extrusionOk="0">
                        <a:moveTo>
                          <a:pt x="0" y="383739"/>
                        </a:moveTo>
                        <a:cubicBezTo>
                          <a:pt x="3194" y="167849"/>
                          <a:pt x="185788" y="-8252"/>
                          <a:pt x="415978" y="0"/>
                        </a:cubicBezTo>
                        <a:cubicBezTo>
                          <a:pt x="680612" y="22933"/>
                          <a:pt x="802660" y="191052"/>
                          <a:pt x="831956" y="383739"/>
                        </a:cubicBezTo>
                        <a:cubicBezTo>
                          <a:pt x="853240" y="609636"/>
                          <a:pt x="625042" y="771430"/>
                          <a:pt x="415978" y="767478"/>
                        </a:cubicBezTo>
                        <a:cubicBezTo>
                          <a:pt x="169944" y="774262"/>
                          <a:pt x="-3075" y="592217"/>
                          <a:pt x="0" y="383739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2880312" y="2680088"/>
            <a:ext cx="885689" cy="716665"/>
          </a:xfrm>
          <a:custGeom>
            <a:avLst/>
            <a:gdLst>
              <a:gd name="connsiteX0" fmla="*/ 0 w 885689"/>
              <a:gd name="connsiteY0" fmla="*/ 358332 h 716665"/>
              <a:gd name="connsiteX1" fmla="*/ 442844 w 885689"/>
              <a:gd name="connsiteY1" fmla="*/ 0 h 716665"/>
              <a:gd name="connsiteX2" fmla="*/ 885689 w 885689"/>
              <a:gd name="connsiteY2" fmla="*/ 358332 h 716665"/>
              <a:gd name="connsiteX3" fmla="*/ 442844 w 885689"/>
              <a:gd name="connsiteY3" fmla="*/ 716665 h 716665"/>
              <a:gd name="connsiteX4" fmla="*/ 0 w 885689"/>
              <a:gd name="connsiteY4" fmla="*/ 358332 h 716665"/>
              <a:gd name="connsiteX0" fmla="*/ 0 w 885689"/>
              <a:gd name="connsiteY0" fmla="*/ 358332 h 716665"/>
              <a:gd name="connsiteX1" fmla="*/ 442844 w 885689"/>
              <a:gd name="connsiteY1" fmla="*/ 0 h 716665"/>
              <a:gd name="connsiteX2" fmla="*/ 885689 w 885689"/>
              <a:gd name="connsiteY2" fmla="*/ 358332 h 716665"/>
              <a:gd name="connsiteX3" fmla="*/ 442844 w 885689"/>
              <a:gd name="connsiteY3" fmla="*/ 716665 h 716665"/>
              <a:gd name="connsiteX4" fmla="*/ 0 w 885689"/>
              <a:gd name="connsiteY4" fmla="*/ 358332 h 716665"/>
              <a:gd name="connsiteX0" fmla="*/ 0 w 885689"/>
              <a:gd name="connsiteY0" fmla="*/ 358332 h 716665"/>
              <a:gd name="connsiteX1" fmla="*/ 442844 w 885689"/>
              <a:gd name="connsiteY1" fmla="*/ 0 h 716665"/>
              <a:gd name="connsiteX2" fmla="*/ 885689 w 885689"/>
              <a:gd name="connsiteY2" fmla="*/ 358332 h 716665"/>
              <a:gd name="connsiteX3" fmla="*/ 442844 w 885689"/>
              <a:gd name="connsiteY3" fmla="*/ 716665 h 716665"/>
              <a:gd name="connsiteX4" fmla="*/ 0 w 885689"/>
              <a:gd name="connsiteY4" fmla="*/ 358332 h 7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89" h="716665" fill="none" extrusionOk="0">
                <a:moveTo>
                  <a:pt x="0" y="358332"/>
                </a:moveTo>
                <a:cubicBezTo>
                  <a:pt x="33943" y="123286"/>
                  <a:pt x="267094" y="5302"/>
                  <a:pt x="442844" y="0"/>
                </a:cubicBezTo>
                <a:cubicBezTo>
                  <a:pt x="716881" y="53542"/>
                  <a:pt x="825036" y="158976"/>
                  <a:pt x="885689" y="358332"/>
                </a:cubicBezTo>
                <a:cubicBezTo>
                  <a:pt x="917406" y="561032"/>
                  <a:pt x="624473" y="681819"/>
                  <a:pt x="442844" y="716665"/>
                </a:cubicBezTo>
                <a:cubicBezTo>
                  <a:pt x="167913" y="726178"/>
                  <a:pt x="34690" y="507457"/>
                  <a:pt x="0" y="358332"/>
                </a:cubicBezTo>
                <a:close/>
              </a:path>
              <a:path w="885689" h="716665" stroke="0" extrusionOk="0">
                <a:moveTo>
                  <a:pt x="0" y="358332"/>
                </a:moveTo>
                <a:cubicBezTo>
                  <a:pt x="-28187" y="255600"/>
                  <a:pt x="210487" y="49723"/>
                  <a:pt x="442844" y="0"/>
                </a:cubicBezTo>
                <a:cubicBezTo>
                  <a:pt x="652814" y="10765"/>
                  <a:pt x="870152" y="158807"/>
                  <a:pt x="885689" y="358332"/>
                </a:cubicBezTo>
                <a:cubicBezTo>
                  <a:pt x="889815" y="616830"/>
                  <a:pt x="745890" y="713563"/>
                  <a:pt x="442844" y="716665"/>
                </a:cubicBezTo>
                <a:cubicBezTo>
                  <a:pt x="176270" y="769379"/>
                  <a:pt x="-8293" y="588536"/>
                  <a:pt x="0" y="358332"/>
                </a:cubicBezTo>
                <a:close/>
              </a:path>
              <a:path w="885689" h="716665" fill="none" stroke="0" extrusionOk="0">
                <a:moveTo>
                  <a:pt x="0" y="358332"/>
                </a:moveTo>
                <a:cubicBezTo>
                  <a:pt x="16749" y="182946"/>
                  <a:pt x="183275" y="14233"/>
                  <a:pt x="442844" y="0"/>
                </a:cubicBezTo>
                <a:cubicBezTo>
                  <a:pt x="711756" y="27202"/>
                  <a:pt x="837945" y="158464"/>
                  <a:pt x="885689" y="358332"/>
                </a:cubicBezTo>
                <a:cubicBezTo>
                  <a:pt x="842242" y="575525"/>
                  <a:pt x="663873" y="712816"/>
                  <a:pt x="442844" y="716665"/>
                </a:cubicBezTo>
                <a:cubicBezTo>
                  <a:pt x="217482" y="670837"/>
                  <a:pt x="-4323" y="588048"/>
                  <a:pt x="0" y="358332"/>
                </a:cubicBezTo>
                <a:close/>
              </a:path>
              <a:path w="885689" h="716665" fill="none" stroke="0" extrusionOk="0">
                <a:moveTo>
                  <a:pt x="0" y="358332"/>
                </a:moveTo>
                <a:cubicBezTo>
                  <a:pt x="16186" y="142724"/>
                  <a:pt x="227581" y="-4529"/>
                  <a:pt x="442844" y="0"/>
                </a:cubicBezTo>
                <a:cubicBezTo>
                  <a:pt x="730929" y="17843"/>
                  <a:pt x="830452" y="194203"/>
                  <a:pt x="885689" y="358332"/>
                </a:cubicBezTo>
                <a:cubicBezTo>
                  <a:pt x="898550" y="560398"/>
                  <a:pt x="610109" y="703839"/>
                  <a:pt x="442844" y="716665"/>
                </a:cubicBezTo>
                <a:cubicBezTo>
                  <a:pt x="204024" y="710334"/>
                  <a:pt x="12243" y="522298"/>
                  <a:pt x="0" y="35833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5689" h="716665" fill="none" extrusionOk="0">
                        <a:moveTo>
                          <a:pt x="0" y="358332"/>
                        </a:moveTo>
                        <a:cubicBezTo>
                          <a:pt x="19371" y="137136"/>
                          <a:pt x="248402" y="4069"/>
                          <a:pt x="442844" y="0"/>
                        </a:cubicBezTo>
                        <a:cubicBezTo>
                          <a:pt x="698773" y="22590"/>
                          <a:pt x="849505" y="159502"/>
                          <a:pt x="885689" y="358332"/>
                        </a:cubicBezTo>
                        <a:cubicBezTo>
                          <a:pt x="902932" y="558933"/>
                          <a:pt x="627545" y="683221"/>
                          <a:pt x="442844" y="716665"/>
                        </a:cubicBezTo>
                        <a:cubicBezTo>
                          <a:pt x="189493" y="719738"/>
                          <a:pt x="26084" y="519123"/>
                          <a:pt x="0" y="358332"/>
                        </a:cubicBezTo>
                        <a:close/>
                      </a:path>
                      <a:path w="885689" h="716665" stroke="0" extrusionOk="0">
                        <a:moveTo>
                          <a:pt x="0" y="358332"/>
                        </a:moveTo>
                        <a:cubicBezTo>
                          <a:pt x="-19332" y="215107"/>
                          <a:pt x="194390" y="19710"/>
                          <a:pt x="442844" y="0"/>
                        </a:cubicBezTo>
                        <a:cubicBezTo>
                          <a:pt x="685039" y="2220"/>
                          <a:pt x="874279" y="172161"/>
                          <a:pt x="885689" y="358332"/>
                        </a:cubicBezTo>
                        <a:cubicBezTo>
                          <a:pt x="886518" y="588423"/>
                          <a:pt x="705598" y="723498"/>
                          <a:pt x="442844" y="716665"/>
                        </a:cubicBezTo>
                        <a:cubicBezTo>
                          <a:pt x="191469" y="734780"/>
                          <a:pt x="-9608" y="582147"/>
                          <a:pt x="0" y="358332"/>
                        </a:cubicBezTo>
                        <a:close/>
                      </a:path>
                      <a:path w="885689" h="716665" fill="none" stroke="0" extrusionOk="0">
                        <a:moveTo>
                          <a:pt x="0" y="358332"/>
                        </a:moveTo>
                        <a:cubicBezTo>
                          <a:pt x="-1702" y="170444"/>
                          <a:pt x="192675" y="-13078"/>
                          <a:pt x="442844" y="0"/>
                        </a:cubicBezTo>
                        <a:cubicBezTo>
                          <a:pt x="697257" y="11720"/>
                          <a:pt x="853560" y="181587"/>
                          <a:pt x="885689" y="358332"/>
                        </a:cubicBezTo>
                        <a:cubicBezTo>
                          <a:pt x="854638" y="568697"/>
                          <a:pt x="627448" y="718108"/>
                          <a:pt x="442844" y="716665"/>
                        </a:cubicBezTo>
                        <a:cubicBezTo>
                          <a:pt x="209137" y="708554"/>
                          <a:pt x="-7078" y="551912"/>
                          <a:pt x="0" y="35833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1141" y="4632660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1223" y="4606854"/>
            <a:ext cx="369482" cy="369482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1293" y="2774665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1283" y="2797342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3214" y="2775666"/>
            <a:ext cx="477770" cy="530839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3963260" y="473108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943911" y="4036982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743861" y="473325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3946115" y="4220906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900852" y="4109772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4188468" y="4352593"/>
            <a:ext cx="18722" cy="3784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987791" y="4241459"/>
            <a:ext cx="155414" cy="4917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1"/>
          </p:cNvCxnSpPr>
          <p:nvPr/>
        </p:nvCxnSpPr>
        <p:spPr>
          <a:xfrm flipV="1">
            <a:off x="3323157" y="2154295"/>
            <a:ext cx="926985" cy="5257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endCxn id="1046" idx="1"/>
          </p:cNvCxnSpPr>
          <p:nvPr/>
        </p:nvCxnSpPr>
        <p:spPr>
          <a:xfrm flipH="1">
            <a:off x="5772618" y="2160199"/>
            <a:ext cx="481740" cy="52000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3"/>
          </p:cNvCxnSpPr>
          <p:nvPr/>
        </p:nvCxnSpPr>
        <p:spPr>
          <a:xfrm flipV="1">
            <a:off x="3142596" y="3396754"/>
            <a:ext cx="180561" cy="86842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3"/>
          </p:cNvCxnSpPr>
          <p:nvPr/>
        </p:nvCxnSpPr>
        <p:spPr>
          <a:xfrm flipV="1">
            <a:off x="4188468" y="3388378"/>
            <a:ext cx="254154" cy="83252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29" idx="3"/>
          </p:cNvCxnSpPr>
          <p:nvPr/>
        </p:nvCxnSpPr>
        <p:spPr>
          <a:xfrm flipH="1" flipV="1">
            <a:off x="6862645" y="3426819"/>
            <a:ext cx="280560" cy="68295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375517" y="468187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7143205" y="4241459"/>
            <a:ext cx="460504" cy="45614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518541" y="946389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314948" y="3826368"/>
            <a:ext cx="15760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1"/>
          </p:cNvCxnSpPr>
          <p:nvPr/>
        </p:nvCxnSpPr>
        <p:spPr>
          <a:xfrm flipH="1" flipV="1">
            <a:off x="4250142" y="2154295"/>
            <a:ext cx="192480" cy="5671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4881537" y="1649902"/>
            <a:ext cx="963768" cy="912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482889" y="2302652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椭圆 1045">
            <a:extLst>
              <a:ext uri="{FF2B5EF4-FFF2-40B4-BE49-F238E27FC236}">
                <a16:creationId xmlns:a16="http://schemas.microsoft.com/office/drawing/2014/main" id="{9FABA892-BD3A-FF0E-9F57-B796087D9BD9}"/>
              </a:ext>
            </a:extLst>
          </p:cNvPr>
          <p:cNvSpPr/>
          <p:nvPr/>
        </p:nvSpPr>
        <p:spPr>
          <a:xfrm>
            <a:off x="6465972" y="2655796"/>
            <a:ext cx="793346" cy="771023"/>
          </a:xfrm>
          <a:custGeom>
            <a:avLst/>
            <a:gdLst>
              <a:gd name="connsiteX0" fmla="*/ 0 w 793346"/>
              <a:gd name="connsiteY0" fmla="*/ 385512 h 771023"/>
              <a:gd name="connsiteX1" fmla="*/ 396673 w 793346"/>
              <a:gd name="connsiteY1" fmla="*/ 0 h 771023"/>
              <a:gd name="connsiteX2" fmla="*/ 793346 w 793346"/>
              <a:gd name="connsiteY2" fmla="*/ 385512 h 771023"/>
              <a:gd name="connsiteX3" fmla="*/ 396673 w 793346"/>
              <a:gd name="connsiteY3" fmla="*/ 771024 h 771023"/>
              <a:gd name="connsiteX4" fmla="*/ 0 w 793346"/>
              <a:gd name="connsiteY4" fmla="*/ 385512 h 771023"/>
              <a:gd name="connsiteX0" fmla="*/ 0 w 793346"/>
              <a:gd name="connsiteY0" fmla="*/ 385512 h 771023"/>
              <a:gd name="connsiteX1" fmla="*/ 396673 w 793346"/>
              <a:gd name="connsiteY1" fmla="*/ 0 h 771023"/>
              <a:gd name="connsiteX2" fmla="*/ 793346 w 793346"/>
              <a:gd name="connsiteY2" fmla="*/ 385512 h 771023"/>
              <a:gd name="connsiteX3" fmla="*/ 396673 w 793346"/>
              <a:gd name="connsiteY3" fmla="*/ 771024 h 771023"/>
              <a:gd name="connsiteX4" fmla="*/ 0 w 793346"/>
              <a:gd name="connsiteY4" fmla="*/ 385512 h 771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346" h="771023" fill="none" extrusionOk="0">
                <a:moveTo>
                  <a:pt x="0" y="385512"/>
                </a:moveTo>
                <a:cubicBezTo>
                  <a:pt x="47354" y="127592"/>
                  <a:pt x="207862" y="1997"/>
                  <a:pt x="396673" y="0"/>
                </a:cubicBezTo>
                <a:cubicBezTo>
                  <a:pt x="639481" y="40566"/>
                  <a:pt x="754780" y="171772"/>
                  <a:pt x="793346" y="385512"/>
                </a:cubicBezTo>
                <a:cubicBezTo>
                  <a:pt x="804415" y="600030"/>
                  <a:pt x="586971" y="757890"/>
                  <a:pt x="396673" y="771024"/>
                </a:cubicBezTo>
                <a:cubicBezTo>
                  <a:pt x="148164" y="779807"/>
                  <a:pt x="33034" y="553644"/>
                  <a:pt x="0" y="385512"/>
                </a:cubicBezTo>
                <a:close/>
              </a:path>
              <a:path w="793346" h="771023" stroke="0" extrusionOk="0">
                <a:moveTo>
                  <a:pt x="0" y="385512"/>
                </a:moveTo>
                <a:cubicBezTo>
                  <a:pt x="-23157" y="231831"/>
                  <a:pt x="175990" y="10600"/>
                  <a:pt x="396673" y="0"/>
                </a:cubicBezTo>
                <a:cubicBezTo>
                  <a:pt x="617801" y="1504"/>
                  <a:pt x="770658" y="165863"/>
                  <a:pt x="793346" y="385512"/>
                </a:cubicBezTo>
                <a:cubicBezTo>
                  <a:pt x="789237" y="612288"/>
                  <a:pt x="613315" y="788647"/>
                  <a:pt x="396673" y="771024"/>
                </a:cubicBezTo>
                <a:cubicBezTo>
                  <a:pt x="205821" y="756022"/>
                  <a:pt x="-34058" y="643299"/>
                  <a:pt x="0" y="385512"/>
                </a:cubicBezTo>
                <a:close/>
              </a:path>
              <a:path w="793346" h="771023" fill="none" stroke="0" extrusionOk="0">
                <a:moveTo>
                  <a:pt x="0" y="385512"/>
                </a:moveTo>
                <a:cubicBezTo>
                  <a:pt x="7997" y="175482"/>
                  <a:pt x="157325" y="-13918"/>
                  <a:pt x="396673" y="0"/>
                </a:cubicBezTo>
                <a:cubicBezTo>
                  <a:pt x="659710" y="28076"/>
                  <a:pt x="785131" y="182807"/>
                  <a:pt x="793346" y="385512"/>
                </a:cubicBezTo>
                <a:cubicBezTo>
                  <a:pt x="774296" y="607626"/>
                  <a:pt x="578357" y="797382"/>
                  <a:pt x="396673" y="771024"/>
                </a:cubicBezTo>
                <a:cubicBezTo>
                  <a:pt x="175220" y="766539"/>
                  <a:pt x="12381" y="568999"/>
                  <a:pt x="0" y="38551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93346"/>
                      <a:gd name="connsiteY0" fmla="*/ 385512 h 771023"/>
                      <a:gd name="connsiteX1" fmla="*/ 396673 w 793346"/>
                      <a:gd name="connsiteY1" fmla="*/ 0 h 771023"/>
                      <a:gd name="connsiteX2" fmla="*/ 793346 w 793346"/>
                      <a:gd name="connsiteY2" fmla="*/ 385512 h 771023"/>
                      <a:gd name="connsiteX3" fmla="*/ 396673 w 793346"/>
                      <a:gd name="connsiteY3" fmla="*/ 771024 h 771023"/>
                      <a:gd name="connsiteX4" fmla="*/ 0 w 793346"/>
                      <a:gd name="connsiteY4" fmla="*/ 385512 h 77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3346" h="771023" fill="none" extrusionOk="0">
                        <a:moveTo>
                          <a:pt x="0" y="385512"/>
                        </a:moveTo>
                        <a:cubicBezTo>
                          <a:pt x="21034" y="152608"/>
                          <a:pt x="193585" y="1055"/>
                          <a:pt x="396673" y="0"/>
                        </a:cubicBezTo>
                        <a:cubicBezTo>
                          <a:pt x="634363" y="31818"/>
                          <a:pt x="790765" y="172545"/>
                          <a:pt x="793346" y="385512"/>
                        </a:cubicBezTo>
                        <a:cubicBezTo>
                          <a:pt x="799260" y="599282"/>
                          <a:pt x="604853" y="766051"/>
                          <a:pt x="396673" y="771024"/>
                        </a:cubicBezTo>
                        <a:cubicBezTo>
                          <a:pt x="160325" y="776178"/>
                          <a:pt x="23606" y="566424"/>
                          <a:pt x="0" y="385512"/>
                        </a:cubicBezTo>
                        <a:close/>
                      </a:path>
                      <a:path w="793346" h="771023" stroke="0" extrusionOk="0">
                        <a:moveTo>
                          <a:pt x="0" y="385512"/>
                        </a:moveTo>
                        <a:cubicBezTo>
                          <a:pt x="-16557" y="201649"/>
                          <a:pt x="168230" y="-3868"/>
                          <a:pt x="396673" y="0"/>
                        </a:cubicBezTo>
                        <a:cubicBezTo>
                          <a:pt x="633176" y="-2573"/>
                          <a:pt x="780161" y="196614"/>
                          <a:pt x="793346" y="385512"/>
                        </a:cubicBezTo>
                        <a:cubicBezTo>
                          <a:pt x="787841" y="600264"/>
                          <a:pt x="597561" y="792531"/>
                          <a:pt x="396673" y="771024"/>
                        </a:cubicBezTo>
                        <a:cubicBezTo>
                          <a:pt x="207824" y="751463"/>
                          <a:pt x="-41343" y="607907"/>
                          <a:pt x="0" y="38551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Graphic 5" descr="Server">
            <a:extLst>
              <a:ext uri="{FF2B5EF4-FFF2-40B4-BE49-F238E27FC236}">
                <a16:creationId xmlns:a16="http://schemas.microsoft.com/office/drawing/2014/main" id="{9CC090D8-C8D4-57C0-F358-56C0C108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9792" y="2774444"/>
            <a:ext cx="477770" cy="530839"/>
          </a:xfrm>
          <a:prstGeom prst="rect">
            <a:avLst/>
          </a:prstGeom>
        </p:spPr>
      </p:pic>
      <p:cxnSp>
        <p:nvCxnSpPr>
          <p:cNvPr id="1055" name="直线连接符 1031">
            <a:extLst>
              <a:ext uri="{FF2B5EF4-FFF2-40B4-BE49-F238E27FC236}">
                <a16:creationId xmlns:a16="http://schemas.microsoft.com/office/drawing/2014/main" id="{6D04C791-FF52-074B-B1EC-72FBC120FC2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254358" y="2160199"/>
            <a:ext cx="608287" cy="49559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CB1C24AD-EE30-C588-FBD8-868E9E38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05" y="4064366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图形 1111" descr="智能手机 纯色填充">
            <a:extLst>
              <a:ext uri="{FF2B5EF4-FFF2-40B4-BE49-F238E27FC236}">
                <a16:creationId xmlns:a16="http://schemas.microsoft.com/office/drawing/2014/main" id="{0FA51F9E-A35D-CB45-0633-4321289DD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3074" y="4682347"/>
            <a:ext cx="369482" cy="369482"/>
          </a:xfrm>
          <a:prstGeom prst="rect">
            <a:avLst/>
          </a:prstGeom>
        </p:spPr>
      </p:pic>
      <p:pic>
        <p:nvPicPr>
          <p:cNvPr id="1114" name="图片 1113">
            <a:extLst>
              <a:ext uri="{FF2B5EF4-FFF2-40B4-BE49-F238E27FC236}">
                <a16:creationId xmlns:a16="http://schemas.microsoft.com/office/drawing/2014/main" id="{E90D3038-CB93-75B0-0439-2F988252FE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4474" y="4625639"/>
            <a:ext cx="606351" cy="606351"/>
          </a:xfrm>
          <a:prstGeom prst="rect">
            <a:avLst/>
          </a:prstGeom>
        </p:spPr>
      </p:pic>
      <p:cxnSp>
        <p:nvCxnSpPr>
          <p:cNvPr id="1118" name="直线连接符 1052">
            <a:extLst>
              <a:ext uri="{FF2B5EF4-FFF2-40B4-BE49-F238E27FC236}">
                <a16:creationId xmlns:a16="http://schemas.microsoft.com/office/drawing/2014/main" id="{3F7D512B-DD48-19B4-36F3-297FE353BB18}"/>
              </a:ext>
            </a:extLst>
          </p:cNvPr>
          <p:cNvCxnSpPr>
            <a:cxnSpLocks/>
            <a:stCxn id="1105" idx="0"/>
            <a:endCxn id="1046" idx="3"/>
          </p:cNvCxnSpPr>
          <p:nvPr/>
        </p:nvCxnSpPr>
        <p:spPr>
          <a:xfrm flipH="1" flipV="1">
            <a:off x="5772618" y="3447684"/>
            <a:ext cx="303981" cy="61668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图形 1130" descr="用户 纯色填充">
            <a:extLst>
              <a:ext uri="{FF2B5EF4-FFF2-40B4-BE49-F238E27FC236}">
                <a16:creationId xmlns:a16="http://schemas.microsoft.com/office/drawing/2014/main" id="{FFB6A5D9-157F-1519-352C-C27B3E659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6995" y="3142296"/>
            <a:ext cx="467293" cy="467293"/>
          </a:xfrm>
          <a:prstGeom prst="rect">
            <a:avLst/>
          </a:prstGeom>
        </p:spPr>
      </p:pic>
      <p:pic>
        <p:nvPicPr>
          <p:cNvPr id="1145" name="图形 1144" descr="用户 纯色填充">
            <a:extLst>
              <a:ext uri="{FF2B5EF4-FFF2-40B4-BE49-F238E27FC236}">
                <a16:creationId xmlns:a16="http://schemas.microsoft.com/office/drawing/2014/main" id="{BD1FD01D-149B-5197-B179-9A95016A9E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5062" y="3147332"/>
            <a:ext cx="467293" cy="467293"/>
          </a:xfrm>
          <a:prstGeom prst="rect">
            <a:avLst/>
          </a:prstGeom>
        </p:spPr>
      </p:pic>
      <p:pic>
        <p:nvPicPr>
          <p:cNvPr id="1146" name="图形 1145" descr="用户 纯色填充">
            <a:extLst>
              <a:ext uri="{FF2B5EF4-FFF2-40B4-BE49-F238E27FC236}">
                <a16:creationId xmlns:a16="http://schemas.microsoft.com/office/drawing/2014/main" id="{742A14E7-6F9C-77AF-CE2E-153BA25F3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7065" y="3132289"/>
            <a:ext cx="467293" cy="467293"/>
          </a:xfrm>
          <a:prstGeom prst="rect">
            <a:avLst/>
          </a:prstGeom>
        </p:spPr>
      </p:pic>
      <p:pic>
        <p:nvPicPr>
          <p:cNvPr id="1148" name="图形 1147" descr="用户 纯色填充">
            <a:extLst>
              <a:ext uri="{FF2B5EF4-FFF2-40B4-BE49-F238E27FC236}">
                <a16:creationId xmlns:a16="http://schemas.microsoft.com/office/drawing/2014/main" id="{3497216E-AC09-C1BC-A6F6-4F50BC0F8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8837" y="3147968"/>
            <a:ext cx="467293" cy="467293"/>
          </a:xfrm>
          <a:prstGeom prst="rect">
            <a:avLst/>
          </a:prstGeom>
        </p:spPr>
      </p:pic>
      <p:sp>
        <p:nvSpPr>
          <p:cNvPr id="1153" name="文本框 1152">
            <a:extLst>
              <a:ext uri="{FF2B5EF4-FFF2-40B4-BE49-F238E27FC236}">
                <a16:creationId xmlns:a16="http://schemas.microsoft.com/office/drawing/2014/main" id="{C3897B89-EB3C-36BA-8C86-B1A429195BF0}"/>
              </a:ext>
            </a:extLst>
          </p:cNvPr>
          <p:cNvSpPr txBox="1"/>
          <p:nvPr/>
        </p:nvSpPr>
        <p:spPr>
          <a:xfrm>
            <a:off x="3359405" y="339992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9AD14DE1-E62D-43A9-E39E-93D04CA3E565}"/>
              </a:ext>
            </a:extLst>
          </p:cNvPr>
          <p:cNvSpPr txBox="1"/>
          <p:nvPr/>
        </p:nvSpPr>
        <p:spPr>
          <a:xfrm>
            <a:off x="4533690" y="3407735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78AC64D6-A86C-39AF-55D9-C005F33A4372}"/>
              </a:ext>
            </a:extLst>
          </p:cNvPr>
          <p:cNvSpPr txBox="1"/>
          <p:nvPr/>
        </p:nvSpPr>
        <p:spPr>
          <a:xfrm>
            <a:off x="5800027" y="3393076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6" name="文本框 1155">
            <a:extLst>
              <a:ext uri="{FF2B5EF4-FFF2-40B4-BE49-F238E27FC236}">
                <a16:creationId xmlns:a16="http://schemas.microsoft.com/office/drawing/2014/main" id="{B801C7A3-17CF-4951-A44B-51D924F416C5}"/>
              </a:ext>
            </a:extLst>
          </p:cNvPr>
          <p:cNvSpPr txBox="1"/>
          <p:nvPr/>
        </p:nvSpPr>
        <p:spPr>
          <a:xfrm>
            <a:off x="6952736" y="340853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79" name="图形 1178" descr="用户 纯色填充">
            <a:extLst>
              <a:ext uri="{FF2B5EF4-FFF2-40B4-BE49-F238E27FC236}">
                <a16:creationId xmlns:a16="http://schemas.microsoft.com/office/drawing/2014/main" id="{BEAD6FB8-4680-6226-ED15-BBB5B5C06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90237" y="4867173"/>
            <a:ext cx="324160" cy="324160"/>
          </a:xfrm>
          <a:prstGeom prst="rect">
            <a:avLst/>
          </a:prstGeom>
        </p:spPr>
      </p:pic>
      <p:pic>
        <p:nvPicPr>
          <p:cNvPr id="1180" name="图形 1179" descr="用户 纯色填充">
            <a:extLst>
              <a:ext uri="{FF2B5EF4-FFF2-40B4-BE49-F238E27FC236}">
                <a16:creationId xmlns:a16="http://schemas.microsoft.com/office/drawing/2014/main" id="{0BCBE46C-CAFA-5E13-B5D2-ACFA18C92E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1854" y="4925982"/>
            <a:ext cx="324160" cy="324160"/>
          </a:xfrm>
          <a:prstGeom prst="rect">
            <a:avLst/>
          </a:prstGeom>
        </p:spPr>
      </p:pic>
      <p:pic>
        <p:nvPicPr>
          <p:cNvPr id="1181" name="图形 1180" descr="用户 纯色填充">
            <a:extLst>
              <a:ext uri="{FF2B5EF4-FFF2-40B4-BE49-F238E27FC236}">
                <a16:creationId xmlns:a16="http://schemas.microsoft.com/office/drawing/2014/main" id="{AC45E77F-CCEF-0565-66DC-D0436F52C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41218" y="4907830"/>
            <a:ext cx="324160" cy="324160"/>
          </a:xfrm>
          <a:prstGeom prst="rect">
            <a:avLst/>
          </a:prstGeom>
        </p:spPr>
      </p:pic>
      <p:pic>
        <p:nvPicPr>
          <p:cNvPr id="1182" name="图形 1181" descr="用户 纯色填充">
            <a:extLst>
              <a:ext uri="{FF2B5EF4-FFF2-40B4-BE49-F238E27FC236}">
                <a16:creationId xmlns:a16="http://schemas.microsoft.com/office/drawing/2014/main" id="{AA666CF7-2B65-7008-3082-8631703F35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2687" y="4870395"/>
            <a:ext cx="324160" cy="324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C7B80E-2EE0-C94C-9AC4-4C19886CFE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9268" y="1219319"/>
            <a:ext cx="1042269" cy="879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830D99-C9B8-745D-1707-7C2C35B8B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5305" y="1210194"/>
            <a:ext cx="1042269" cy="8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矩形: 圆角 1094">
            <a:extLst>
              <a:ext uri="{FF2B5EF4-FFF2-40B4-BE49-F238E27FC236}">
                <a16:creationId xmlns:a16="http://schemas.microsoft.com/office/drawing/2014/main" id="{39505800-1B3D-4F0B-BD13-2BB6B3217960}"/>
              </a:ext>
            </a:extLst>
          </p:cNvPr>
          <p:cNvSpPr/>
          <p:nvPr/>
        </p:nvSpPr>
        <p:spPr>
          <a:xfrm>
            <a:off x="3383244" y="3578197"/>
            <a:ext cx="4467226" cy="11319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4" name="矩形: 圆角 1093">
            <a:extLst>
              <a:ext uri="{FF2B5EF4-FFF2-40B4-BE49-F238E27FC236}">
                <a16:creationId xmlns:a16="http://schemas.microsoft.com/office/drawing/2014/main" id="{61DB08CC-AD04-7698-CAD7-1D6533D72D61}"/>
              </a:ext>
            </a:extLst>
          </p:cNvPr>
          <p:cNvSpPr/>
          <p:nvPr/>
        </p:nvSpPr>
        <p:spPr>
          <a:xfrm>
            <a:off x="3376271" y="2376455"/>
            <a:ext cx="4467225" cy="1178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3" name="矩形: 圆角 1092">
            <a:extLst>
              <a:ext uri="{FF2B5EF4-FFF2-40B4-BE49-F238E27FC236}">
                <a16:creationId xmlns:a16="http://schemas.microsoft.com/office/drawing/2014/main" id="{3D7DD5FD-1DFA-9538-B5FE-E1884C172741}"/>
              </a:ext>
            </a:extLst>
          </p:cNvPr>
          <p:cNvSpPr/>
          <p:nvPr/>
        </p:nvSpPr>
        <p:spPr>
          <a:xfrm>
            <a:off x="3376271" y="1280027"/>
            <a:ext cx="4467225" cy="1077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3266" y="4149496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7119" y="4167171"/>
            <a:ext cx="369482" cy="369482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4612728" y="4153488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3769292" y="3673513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743827" y="4235135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4496824" y="3795765"/>
            <a:ext cx="626753" cy="131687"/>
            <a:chOff x="3637919" y="3927812"/>
            <a:chExt cx="626753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637919" y="3927812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933410" y="3719770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4739177" y="3927452"/>
            <a:ext cx="117481" cy="2260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987757" y="3851457"/>
            <a:ext cx="188006" cy="3836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32" idx="0"/>
            <a:endCxn id="19" idx="2"/>
          </p:cNvCxnSpPr>
          <p:nvPr/>
        </p:nvCxnSpPr>
        <p:spPr>
          <a:xfrm flipV="1">
            <a:off x="3977845" y="2236210"/>
            <a:ext cx="587157" cy="44201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6176512" y="2236101"/>
            <a:ext cx="491282" cy="42242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</p:cNvCxnSpPr>
          <p:nvPr/>
        </p:nvCxnSpPr>
        <p:spPr>
          <a:xfrm flipV="1">
            <a:off x="3967977" y="3264871"/>
            <a:ext cx="14521" cy="63683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V="1">
            <a:off x="4739177" y="3222317"/>
            <a:ext cx="226209" cy="57344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34" idx="2"/>
          </p:cNvCxnSpPr>
          <p:nvPr/>
        </p:nvCxnSpPr>
        <p:spPr>
          <a:xfrm flipV="1">
            <a:off x="7175763" y="3264871"/>
            <a:ext cx="913" cy="45489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280943" y="4220303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7175763" y="3851457"/>
            <a:ext cx="333372" cy="3845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5000497" y="126030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765194" y="3521898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H="1" flipV="1">
            <a:off x="4565002" y="2236210"/>
            <a:ext cx="400384" cy="39792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5029998" y="1840090"/>
            <a:ext cx="1196340" cy="196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5025861" y="234014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55" name="直线连接符 1031">
            <a:extLst>
              <a:ext uri="{FF2B5EF4-FFF2-40B4-BE49-F238E27FC236}">
                <a16:creationId xmlns:a16="http://schemas.microsoft.com/office/drawing/2014/main" id="{6D04C791-FF52-074B-B1EC-72FBC120FC2E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6676041" y="2221283"/>
            <a:ext cx="500635" cy="4554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CB1C24AD-EE30-C588-FBD8-868E9E38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34" y="3686158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图形 1111" descr="智能手机 纯色填充">
            <a:extLst>
              <a:ext uri="{FF2B5EF4-FFF2-40B4-BE49-F238E27FC236}">
                <a16:creationId xmlns:a16="http://schemas.microsoft.com/office/drawing/2014/main" id="{0FA51F9E-A35D-CB45-0633-4321289DD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8244" y="4122046"/>
            <a:ext cx="369482" cy="369482"/>
          </a:xfrm>
          <a:prstGeom prst="rect">
            <a:avLst/>
          </a:prstGeom>
        </p:spPr>
      </p:pic>
      <p:pic>
        <p:nvPicPr>
          <p:cNvPr id="1114" name="图片 1113">
            <a:extLst>
              <a:ext uri="{FF2B5EF4-FFF2-40B4-BE49-F238E27FC236}">
                <a16:creationId xmlns:a16="http://schemas.microsoft.com/office/drawing/2014/main" id="{E90D3038-CB93-75B0-0439-2F988252F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063" y="4156264"/>
            <a:ext cx="555943" cy="555943"/>
          </a:xfrm>
          <a:prstGeom prst="rect">
            <a:avLst/>
          </a:prstGeom>
        </p:spPr>
      </p:pic>
      <p:cxnSp>
        <p:nvCxnSpPr>
          <p:cNvPr id="1118" name="直线连接符 1052">
            <a:extLst>
              <a:ext uri="{FF2B5EF4-FFF2-40B4-BE49-F238E27FC236}">
                <a16:creationId xmlns:a16="http://schemas.microsoft.com/office/drawing/2014/main" id="{3F7D512B-DD48-19B4-36F3-297FE353BB18}"/>
              </a:ext>
            </a:extLst>
          </p:cNvPr>
          <p:cNvCxnSpPr>
            <a:cxnSpLocks/>
            <a:stCxn id="1105" idx="0"/>
            <a:endCxn id="26" idx="2"/>
          </p:cNvCxnSpPr>
          <p:nvPr/>
        </p:nvCxnSpPr>
        <p:spPr>
          <a:xfrm flipH="1" flipV="1">
            <a:off x="6176512" y="3246703"/>
            <a:ext cx="282516" cy="43945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图形 1130" descr="用户 纯色填充">
            <a:extLst>
              <a:ext uri="{FF2B5EF4-FFF2-40B4-BE49-F238E27FC236}">
                <a16:creationId xmlns:a16="http://schemas.microsoft.com/office/drawing/2014/main" id="{FFB6A5D9-157F-1519-352C-C27B3E6592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5526" y="3034107"/>
            <a:ext cx="467293" cy="467293"/>
          </a:xfrm>
          <a:prstGeom prst="rect">
            <a:avLst/>
          </a:prstGeom>
        </p:spPr>
      </p:pic>
      <p:pic>
        <p:nvPicPr>
          <p:cNvPr id="1145" name="图形 1144" descr="用户 纯色填充">
            <a:extLst>
              <a:ext uri="{FF2B5EF4-FFF2-40B4-BE49-F238E27FC236}">
                <a16:creationId xmlns:a16="http://schemas.microsoft.com/office/drawing/2014/main" id="{BD1FD01D-149B-5197-B179-9A95016A9E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71121" y="3003532"/>
            <a:ext cx="467293" cy="467293"/>
          </a:xfrm>
          <a:prstGeom prst="rect">
            <a:avLst/>
          </a:prstGeom>
        </p:spPr>
      </p:pic>
      <p:pic>
        <p:nvPicPr>
          <p:cNvPr id="1146" name="图形 1145" descr="用户 纯色填充">
            <a:extLst>
              <a:ext uri="{FF2B5EF4-FFF2-40B4-BE49-F238E27FC236}">
                <a16:creationId xmlns:a16="http://schemas.microsoft.com/office/drawing/2014/main" id="{742A14E7-6F9C-77AF-CE2E-153BA25F3F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0835" y="3036251"/>
            <a:ext cx="467293" cy="467293"/>
          </a:xfrm>
          <a:prstGeom prst="rect">
            <a:avLst/>
          </a:prstGeom>
        </p:spPr>
      </p:pic>
      <p:pic>
        <p:nvPicPr>
          <p:cNvPr id="1148" name="图形 1147" descr="用户 纯色填充">
            <a:extLst>
              <a:ext uri="{FF2B5EF4-FFF2-40B4-BE49-F238E27FC236}">
                <a16:creationId xmlns:a16="http://schemas.microsoft.com/office/drawing/2014/main" id="{3497216E-AC09-C1BC-A6F6-4F50BC0F8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61858" y="3052126"/>
            <a:ext cx="467293" cy="467293"/>
          </a:xfrm>
          <a:prstGeom prst="rect">
            <a:avLst/>
          </a:prstGeom>
        </p:spPr>
      </p:pic>
      <p:sp>
        <p:nvSpPr>
          <p:cNvPr id="1153" name="文本框 1152">
            <a:extLst>
              <a:ext uri="{FF2B5EF4-FFF2-40B4-BE49-F238E27FC236}">
                <a16:creationId xmlns:a16="http://schemas.microsoft.com/office/drawing/2014/main" id="{C3897B89-EB3C-36BA-8C86-B1A429195BF0}"/>
              </a:ext>
            </a:extLst>
          </p:cNvPr>
          <p:cNvSpPr txBox="1"/>
          <p:nvPr/>
        </p:nvSpPr>
        <p:spPr>
          <a:xfrm>
            <a:off x="4008582" y="3294746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9AD14DE1-E62D-43A9-E39E-93D04CA3E565}"/>
              </a:ext>
            </a:extLst>
          </p:cNvPr>
          <p:cNvSpPr txBox="1"/>
          <p:nvPr/>
        </p:nvSpPr>
        <p:spPr>
          <a:xfrm>
            <a:off x="4980652" y="326487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78AC64D6-A86C-39AF-55D9-C005F33A4372}"/>
              </a:ext>
            </a:extLst>
          </p:cNvPr>
          <p:cNvSpPr txBox="1"/>
          <p:nvPr/>
        </p:nvSpPr>
        <p:spPr>
          <a:xfrm>
            <a:off x="6212847" y="3277988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6" name="文本框 1155">
            <a:extLst>
              <a:ext uri="{FF2B5EF4-FFF2-40B4-BE49-F238E27FC236}">
                <a16:creationId xmlns:a16="http://schemas.microsoft.com/office/drawing/2014/main" id="{B801C7A3-17CF-4951-A44B-51D924F416C5}"/>
              </a:ext>
            </a:extLst>
          </p:cNvPr>
          <p:cNvSpPr txBox="1"/>
          <p:nvPr/>
        </p:nvSpPr>
        <p:spPr>
          <a:xfrm>
            <a:off x="7176232" y="3303265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B01CCFA-AE45-26BF-530C-17478F27DB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0006" y="1447896"/>
            <a:ext cx="929992" cy="7883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1C2ABC4-F637-D9F2-B680-B489168B54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6338" y="1458896"/>
            <a:ext cx="899405" cy="76238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4F71E88-C5CA-612E-B087-796B106141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5904249" y="2658523"/>
            <a:ext cx="544526" cy="5881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157746-BFFE-E1E1-296D-E7D2610F24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705582" y="2678227"/>
            <a:ext cx="544526" cy="58818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318558F-3C9B-FA8E-EFFE-0639244417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693123" y="2634137"/>
            <a:ext cx="544526" cy="58818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EFEDDE1-22A6-5C02-C5B1-5E1227E45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6904413" y="2676691"/>
            <a:ext cx="544526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raphic 5" descr="Server">
            <a:extLst>
              <a:ext uri="{FF2B5EF4-FFF2-40B4-BE49-F238E27FC236}">
                <a16:creationId xmlns:a16="http://schemas.microsoft.com/office/drawing/2014/main" id="{C45392C6-5BE3-9AC7-3005-365B7C3E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345" y="1281786"/>
            <a:ext cx="576557" cy="640599"/>
          </a:xfrm>
          <a:prstGeom prst="rect">
            <a:avLst/>
          </a:prstGeom>
        </p:spPr>
      </p:pic>
      <p:sp>
        <p:nvSpPr>
          <p:cNvPr id="1095" name="矩形: 圆角 1094">
            <a:extLst>
              <a:ext uri="{FF2B5EF4-FFF2-40B4-BE49-F238E27FC236}">
                <a16:creationId xmlns:a16="http://schemas.microsoft.com/office/drawing/2014/main" id="{39505800-1B3D-4F0B-BD13-2BB6B3217960}"/>
              </a:ext>
            </a:extLst>
          </p:cNvPr>
          <p:cNvSpPr/>
          <p:nvPr/>
        </p:nvSpPr>
        <p:spPr>
          <a:xfrm>
            <a:off x="303887" y="3569577"/>
            <a:ext cx="4467226" cy="1131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4" name="矩形: 圆角 1093">
            <a:extLst>
              <a:ext uri="{FF2B5EF4-FFF2-40B4-BE49-F238E27FC236}">
                <a16:creationId xmlns:a16="http://schemas.microsoft.com/office/drawing/2014/main" id="{61DB08CC-AD04-7698-CAD7-1D6533D72D61}"/>
              </a:ext>
            </a:extLst>
          </p:cNvPr>
          <p:cNvSpPr/>
          <p:nvPr/>
        </p:nvSpPr>
        <p:spPr>
          <a:xfrm>
            <a:off x="303887" y="2376455"/>
            <a:ext cx="4467225" cy="117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3" name="矩形: 圆角 1092">
            <a:extLst>
              <a:ext uri="{FF2B5EF4-FFF2-40B4-BE49-F238E27FC236}">
                <a16:creationId xmlns:a16="http://schemas.microsoft.com/office/drawing/2014/main" id="{3D7DD5FD-1DFA-9538-B5FE-E1884C172741}"/>
              </a:ext>
            </a:extLst>
          </p:cNvPr>
          <p:cNvSpPr/>
          <p:nvPr/>
        </p:nvSpPr>
        <p:spPr>
          <a:xfrm>
            <a:off x="303887" y="1280027"/>
            <a:ext cx="4467225" cy="10776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0882" y="4149496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735" y="4167171"/>
            <a:ext cx="369482" cy="369482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1563219" y="4201309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669476" y="3673513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3671443" y="4235135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1571425" y="3836997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3861026" y="3719770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 flipH="1">
            <a:off x="1807149" y="3968684"/>
            <a:ext cx="6629" cy="23262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3915373" y="3851457"/>
            <a:ext cx="188006" cy="3836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32" idx="0"/>
            <a:endCxn id="19" idx="2"/>
          </p:cNvCxnSpPr>
          <p:nvPr/>
        </p:nvCxnSpPr>
        <p:spPr>
          <a:xfrm flipV="1">
            <a:off x="905461" y="2236210"/>
            <a:ext cx="587157" cy="44201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104128" y="2252568"/>
            <a:ext cx="499528" cy="40595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</p:cNvCxnSpPr>
          <p:nvPr/>
        </p:nvCxnSpPr>
        <p:spPr>
          <a:xfrm flipV="1">
            <a:off x="865008" y="3264871"/>
            <a:ext cx="45106" cy="5431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V="1">
            <a:off x="1813778" y="3222317"/>
            <a:ext cx="79224" cy="61468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34" idx="2"/>
          </p:cNvCxnSpPr>
          <p:nvPr/>
        </p:nvCxnSpPr>
        <p:spPr>
          <a:xfrm flipV="1">
            <a:off x="4103379" y="3264871"/>
            <a:ext cx="913" cy="45489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4208559" y="4220303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4103379" y="3851457"/>
            <a:ext cx="333372" cy="3845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1928113" y="1260304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1692810" y="3521898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2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H="1" flipV="1">
            <a:off x="1492618" y="2236210"/>
            <a:ext cx="400384" cy="39792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1957614" y="1840090"/>
            <a:ext cx="1196340" cy="196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1953477" y="2340148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2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55" name="直线连接符 1031">
            <a:extLst>
              <a:ext uri="{FF2B5EF4-FFF2-40B4-BE49-F238E27FC236}">
                <a16:creationId xmlns:a16="http://schemas.microsoft.com/office/drawing/2014/main" id="{6D04C791-FF52-074B-B1EC-72FBC120FC2E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3603657" y="2221283"/>
            <a:ext cx="500635" cy="4554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CB1C24AD-EE30-C588-FBD8-868E9E38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080" y="3669125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图形 1111" descr="智能手机 纯色填充">
            <a:extLst>
              <a:ext uri="{FF2B5EF4-FFF2-40B4-BE49-F238E27FC236}">
                <a16:creationId xmlns:a16="http://schemas.microsoft.com/office/drawing/2014/main" id="{0FA51F9E-A35D-CB45-0633-4321289DD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5860" y="4231774"/>
            <a:ext cx="369482" cy="369482"/>
          </a:xfrm>
          <a:prstGeom prst="rect">
            <a:avLst/>
          </a:prstGeom>
        </p:spPr>
      </p:pic>
      <p:pic>
        <p:nvPicPr>
          <p:cNvPr id="1114" name="图片 1113">
            <a:extLst>
              <a:ext uri="{FF2B5EF4-FFF2-40B4-BE49-F238E27FC236}">
                <a16:creationId xmlns:a16="http://schemas.microsoft.com/office/drawing/2014/main" id="{E90D3038-CB93-75B0-0439-2F988252FE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535" y="4183696"/>
            <a:ext cx="555943" cy="555943"/>
          </a:xfrm>
          <a:prstGeom prst="rect">
            <a:avLst/>
          </a:prstGeom>
        </p:spPr>
      </p:pic>
      <p:cxnSp>
        <p:nvCxnSpPr>
          <p:cNvPr id="1118" name="直线连接符 1052">
            <a:extLst>
              <a:ext uri="{FF2B5EF4-FFF2-40B4-BE49-F238E27FC236}">
                <a16:creationId xmlns:a16="http://schemas.microsoft.com/office/drawing/2014/main" id="{3F7D512B-DD48-19B4-36F3-297FE353BB18}"/>
              </a:ext>
            </a:extLst>
          </p:cNvPr>
          <p:cNvCxnSpPr>
            <a:cxnSpLocks/>
            <a:stCxn id="1105" idx="0"/>
            <a:endCxn id="26" idx="2"/>
          </p:cNvCxnSpPr>
          <p:nvPr/>
        </p:nvCxnSpPr>
        <p:spPr>
          <a:xfrm flipH="1" flipV="1">
            <a:off x="3104128" y="3246703"/>
            <a:ext cx="8246" cy="42242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图形 1130" descr="用户 纯色填充">
            <a:extLst>
              <a:ext uri="{FF2B5EF4-FFF2-40B4-BE49-F238E27FC236}">
                <a16:creationId xmlns:a16="http://schemas.microsoft.com/office/drawing/2014/main" id="{FFB6A5D9-157F-1519-352C-C27B3E6592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3142" y="3034107"/>
            <a:ext cx="467293" cy="467293"/>
          </a:xfrm>
          <a:prstGeom prst="rect">
            <a:avLst/>
          </a:prstGeom>
        </p:spPr>
      </p:pic>
      <p:pic>
        <p:nvPicPr>
          <p:cNvPr id="1145" name="图形 1144" descr="用户 纯色填充">
            <a:extLst>
              <a:ext uri="{FF2B5EF4-FFF2-40B4-BE49-F238E27FC236}">
                <a16:creationId xmlns:a16="http://schemas.microsoft.com/office/drawing/2014/main" id="{BD1FD01D-149B-5197-B179-9A95016A9E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98737" y="3003532"/>
            <a:ext cx="467293" cy="467293"/>
          </a:xfrm>
          <a:prstGeom prst="rect">
            <a:avLst/>
          </a:prstGeom>
        </p:spPr>
      </p:pic>
      <p:pic>
        <p:nvPicPr>
          <p:cNvPr id="1146" name="图形 1145" descr="用户 纯色填充">
            <a:extLst>
              <a:ext uri="{FF2B5EF4-FFF2-40B4-BE49-F238E27FC236}">
                <a16:creationId xmlns:a16="http://schemas.microsoft.com/office/drawing/2014/main" id="{742A14E7-6F9C-77AF-CE2E-153BA25F3F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8451" y="3036251"/>
            <a:ext cx="467293" cy="467293"/>
          </a:xfrm>
          <a:prstGeom prst="rect">
            <a:avLst/>
          </a:prstGeom>
        </p:spPr>
      </p:pic>
      <p:pic>
        <p:nvPicPr>
          <p:cNvPr id="1148" name="图形 1147" descr="用户 纯色填充">
            <a:extLst>
              <a:ext uri="{FF2B5EF4-FFF2-40B4-BE49-F238E27FC236}">
                <a16:creationId xmlns:a16="http://schemas.microsoft.com/office/drawing/2014/main" id="{3497216E-AC09-C1BC-A6F6-4F50BC0F8B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9474" y="3052126"/>
            <a:ext cx="467293" cy="467293"/>
          </a:xfrm>
          <a:prstGeom prst="rect">
            <a:avLst/>
          </a:prstGeom>
        </p:spPr>
      </p:pic>
      <p:sp>
        <p:nvSpPr>
          <p:cNvPr id="1153" name="文本框 1152">
            <a:extLst>
              <a:ext uri="{FF2B5EF4-FFF2-40B4-BE49-F238E27FC236}">
                <a16:creationId xmlns:a16="http://schemas.microsoft.com/office/drawing/2014/main" id="{C3897B89-EB3C-36BA-8C86-B1A429195BF0}"/>
              </a:ext>
            </a:extLst>
          </p:cNvPr>
          <p:cNvSpPr txBox="1"/>
          <p:nvPr/>
        </p:nvSpPr>
        <p:spPr>
          <a:xfrm>
            <a:off x="936198" y="3294746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9AD14DE1-E62D-43A9-E39E-93D04CA3E565}"/>
              </a:ext>
            </a:extLst>
          </p:cNvPr>
          <p:cNvSpPr txBox="1"/>
          <p:nvPr/>
        </p:nvSpPr>
        <p:spPr>
          <a:xfrm>
            <a:off x="1908268" y="326487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78AC64D6-A86C-39AF-55D9-C005F33A4372}"/>
              </a:ext>
            </a:extLst>
          </p:cNvPr>
          <p:cNvSpPr txBox="1"/>
          <p:nvPr/>
        </p:nvSpPr>
        <p:spPr>
          <a:xfrm>
            <a:off x="3140463" y="3277988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6" name="文本框 1155">
            <a:extLst>
              <a:ext uri="{FF2B5EF4-FFF2-40B4-BE49-F238E27FC236}">
                <a16:creationId xmlns:a16="http://schemas.microsoft.com/office/drawing/2014/main" id="{B801C7A3-17CF-4951-A44B-51D924F416C5}"/>
              </a:ext>
            </a:extLst>
          </p:cNvPr>
          <p:cNvSpPr txBox="1"/>
          <p:nvPr/>
        </p:nvSpPr>
        <p:spPr>
          <a:xfrm>
            <a:off x="4103848" y="3303265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B01CCFA-AE45-26BF-530C-17478F27DB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622" y="1447896"/>
            <a:ext cx="929992" cy="7883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1C2ABC4-F637-D9F2-B680-B489168B54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53954" y="1458896"/>
            <a:ext cx="899405" cy="76238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4F71E88-C5CA-612E-B087-796B106141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2831865" y="2658523"/>
            <a:ext cx="544526" cy="5881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157746-BFFE-E1E1-296D-E7D2610F24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633198" y="2678227"/>
            <a:ext cx="544526" cy="58818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318558F-3C9B-FA8E-EFFE-0639244417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1620739" y="2634137"/>
            <a:ext cx="544526" cy="58818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EFEDDE1-22A6-5C02-C5B1-5E1227E458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3832029" y="2676691"/>
            <a:ext cx="544526" cy="58818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6A374BA9-416D-89E3-73C2-BEBEF1933E4E}"/>
              </a:ext>
            </a:extLst>
          </p:cNvPr>
          <p:cNvSpPr/>
          <p:nvPr/>
        </p:nvSpPr>
        <p:spPr>
          <a:xfrm>
            <a:off x="6697154" y="3522082"/>
            <a:ext cx="4467226" cy="1099708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3E6F7D-D575-70F1-03EA-86B6DFB048D8}"/>
              </a:ext>
            </a:extLst>
          </p:cNvPr>
          <p:cNvSpPr/>
          <p:nvPr/>
        </p:nvSpPr>
        <p:spPr>
          <a:xfrm>
            <a:off x="6697154" y="2328960"/>
            <a:ext cx="4467225" cy="1107343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形 5" descr="便携式计算机 纯色填充">
            <a:extLst>
              <a:ext uri="{FF2B5EF4-FFF2-40B4-BE49-F238E27FC236}">
                <a16:creationId xmlns:a16="http://schemas.microsoft.com/office/drawing/2014/main" id="{D769A6EB-BAD1-1922-83FE-FA4A15A28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4149" y="4102001"/>
            <a:ext cx="436776" cy="436776"/>
          </a:xfrm>
          <a:prstGeom prst="rect">
            <a:avLst/>
          </a:prstGeom>
        </p:spPr>
      </p:pic>
      <p:pic>
        <p:nvPicPr>
          <p:cNvPr id="7" name="图形 6" descr="智能手机 纯色填充">
            <a:extLst>
              <a:ext uri="{FF2B5EF4-FFF2-40B4-BE49-F238E27FC236}">
                <a16:creationId xmlns:a16="http://schemas.microsoft.com/office/drawing/2014/main" id="{E294317E-A7EB-C8D8-CBDC-FABF92903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8002" y="4119676"/>
            <a:ext cx="369482" cy="369482"/>
          </a:xfrm>
          <a:prstGeom prst="rect">
            <a:avLst/>
          </a:prstGeom>
        </p:spPr>
      </p:pic>
      <p:sp>
        <p:nvSpPr>
          <p:cNvPr id="8" name="Freeform 457">
            <a:extLst>
              <a:ext uri="{FF2B5EF4-FFF2-40B4-BE49-F238E27FC236}">
                <a16:creationId xmlns:a16="http://schemas.microsoft.com/office/drawing/2014/main" id="{AE0D19F0-5342-16C8-53A0-F328F8CE50A7}"/>
              </a:ext>
            </a:extLst>
          </p:cNvPr>
          <p:cNvSpPr>
            <a:spLocks noEditPoints="1"/>
          </p:cNvSpPr>
          <p:nvPr/>
        </p:nvSpPr>
        <p:spPr bwMode="auto">
          <a:xfrm>
            <a:off x="7956486" y="4153814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9" name="Freeform 469">
            <a:extLst>
              <a:ext uri="{FF2B5EF4-FFF2-40B4-BE49-F238E27FC236}">
                <a16:creationId xmlns:a16="http://schemas.microsoft.com/office/drawing/2014/main" id="{7A0CB85B-39E0-B66E-B062-4286418FC604}"/>
              </a:ext>
            </a:extLst>
          </p:cNvPr>
          <p:cNvSpPr>
            <a:spLocks noEditPoints="1"/>
          </p:cNvSpPr>
          <p:nvPr/>
        </p:nvSpPr>
        <p:spPr bwMode="auto">
          <a:xfrm>
            <a:off x="7062743" y="3626018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1" name="Freeform 457">
            <a:extLst>
              <a:ext uri="{FF2B5EF4-FFF2-40B4-BE49-F238E27FC236}">
                <a16:creationId xmlns:a16="http://schemas.microsoft.com/office/drawing/2014/main" id="{408EF2B2-82E3-F236-4D2B-C11D260A14B4}"/>
              </a:ext>
            </a:extLst>
          </p:cNvPr>
          <p:cNvSpPr>
            <a:spLocks noEditPoints="1"/>
          </p:cNvSpPr>
          <p:nvPr/>
        </p:nvSpPr>
        <p:spPr bwMode="auto">
          <a:xfrm>
            <a:off x="10064710" y="4187640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3EBDAA-CC6F-E1DD-5500-FCB54882B16D}"/>
              </a:ext>
            </a:extLst>
          </p:cNvPr>
          <p:cNvGrpSpPr/>
          <p:nvPr/>
        </p:nvGrpSpPr>
        <p:grpSpPr>
          <a:xfrm>
            <a:off x="7964692" y="3789502"/>
            <a:ext cx="484706" cy="131687"/>
            <a:chOff x="3848100" y="3954843"/>
            <a:chExt cx="484706" cy="131687"/>
          </a:xfrm>
        </p:grpSpPr>
        <p:sp>
          <p:nvSpPr>
            <p:cNvPr id="14" name="圆角矩形 43">
              <a:extLst>
                <a:ext uri="{FF2B5EF4-FFF2-40B4-BE49-F238E27FC236}">
                  <a16:creationId xmlns:a16="http://schemas.microsoft.com/office/drawing/2014/main" id="{23D1348D-E79A-4E6A-5DCF-2695147CD44D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B1D930-D28B-6C0B-C647-830DBD48AA9E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6D3FB43-6E88-D2C8-563A-25C50D607974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CC642B-BFF1-5219-9C1D-270F4FCB54FD}"/>
              </a:ext>
            </a:extLst>
          </p:cNvPr>
          <p:cNvGrpSpPr/>
          <p:nvPr/>
        </p:nvGrpSpPr>
        <p:grpSpPr>
          <a:xfrm>
            <a:off x="10254293" y="3672275"/>
            <a:ext cx="484706" cy="131687"/>
            <a:chOff x="3848100" y="3954843"/>
            <a:chExt cx="484706" cy="131687"/>
          </a:xfrm>
        </p:grpSpPr>
        <p:sp>
          <p:nvSpPr>
            <p:cNvPr id="18" name="圆角矩形 50">
              <a:extLst>
                <a:ext uri="{FF2B5EF4-FFF2-40B4-BE49-F238E27FC236}">
                  <a16:creationId xmlns:a16="http://schemas.microsoft.com/office/drawing/2014/main" id="{2FC2BF5A-177E-AB7B-663A-67E22A03A309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69020AC-36EA-1D74-F3B2-6597D8851753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A8586C3-2A30-C273-4518-2FE3664A2924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3" name="直线箭头连接符 54">
            <a:extLst>
              <a:ext uri="{FF2B5EF4-FFF2-40B4-BE49-F238E27FC236}">
                <a16:creationId xmlns:a16="http://schemas.microsoft.com/office/drawing/2014/main" id="{4A8E667D-560A-DF35-10B0-F81B003FEF06}"/>
              </a:ext>
            </a:extLst>
          </p:cNvPr>
          <p:cNvCxnSpPr>
            <a:cxnSpLocks/>
            <a:stCxn id="14" idx="2"/>
            <a:endCxn id="8" idx="27"/>
          </p:cNvCxnSpPr>
          <p:nvPr/>
        </p:nvCxnSpPr>
        <p:spPr>
          <a:xfrm flipH="1">
            <a:off x="8200416" y="3921189"/>
            <a:ext cx="6629" cy="23262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58">
            <a:extLst>
              <a:ext uri="{FF2B5EF4-FFF2-40B4-BE49-F238E27FC236}">
                <a16:creationId xmlns:a16="http://schemas.microsoft.com/office/drawing/2014/main" id="{6285234A-1C96-7B12-5281-497B53AB9F98}"/>
              </a:ext>
            </a:extLst>
          </p:cNvPr>
          <p:cNvCxnSpPr>
            <a:cxnSpLocks/>
            <a:stCxn id="18" idx="2"/>
            <a:endCxn id="11" idx="27"/>
          </p:cNvCxnSpPr>
          <p:nvPr/>
        </p:nvCxnSpPr>
        <p:spPr>
          <a:xfrm flipH="1">
            <a:off x="10308640" y="3803962"/>
            <a:ext cx="188006" cy="3836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1027">
            <a:extLst>
              <a:ext uri="{FF2B5EF4-FFF2-40B4-BE49-F238E27FC236}">
                <a16:creationId xmlns:a16="http://schemas.microsoft.com/office/drawing/2014/main" id="{29268DB4-0A8F-8BB4-F589-C5114D61F109}"/>
              </a:ext>
            </a:extLst>
          </p:cNvPr>
          <p:cNvCxnSpPr>
            <a:cxnSpLocks/>
            <a:stCxn id="1031" idx="0"/>
            <a:endCxn id="1027" idx="2"/>
          </p:cNvCxnSpPr>
          <p:nvPr/>
        </p:nvCxnSpPr>
        <p:spPr>
          <a:xfrm flipV="1">
            <a:off x="7298728" y="2188715"/>
            <a:ext cx="587157" cy="44201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031">
            <a:extLst>
              <a:ext uri="{FF2B5EF4-FFF2-40B4-BE49-F238E27FC236}">
                <a16:creationId xmlns:a16="http://schemas.microsoft.com/office/drawing/2014/main" id="{724A0EEC-3E8C-0A93-CB66-D73D1E2CD761}"/>
              </a:ext>
            </a:extLst>
          </p:cNvPr>
          <p:cNvCxnSpPr>
            <a:cxnSpLocks/>
            <a:endCxn id="1030" idx="0"/>
          </p:cNvCxnSpPr>
          <p:nvPr/>
        </p:nvCxnSpPr>
        <p:spPr>
          <a:xfrm flipH="1">
            <a:off x="9497395" y="2205073"/>
            <a:ext cx="499528" cy="40595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1048">
            <a:extLst>
              <a:ext uri="{FF2B5EF4-FFF2-40B4-BE49-F238E27FC236}">
                <a16:creationId xmlns:a16="http://schemas.microsoft.com/office/drawing/2014/main" id="{8560088A-B0DC-91A6-A967-FF8151797E3A}"/>
              </a:ext>
            </a:extLst>
          </p:cNvPr>
          <p:cNvCxnSpPr>
            <a:cxnSpLocks/>
          </p:cNvCxnSpPr>
          <p:nvPr/>
        </p:nvCxnSpPr>
        <p:spPr>
          <a:xfrm flipV="1">
            <a:off x="7258275" y="3217376"/>
            <a:ext cx="45106" cy="5431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1052">
            <a:extLst>
              <a:ext uri="{FF2B5EF4-FFF2-40B4-BE49-F238E27FC236}">
                <a16:creationId xmlns:a16="http://schemas.microsoft.com/office/drawing/2014/main" id="{18F27C08-F245-7BAD-8F6E-9DC2C4662D9E}"/>
              </a:ext>
            </a:extLst>
          </p:cNvPr>
          <p:cNvCxnSpPr>
            <a:cxnSpLocks/>
            <a:stCxn id="14" idx="0"/>
            <a:endCxn id="1033" idx="2"/>
          </p:cNvCxnSpPr>
          <p:nvPr/>
        </p:nvCxnSpPr>
        <p:spPr>
          <a:xfrm flipV="1">
            <a:off x="8207045" y="3174822"/>
            <a:ext cx="79224" cy="61468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055">
            <a:extLst>
              <a:ext uri="{FF2B5EF4-FFF2-40B4-BE49-F238E27FC236}">
                <a16:creationId xmlns:a16="http://schemas.microsoft.com/office/drawing/2014/main" id="{B4F50945-B4A6-256D-04EA-EF9E95D429BB}"/>
              </a:ext>
            </a:extLst>
          </p:cNvPr>
          <p:cNvCxnSpPr>
            <a:cxnSpLocks/>
            <a:stCxn id="18" idx="0"/>
            <a:endCxn id="1034" idx="2"/>
          </p:cNvCxnSpPr>
          <p:nvPr/>
        </p:nvCxnSpPr>
        <p:spPr>
          <a:xfrm flipV="1">
            <a:off x="10496646" y="3217376"/>
            <a:ext cx="913" cy="45489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7">
            <a:extLst>
              <a:ext uri="{FF2B5EF4-FFF2-40B4-BE49-F238E27FC236}">
                <a16:creationId xmlns:a16="http://schemas.microsoft.com/office/drawing/2014/main" id="{923061C0-1769-96ED-260D-079BE7C2F6A5}"/>
              </a:ext>
            </a:extLst>
          </p:cNvPr>
          <p:cNvSpPr>
            <a:spLocks noEditPoints="1"/>
          </p:cNvSpPr>
          <p:nvPr/>
        </p:nvSpPr>
        <p:spPr bwMode="auto">
          <a:xfrm>
            <a:off x="10601826" y="4172808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37" name="直线箭头连接符 1073">
            <a:extLst>
              <a:ext uri="{FF2B5EF4-FFF2-40B4-BE49-F238E27FC236}">
                <a16:creationId xmlns:a16="http://schemas.microsoft.com/office/drawing/2014/main" id="{02BE2052-335F-01E0-AED5-E9C230B02568}"/>
              </a:ext>
            </a:extLst>
          </p:cNvPr>
          <p:cNvCxnSpPr>
            <a:cxnSpLocks/>
            <a:stCxn id="18" idx="2"/>
            <a:endCxn id="31" idx="26"/>
          </p:cNvCxnSpPr>
          <p:nvPr/>
        </p:nvCxnSpPr>
        <p:spPr>
          <a:xfrm>
            <a:off x="10496646" y="3803962"/>
            <a:ext cx="333372" cy="3845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43B3974-2E29-6EF2-6141-596FF5C1EFA8}"/>
              </a:ext>
            </a:extLst>
          </p:cNvPr>
          <p:cNvSpPr txBox="1"/>
          <p:nvPr/>
        </p:nvSpPr>
        <p:spPr>
          <a:xfrm>
            <a:off x="8321380" y="121280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7BA00E-38C1-338F-AF69-08B048134D1D}"/>
              </a:ext>
            </a:extLst>
          </p:cNvPr>
          <p:cNvSpPr txBox="1"/>
          <p:nvPr/>
        </p:nvSpPr>
        <p:spPr>
          <a:xfrm>
            <a:off x="8086077" y="347440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2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直线连接符 1115">
            <a:extLst>
              <a:ext uri="{FF2B5EF4-FFF2-40B4-BE49-F238E27FC236}">
                <a16:creationId xmlns:a16="http://schemas.microsoft.com/office/drawing/2014/main" id="{60C7019E-0910-4BCE-816A-F3F4B15B732C}"/>
              </a:ext>
            </a:extLst>
          </p:cNvPr>
          <p:cNvCxnSpPr>
            <a:cxnSpLocks/>
            <a:stCxn id="1033" idx="0"/>
            <a:endCxn id="1027" idx="2"/>
          </p:cNvCxnSpPr>
          <p:nvPr/>
        </p:nvCxnSpPr>
        <p:spPr>
          <a:xfrm flipH="1" flipV="1">
            <a:off x="7885885" y="2188715"/>
            <a:ext cx="400384" cy="39792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1118">
            <a:extLst>
              <a:ext uri="{FF2B5EF4-FFF2-40B4-BE49-F238E27FC236}">
                <a16:creationId xmlns:a16="http://schemas.microsoft.com/office/drawing/2014/main" id="{0F2D4D4A-30B4-EA1D-368F-26933DB636F2}"/>
              </a:ext>
            </a:extLst>
          </p:cNvPr>
          <p:cNvCxnSpPr>
            <a:cxnSpLocks/>
            <a:stCxn id="1029" idx="1"/>
            <a:endCxn id="1027" idx="3"/>
          </p:cNvCxnSpPr>
          <p:nvPr/>
        </p:nvCxnSpPr>
        <p:spPr>
          <a:xfrm flipH="1">
            <a:off x="8350881" y="1792595"/>
            <a:ext cx="1196340" cy="196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F3EB146-5D32-56C7-5511-DE1E8C05A99C}"/>
              </a:ext>
            </a:extLst>
          </p:cNvPr>
          <p:cNvSpPr txBox="1"/>
          <p:nvPr/>
        </p:nvSpPr>
        <p:spPr>
          <a:xfrm>
            <a:off x="8346744" y="229265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2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直线连接符 1031">
            <a:extLst>
              <a:ext uri="{FF2B5EF4-FFF2-40B4-BE49-F238E27FC236}">
                <a16:creationId xmlns:a16="http://schemas.microsoft.com/office/drawing/2014/main" id="{F5670E9B-0861-752D-681A-13D48DF8F504}"/>
              </a:ext>
            </a:extLst>
          </p:cNvPr>
          <p:cNvCxnSpPr>
            <a:cxnSpLocks/>
            <a:stCxn id="1029" idx="2"/>
            <a:endCxn id="1034" idx="0"/>
          </p:cNvCxnSpPr>
          <p:nvPr/>
        </p:nvCxnSpPr>
        <p:spPr>
          <a:xfrm>
            <a:off x="9996924" y="2173788"/>
            <a:ext cx="500635" cy="4554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6D123056-7113-F545-758C-412A6390D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347" y="3621630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形 53" descr="智能手机 纯色填充">
            <a:extLst>
              <a:ext uri="{FF2B5EF4-FFF2-40B4-BE49-F238E27FC236}">
                <a16:creationId xmlns:a16="http://schemas.microsoft.com/office/drawing/2014/main" id="{202426E0-2A56-BA02-1D31-B494274D9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19127" y="4184279"/>
            <a:ext cx="369482" cy="36948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132A282-67CE-E251-BC86-AB65C4955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6802" y="4136201"/>
            <a:ext cx="555943" cy="555943"/>
          </a:xfrm>
          <a:prstGeom prst="rect">
            <a:avLst/>
          </a:prstGeom>
        </p:spPr>
      </p:pic>
      <p:cxnSp>
        <p:nvCxnSpPr>
          <p:cNvPr id="57" name="直线连接符 1052">
            <a:extLst>
              <a:ext uri="{FF2B5EF4-FFF2-40B4-BE49-F238E27FC236}">
                <a16:creationId xmlns:a16="http://schemas.microsoft.com/office/drawing/2014/main" id="{CED0F3A5-F303-F65C-E10E-75EA1D8833C2}"/>
              </a:ext>
            </a:extLst>
          </p:cNvPr>
          <p:cNvCxnSpPr>
            <a:cxnSpLocks/>
            <a:stCxn id="47" idx="0"/>
            <a:endCxn id="1030" idx="2"/>
          </p:cNvCxnSpPr>
          <p:nvPr/>
        </p:nvCxnSpPr>
        <p:spPr>
          <a:xfrm flipH="1" flipV="1">
            <a:off x="9497395" y="3199208"/>
            <a:ext cx="8246" cy="42242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形 57" descr="用户 纯色填充">
            <a:extLst>
              <a:ext uri="{FF2B5EF4-FFF2-40B4-BE49-F238E27FC236}">
                <a16:creationId xmlns:a16="http://schemas.microsoft.com/office/drawing/2014/main" id="{76590DE7-649A-3943-3CF9-36CC9F1795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26409" y="2986612"/>
            <a:ext cx="467293" cy="467293"/>
          </a:xfrm>
          <a:prstGeom prst="rect">
            <a:avLst/>
          </a:prstGeom>
        </p:spPr>
      </p:pic>
      <p:pic>
        <p:nvPicPr>
          <p:cNvPr id="60" name="图形 59" descr="用户 纯色填充">
            <a:extLst>
              <a:ext uri="{FF2B5EF4-FFF2-40B4-BE49-F238E27FC236}">
                <a16:creationId xmlns:a16="http://schemas.microsoft.com/office/drawing/2014/main" id="{ABAAEBCC-9AFF-F49D-FD27-0DEF6AA35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2004" y="2985221"/>
            <a:ext cx="467293" cy="467293"/>
          </a:xfrm>
          <a:prstGeom prst="rect">
            <a:avLst/>
          </a:prstGeom>
        </p:spPr>
      </p:pic>
      <p:pic>
        <p:nvPicPr>
          <p:cNvPr id="61" name="图形 60" descr="用户 纯色填充">
            <a:extLst>
              <a:ext uri="{FF2B5EF4-FFF2-40B4-BE49-F238E27FC236}">
                <a16:creationId xmlns:a16="http://schemas.microsoft.com/office/drawing/2014/main" id="{1B1FF693-055F-CE84-B2F4-5C78065ED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1718" y="2988756"/>
            <a:ext cx="467293" cy="467293"/>
          </a:xfrm>
          <a:prstGeom prst="rect">
            <a:avLst/>
          </a:prstGeom>
        </p:spPr>
      </p:pic>
      <p:pic>
        <p:nvPicPr>
          <p:cNvPr id="62" name="图形 61" descr="用户 纯色填充">
            <a:extLst>
              <a:ext uri="{FF2B5EF4-FFF2-40B4-BE49-F238E27FC236}">
                <a16:creationId xmlns:a16="http://schemas.microsoft.com/office/drawing/2014/main" id="{937D6A42-DEF6-D4BD-8FEB-17E9ED2162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2741" y="3004631"/>
            <a:ext cx="467293" cy="467293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26A87031-175D-BBFB-4A1A-452E21892662}"/>
              </a:ext>
            </a:extLst>
          </p:cNvPr>
          <p:cNvSpPr txBox="1"/>
          <p:nvPr/>
        </p:nvSpPr>
        <p:spPr>
          <a:xfrm>
            <a:off x="7339193" y="3237523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5CFA3E3E-5C3C-70E2-8561-F720B492BEAC}"/>
              </a:ext>
            </a:extLst>
          </p:cNvPr>
          <p:cNvSpPr txBox="1"/>
          <p:nvPr/>
        </p:nvSpPr>
        <p:spPr>
          <a:xfrm>
            <a:off x="8301535" y="3246560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8B530994-6FFA-0A1D-2FF3-6E30BA482102}"/>
              </a:ext>
            </a:extLst>
          </p:cNvPr>
          <p:cNvSpPr txBox="1"/>
          <p:nvPr/>
        </p:nvSpPr>
        <p:spPr>
          <a:xfrm>
            <a:off x="9533730" y="3230493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6" name="文本框 1025">
            <a:extLst>
              <a:ext uri="{FF2B5EF4-FFF2-40B4-BE49-F238E27FC236}">
                <a16:creationId xmlns:a16="http://schemas.microsoft.com/office/drawing/2014/main" id="{44EF17F0-A997-03C6-C790-43E007D9D914}"/>
              </a:ext>
            </a:extLst>
          </p:cNvPr>
          <p:cNvSpPr txBox="1"/>
          <p:nvPr/>
        </p:nvSpPr>
        <p:spPr>
          <a:xfrm>
            <a:off x="10497115" y="3255770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7" name="图片 1026">
            <a:extLst>
              <a:ext uri="{FF2B5EF4-FFF2-40B4-BE49-F238E27FC236}">
                <a16:creationId xmlns:a16="http://schemas.microsoft.com/office/drawing/2014/main" id="{807D9A37-0E36-6A5F-420C-7F79837929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889" y="1400401"/>
            <a:ext cx="929992" cy="788314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A2E9BAC5-C101-1574-013C-7C05073C34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47221" y="1411401"/>
            <a:ext cx="899405" cy="762387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58A49A61-D0A7-D0D4-4762-5ACEDD44DF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9225132" y="2611028"/>
            <a:ext cx="544526" cy="588180"/>
          </a:xfrm>
          <a:prstGeom prst="rect">
            <a:avLst/>
          </a:prstGeom>
        </p:spPr>
      </p:pic>
      <p:pic>
        <p:nvPicPr>
          <p:cNvPr id="1031" name="图片 1030">
            <a:extLst>
              <a:ext uri="{FF2B5EF4-FFF2-40B4-BE49-F238E27FC236}">
                <a16:creationId xmlns:a16="http://schemas.microsoft.com/office/drawing/2014/main" id="{184EFEE4-516D-35D3-C14E-A12F69D32F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7026465" y="2630732"/>
            <a:ext cx="544526" cy="588180"/>
          </a:xfrm>
          <a:prstGeom prst="rect">
            <a:avLst/>
          </a:prstGeom>
        </p:spPr>
      </p:pic>
      <p:pic>
        <p:nvPicPr>
          <p:cNvPr id="1033" name="图片 1032">
            <a:extLst>
              <a:ext uri="{FF2B5EF4-FFF2-40B4-BE49-F238E27FC236}">
                <a16:creationId xmlns:a16="http://schemas.microsoft.com/office/drawing/2014/main" id="{57E75199-83E8-A54D-2FF5-C55817248E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8014006" y="2586642"/>
            <a:ext cx="544526" cy="588180"/>
          </a:xfrm>
          <a:prstGeom prst="rect">
            <a:avLst/>
          </a:prstGeom>
        </p:spPr>
      </p:pic>
      <p:pic>
        <p:nvPicPr>
          <p:cNvPr id="1034" name="图片 1033">
            <a:extLst>
              <a:ext uri="{FF2B5EF4-FFF2-40B4-BE49-F238E27FC236}">
                <a16:creationId xmlns:a16="http://schemas.microsoft.com/office/drawing/2014/main" id="{474510A1-65C7-50B8-14E8-BC03E705D6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10225296" y="2629196"/>
            <a:ext cx="544526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712918" y="2244115"/>
            <a:ext cx="834521" cy="527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20872" y="2771153"/>
            <a:ext cx="9307" cy="6624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593916" y="1933357"/>
            <a:ext cx="743263" cy="459168"/>
          </a:xfrm>
          <a:prstGeom prst="round2Same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2137642" y="1696614"/>
            <a:ext cx="705964" cy="362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531369" y="1960430"/>
            <a:ext cx="749690" cy="427950"/>
          </a:xfrm>
          <a:prstGeom prst="round2Same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edge-server3</a:t>
            </a:r>
            <a:endParaRPr lang="zh-CN" alt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703611" y="3433650"/>
            <a:ext cx="834521" cy="527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3593915" y="3908072"/>
            <a:ext cx="738781" cy="414120"/>
          </a:xfrm>
          <a:prstGeom prst="round2Same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7526064" y="3850199"/>
            <a:ext cx="749690" cy="432095"/>
          </a:xfrm>
          <a:prstGeom prst="round2Same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edge-server4</a:t>
            </a:r>
            <a:endParaRPr lang="zh-CN" alt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4337179" y="2162941"/>
            <a:ext cx="1375739" cy="34469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337179" y="2162941"/>
            <a:ext cx="1366432" cy="15342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332696" y="2507634"/>
            <a:ext cx="1380222" cy="160749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332696" y="3697169"/>
            <a:ext cx="1370915" cy="41796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547439" y="2174405"/>
            <a:ext cx="983930" cy="33322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547439" y="2507634"/>
            <a:ext cx="978625" cy="15586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538132" y="3697169"/>
            <a:ext cx="987932" cy="36907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538132" y="2174405"/>
            <a:ext cx="993237" cy="152276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843606" y="1877854"/>
            <a:ext cx="750310" cy="28508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46" idx="3"/>
            <a:endCxn id="293" idx="2"/>
          </p:cNvCxnSpPr>
          <p:nvPr/>
        </p:nvCxnSpPr>
        <p:spPr>
          <a:xfrm flipV="1">
            <a:off x="2852631" y="2162941"/>
            <a:ext cx="741285" cy="439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48" idx="3"/>
            <a:endCxn id="318" idx="2"/>
          </p:cNvCxnSpPr>
          <p:nvPr/>
        </p:nvCxnSpPr>
        <p:spPr>
          <a:xfrm>
            <a:off x="2812613" y="3610240"/>
            <a:ext cx="781302" cy="5048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51" idx="3"/>
            <a:endCxn id="318" idx="2"/>
          </p:cNvCxnSpPr>
          <p:nvPr/>
        </p:nvCxnSpPr>
        <p:spPr>
          <a:xfrm flipV="1">
            <a:off x="2812613" y="4115132"/>
            <a:ext cx="781302" cy="388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55" idx="1"/>
          </p:cNvCxnSpPr>
          <p:nvPr/>
        </p:nvCxnSpPr>
        <p:spPr>
          <a:xfrm>
            <a:off x="8281059" y="2174405"/>
            <a:ext cx="1067335" cy="4275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53" idx="1"/>
          </p:cNvCxnSpPr>
          <p:nvPr/>
        </p:nvCxnSpPr>
        <p:spPr>
          <a:xfrm flipV="1">
            <a:off x="8281059" y="1830739"/>
            <a:ext cx="1067335" cy="343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57" idx="1"/>
          </p:cNvCxnSpPr>
          <p:nvPr/>
        </p:nvCxnSpPr>
        <p:spPr>
          <a:xfrm flipV="1">
            <a:off x="8275754" y="3610240"/>
            <a:ext cx="1072640" cy="4560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59" idx="1"/>
          </p:cNvCxnSpPr>
          <p:nvPr/>
        </p:nvCxnSpPr>
        <p:spPr>
          <a:xfrm>
            <a:off x="8275754" y="4066247"/>
            <a:ext cx="1072640" cy="4242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441" y="3310195"/>
            <a:ext cx="486239" cy="486239"/>
          </a:xfrm>
          <a:prstGeom prst="rect">
            <a:avLst/>
          </a:prstGeom>
        </p:spPr>
      </p:pic>
      <p:pic>
        <p:nvPicPr>
          <p:cNvPr id="709" name="图形 708" descr="用户 纯色填充">
            <a:extLst>
              <a:ext uri="{FF2B5EF4-FFF2-40B4-BE49-F238E27FC236}">
                <a16:creationId xmlns:a16="http://schemas.microsoft.com/office/drawing/2014/main" id="{4B460CC0-D035-1267-0916-0735CC4D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5267" y="2317203"/>
            <a:ext cx="486239" cy="486239"/>
          </a:xfrm>
          <a:prstGeom prst="rect">
            <a:avLst/>
          </a:prstGeom>
        </p:spPr>
      </p:pic>
      <p:pic>
        <p:nvPicPr>
          <p:cNvPr id="710" name="图形 709" descr="用户 纯色填充">
            <a:extLst>
              <a:ext uri="{FF2B5EF4-FFF2-40B4-BE49-F238E27FC236}">
                <a16:creationId xmlns:a16="http://schemas.microsoft.com/office/drawing/2014/main" id="{BCBAA454-14BB-CF95-7F0C-B74471D8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680" y="1402785"/>
            <a:ext cx="486239" cy="486239"/>
          </a:xfrm>
          <a:prstGeom prst="rect">
            <a:avLst/>
          </a:prstGeom>
        </p:spPr>
      </p:pic>
      <p:pic>
        <p:nvPicPr>
          <p:cNvPr id="711" name="图形 710" descr="用户 纯色填充">
            <a:extLst>
              <a:ext uri="{FF2B5EF4-FFF2-40B4-BE49-F238E27FC236}">
                <a16:creationId xmlns:a16="http://schemas.microsoft.com/office/drawing/2014/main" id="{F2AC4B08-4A1A-D439-BBE3-1EF6BD9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9740" y="3350869"/>
            <a:ext cx="486239" cy="486239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F8B5FA-4E77-EE7D-A0D8-D27FEDC4983B}"/>
              </a:ext>
            </a:extLst>
          </p:cNvPr>
          <p:cNvCxnSpPr>
            <a:cxnSpLocks/>
          </p:cNvCxnSpPr>
          <p:nvPr/>
        </p:nvCxnSpPr>
        <p:spPr>
          <a:xfrm>
            <a:off x="4823447" y="2170447"/>
            <a:ext cx="541652" cy="125637"/>
          </a:xfrm>
          <a:prstGeom prst="straightConnector1">
            <a:avLst/>
          </a:prstGeom>
          <a:ln w="38100">
            <a:solidFill>
              <a:srgbClr val="2B31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8A2519-A787-89F3-B08A-82ECB8B48BCE}"/>
              </a:ext>
            </a:extLst>
          </p:cNvPr>
          <p:cNvCxnSpPr>
            <a:cxnSpLocks/>
          </p:cNvCxnSpPr>
          <p:nvPr/>
        </p:nvCxnSpPr>
        <p:spPr>
          <a:xfrm>
            <a:off x="4791012" y="2407537"/>
            <a:ext cx="543658" cy="128050"/>
          </a:xfrm>
          <a:prstGeom prst="straightConnector1">
            <a:avLst/>
          </a:prstGeom>
          <a:ln w="38100">
            <a:solidFill>
              <a:srgbClr val="B3A3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F65DA-53C5-3032-A2B0-66AEE64CA5B6}"/>
              </a:ext>
            </a:extLst>
          </p:cNvPr>
          <p:cNvCxnSpPr>
            <a:cxnSpLocks/>
          </p:cNvCxnSpPr>
          <p:nvPr/>
        </p:nvCxnSpPr>
        <p:spPr>
          <a:xfrm flipH="1">
            <a:off x="4847506" y="3960688"/>
            <a:ext cx="493087" cy="133579"/>
          </a:xfrm>
          <a:prstGeom prst="straightConnector1">
            <a:avLst/>
          </a:prstGeom>
          <a:ln w="38100">
            <a:solidFill>
              <a:srgbClr val="1D19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17F398E-BE50-7C43-DC4A-E5FE148FE8A0}"/>
              </a:ext>
            </a:extLst>
          </p:cNvPr>
          <p:cNvCxnSpPr>
            <a:cxnSpLocks/>
          </p:cNvCxnSpPr>
          <p:nvPr/>
        </p:nvCxnSpPr>
        <p:spPr>
          <a:xfrm flipV="1">
            <a:off x="4790328" y="3687291"/>
            <a:ext cx="515512" cy="162908"/>
          </a:xfrm>
          <a:prstGeom prst="straightConnector1">
            <a:avLst/>
          </a:prstGeom>
          <a:ln w="38100">
            <a:solidFill>
              <a:srgbClr val="67BA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3" name="图形 492" descr="用户 纯色填充">
            <a:extLst>
              <a:ext uri="{FF2B5EF4-FFF2-40B4-BE49-F238E27FC236}">
                <a16:creationId xmlns:a16="http://schemas.microsoft.com/office/drawing/2014/main" id="{31DF9BA4-CA54-0A74-4B51-701748F6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880" y="1390534"/>
            <a:ext cx="486239" cy="486239"/>
          </a:xfrm>
          <a:prstGeom prst="rect">
            <a:avLst/>
          </a:prstGeom>
        </p:spPr>
      </p:pic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3F17C2B6-3C5C-A87E-87BE-7B1CBDE3ABF6}"/>
              </a:ext>
            </a:extLst>
          </p:cNvPr>
          <p:cNvGrpSpPr/>
          <p:nvPr/>
        </p:nvGrpSpPr>
        <p:grpSpPr>
          <a:xfrm>
            <a:off x="5631888" y="1339336"/>
            <a:ext cx="1044064" cy="837049"/>
            <a:chOff x="2347108" y="983868"/>
            <a:chExt cx="998648" cy="765173"/>
          </a:xfrm>
        </p:grpSpPr>
        <p:sp>
          <p:nvSpPr>
            <p:cNvPr id="501" name="文本框 500">
              <a:extLst>
                <a:ext uri="{FF2B5EF4-FFF2-40B4-BE49-F238E27FC236}">
                  <a16:creationId xmlns:a16="http://schemas.microsoft.com/office/drawing/2014/main" id="{94510AC1-B554-D1F5-C134-B0C1919E4045}"/>
                </a:ext>
              </a:extLst>
            </p:cNvPr>
            <p:cNvSpPr txBox="1"/>
            <p:nvPr/>
          </p:nvSpPr>
          <p:spPr>
            <a:xfrm>
              <a:off x="2416242" y="1000837"/>
              <a:ext cx="817356" cy="211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9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CNRS Table</a:t>
              </a:r>
              <a:endParaRPr lang="zh-CN" altLang="en-US" sz="2000" b="1" dirty="0"/>
            </a:p>
          </p:txBody>
        </p:sp>
        <p:grpSp>
          <p:nvGrpSpPr>
            <p:cNvPr id="502" name="组合 501">
              <a:extLst>
                <a:ext uri="{FF2B5EF4-FFF2-40B4-BE49-F238E27FC236}">
                  <a16:creationId xmlns:a16="http://schemas.microsoft.com/office/drawing/2014/main" id="{D028CC73-47A1-A001-9CB8-CE92793F72B5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503" name="一个圆顶角并剪去另一个顶角的矩形 1212">
                <a:extLst>
                  <a:ext uri="{FF2B5EF4-FFF2-40B4-BE49-F238E27FC236}">
                    <a16:creationId xmlns:a16="http://schemas.microsoft.com/office/drawing/2014/main" id="{18189C5E-B9B8-3D75-07DE-6B2B84488457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1DA27D36-BEB2-AC88-0CD5-44624A8A3AAE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77D80FC2-DDC4-789B-76B4-3E6FEB4492E6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1F2E4174-8D7C-7B10-5577-E0E82003D18C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7" name="直线连接符 1219">
                <a:extLst>
                  <a:ext uri="{FF2B5EF4-FFF2-40B4-BE49-F238E27FC236}">
                    <a16:creationId xmlns:a16="http://schemas.microsoft.com/office/drawing/2014/main" id="{0C629180-5FBC-3A6A-2E19-CE05D4168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线连接符 1221">
                <a:extLst>
                  <a:ext uri="{FF2B5EF4-FFF2-40B4-BE49-F238E27FC236}">
                    <a16:creationId xmlns:a16="http://schemas.microsoft.com/office/drawing/2014/main" id="{89B81B9B-3C34-DC61-D3C4-5C69E7317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线连接符 1228">
                <a:extLst>
                  <a:ext uri="{FF2B5EF4-FFF2-40B4-BE49-F238E27FC236}">
                    <a16:creationId xmlns:a16="http://schemas.microsoft.com/office/drawing/2014/main" id="{4C980DD1-9290-4034-CFA0-FECE18633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线连接符 1229">
                <a:extLst>
                  <a:ext uri="{FF2B5EF4-FFF2-40B4-BE49-F238E27FC236}">
                    <a16:creationId xmlns:a16="http://schemas.microsoft.com/office/drawing/2014/main" id="{CC114844-AFF4-5F48-02B8-A209C3C8E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0" name="图片 1029">
            <a:extLst>
              <a:ext uri="{FF2B5EF4-FFF2-40B4-BE49-F238E27FC236}">
                <a16:creationId xmlns:a16="http://schemas.microsoft.com/office/drawing/2014/main" id="{93C99F88-2462-4BA9-DED0-D6472035C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890" y="1461468"/>
            <a:ext cx="486268" cy="548390"/>
          </a:xfrm>
          <a:prstGeom prst="rect">
            <a:avLst/>
          </a:prstGeom>
        </p:spPr>
      </p:pic>
      <p:cxnSp>
        <p:nvCxnSpPr>
          <p:cNvPr id="1069" name="连接符: 肘形 1068">
            <a:extLst>
              <a:ext uri="{FF2B5EF4-FFF2-40B4-BE49-F238E27FC236}">
                <a16:creationId xmlns:a16="http://schemas.microsoft.com/office/drawing/2014/main" id="{EAE44369-26FE-1222-EBDB-BB97695CD05A}"/>
              </a:ext>
            </a:extLst>
          </p:cNvPr>
          <p:cNvCxnSpPr>
            <a:stCxn id="1030" idx="3"/>
            <a:endCxn id="493" idx="1"/>
          </p:cNvCxnSpPr>
          <p:nvPr/>
        </p:nvCxnSpPr>
        <p:spPr>
          <a:xfrm flipV="1">
            <a:off x="8008158" y="1633654"/>
            <a:ext cx="379722" cy="1020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连接符: 肘形 1070">
            <a:extLst>
              <a:ext uri="{FF2B5EF4-FFF2-40B4-BE49-F238E27FC236}">
                <a16:creationId xmlns:a16="http://schemas.microsoft.com/office/drawing/2014/main" id="{EC93DE72-1FA3-48D5-804F-DB87FC3F224E}"/>
              </a:ext>
            </a:extLst>
          </p:cNvPr>
          <p:cNvCxnSpPr>
            <a:stCxn id="1030" idx="3"/>
            <a:endCxn id="709" idx="1"/>
          </p:cNvCxnSpPr>
          <p:nvPr/>
        </p:nvCxnSpPr>
        <p:spPr>
          <a:xfrm>
            <a:off x="8008158" y="1735663"/>
            <a:ext cx="387109" cy="824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文本框 727">
            <a:extLst>
              <a:ext uri="{FF2B5EF4-FFF2-40B4-BE49-F238E27FC236}">
                <a16:creationId xmlns:a16="http://schemas.microsoft.com/office/drawing/2014/main" id="{90005104-BFF5-74FA-DDF7-99B970E9D8F5}"/>
              </a:ext>
            </a:extLst>
          </p:cNvPr>
          <p:cNvSpPr txBox="1"/>
          <p:nvPr/>
        </p:nvSpPr>
        <p:spPr>
          <a:xfrm>
            <a:off x="7347269" y="1063873"/>
            <a:ext cx="8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Cybertwin Controller</a:t>
            </a:r>
            <a:endParaRPr lang="zh-CN" altLang="en-US" sz="1050" b="1" dirty="0"/>
          </a:p>
        </p:txBody>
      </p:sp>
      <p:sp>
        <p:nvSpPr>
          <p:cNvPr id="729" name="文本框 728">
            <a:extLst>
              <a:ext uri="{FF2B5EF4-FFF2-40B4-BE49-F238E27FC236}">
                <a16:creationId xmlns:a16="http://schemas.microsoft.com/office/drawing/2014/main" id="{97B6520C-7A76-94FC-E0E7-4262145E80F3}"/>
              </a:ext>
            </a:extLst>
          </p:cNvPr>
          <p:cNvSpPr txBox="1"/>
          <p:nvPr/>
        </p:nvSpPr>
        <p:spPr>
          <a:xfrm>
            <a:off x="8258412" y="1227888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Cybertwin</a:t>
            </a:r>
            <a:endParaRPr lang="zh-CN" altLang="en-US" sz="1100" b="1" dirty="0"/>
          </a:p>
        </p:txBody>
      </p:sp>
      <p:sp>
        <p:nvSpPr>
          <p:cNvPr id="730" name="文本框 729">
            <a:extLst>
              <a:ext uri="{FF2B5EF4-FFF2-40B4-BE49-F238E27FC236}">
                <a16:creationId xmlns:a16="http://schemas.microsoft.com/office/drawing/2014/main" id="{14E1CF4C-B330-066B-C3D0-AB18C7F8A268}"/>
              </a:ext>
            </a:extLst>
          </p:cNvPr>
          <p:cNvSpPr txBox="1"/>
          <p:nvPr/>
        </p:nvSpPr>
        <p:spPr>
          <a:xfrm>
            <a:off x="8350481" y="1747650"/>
            <a:ext cx="743263" cy="2308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110101</a:t>
            </a:r>
            <a:endParaRPr lang="zh-CN" altLang="en-US" sz="900" b="1" dirty="0"/>
          </a:p>
        </p:txBody>
      </p:sp>
      <p:sp>
        <p:nvSpPr>
          <p:cNvPr id="731" name="文本框 730">
            <a:extLst>
              <a:ext uri="{FF2B5EF4-FFF2-40B4-BE49-F238E27FC236}">
                <a16:creationId xmlns:a16="http://schemas.microsoft.com/office/drawing/2014/main" id="{4236313B-C157-B537-5F74-B4A0CED24117}"/>
              </a:ext>
            </a:extLst>
          </p:cNvPr>
          <p:cNvSpPr txBox="1"/>
          <p:nvPr/>
        </p:nvSpPr>
        <p:spPr>
          <a:xfrm>
            <a:off x="8359686" y="2667824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101010</a:t>
            </a:r>
            <a:endParaRPr lang="zh-CN" altLang="en-US" sz="900" b="1" dirty="0"/>
          </a:p>
        </p:txBody>
      </p:sp>
      <p:sp>
        <p:nvSpPr>
          <p:cNvPr id="732" name="文本框 731">
            <a:extLst>
              <a:ext uri="{FF2B5EF4-FFF2-40B4-BE49-F238E27FC236}">
                <a16:creationId xmlns:a16="http://schemas.microsoft.com/office/drawing/2014/main" id="{885FAE47-5784-D89D-DC0B-927B78D29A47}"/>
              </a:ext>
            </a:extLst>
          </p:cNvPr>
          <p:cNvSpPr txBox="1"/>
          <p:nvPr/>
        </p:nvSpPr>
        <p:spPr>
          <a:xfrm>
            <a:off x="7612705" y="367842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100011</a:t>
            </a:r>
            <a:endParaRPr lang="zh-CN" altLang="en-US" sz="900" b="1" dirty="0"/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D825F739-31F6-B39B-E68E-11C22268EB4F}"/>
              </a:ext>
            </a:extLst>
          </p:cNvPr>
          <p:cNvSpPr txBox="1"/>
          <p:nvPr/>
        </p:nvSpPr>
        <p:spPr>
          <a:xfrm>
            <a:off x="3659890" y="175976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111010</a:t>
            </a:r>
            <a:endParaRPr lang="zh-CN" altLang="en-US" sz="900" b="1" dirty="0"/>
          </a:p>
        </p:txBody>
      </p:sp>
      <p:sp>
        <p:nvSpPr>
          <p:cNvPr id="734" name="文本框 733">
            <a:extLst>
              <a:ext uri="{FF2B5EF4-FFF2-40B4-BE49-F238E27FC236}">
                <a16:creationId xmlns:a16="http://schemas.microsoft.com/office/drawing/2014/main" id="{97FEC727-BE3E-00EA-70B8-00E4F9084B2F}"/>
              </a:ext>
            </a:extLst>
          </p:cNvPr>
          <p:cNvSpPr txBox="1"/>
          <p:nvPr/>
        </p:nvSpPr>
        <p:spPr>
          <a:xfrm>
            <a:off x="3656326" y="371841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001100</a:t>
            </a:r>
            <a:endParaRPr lang="zh-CN" altLang="en-US" sz="900" b="1" dirty="0"/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144A74A1-49C7-5B99-8C18-F56F9FAE5A63}"/>
              </a:ext>
            </a:extLst>
          </p:cNvPr>
          <p:cNvSpPr txBox="1"/>
          <p:nvPr/>
        </p:nvSpPr>
        <p:spPr>
          <a:xfrm>
            <a:off x="4939995" y="1094320"/>
            <a:ext cx="2371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Cybertwin Name Resolution Service</a:t>
            </a:r>
            <a:endParaRPr lang="zh-CN" altLang="en-US" sz="1050" b="1" dirty="0"/>
          </a:p>
        </p:txBody>
      </p:sp>
      <p:cxnSp>
        <p:nvCxnSpPr>
          <p:cNvPr id="743" name="直接箭头连接符 742">
            <a:extLst>
              <a:ext uri="{FF2B5EF4-FFF2-40B4-BE49-F238E27FC236}">
                <a16:creationId xmlns:a16="http://schemas.microsoft.com/office/drawing/2014/main" id="{D2F2617C-8A71-B46E-36F3-F26A69506423}"/>
              </a:ext>
            </a:extLst>
          </p:cNvPr>
          <p:cNvCxnSpPr>
            <a:cxnSpLocks/>
          </p:cNvCxnSpPr>
          <p:nvPr/>
        </p:nvCxnSpPr>
        <p:spPr>
          <a:xfrm flipV="1">
            <a:off x="5983185" y="2898656"/>
            <a:ext cx="7389" cy="388284"/>
          </a:xfrm>
          <a:prstGeom prst="straightConnector1">
            <a:avLst/>
          </a:prstGeom>
          <a:ln w="38100">
            <a:solidFill>
              <a:srgbClr val="67BA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接箭头连接符 746">
            <a:extLst>
              <a:ext uri="{FF2B5EF4-FFF2-40B4-BE49-F238E27FC236}">
                <a16:creationId xmlns:a16="http://schemas.microsoft.com/office/drawing/2014/main" id="{F05E5DF3-7000-DE69-7008-C617E45DD18F}"/>
              </a:ext>
            </a:extLst>
          </p:cNvPr>
          <p:cNvCxnSpPr>
            <a:cxnSpLocks/>
          </p:cNvCxnSpPr>
          <p:nvPr/>
        </p:nvCxnSpPr>
        <p:spPr>
          <a:xfrm>
            <a:off x="6264169" y="2930055"/>
            <a:ext cx="0" cy="389665"/>
          </a:xfrm>
          <a:prstGeom prst="straightConnector1">
            <a:avLst/>
          </a:prstGeom>
          <a:ln w="38100">
            <a:solidFill>
              <a:srgbClr val="1D19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图片 755">
            <a:extLst>
              <a:ext uri="{FF2B5EF4-FFF2-40B4-BE49-F238E27FC236}">
                <a16:creationId xmlns:a16="http://schemas.microsoft.com/office/drawing/2014/main" id="{17BA5BA5-6476-947C-DCFD-35C36A002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41" y="3906150"/>
            <a:ext cx="524964" cy="516761"/>
          </a:xfrm>
          <a:prstGeom prst="rect">
            <a:avLst/>
          </a:prstGeom>
        </p:spPr>
      </p:pic>
      <p:sp>
        <p:nvSpPr>
          <p:cNvPr id="757" name="文本框 756">
            <a:extLst>
              <a:ext uri="{FF2B5EF4-FFF2-40B4-BE49-F238E27FC236}">
                <a16:creationId xmlns:a16="http://schemas.microsoft.com/office/drawing/2014/main" id="{97299C34-491E-8F08-AFC1-D17DB6866156}"/>
              </a:ext>
            </a:extLst>
          </p:cNvPr>
          <p:cNvSpPr txBox="1"/>
          <p:nvPr/>
        </p:nvSpPr>
        <p:spPr>
          <a:xfrm>
            <a:off x="5585500" y="4468274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Data Server App</a:t>
            </a:r>
            <a:endParaRPr lang="zh-CN" altLang="en-US" sz="1050" b="1" dirty="0"/>
          </a:p>
        </p:txBody>
      </p:sp>
      <p:pic>
        <p:nvPicPr>
          <p:cNvPr id="759" name="图片 758">
            <a:extLst>
              <a:ext uri="{FF2B5EF4-FFF2-40B4-BE49-F238E27FC236}">
                <a16:creationId xmlns:a16="http://schemas.microsoft.com/office/drawing/2014/main" id="{969F595C-2819-9B9A-2435-B2D817BB1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54" y="1126911"/>
            <a:ext cx="396267" cy="388527"/>
          </a:xfrm>
          <a:prstGeom prst="rect">
            <a:avLst/>
          </a:prstGeom>
        </p:spPr>
      </p:pic>
      <p:sp>
        <p:nvSpPr>
          <p:cNvPr id="760" name="文本框 759">
            <a:extLst>
              <a:ext uri="{FF2B5EF4-FFF2-40B4-BE49-F238E27FC236}">
                <a16:creationId xmlns:a16="http://schemas.microsoft.com/office/drawing/2014/main" id="{AD74137E-05D4-2522-1F68-7766088959B7}"/>
              </a:ext>
            </a:extLst>
          </p:cNvPr>
          <p:cNvSpPr txBox="1"/>
          <p:nvPr/>
        </p:nvSpPr>
        <p:spPr>
          <a:xfrm>
            <a:off x="1873448" y="1461468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Download App</a:t>
            </a:r>
            <a:endParaRPr lang="zh-CN" altLang="en-US" sz="1050" b="1" dirty="0"/>
          </a:p>
        </p:txBody>
      </p:sp>
      <p:pic>
        <p:nvPicPr>
          <p:cNvPr id="762" name="图片 761">
            <a:extLst>
              <a:ext uri="{FF2B5EF4-FFF2-40B4-BE49-F238E27FC236}">
                <a16:creationId xmlns:a16="http://schemas.microsoft.com/office/drawing/2014/main" id="{BC52975F-301F-AB5A-C241-910DBA243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6181" y="1094320"/>
            <a:ext cx="440335" cy="399054"/>
          </a:xfrm>
          <a:prstGeom prst="rect">
            <a:avLst/>
          </a:prstGeom>
        </p:spPr>
      </p:pic>
      <p:sp>
        <p:nvSpPr>
          <p:cNvPr id="763" name="文本框 762">
            <a:extLst>
              <a:ext uri="{FF2B5EF4-FFF2-40B4-BE49-F238E27FC236}">
                <a16:creationId xmlns:a16="http://schemas.microsoft.com/office/drawing/2014/main" id="{B88B5022-8F31-244E-3F21-091DB6886C66}"/>
              </a:ext>
            </a:extLst>
          </p:cNvPr>
          <p:cNvSpPr txBox="1"/>
          <p:nvPr/>
        </p:nvSpPr>
        <p:spPr>
          <a:xfrm>
            <a:off x="9217083" y="1439537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Upload App</a:t>
            </a:r>
            <a:endParaRPr lang="zh-CN" altLang="en-US" sz="105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25F63B-1CAB-FE11-2AB6-854564C992C2}"/>
              </a:ext>
            </a:extLst>
          </p:cNvPr>
          <p:cNvSpPr/>
          <p:nvPr/>
        </p:nvSpPr>
        <p:spPr>
          <a:xfrm>
            <a:off x="2146667" y="2420760"/>
            <a:ext cx="705964" cy="362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DE5569D-C104-AA9A-C2B5-3238BA558EEB}"/>
              </a:ext>
            </a:extLst>
          </p:cNvPr>
          <p:cNvSpPr/>
          <p:nvPr/>
        </p:nvSpPr>
        <p:spPr>
          <a:xfrm>
            <a:off x="2106649" y="3429000"/>
            <a:ext cx="705964" cy="362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3DF0860-7560-DA23-841C-E68542420967}"/>
              </a:ext>
            </a:extLst>
          </p:cNvPr>
          <p:cNvSpPr/>
          <p:nvPr/>
        </p:nvSpPr>
        <p:spPr>
          <a:xfrm>
            <a:off x="2106649" y="4322201"/>
            <a:ext cx="705964" cy="362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CDFC772-5153-9724-9C1A-173C3025829E}"/>
              </a:ext>
            </a:extLst>
          </p:cNvPr>
          <p:cNvSpPr/>
          <p:nvPr/>
        </p:nvSpPr>
        <p:spPr>
          <a:xfrm>
            <a:off x="9348394" y="1649499"/>
            <a:ext cx="705964" cy="362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52DB8A8-3798-3200-A393-D0318FF76B63}"/>
              </a:ext>
            </a:extLst>
          </p:cNvPr>
          <p:cNvSpPr/>
          <p:nvPr/>
        </p:nvSpPr>
        <p:spPr>
          <a:xfrm>
            <a:off x="9348394" y="2420760"/>
            <a:ext cx="705964" cy="362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FBC4C7-1AAF-736A-4B4E-DEBC2EF8A435}"/>
              </a:ext>
            </a:extLst>
          </p:cNvPr>
          <p:cNvSpPr/>
          <p:nvPr/>
        </p:nvSpPr>
        <p:spPr>
          <a:xfrm>
            <a:off x="9348394" y="3429000"/>
            <a:ext cx="705964" cy="362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6EC84C1-B7F5-DED4-D13A-BD2D79C9EF45}"/>
              </a:ext>
            </a:extLst>
          </p:cNvPr>
          <p:cNvSpPr/>
          <p:nvPr/>
        </p:nvSpPr>
        <p:spPr>
          <a:xfrm>
            <a:off x="9348394" y="4309286"/>
            <a:ext cx="705964" cy="362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end host8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42809C5-31A5-44F6-1909-7F6E87D0209B}"/>
              </a:ext>
            </a:extLst>
          </p:cNvPr>
          <p:cNvSpPr txBox="1"/>
          <p:nvPr/>
        </p:nvSpPr>
        <p:spPr>
          <a:xfrm rot="670933">
            <a:off x="4730771" y="2001323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CNRS insert</a:t>
            </a:r>
            <a:endParaRPr lang="zh-CN" altLang="en-US" sz="10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850D28-B260-8890-1E25-8936699D18B3}"/>
              </a:ext>
            </a:extLst>
          </p:cNvPr>
          <p:cNvSpPr txBox="1"/>
          <p:nvPr/>
        </p:nvSpPr>
        <p:spPr>
          <a:xfrm rot="820919">
            <a:off x="4590296" y="2467326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CNRS update</a:t>
            </a:r>
            <a:endParaRPr lang="zh-CN" altLang="en-US" sz="10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D6D8CE3-87B9-85E6-B1BA-7D534FEEF87E}"/>
              </a:ext>
            </a:extLst>
          </p:cNvPr>
          <p:cNvSpPr txBox="1"/>
          <p:nvPr/>
        </p:nvSpPr>
        <p:spPr>
          <a:xfrm rot="20468061">
            <a:off x="4659389" y="3524333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CNRS query</a:t>
            </a:r>
            <a:endParaRPr lang="zh-CN" altLang="en-US" sz="1000" b="1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D3979CDA-6E7C-13BC-0AF7-4C716A184472}"/>
              </a:ext>
            </a:extLst>
          </p:cNvPr>
          <p:cNvSpPr txBox="1"/>
          <p:nvPr/>
        </p:nvSpPr>
        <p:spPr>
          <a:xfrm>
            <a:off x="5433414" y="3009493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CNRS query</a:t>
            </a:r>
            <a:endParaRPr lang="zh-CN" altLang="en-US" sz="1000" b="1" dirty="0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0E2B6F02-9B98-ADAB-33B2-3E42C1DD9610}"/>
              </a:ext>
            </a:extLst>
          </p:cNvPr>
          <p:cNvSpPr txBox="1"/>
          <p:nvPr/>
        </p:nvSpPr>
        <p:spPr>
          <a:xfrm>
            <a:off x="6237098" y="298013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response</a:t>
            </a:r>
            <a:endParaRPr lang="zh-CN" altLang="en-US" sz="1200" b="1" dirty="0"/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B8754DCB-7CC0-7074-5CDE-E30EDACBFA2B}"/>
              </a:ext>
            </a:extLst>
          </p:cNvPr>
          <p:cNvSpPr txBox="1"/>
          <p:nvPr/>
        </p:nvSpPr>
        <p:spPr>
          <a:xfrm rot="20724874">
            <a:off x="4854243" y="4019499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response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0494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>
            <a:extLst>
              <a:ext uri="{FF2B5EF4-FFF2-40B4-BE49-F238E27FC236}">
                <a16:creationId xmlns:a16="http://schemas.microsoft.com/office/drawing/2014/main" id="{1A824BAB-73E9-E237-A80A-E26BE0C2A65B}"/>
              </a:ext>
            </a:extLst>
          </p:cNvPr>
          <p:cNvSpPr/>
          <p:nvPr/>
        </p:nvSpPr>
        <p:spPr>
          <a:xfrm>
            <a:off x="1281598" y="5243907"/>
            <a:ext cx="2977133" cy="12192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28CC800-3CAF-91A4-0270-8BBD39583BEB}"/>
              </a:ext>
            </a:extLst>
          </p:cNvPr>
          <p:cNvSpPr/>
          <p:nvPr/>
        </p:nvSpPr>
        <p:spPr>
          <a:xfrm>
            <a:off x="1452593" y="1295400"/>
            <a:ext cx="2852041" cy="17635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2D92AD31-CF07-49E5-94F4-7D68D4DF696F}"/>
              </a:ext>
            </a:extLst>
          </p:cNvPr>
          <p:cNvSpPr/>
          <p:nvPr/>
        </p:nvSpPr>
        <p:spPr>
          <a:xfrm>
            <a:off x="2970791" y="3823766"/>
            <a:ext cx="977440" cy="82882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FA0071-0478-40F8-BFDB-4C2CA3DADD2F}"/>
              </a:ext>
            </a:extLst>
          </p:cNvPr>
          <p:cNvSpPr txBox="1"/>
          <p:nvPr/>
        </p:nvSpPr>
        <p:spPr>
          <a:xfrm>
            <a:off x="6402603" y="2655621"/>
            <a:ext cx="26870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Cybertwin Communication Model</a:t>
            </a:r>
            <a:endParaRPr lang="zh-CN" altLang="en-US" sz="1200" b="1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5E9BDE4-80C3-438B-8C38-4C53609EDE27}"/>
              </a:ext>
            </a:extLst>
          </p:cNvPr>
          <p:cNvCxnSpPr>
            <a:cxnSpLocks/>
          </p:cNvCxnSpPr>
          <p:nvPr/>
        </p:nvCxnSpPr>
        <p:spPr>
          <a:xfrm flipV="1">
            <a:off x="3951412" y="2994946"/>
            <a:ext cx="941574" cy="82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FD67029-4E56-46E9-8581-C22946F4CC63}"/>
              </a:ext>
            </a:extLst>
          </p:cNvPr>
          <p:cNvCxnSpPr>
            <a:cxnSpLocks/>
          </p:cNvCxnSpPr>
          <p:nvPr/>
        </p:nvCxnSpPr>
        <p:spPr>
          <a:xfrm>
            <a:off x="3948093" y="4652586"/>
            <a:ext cx="911315" cy="143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456940B-6374-48E8-AF48-8CCECC8B4A2B}"/>
              </a:ext>
            </a:extLst>
          </p:cNvPr>
          <p:cNvSpPr/>
          <p:nvPr/>
        </p:nvSpPr>
        <p:spPr>
          <a:xfrm>
            <a:off x="1482264" y="3441942"/>
            <a:ext cx="2614569" cy="1568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B717013-9EFF-48A7-9598-E2B9FF22C66B}"/>
              </a:ext>
            </a:extLst>
          </p:cNvPr>
          <p:cNvCxnSpPr/>
          <p:nvPr/>
        </p:nvCxnSpPr>
        <p:spPr>
          <a:xfrm>
            <a:off x="5138046" y="4293573"/>
            <a:ext cx="762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2A5B5FA-066B-483B-B84A-4A802473631A}"/>
              </a:ext>
            </a:extLst>
          </p:cNvPr>
          <p:cNvCxnSpPr/>
          <p:nvPr/>
        </p:nvCxnSpPr>
        <p:spPr>
          <a:xfrm>
            <a:off x="5138046" y="4599872"/>
            <a:ext cx="762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8C3D322-37FE-4430-9FF5-B30EAB0CF3BB}"/>
              </a:ext>
            </a:extLst>
          </p:cNvPr>
          <p:cNvCxnSpPr/>
          <p:nvPr/>
        </p:nvCxnSpPr>
        <p:spPr>
          <a:xfrm>
            <a:off x="5138046" y="4867027"/>
            <a:ext cx="762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对角圆角 80">
            <a:extLst>
              <a:ext uri="{FF2B5EF4-FFF2-40B4-BE49-F238E27FC236}">
                <a16:creationId xmlns:a16="http://schemas.microsoft.com/office/drawing/2014/main" id="{73424925-1973-423F-8A2F-F511DC3BC3F1}"/>
              </a:ext>
            </a:extLst>
          </p:cNvPr>
          <p:cNvSpPr/>
          <p:nvPr/>
        </p:nvSpPr>
        <p:spPr>
          <a:xfrm>
            <a:off x="7827392" y="4073368"/>
            <a:ext cx="953297" cy="3525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82" name="矩形: 对角圆角 81">
            <a:extLst>
              <a:ext uri="{FF2B5EF4-FFF2-40B4-BE49-F238E27FC236}">
                <a16:creationId xmlns:a16="http://schemas.microsoft.com/office/drawing/2014/main" id="{A50B60D3-2DD6-49FF-814C-E7BF99125CE5}"/>
              </a:ext>
            </a:extLst>
          </p:cNvPr>
          <p:cNvSpPr/>
          <p:nvPr/>
        </p:nvSpPr>
        <p:spPr>
          <a:xfrm>
            <a:off x="6733411" y="4094679"/>
            <a:ext cx="953297" cy="3525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83" name="矩形: 对角圆角 82">
            <a:extLst>
              <a:ext uri="{FF2B5EF4-FFF2-40B4-BE49-F238E27FC236}">
                <a16:creationId xmlns:a16="http://schemas.microsoft.com/office/drawing/2014/main" id="{75026E37-D8D2-467D-BED4-18372057A859}"/>
              </a:ext>
            </a:extLst>
          </p:cNvPr>
          <p:cNvSpPr/>
          <p:nvPr/>
        </p:nvSpPr>
        <p:spPr>
          <a:xfrm>
            <a:off x="6743892" y="4578078"/>
            <a:ext cx="953297" cy="3525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ECEC4CAE-2AD6-4DCD-AD26-AE0C4099F64C}"/>
              </a:ext>
            </a:extLst>
          </p:cNvPr>
          <p:cNvSpPr/>
          <p:nvPr/>
        </p:nvSpPr>
        <p:spPr>
          <a:xfrm>
            <a:off x="6375155" y="5423467"/>
            <a:ext cx="1260481" cy="4200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logger</a:t>
            </a:r>
            <a:endParaRPr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51BE52B4-AC9D-4D47-AB90-25A004582C5B}"/>
              </a:ext>
            </a:extLst>
          </p:cNvPr>
          <p:cNvSpPr/>
          <p:nvPr/>
        </p:nvSpPr>
        <p:spPr>
          <a:xfrm>
            <a:off x="6665453" y="3127785"/>
            <a:ext cx="2122272" cy="5467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流程图: 延期 87">
            <a:extLst>
              <a:ext uri="{FF2B5EF4-FFF2-40B4-BE49-F238E27FC236}">
                <a16:creationId xmlns:a16="http://schemas.microsoft.com/office/drawing/2014/main" id="{0F927138-1150-4704-9C56-F9DA7EF91237}"/>
              </a:ext>
            </a:extLst>
          </p:cNvPr>
          <p:cNvSpPr/>
          <p:nvPr/>
        </p:nvSpPr>
        <p:spPr>
          <a:xfrm>
            <a:off x="6015407" y="4017523"/>
            <a:ext cx="472775" cy="897093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9" name="矩形: 对角圆角 88">
            <a:extLst>
              <a:ext uri="{FF2B5EF4-FFF2-40B4-BE49-F238E27FC236}">
                <a16:creationId xmlns:a16="http://schemas.microsoft.com/office/drawing/2014/main" id="{0ACDBC0F-85CE-465C-822F-929FD83D0011}"/>
              </a:ext>
            </a:extLst>
          </p:cNvPr>
          <p:cNvSpPr/>
          <p:nvPr/>
        </p:nvSpPr>
        <p:spPr>
          <a:xfrm>
            <a:off x="7834428" y="4562086"/>
            <a:ext cx="953297" cy="3525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buffer</a:t>
            </a:r>
            <a:endParaRPr lang="zh-CN" altLang="en-US" sz="12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94B3A45-34E6-4530-96D9-2FC8739C5036}"/>
              </a:ext>
            </a:extLst>
          </p:cNvPr>
          <p:cNvCxnSpPr/>
          <p:nvPr/>
        </p:nvCxnSpPr>
        <p:spPr>
          <a:xfrm>
            <a:off x="5138046" y="4040913"/>
            <a:ext cx="762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0F47A54-6737-4280-A896-08FBCDF8D68F}"/>
              </a:ext>
            </a:extLst>
          </p:cNvPr>
          <p:cNvCxnSpPr/>
          <p:nvPr/>
        </p:nvCxnSpPr>
        <p:spPr>
          <a:xfrm>
            <a:off x="9550400" y="4040913"/>
            <a:ext cx="762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F9FA50A-7859-4721-B146-FDBB5E9316DF}"/>
              </a:ext>
            </a:extLst>
          </p:cNvPr>
          <p:cNvCxnSpPr/>
          <p:nvPr/>
        </p:nvCxnSpPr>
        <p:spPr>
          <a:xfrm>
            <a:off x="9550400" y="4607797"/>
            <a:ext cx="762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83D5C9A-8668-4F10-A3E4-CFC6FD7C239A}"/>
              </a:ext>
            </a:extLst>
          </p:cNvPr>
          <p:cNvCxnSpPr/>
          <p:nvPr/>
        </p:nvCxnSpPr>
        <p:spPr>
          <a:xfrm>
            <a:off x="9550400" y="4344321"/>
            <a:ext cx="762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BABF55D-1A1D-4A6B-9A8A-588A5680634E}"/>
              </a:ext>
            </a:extLst>
          </p:cNvPr>
          <p:cNvCxnSpPr/>
          <p:nvPr/>
        </p:nvCxnSpPr>
        <p:spPr>
          <a:xfrm>
            <a:off x="9550400" y="4890236"/>
            <a:ext cx="762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52447A7F-9D16-45AF-8820-D69999B71367}"/>
              </a:ext>
            </a:extLst>
          </p:cNvPr>
          <p:cNvSpPr/>
          <p:nvPr/>
        </p:nvSpPr>
        <p:spPr>
          <a:xfrm>
            <a:off x="5399757" y="3141252"/>
            <a:ext cx="1011588" cy="502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CNRS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E7BBA979-8E06-4761-8282-BC7FFDE8DCE2}"/>
              </a:ext>
            </a:extLst>
          </p:cNvPr>
          <p:cNvSpPr/>
          <p:nvPr/>
        </p:nvSpPr>
        <p:spPr>
          <a:xfrm>
            <a:off x="8909520" y="3159041"/>
            <a:ext cx="1504481" cy="518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Trust engine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5A39419-131F-4B7F-886D-E849869FC57E}"/>
              </a:ext>
            </a:extLst>
          </p:cNvPr>
          <p:cNvCxnSpPr>
            <a:cxnSpLocks/>
          </p:cNvCxnSpPr>
          <p:nvPr/>
        </p:nvCxnSpPr>
        <p:spPr>
          <a:xfrm>
            <a:off x="4892986" y="3823766"/>
            <a:ext cx="56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1CCA7D6-97BA-4637-8F8E-2D18E59D095B}"/>
              </a:ext>
            </a:extLst>
          </p:cNvPr>
          <p:cNvCxnSpPr>
            <a:cxnSpLocks/>
          </p:cNvCxnSpPr>
          <p:nvPr/>
        </p:nvCxnSpPr>
        <p:spPr>
          <a:xfrm>
            <a:off x="4932013" y="5243906"/>
            <a:ext cx="5565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柱体 104">
            <a:extLst>
              <a:ext uri="{FF2B5EF4-FFF2-40B4-BE49-F238E27FC236}">
                <a16:creationId xmlns:a16="http://schemas.microsoft.com/office/drawing/2014/main" id="{A80D52EC-07EC-4807-9BBA-896BA94EEF24}"/>
              </a:ext>
            </a:extLst>
          </p:cNvPr>
          <p:cNvSpPr/>
          <p:nvPr/>
        </p:nvSpPr>
        <p:spPr>
          <a:xfrm>
            <a:off x="8001000" y="5426008"/>
            <a:ext cx="1260481" cy="4200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 asset</a:t>
            </a:r>
            <a:endParaRPr lang="zh-CN" altLang="en-US" sz="1200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AEFA150-F0E5-4CAD-A959-A33ABB846CDD}"/>
              </a:ext>
            </a:extLst>
          </p:cNvPr>
          <p:cNvCxnSpPr>
            <a:cxnSpLocks/>
            <a:stCxn id="75" idx="2"/>
            <a:endCxn id="80" idx="3"/>
          </p:cNvCxnSpPr>
          <p:nvPr/>
        </p:nvCxnSpPr>
        <p:spPr>
          <a:xfrm flipH="1">
            <a:off x="2031025" y="4141728"/>
            <a:ext cx="73359" cy="466070"/>
          </a:xfrm>
          <a:prstGeom prst="straightConnector1">
            <a:avLst/>
          </a:prstGeom>
          <a:ln w="38100">
            <a:solidFill>
              <a:srgbClr val="5058F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BD471FD-AAE5-49B9-8DF0-BD464C0E6154}"/>
              </a:ext>
            </a:extLst>
          </p:cNvPr>
          <p:cNvCxnSpPr>
            <a:cxnSpLocks/>
            <a:stCxn id="75" idx="2"/>
            <a:endCxn id="84" idx="1"/>
          </p:cNvCxnSpPr>
          <p:nvPr/>
        </p:nvCxnSpPr>
        <p:spPr>
          <a:xfrm>
            <a:off x="2104384" y="4141728"/>
            <a:ext cx="318975" cy="514406"/>
          </a:xfrm>
          <a:prstGeom prst="straightConnector1">
            <a:avLst/>
          </a:prstGeom>
          <a:ln w="38100">
            <a:solidFill>
              <a:srgbClr val="5058F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0E5E6BA-7E6F-4020-9EF3-DD3A47669A8E}"/>
              </a:ext>
            </a:extLst>
          </p:cNvPr>
          <p:cNvCxnSpPr>
            <a:cxnSpLocks/>
            <a:stCxn id="75" idx="2"/>
            <a:endCxn id="10" idx="1"/>
          </p:cNvCxnSpPr>
          <p:nvPr/>
        </p:nvCxnSpPr>
        <p:spPr>
          <a:xfrm>
            <a:off x="2104385" y="4141728"/>
            <a:ext cx="866407" cy="96449"/>
          </a:xfrm>
          <a:prstGeom prst="straightConnector1">
            <a:avLst/>
          </a:prstGeom>
          <a:ln w="38100">
            <a:solidFill>
              <a:srgbClr val="5058F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7256557-DD4F-44CF-8CF2-8C7D9C8AFC45}"/>
              </a:ext>
            </a:extLst>
          </p:cNvPr>
          <p:cNvCxnSpPr>
            <a:cxnSpLocks/>
            <a:stCxn id="10" idx="2"/>
            <a:endCxn id="129" idx="0"/>
          </p:cNvCxnSpPr>
          <p:nvPr/>
        </p:nvCxnSpPr>
        <p:spPr>
          <a:xfrm>
            <a:off x="3459512" y="4652586"/>
            <a:ext cx="122093" cy="891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CE715FE-07E0-4F69-8B91-76B2D3256E91}"/>
              </a:ext>
            </a:extLst>
          </p:cNvPr>
          <p:cNvCxnSpPr>
            <a:cxnSpLocks/>
            <a:stCxn id="80" idx="2"/>
            <a:endCxn id="114" idx="0"/>
          </p:cNvCxnSpPr>
          <p:nvPr/>
        </p:nvCxnSpPr>
        <p:spPr>
          <a:xfrm flipH="1">
            <a:off x="1790960" y="4816197"/>
            <a:ext cx="10107" cy="867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1B28E5F-53C8-4831-8A10-D7309E2ECD9C}"/>
              </a:ext>
            </a:extLst>
          </p:cNvPr>
          <p:cNvCxnSpPr>
            <a:cxnSpLocks/>
            <a:stCxn id="84" idx="2"/>
            <a:endCxn id="123" idx="0"/>
          </p:cNvCxnSpPr>
          <p:nvPr/>
        </p:nvCxnSpPr>
        <p:spPr>
          <a:xfrm>
            <a:off x="2653318" y="4864534"/>
            <a:ext cx="2836" cy="711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519759C-4237-4938-8D4E-1C8F91AB24A9}"/>
              </a:ext>
            </a:extLst>
          </p:cNvPr>
          <p:cNvSpPr txBox="1"/>
          <p:nvPr/>
        </p:nvSpPr>
        <p:spPr>
          <a:xfrm>
            <a:off x="5968175" y="4040913"/>
            <a:ext cx="369332" cy="9611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b="1" dirty="0"/>
              <a:t>Ingress filter</a:t>
            </a:r>
            <a:endParaRPr lang="zh-CN" altLang="en-US" sz="1200" b="1" dirty="0"/>
          </a:p>
        </p:txBody>
      </p:sp>
      <p:sp>
        <p:nvSpPr>
          <p:cNvPr id="174" name="流程图: 延期 173">
            <a:extLst>
              <a:ext uri="{FF2B5EF4-FFF2-40B4-BE49-F238E27FC236}">
                <a16:creationId xmlns:a16="http://schemas.microsoft.com/office/drawing/2014/main" id="{CBF998B6-0DB6-4ECC-89B6-BCE3CCE735C4}"/>
              </a:ext>
            </a:extLst>
          </p:cNvPr>
          <p:cNvSpPr/>
          <p:nvPr/>
        </p:nvSpPr>
        <p:spPr>
          <a:xfrm rot="10800000">
            <a:off x="9000518" y="4013354"/>
            <a:ext cx="436810" cy="892097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39076CC-95EC-4B4F-97B8-E54A24E9CB3F}"/>
              </a:ext>
            </a:extLst>
          </p:cNvPr>
          <p:cNvSpPr txBox="1"/>
          <p:nvPr/>
        </p:nvSpPr>
        <p:spPr>
          <a:xfrm>
            <a:off x="9035678" y="4087409"/>
            <a:ext cx="369332" cy="9066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b="1" dirty="0"/>
              <a:t>Egress filter</a:t>
            </a:r>
            <a:endParaRPr lang="zh-CN" altLang="en-US" sz="1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DD143F-2946-9344-537B-BBD9EB8CC272}"/>
              </a:ext>
            </a:extLst>
          </p:cNvPr>
          <p:cNvSpPr txBox="1"/>
          <p:nvPr/>
        </p:nvSpPr>
        <p:spPr>
          <a:xfrm>
            <a:off x="4646980" y="1463514"/>
            <a:ext cx="202790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33" b="1" dirty="0"/>
              <a:t>Cybertwin Name Resolution Service</a:t>
            </a:r>
            <a:endParaRPr lang="zh-CN" altLang="en-US" sz="933" b="1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B88D781-9DA0-EF5A-70FD-A498DF7586C3}"/>
              </a:ext>
            </a:extLst>
          </p:cNvPr>
          <p:cNvCxnSpPr>
            <a:cxnSpLocks/>
          </p:cNvCxnSpPr>
          <p:nvPr/>
        </p:nvCxnSpPr>
        <p:spPr>
          <a:xfrm flipV="1">
            <a:off x="5545402" y="2448887"/>
            <a:ext cx="0" cy="50711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1C0279DC-0838-BC33-94F9-D1D18BAA2E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12" y="1525786"/>
            <a:ext cx="450486" cy="44873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9917E4D6-C4E4-6CDB-7A62-79FAB3DB0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41" y="2224520"/>
            <a:ext cx="450486" cy="448733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46D5BA-99B7-E7BD-49A0-C863E68F71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70" y="2341332"/>
            <a:ext cx="450486" cy="448733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015E7C61-2530-EDB0-E621-0F2F88DABB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0" y="3579561"/>
            <a:ext cx="485309" cy="562167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B4E4F5CF-7213-69AB-35A0-51A7BB4717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08" y="4399397"/>
            <a:ext cx="459918" cy="416801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C60EC3A1-54CB-09ED-70C9-CE26BD5357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59" y="4447733"/>
            <a:ext cx="459918" cy="416801"/>
          </a:xfrm>
          <a:prstGeom prst="rect">
            <a:avLst/>
          </a:prstGeom>
          <a:ln>
            <a:noFill/>
            <a:tailEnd type="oval"/>
          </a:ln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6B7AF026-3CE4-C4E0-48E5-5F43ADEBA4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50" y="3961744"/>
            <a:ext cx="572171" cy="51853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C54FC36F-F009-A362-702F-355B97B276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91" y="1405474"/>
            <a:ext cx="678585" cy="689356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46F52172-23AE-4500-820B-2575ACAEAC86}"/>
              </a:ext>
            </a:extLst>
          </p:cNvPr>
          <p:cNvSpPr txBox="1"/>
          <p:nvPr/>
        </p:nvSpPr>
        <p:spPr>
          <a:xfrm>
            <a:off x="1694314" y="3176877"/>
            <a:ext cx="168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Edge Cloud Server</a:t>
            </a:r>
            <a:endParaRPr lang="zh-CN" altLang="en-US" sz="1200" b="1" dirty="0"/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1631B140-4269-AB24-3417-CEE9DFC345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71" y="5684114"/>
            <a:ext cx="309579" cy="428390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18E37EB0-5B68-BAD7-BE37-6392FFC8C1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03" y="5576446"/>
            <a:ext cx="500703" cy="416601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9CC31519-0AE0-FB2C-D05A-9E0F1A64D7C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08" y="5544261"/>
            <a:ext cx="355192" cy="618566"/>
          </a:xfrm>
          <a:prstGeom prst="rect">
            <a:avLst/>
          </a:prstGeom>
        </p:spPr>
      </p:pic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5C395E0-E23B-DF46-BF99-A1596D01F262}"/>
              </a:ext>
            </a:extLst>
          </p:cNvPr>
          <p:cNvGrpSpPr/>
          <p:nvPr/>
        </p:nvGrpSpPr>
        <p:grpSpPr>
          <a:xfrm>
            <a:off x="4932012" y="1755633"/>
            <a:ext cx="696043" cy="605994"/>
            <a:chOff x="2347108" y="983868"/>
            <a:chExt cx="998648" cy="830937"/>
          </a:xfrm>
        </p:grpSpPr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1174C86-963E-90A8-7726-5E391C3EC6B6}"/>
                </a:ext>
              </a:extLst>
            </p:cNvPr>
            <p:cNvSpPr txBox="1"/>
            <p:nvPr/>
          </p:nvSpPr>
          <p:spPr>
            <a:xfrm>
              <a:off x="2416241" y="1000837"/>
              <a:ext cx="817356" cy="37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CNRS Table</a:t>
              </a:r>
              <a:endParaRPr lang="zh-CN" altLang="en-US" sz="1333" b="1" dirty="0"/>
            </a:p>
          </p:txBody>
        </p: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3D1C12D4-49F1-C7FE-EA87-72F46AD19A24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830937"/>
              <a:chOff x="2347108" y="983868"/>
              <a:chExt cx="998648" cy="830937"/>
            </a:xfrm>
          </p:grpSpPr>
          <p:sp>
            <p:nvSpPr>
              <p:cNvPr id="147" name="一个圆顶角并剪去另一个顶角的矩形 1212">
                <a:extLst>
                  <a:ext uri="{FF2B5EF4-FFF2-40B4-BE49-F238E27FC236}">
                    <a16:creationId xmlns:a16="http://schemas.microsoft.com/office/drawing/2014/main" id="{B0AA563C-BDEF-1CA7-C49F-A636CC343A82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dirty="0"/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896E644-15B2-7BD1-7F8A-2C927F7B75DF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29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E36E42E3-60AB-119C-2F99-738CFCFED65F}"/>
                  </a:ext>
                </a:extLst>
              </p:cNvPr>
              <p:cNvSpPr txBox="1"/>
              <p:nvPr/>
            </p:nvSpPr>
            <p:spPr>
              <a:xfrm>
                <a:off x="2350444" y="1389118"/>
                <a:ext cx="993836" cy="29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5355393A-3FEF-6268-ED87-D664FBFEBEB2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29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56" name="直线连接符 1219">
                <a:extLst>
                  <a:ext uri="{FF2B5EF4-FFF2-40B4-BE49-F238E27FC236}">
                    <a16:creationId xmlns:a16="http://schemas.microsoft.com/office/drawing/2014/main" id="{5DE9EFA9-C844-3526-D49A-F8607337F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221">
                <a:extLst>
                  <a:ext uri="{FF2B5EF4-FFF2-40B4-BE49-F238E27FC236}">
                    <a16:creationId xmlns:a16="http://schemas.microsoft.com/office/drawing/2014/main" id="{E2E39178-30E8-FF0B-9788-0F9B9049B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连接符 1228">
                <a:extLst>
                  <a:ext uri="{FF2B5EF4-FFF2-40B4-BE49-F238E27FC236}">
                    <a16:creationId xmlns:a16="http://schemas.microsoft.com/office/drawing/2014/main" id="{8112108E-E7E0-38F6-7732-8D25ADFE4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线连接符 1229">
                <a:extLst>
                  <a:ext uri="{FF2B5EF4-FFF2-40B4-BE49-F238E27FC236}">
                    <a16:creationId xmlns:a16="http://schemas.microsoft.com/office/drawing/2014/main" id="{435D3FE4-D767-237D-EFE5-D02C7B3521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矩形 159">
            <a:extLst>
              <a:ext uri="{FF2B5EF4-FFF2-40B4-BE49-F238E27FC236}">
                <a16:creationId xmlns:a16="http://schemas.microsoft.com/office/drawing/2014/main" id="{E0AACF3A-D683-5F80-E527-5D73AA796E90}"/>
              </a:ext>
            </a:extLst>
          </p:cNvPr>
          <p:cNvSpPr/>
          <p:nvPr/>
        </p:nvSpPr>
        <p:spPr>
          <a:xfrm>
            <a:off x="4859408" y="1680568"/>
            <a:ext cx="1555693" cy="7683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38870EAA-E54E-9115-1B2F-3292F9D2CC6B}"/>
              </a:ext>
            </a:extLst>
          </p:cNvPr>
          <p:cNvSpPr/>
          <p:nvPr/>
        </p:nvSpPr>
        <p:spPr>
          <a:xfrm>
            <a:off x="5644183" y="1774050"/>
            <a:ext cx="650956" cy="143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7" dirty="0"/>
              <a:t>INSERT</a:t>
            </a:r>
            <a:endParaRPr lang="zh-CN" altLang="en-US" sz="1067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78CE478-668A-C938-167F-7FD9341E4D0C}"/>
              </a:ext>
            </a:extLst>
          </p:cNvPr>
          <p:cNvSpPr/>
          <p:nvPr/>
        </p:nvSpPr>
        <p:spPr>
          <a:xfrm>
            <a:off x="5641199" y="1985713"/>
            <a:ext cx="650956" cy="143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7" dirty="0"/>
              <a:t>QUERY</a:t>
            </a:r>
            <a:endParaRPr lang="zh-CN" altLang="en-US" sz="1067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83596AEF-71C1-6DD8-F839-78417E487007}"/>
              </a:ext>
            </a:extLst>
          </p:cNvPr>
          <p:cNvSpPr/>
          <p:nvPr/>
        </p:nvSpPr>
        <p:spPr>
          <a:xfrm>
            <a:off x="5644071" y="2188913"/>
            <a:ext cx="650956" cy="143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7" dirty="0"/>
              <a:t>UDPATE</a:t>
            </a:r>
            <a:endParaRPr lang="zh-CN" altLang="en-US" sz="1067" dirty="0"/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58246D2-B1B0-A549-A37B-6C32FAE26CFD}"/>
              </a:ext>
            </a:extLst>
          </p:cNvPr>
          <p:cNvCxnSpPr>
            <a:cxnSpLocks/>
            <a:stCxn id="69" idx="2"/>
            <a:endCxn id="10" idx="0"/>
          </p:cNvCxnSpPr>
          <p:nvPr/>
        </p:nvCxnSpPr>
        <p:spPr>
          <a:xfrm flipH="1">
            <a:off x="3459512" y="2673254"/>
            <a:ext cx="295773" cy="1150513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AE594A3F-0782-F949-67B7-3A59D2D4FA93}"/>
              </a:ext>
            </a:extLst>
          </p:cNvPr>
          <p:cNvCxnSpPr>
            <a:cxnSpLocks/>
            <a:stCxn id="70" idx="3"/>
            <a:endCxn id="10" idx="0"/>
          </p:cNvCxnSpPr>
          <p:nvPr/>
        </p:nvCxnSpPr>
        <p:spPr>
          <a:xfrm>
            <a:off x="2825257" y="2565698"/>
            <a:ext cx="634255" cy="1258068"/>
          </a:xfrm>
          <a:prstGeom prst="straightConnector1">
            <a:avLst/>
          </a:prstGeom>
          <a:ln w="28575">
            <a:solidFill>
              <a:srgbClr val="CC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8D275EC-3CBC-1D89-A14A-F97E9EC70840}"/>
              </a:ext>
            </a:extLst>
          </p:cNvPr>
          <p:cNvCxnSpPr>
            <a:cxnSpLocks/>
            <a:stCxn id="70" idx="3"/>
            <a:endCxn id="67" idx="2"/>
          </p:cNvCxnSpPr>
          <p:nvPr/>
        </p:nvCxnSpPr>
        <p:spPr>
          <a:xfrm flipV="1">
            <a:off x="2825256" y="1974519"/>
            <a:ext cx="453299" cy="591179"/>
          </a:xfrm>
          <a:prstGeom prst="straightConnector1">
            <a:avLst/>
          </a:prstGeom>
          <a:ln w="28575">
            <a:solidFill>
              <a:srgbClr val="CC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2B8D7C41-1322-3F1B-7E3A-3DE946B00D8E}"/>
              </a:ext>
            </a:extLst>
          </p:cNvPr>
          <p:cNvCxnSpPr>
            <a:cxnSpLocks/>
            <a:stCxn id="69" idx="0"/>
            <a:endCxn id="67" idx="2"/>
          </p:cNvCxnSpPr>
          <p:nvPr/>
        </p:nvCxnSpPr>
        <p:spPr>
          <a:xfrm flipH="1" flipV="1">
            <a:off x="3278555" y="1974519"/>
            <a:ext cx="476729" cy="250001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307EE87F-D9CD-EB70-7F54-AA7C6118823D}"/>
              </a:ext>
            </a:extLst>
          </p:cNvPr>
          <p:cNvSpPr/>
          <p:nvPr/>
        </p:nvSpPr>
        <p:spPr>
          <a:xfrm>
            <a:off x="4892986" y="2947072"/>
            <a:ext cx="5604701" cy="31654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E7AE972C-3CC4-D658-249A-692EBCAA289A}"/>
              </a:ext>
            </a:extLst>
          </p:cNvPr>
          <p:cNvSpPr txBox="1"/>
          <p:nvPr/>
        </p:nvSpPr>
        <p:spPr>
          <a:xfrm>
            <a:off x="6657253" y="3163697"/>
            <a:ext cx="2079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Scheduler</a:t>
            </a:r>
          </a:p>
          <a:p>
            <a:pPr algn="ctr"/>
            <a:r>
              <a:rPr lang="en-US" altLang="zh-CN" sz="1200" dirty="0"/>
              <a:t>QoS,</a:t>
            </a:r>
            <a:r>
              <a:rPr lang="zh-CN" altLang="en-US" sz="1200" dirty="0"/>
              <a:t> </a:t>
            </a:r>
            <a:r>
              <a:rPr lang="en-US" altLang="zh-CN" sz="1200" dirty="0"/>
              <a:t>Traffic</a:t>
            </a:r>
            <a:r>
              <a:rPr lang="zh-CN" altLang="en-US" sz="1200" dirty="0"/>
              <a:t> </a:t>
            </a:r>
            <a:r>
              <a:rPr lang="en-US" altLang="zh-CN" sz="1200" dirty="0"/>
              <a:t>shaping/policing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1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32237</TotalTime>
  <Words>2700</Words>
  <Application>Microsoft Office PowerPoint</Application>
  <PresentationFormat>宽屏</PresentationFormat>
  <Paragraphs>680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Helvetica Neue</vt:lpstr>
      <vt:lpstr>等线</vt:lpstr>
      <vt:lpstr>等线 Light</vt:lpstr>
      <vt:lpstr>微软雅黑</vt:lpstr>
      <vt:lpstr>Arial</vt:lpstr>
      <vt:lpstr>Consolas</vt:lpstr>
      <vt:lpstr>Office 主题​​</vt:lpstr>
      <vt:lpstr>CybertwinSim 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背景：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Cybertwin-ns3仿真报告</dc:title>
  <dc:creator>马 玉柯</dc:creator>
  <cp:lastModifiedBy>马 玉柯</cp:lastModifiedBy>
  <cp:revision>1601</cp:revision>
  <dcterms:created xsi:type="dcterms:W3CDTF">2023-01-18T07:34:01Z</dcterms:created>
  <dcterms:modified xsi:type="dcterms:W3CDTF">2023-08-05T07:26:39Z</dcterms:modified>
</cp:coreProperties>
</file>