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80" r:id="rId2"/>
    <p:sldId id="270" r:id="rId3"/>
    <p:sldId id="284" r:id="rId4"/>
    <p:sldId id="260" r:id="rId5"/>
    <p:sldId id="257" r:id="rId6"/>
    <p:sldId id="264" r:id="rId7"/>
    <p:sldId id="278" r:id="rId8"/>
    <p:sldId id="281" r:id="rId9"/>
    <p:sldId id="283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03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8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1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2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43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8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8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3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A1C593-65D0-4073-BCC9-577B9352EA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2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8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12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mykeysid10/gradio-cloud-coverage" TargetMode="External"/><Relationship Id="rId2" Type="http://schemas.openxmlformats.org/officeDocument/2006/relationships/hyperlink" Target="https://github.com/mykeysid10/EcoTech-Data-Science-GfG-Hackathon-Cloud-Coverage-Calculator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geeksforgeeks.org/skycam-images-based-cloud-coverage-prediction-via-computer-vision-machine-learning/" TargetMode="External"/><Relationship Id="rId4" Type="http://schemas.openxmlformats.org/officeDocument/2006/relationships/hyperlink" Target="https://www.youtube.com/watch?v=b8qGr6CowW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053340" y="180959"/>
            <a:ext cx="10165080" cy="794421"/>
          </a:xfrm>
        </p:spPr>
        <p:txBody>
          <a:bodyPr>
            <a:normAutofit/>
          </a:bodyPr>
          <a:lstStyle/>
          <a:p>
            <a:pPr algn="ctr"/>
            <a:r>
              <a:rPr lang="en-US" sz="4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5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685800" y="1531739"/>
            <a:ext cx="8677275" cy="169206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Me:</a:t>
            </a:r>
            <a:endParaRPr 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 Siddharth Kulkarni  |  Degree: BTech CSE 2022  |  University Gold Medalist   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My Area of Interests: Participating in Hackathons related to AI/ML, Playing Cricket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Chess</a:t>
            </a:r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685800" y="3550590"/>
            <a:ext cx="8357836" cy="255938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Project: 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Skycam Images Based Cloud Coverage Prediction 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via CV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endParaRPr lang="en-US" sz="17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Aim: To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cloud coverage from a skycam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(Range: 0% - 100%)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Domain: Computer Vision  |  Machine Learning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Theme: EcoTech: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limate Patterns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Data: Scraped the data previously which had sky images &amp; cloud coverage present in image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Final Data: Used OCR to extract the cloud coverage from images and stored it in csv</a:t>
            </a:r>
          </a:p>
        </p:txBody>
      </p:sp>
      <p:pic>
        <p:nvPicPr>
          <p:cNvPr id="1026" name="Picture 2" descr="https://img.freepik.com/free-photo/climate-change-with-dry-soil_23-21492178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769" y="3822482"/>
            <a:ext cx="2741014" cy="218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680" y="1385777"/>
            <a:ext cx="1973191" cy="1983994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0" y="1122030"/>
            <a:ext cx="12192000" cy="103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58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93654" y="2475212"/>
            <a:ext cx="533633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0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sz="7200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You!</a:t>
            </a:r>
            <a:endParaRPr lang="en-US" sz="7200" b="1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947667" y="102557"/>
            <a:ext cx="10058400" cy="800100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Project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495300" y="1161087"/>
            <a:ext cx="11268076" cy="162973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lang="en-US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Coverage Prediction: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robust model that accurately calculates cloud coverage from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skycam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images.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aims to analyze the cloud formations in the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images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provide a percentage indicating the extent of cloud coverage.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en-US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cloud coverage assessment using sky images.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reduce the need for manual monitoring and provide real-time information on the cloud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conditions. 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495300" y="3101012"/>
            <a:ext cx="11268076" cy="301403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 Behind This Project:</a:t>
            </a:r>
            <a:r>
              <a:rPr lang="en-US" sz="1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Accurate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monitoring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crucial for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including agriculture and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disaster management. Cloud coverage is a key parameter in weather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automating its assessment can improve weather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Providing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information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cloud coverage can benefit industries that rely on weather conditions, such as renewable energy generation, outdoor event planning, and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The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the cloud coverage model with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skycam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serve as an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warning system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impending storms or heavy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rains and climatic drifts.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help in taking preventive measures and ensuring public safety.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0" y="1026780"/>
            <a:ext cx="12192000" cy="103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0" y="2981440"/>
            <a:ext cx="12192000" cy="103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013459" y="122308"/>
            <a:ext cx="10165080" cy="794421"/>
          </a:xfrm>
        </p:spPr>
        <p:txBody>
          <a:bodyPr>
            <a:normAutofit/>
          </a:bodyPr>
          <a:lstStyle/>
          <a:p>
            <a:pPr algn="ctr"/>
            <a:r>
              <a:rPr lang="en-US" sz="4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Knowledge</a:t>
            </a:r>
            <a:endParaRPr lang="en-US" sz="45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251883" y="2469668"/>
            <a:ext cx="3710517" cy="40101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Skycam image for low cloud coverage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82" y="2934187"/>
            <a:ext cx="2415117" cy="295181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/>
        </p:nvSpPr>
        <p:spPr>
          <a:xfrm>
            <a:off x="542925" y="1352715"/>
            <a:ext cx="10344149" cy="82043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Skycam ? </a:t>
            </a:r>
            <a:endParaRPr lang="en-US" sz="1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8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automated camera system to periodically record images of the entire sky from dusk until dawn.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4119297" y="2462690"/>
            <a:ext cx="4186767" cy="40101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Skycam image for moderate cloud coverage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667" y="2943712"/>
            <a:ext cx="2524125" cy="295181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/>
        </p:nvSpPr>
        <p:spPr>
          <a:xfrm>
            <a:off x="8306065" y="2453164"/>
            <a:ext cx="3866886" cy="40101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Skycam image for high cloud coverage 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2943712"/>
            <a:ext cx="2533650" cy="298672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0" y="1045830"/>
            <a:ext cx="12192000" cy="103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56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013459" y="112783"/>
            <a:ext cx="10165080" cy="794421"/>
          </a:xfrm>
        </p:spPr>
        <p:txBody>
          <a:bodyPr>
            <a:normAutofit/>
          </a:bodyPr>
          <a:lstStyle/>
          <a:p>
            <a:pPr algn="ctr"/>
            <a:r>
              <a:rPr lang="en-US" sz="45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0" y="998205"/>
            <a:ext cx="12192000" cy="103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47545" y="1413858"/>
            <a:ext cx="1877494" cy="338554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Pipeline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885007" y="1374000"/>
            <a:ext cx="2058897" cy="338554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 Inference Pipeline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619126" y="2152649"/>
            <a:ext cx="6333828" cy="3805300"/>
            <a:chOff x="619126" y="2152649"/>
            <a:chExt cx="6333828" cy="3805300"/>
          </a:xfrm>
        </p:grpSpPr>
        <p:sp>
          <p:nvSpPr>
            <p:cNvPr id="11" name="Rectangle 10"/>
            <p:cNvSpPr/>
            <p:nvPr/>
          </p:nvSpPr>
          <p:spPr>
            <a:xfrm>
              <a:off x="874325" y="3438525"/>
              <a:ext cx="1646229" cy="457200"/>
            </a:xfrm>
            <a:prstGeom prst="rect">
              <a:avLst/>
            </a:prstGeom>
            <a:ln w="31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Generate Text Labels</a:t>
              </a:r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619126" y="2152649"/>
              <a:ext cx="2162344" cy="753999"/>
            </a:xfrm>
            <a:prstGeom prst="flowChartMagneticDisk">
              <a:avLst/>
            </a:prstGeom>
            <a:ln w="31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(Skycam Images + Labels)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Straight Arrow Connector 14"/>
            <p:cNvCxnSpPr>
              <a:stCxn id="13" idx="3"/>
              <a:endCxn id="11" idx="0"/>
            </p:cNvCxnSpPr>
            <p:nvPr/>
          </p:nvCxnSpPr>
          <p:spPr>
            <a:xfrm flipH="1">
              <a:off x="1697440" y="2906648"/>
              <a:ext cx="2858" cy="531877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879647" y="4427600"/>
              <a:ext cx="1626057" cy="457200"/>
            </a:xfrm>
            <a:prstGeom prst="rect">
              <a:avLst/>
            </a:prstGeom>
            <a:ln w="31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CLIP Model Fine-tune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Straight Arrow Connector 19"/>
            <p:cNvCxnSpPr>
              <a:stCxn id="11" idx="2"/>
              <a:endCxn id="16" idx="0"/>
            </p:cNvCxnSpPr>
            <p:nvPr/>
          </p:nvCxnSpPr>
          <p:spPr>
            <a:xfrm flipH="1">
              <a:off x="1692676" y="3895725"/>
              <a:ext cx="4764" cy="531875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106888" y="5416677"/>
              <a:ext cx="1171576" cy="457200"/>
            </a:xfrm>
            <a:prstGeom prst="rect">
              <a:avLst/>
            </a:prstGeom>
            <a:ln w="31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Features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Straight Arrow Connector 25"/>
            <p:cNvCxnSpPr>
              <a:stCxn id="16" idx="2"/>
              <a:endCxn id="25" idx="0"/>
            </p:cNvCxnSpPr>
            <p:nvPr/>
          </p:nvCxnSpPr>
          <p:spPr>
            <a:xfrm>
              <a:off x="1692676" y="4884800"/>
              <a:ext cx="0" cy="531877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827313" y="3041781"/>
              <a:ext cx="14750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Labels ➡ </a:t>
              </a:r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Text Labels 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38185" y="4030857"/>
              <a:ext cx="14093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Images + Text Labels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72918" y="5019933"/>
              <a:ext cx="21146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Encoder 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➡ </a:t>
              </a:r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Features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99537" y="3459615"/>
              <a:ext cx="1171576" cy="571241"/>
            </a:xfrm>
            <a:prstGeom prst="rect">
              <a:avLst/>
            </a:prstGeom>
            <a:ln w="31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Catboost Regressor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Straight Arrow Connector 38"/>
            <p:cNvCxnSpPr>
              <a:stCxn id="25" idx="3"/>
              <a:endCxn id="38" idx="2"/>
            </p:cNvCxnSpPr>
            <p:nvPr/>
          </p:nvCxnSpPr>
          <p:spPr>
            <a:xfrm flipV="1">
              <a:off x="2278464" y="4030856"/>
              <a:ext cx="2306861" cy="1614421"/>
            </a:xfrm>
            <a:prstGeom prst="bentConnector2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38"/>
            <p:cNvCxnSpPr>
              <a:stCxn id="13" idx="4"/>
              <a:endCxn id="38" idx="0"/>
            </p:cNvCxnSpPr>
            <p:nvPr/>
          </p:nvCxnSpPr>
          <p:spPr>
            <a:xfrm>
              <a:off x="2781470" y="2529649"/>
              <a:ext cx="1803855" cy="929966"/>
            </a:xfrm>
            <a:prstGeom prst="bentConnector2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906764" y="2581800"/>
              <a:ext cx="16882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Labels (cloud coverage): y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81460" y="5696339"/>
              <a:ext cx="16017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Features (2048): x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711108" y="3521527"/>
              <a:ext cx="1241846" cy="447416"/>
            </a:xfrm>
            <a:prstGeom prst="rect">
              <a:avLst/>
            </a:prstGeom>
            <a:ln w="31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Cloud Coverage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Straight Arrow Connector 48"/>
            <p:cNvCxnSpPr>
              <a:stCxn id="38" idx="3"/>
              <a:endCxn id="48" idx="1"/>
            </p:cNvCxnSpPr>
            <p:nvPr/>
          </p:nvCxnSpPr>
          <p:spPr>
            <a:xfrm flipV="1">
              <a:off x="5171113" y="3745235"/>
              <a:ext cx="539995" cy="1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5234936" y="3449964"/>
              <a:ext cx="4459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 %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7635356" y="2220977"/>
            <a:ext cx="3722792" cy="3652900"/>
            <a:chOff x="6952954" y="2305049"/>
            <a:chExt cx="3722792" cy="3652900"/>
          </a:xfrm>
        </p:grpSpPr>
        <p:sp>
          <p:nvSpPr>
            <p:cNvPr id="58" name="Rectangle 57"/>
            <p:cNvSpPr/>
            <p:nvPr/>
          </p:nvSpPr>
          <p:spPr>
            <a:xfrm>
              <a:off x="8593191" y="3876466"/>
              <a:ext cx="1059434" cy="336183"/>
            </a:xfrm>
            <a:prstGeom prst="rect">
              <a:avLst/>
            </a:prstGeom>
            <a:ln w="31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CLIP Model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952954" y="4330719"/>
              <a:ext cx="21170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Encoder 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➡ </a:t>
              </a:r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Features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376690" y="4767055"/>
              <a:ext cx="1483455" cy="413020"/>
            </a:xfrm>
            <a:prstGeom prst="rect">
              <a:avLst/>
            </a:prstGeom>
            <a:ln w="31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Catboost Regressor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166779" y="4323882"/>
              <a:ext cx="15089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Features (2048)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384546" y="5625031"/>
              <a:ext cx="1467744" cy="332918"/>
            </a:xfrm>
            <a:prstGeom prst="rect">
              <a:avLst/>
            </a:prstGeom>
            <a:ln w="31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Cloud Coverage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Straight Arrow Connector 70"/>
            <p:cNvCxnSpPr>
              <a:stCxn id="65" idx="2"/>
              <a:endCxn id="70" idx="0"/>
            </p:cNvCxnSpPr>
            <p:nvPr/>
          </p:nvCxnSpPr>
          <p:spPr>
            <a:xfrm>
              <a:off x="9118418" y="5180075"/>
              <a:ext cx="0" cy="444956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8742452" y="2305049"/>
              <a:ext cx="773023" cy="331267"/>
            </a:xfrm>
            <a:prstGeom prst="rect">
              <a:avLst/>
            </a:prstGeom>
            <a:ln w="31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9151483" y="5267583"/>
              <a:ext cx="4459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 %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3" name="Straight Arrow Connector 102"/>
            <p:cNvCxnSpPr>
              <a:stCxn id="58" idx="2"/>
              <a:endCxn id="65" idx="0"/>
            </p:cNvCxnSpPr>
            <p:nvPr/>
          </p:nvCxnSpPr>
          <p:spPr>
            <a:xfrm flipH="1">
              <a:off x="9118418" y="4212649"/>
              <a:ext cx="4490" cy="554406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72" idx="2"/>
              <a:endCxn id="109" idx="0"/>
            </p:cNvCxnSpPr>
            <p:nvPr/>
          </p:nvCxnSpPr>
          <p:spPr>
            <a:xfrm flipH="1">
              <a:off x="9123678" y="2636316"/>
              <a:ext cx="5286" cy="466796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8606972" y="3103112"/>
              <a:ext cx="1033411" cy="333944"/>
            </a:xfrm>
            <a:prstGeom prst="rect">
              <a:avLst/>
            </a:prstGeom>
            <a:ln w="31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Gradio App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3" name="Straight Arrow Connector 112"/>
            <p:cNvCxnSpPr>
              <a:stCxn id="109" idx="2"/>
              <a:endCxn id="58" idx="0"/>
            </p:cNvCxnSpPr>
            <p:nvPr/>
          </p:nvCxnSpPr>
          <p:spPr>
            <a:xfrm flipH="1">
              <a:off x="9122908" y="3437056"/>
              <a:ext cx="770" cy="439410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70" idx="3"/>
              <a:endCxn id="109" idx="3"/>
            </p:cNvCxnSpPr>
            <p:nvPr/>
          </p:nvCxnSpPr>
          <p:spPr>
            <a:xfrm flipH="1" flipV="1">
              <a:off x="9640383" y="3270084"/>
              <a:ext cx="211907" cy="2521406"/>
            </a:xfrm>
            <a:prstGeom prst="bentConnector3">
              <a:avLst>
                <a:gd name="adj1" fmla="val -427016"/>
              </a:avLst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9170533" y="2723824"/>
              <a:ext cx="10212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Skycam Image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9155370" y="3531370"/>
              <a:ext cx="10212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Skycam Image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7288941" y="1008572"/>
            <a:ext cx="62404" cy="5316028"/>
          </a:xfrm>
          <a:prstGeom prst="straightConnector1">
            <a:avLst/>
          </a:prstGeom>
          <a:ln w="3175" cap="flat" cmpd="sng" algn="ctr">
            <a:solidFill>
              <a:srgbClr val="FF99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066800" y="262189"/>
            <a:ext cx="10058400" cy="807862"/>
          </a:xfrm>
        </p:spPr>
        <p:txBody>
          <a:bodyPr>
            <a:normAutofit/>
          </a:bodyPr>
          <a:lstStyle/>
          <a:p>
            <a:pPr algn="ctr"/>
            <a:r>
              <a:rPr lang="en-US" sz="4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Stack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3564" y="1613001"/>
            <a:ext cx="10721636" cy="4321074"/>
            <a:chOff x="555964" y="1435487"/>
            <a:chExt cx="10274669" cy="4095492"/>
          </a:xfrm>
        </p:grpSpPr>
        <p:pic>
          <p:nvPicPr>
            <p:cNvPr id="2050" name="Picture 2" descr="https://freepngimg.com/thumb/categories/140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964" y="1435487"/>
              <a:ext cx="2664885" cy="2664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s://upload.wikimedia.org/wikipedia/commons/thumb/0/05/Scikit_learn_logo_small.svg/2560px-Scikit_learn_logo_small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6076" y="2051151"/>
              <a:ext cx="2185035" cy="1176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https://pbs.twimg.com/profile_images/1526964416834510848/Njy4Kh2q_400x400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5112" y="3939139"/>
              <a:ext cx="1591840" cy="1591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Media Kit - OpenCV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9930" y="1880371"/>
              <a:ext cx="1154890" cy="1524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Getting started with PyTorch. Deep Learning and Artificial… | by Navaneeth  Dinesh | Medium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431" y="2076061"/>
              <a:ext cx="1839202" cy="1195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File:Kaggle logo.png - Wikipedia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5202" y="4432226"/>
              <a:ext cx="1913713" cy="739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Brand assets - Hugging Fac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1026" y="4313776"/>
              <a:ext cx="3631975" cy="965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Straight Arrow Connector 15"/>
          <p:cNvCxnSpPr/>
          <p:nvPr/>
        </p:nvCxnSpPr>
        <p:spPr>
          <a:xfrm flipV="1">
            <a:off x="0" y="1331580"/>
            <a:ext cx="12192000" cy="103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/>
        </p:nvSpPr>
        <p:spPr>
          <a:xfrm>
            <a:off x="996950" y="160999"/>
            <a:ext cx="10058400" cy="8238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5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45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4294967295"/>
          </p:nvPr>
        </p:nvSpPr>
        <p:spPr>
          <a:xfrm>
            <a:off x="504825" y="1276350"/>
            <a:ext cx="11334750" cy="484822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70" b="1" dirty="0" smtClean="0">
                <a:ln w="0"/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I: CLIP Model</a:t>
            </a:r>
            <a:r>
              <a:rPr lang="en-US" sz="1470" b="1" dirty="0" smtClean="0">
                <a:ln w="0"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7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 Generated text from the cloud coverage value. Ex: cloud coverage = 97 , Text = “There is High Cloud Coverage. Opaque Cloud Coverage is 97%”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7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 Fine-tuned Contrastive Language Image Pretrained (CLIP) model on the skycam images + corresponding text.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7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7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70" b="1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Reason:</a:t>
            </a:r>
            <a:r>
              <a:rPr lang="en-US" sz="147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CLIP is used for image text similarity problems. Fine-tuned model is used to extract features from all the images.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7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II: </a:t>
            </a:r>
            <a:r>
              <a:rPr lang="en-US" sz="1470" b="1" dirty="0" smtClean="0">
                <a:ln w="0"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Cat-Boost Model: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7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70" b="1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Reason:</a:t>
            </a:r>
            <a:r>
              <a:rPr lang="en-US" sz="147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Since there are </a:t>
            </a:r>
            <a:r>
              <a:rPr lang="en-US" sz="1470" b="1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2048</a:t>
            </a:r>
            <a:r>
              <a:rPr lang="en-US" sz="147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input features, Catboost is used as its robust to outliers, highly efficient, provides out of box support &amp; is fast.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7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 Extracted features from CLIP, will act as input features to Cat-Boost Model + cloud coverage value will act as target feature.</a:t>
            </a:r>
            <a:endParaRPr lang="en-US" sz="147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7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7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Found out </a:t>
            </a:r>
            <a:r>
              <a:rPr lang="en-US" sz="147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47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est Hyperparameters for Catboost model and implemented a Regressor which predicts cloud coverage in %.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" dirty="0" smtClean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7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sz="147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III: </a:t>
            </a:r>
            <a:r>
              <a:rPr lang="en-US" sz="1470" b="1" dirty="0" smtClean="0">
                <a:ln w="0"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7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7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Developed &amp; Deployed Gradio App on Hugging Face, inputs a skycam image and outputs cloud coverage in %. </a:t>
            </a:r>
            <a:endParaRPr lang="en-US" sz="1470" b="1" dirty="0" smtClean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7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7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 Repo Link</a:t>
            </a:r>
            <a:r>
              <a:rPr lang="en-US" sz="147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|   </a:t>
            </a:r>
            <a:r>
              <a:rPr lang="en-US" sz="147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Webapp Link</a:t>
            </a:r>
            <a:r>
              <a:rPr lang="en-US" sz="147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|   </a:t>
            </a:r>
            <a:r>
              <a:rPr lang="en-US" sz="147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Demo Link</a:t>
            </a:r>
            <a:r>
              <a:rPr lang="en-US" sz="147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</a:t>
            </a:r>
            <a:r>
              <a:rPr lang="en-US" sz="147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Article </a:t>
            </a:r>
            <a:r>
              <a:rPr lang="en-US" sz="147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Link</a:t>
            </a:r>
            <a:endParaRPr lang="en-US" sz="147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0" y="1074405"/>
            <a:ext cx="12192000" cy="103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/>
        </p:nvSpPr>
        <p:spPr>
          <a:xfrm>
            <a:off x="901700" y="281901"/>
            <a:ext cx="10058400" cy="8238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4294967295"/>
          </p:nvPr>
        </p:nvSpPr>
        <p:spPr>
          <a:xfrm>
            <a:off x="523875" y="1367132"/>
            <a:ext cx="11172825" cy="20798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successfully predicts cloud coverage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(0% to 100%) (metrics given below) from skycam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images, offering valuable weather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Future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integration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model with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skycam’s and also creating early alerting systems w.r.t climatic drifts.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86018" y="3399367"/>
            <a:ext cx="6766013" cy="2695291"/>
            <a:chOff x="2786018" y="3437467"/>
            <a:chExt cx="6766013" cy="269529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86018" y="3437467"/>
              <a:ext cx="6766013" cy="237066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758221" y="5855759"/>
              <a:ext cx="28216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Figure: Catboost Model Regressor Metrics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0" y="1245855"/>
            <a:ext cx="12192000" cy="103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75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/>
        </p:nvSpPr>
        <p:spPr>
          <a:xfrm>
            <a:off x="1066800" y="33123"/>
            <a:ext cx="10058400" cy="8238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5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Screenshots</a:t>
            </a:r>
            <a:endParaRPr lang="en-US" sz="45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35168" y="1073924"/>
            <a:ext cx="11016602" cy="2441218"/>
            <a:chOff x="273243" y="1178699"/>
            <a:chExt cx="11016602" cy="244121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1959" y="1178699"/>
              <a:ext cx="7917886" cy="24412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TextBox 2"/>
            <p:cNvSpPr txBox="1"/>
            <p:nvPr/>
          </p:nvSpPr>
          <p:spPr>
            <a:xfrm>
              <a:off x="273243" y="2419424"/>
              <a:ext cx="3034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Figure: Gradio UI Deployed on Hugging Face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5295" y="3744190"/>
            <a:ext cx="10847109" cy="2430501"/>
            <a:chOff x="442736" y="3782290"/>
            <a:chExt cx="10847109" cy="24305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1959" y="3782290"/>
              <a:ext cx="7917886" cy="243050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442736" y="5001191"/>
              <a:ext cx="24978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Figure: Low Cloud Coverage Sample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 flipV="1">
            <a:off x="0" y="893430"/>
            <a:ext cx="12192000" cy="103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97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/>
        </p:nvSpPr>
        <p:spPr>
          <a:xfrm>
            <a:off x="901700" y="25653"/>
            <a:ext cx="10058400" cy="8238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Screenshots</a:t>
            </a:r>
            <a:endParaRPr lang="en-US" sz="45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8968" y="1043561"/>
            <a:ext cx="10988027" cy="2518790"/>
            <a:chOff x="301818" y="1110236"/>
            <a:chExt cx="10988027" cy="2518790"/>
          </a:xfrm>
        </p:grpSpPr>
        <p:sp>
          <p:nvSpPr>
            <p:cNvPr id="3" name="TextBox 2"/>
            <p:cNvSpPr txBox="1"/>
            <p:nvPr/>
          </p:nvSpPr>
          <p:spPr>
            <a:xfrm>
              <a:off x="301818" y="2267024"/>
              <a:ext cx="28071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Figure: </a:t>
              </a: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Moderate Cloud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Coverage Sample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1959" y="1110236"/>
              <a:ext cx="7917886" cy="251879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  <p:grpSp>
        <p:nvGrpSpPr>
          <p:cNvPr id="11" name="Group 10"/>
          <p:cNvGrpSpPr/>
          <p:nvPr/>
        </p:nvGrpSpPr>
        <p:grpSpPr>
          <a:xfrm>
            <a:off x="499886" y="3755797"/>
            <a:ext cx="10847109" cy="2444978"/>
            <a:chOff x="442736" y="3755797"/>
            <a:chExt cx="10847109" cy="2444978"/>
          </a:xfrm>
        </p:grpSpPr>
        <p:sp>
          <p:nvSpPr>
            <p:cNvPr id="10" name="TextBox 9"/>
            <p:cNvSpPr txBox="1"/>
            <p:nvPr/>
          </p:nvSpPr>
          <p:spPr>
            <a:xfrm>
              <a:off x="442736" y="4924991"/>
              <a:ext cx="25234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Figure: High Cloud Coverage Sample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1959" y="3755797"/>
              <a:ext cx="7917886" cy="24449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cxnSp>
        <p:nvCxnSpPr>
          <p:cNvPr id="12" name="Straight Arrow Connector 11"/>
          <p:cNvCxnSpPr/>
          <p:nvPr/>
        </p:nvCxnSpPr>
        <p:spPr>
          <a:xfrm flipV="1">
            <a:off x="0" y="864855"/>
            <a:ext cx="12192000" cy="103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75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2567</TotalTime>
  <Words>708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Times New Roman</vt:lpstr>
      <vt:lpstr>Wingdings</vt:lpstr>
      <vt:lpstr>Retrospect</vt:lpstr>
      <vt:lpstr>Introduction</vt:lpstr>
      <vt:lpstr>Objectives of Project</vt:lpstr>
      <vt:lpstr>Domain Knowledge</vt:lpstr>
      <vt:lpstr>System Architecture</vt:lpstr>
      <vt:lpstr>Technological Stack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Admin</cp:lastModifiedBy>
  <cp:revision>755</cp:revision>
  <dcterms:created xsi:type="dcterms:W3CDTF">2022-01-20T06:21:00Z</dcterms:created>
  <dcterms:modified xsi:type="dcterms:W3CDTF">2023-09-27T09:38:38Z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44AEE014C076476BA901DCD18382FCE2</vt:lpwstr>
  </property>
  <property fmtid="{D5CDD505-2E9C-101B-9397-08002B2CF9AE}" pid="3" name="KSOProductBuildVer">
    <vt:lpwstr>1033-11.2.0.10443</vt:lpwstr>
  </property>
</Properties>
</file>