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67" r:id="rId38"/>
    <p:sldId id="268" r:id="rId39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85"/>
  </p:normalViewPr>
  <p:slideViewPr>
    <p:cSldViewPr snapToGrid="0">
      <p:cViewPr varScale="1">
        <p:scale>
          <a:sx n="119" d="100"/>
          <a:sy n="119" d="100"/>
        </p:scale>
        <p:origin x="90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e3f480939_0_1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e3f480939_0_1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e3f480939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e3f480939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e3f480939_0_1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e3f480939_0_1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e3f480939_0_1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e3f480939_0_1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e3f480939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e3f480939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e3f480939_0_1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e3f480939_0_1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e3f480939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e3f480939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 model accurately predicted generally 99% of these populations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e3f480939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e3f480939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e3f480939_0_10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e3f480939_0_10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e3f480939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e3f480939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e3f48093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e3f480939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e417859e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e417859e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e3f480939_0_1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e3f480939_0_1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e3f480939_0_1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e3f480939_0_1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e3f480939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e3f480939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e3f480939_0_1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e3f480939_0_1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e3f480939_0_1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e3f480939_0_1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e417859e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e417859e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e417859eb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e417859eb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e417859e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e417859eb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e417859eb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e417859eb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3f48093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e3f48093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e417859eb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e417859eb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e3f480939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e3f480939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e417859eb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e417859eb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e3f480939_0_1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e3f480939_0_1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2018, TX Alcohol Tax Revenue was $1.3 Billion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5YR projection summed, TX can generate between: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$4-6 Billion in Total Tax Fees Revenue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e3f480939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e3f480939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e417859eb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e417859eb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e3f480939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e3f480939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e3f480939_0_1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e3f480939_0_1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e3f480939_0_1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e3f480939_0_1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e417859eb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e417859eb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e3f480939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e3f480939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e3f480939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e3f480939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e3f480939_0_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e3f480939_0_9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e3f480939_0_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e3f480939_0_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e3f480939_0_10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e3f480939_0_10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554575" y="1596525"/>
            <a:ext cx="5487600" cy="27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Marijuana Sales &amp; Tax Revenue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5-Year Projection of Texas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Mychael A. Solis-Wheeler (Team 7)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8/7/2019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219451" cy="300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II. Data Understanding-Exploratory Analysis</a:t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967975" y="3797000"/>
            <a:ext cx="70794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Figure 4ab. 2014-2018 CO yearly total marijuana sales (a-left) and tax fees revenue (b-right)</a:t>
            </a:r>
            <a:endParaRPr sz="12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56520" cy="262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170125"/>
            <a:ext cx="4256494" cy="26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III. Data Preparation</a:t>
            </a:r>
            <a:endParaRPr/>
          </a:p>
        </p:txBody>
      </p:sp>
      <p:sp>
        <p:nvSpPr>
          <p:cNvPr id="134" name="Google Shape;134;p23"/>
          <p:cNvSpPr/>
          <p:nvPr/>
        </p:nvSpPr>
        <p:spPr>
          <a:xfrm>
            <a:off x="212525" y="1839850"/>
            <a:ext cx="1445400" cy="97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DATA CLEANING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(read, checked, &amp; prepared data)</a:t>
            </a:r>
            <a:endParaRPr sz="1200"/>
          </a:p>
        </p:txBody>
      </p:sp>
      <p:sp>
        <p:nvSpPr>
          <p:cNvPr id="135" name="Google Shape;135;p23"/>
          <p:cNvSpPr/>
          <p:nvPr/>
        </p:nvSpPr>
        <p:spPr>
          <a:xfrm>
            <a:off x="2251100" y="1839850"/>
            <a:ext cx="1813200" cy="97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DATA PROCESSING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(managed, transformed, &amp; merged data)</a:t>
            </a:r>
            <a:endParaRPr sz="1200"/>
          </a:p>
        </p:txBody>
      </p:sp>
      <p:sp>
        <p:nvSpPr>
          <p:cNvPr id="136" name="Google Shape;136;p23"/>
          <p:cNvSpPr/>
          <p:nvPr/>
        </p:nvSpPr>
        <p:spPr>
          <a:xfrm>
            <a:off x="4657500" y="1839850"/>
            <a:ext cx="2016000" cy="97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REVIEW ANALYSIS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(reviewed, explored, &amp; assessed processed data)</a:t>
            </a:r>
            <a:endParaRPr sz="1200"/>
          </a:p>
        </p:txBody>
      </p:sp>
      <p:sp>
        <p:nvSpPr>
          <p:cNvPr id="137" name="Google Shape;137;p23"/>
          <p:cNvSpPr/>
          <p:nvPr/>
        </p:nvSpPr>
        <p:spPr>
          <a:xfrm>
            <a:off x="7217050" y="1839850"/>
            <a:ext cx="1728600" cy="97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DATA PARTITIONING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(created training &amp; validation sets)</a:t>
            </a:r>
            <a:endParaRPr sz="1200"/>
          </a:p>
        </p:txBody>
      </p:sp>
      <p:cxnSp>
        <p:nvCxnSpPr>
          <p:cNvPr id="138" name="Google Shape;138;p23"/>
          <p:cNvCxnSpPr>
            <a:stCxn id="134" idx="3"/>
            <a:endCxn id="135" idx="1"/>
          </p:cNvCxnSpPr>
          <p:nvPr/>
        </p:nvCxnSpPr>
        <p:spPr>
          <a:xfrm>
            <a:off x="1657925" y="2326750"/>
            <a:ext cx="59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23"/>
          <p:cNvCxnSpPr>
            <a:endCxn id="136" idx="1"/>
          </p:cNvCxnSpPr>
          <p:nvPr/>
        </p:nvCxnSpPr>
        <p:spPr>
          <a:xfrm>
            <a:off x="4064400" y="2326750"/>
            <a:ext cx="59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40;p23"/>
          <p:cNvCxnSpPr>
            <a:endCxn id="137" idx="1"/>
          </p:cNvCxnSpPr>
          <p:nvPr/>
        </p:nvCxnSpPr>
        <p:spPr>
          <a:xfrm>
            <a:off x="6673450" y="2326750"/>
            <a:ext cx="543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III. Data Preparation-Data Partitioning</a:t>
            </a:r>
            <a:endParaRPr/>
          </a:p>
        </p:txBody>
      </p:sp>
      <p:sp>
        <p:nvSpPr>
          <p:cNvPr id="161" name="Google Shape;161;p26"/>
          <p:cNvSpPr txBox="1"/>
          <p:nvPr/>
        </p:nvSpPr>
        <p:spPr>
          <a:xfrm>
            <a:off x="954800" y="3797000"/>
            <a:ext cx="70794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Figure 9ab. 2014-2018 San Antonio population linear (a-blue) and quadratic (b-purple)</a:t>
            </a:r>
            <a:endParaRPr sz="11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56520" cy="262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70125"/>
            <a:ext cx="4256525" cy="2626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III. Data Preparation-Data Partitioning</a:t>
            </a:r>
            <a:endParaRPr/>
          </a:p>
        </p:txBody>
      </p:sp>
      <p:sp>
        <p:nvSpPr>
          <p:cNvPr id="169" name="Google Shape;169;p27"/>
          <p:cNvSpPr txBox="1"/>
          <p:nvPr/>
        </p:nvSpPr>
        <p:spPr>
          <a:xfrm>
            <a:off x="954800" y="3797000"/>
            <a:ext cx="70794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Figure 10ab. 2014-2018 Houston population linear (a-blue) and quadratic (b-purple)</a:t>
            </a:r>
            <a:endParaRPr sz="1200" b="1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150" y="1170125"/>
            <a:ext cx="4256494" cy="262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625" y="1170125"/>
            <a:ext cx="4256520" cy="26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IV. Modeling </a:t>
            </a:r>
            <a:endParaRPr/>
          </a:p>
        </p:txBody>
      </p:sp>
      <p:sp>
        <p:nvSpPr>
          <p:cNvPr id="177" name="Google Shape;177;p28"/>
          <p:cNvSpPr/>
          <p:nvPr/>
        </p:nvSpPr>
        <p:spPr>
          <a:xfrm>
            <a:off x="329700" y="2165875"/>
            <a:ext cx="2183700" cy="7368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 RATE MODELS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(Dollar Per Person From 2014-2018 in CO)</a:t>
            </a:r>
            <a:endParaRPr/>
          </a:p>
        </p:txBody>
      </p:sp>
      <p:sp>
        <p:nvSpPr>
          <p:cNvPr id="178" name="Google Shape;178;p28"/>
          <p:cNvSpPr/>
          <p:nvPr/>
        </p:nvSpPr>
        <p:spPr>
          <a:xfrm>
            <a:off x="3291150" y="2190125"/>
            <a:ext cx="2323800" cy="787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POP 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FORECASTING MODEL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(For 2018-2022 in TX)</a:t>
            </a:r>
            <a:endParaRPr/>
          </a:p>
        </p:txBody>
      </p:sp>
      <p:sp>
        <p:nvSpPr>
          <p:cNvPr id="179" name="Google Shape;179;p28"/>
          <p:cNvSpPr/>
          <p:nvPr/>
        </p:nvSpPr>
        <p:spPr>
          <a:xfrm>
            <a:off x="2562227" y="2215475"/>
            <a:ext cx="680100" cy="7368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8"/>
          <p:cNvSpPr/>
          <p:nvPr/>
        </p:nvSpPr>
        <p:spPr>
          <a:xfrm>
            <a:off x="5712675" y="2215475"/>
            <a:ext cx="680100" cy="7368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8"/>
          <p:cNvSpPr/>
          <p:nvPr/>
        </p:nvSpPr>
        <p:spPr>
          <a:xfrm>
            <a:off x="6490500" y="2190125"/>
            <a:ext cx="2323800" cy="787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PROJECTED MJ SALES &amp; TAX REVENUE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(For 2018-2022 in TX)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IV. Modeling-CO Rate Models </a:t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900175" cy="176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2575" y="1170125"/>
            <a:ext cx="3117949" cy="18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1200" y="1169637"/>
            <a:ext cx="3057960" cy="183477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 txBox="1"/>
          <p:nvPr/>
        </p:nvSpPr>
        <p:spPr>
          <a:xfrm>
            <a:off x="968975" y="3156325"/>
            <a:ext cx="7475700" cy="7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Figure 13abc. 2014-2018 CO rate of total (a-blue), medical (b-purple), and retail marijuana sale dollars (c-orange) per person</a:t>
            </a:r>
            <a:endParaRPr sz="1200" b="1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IV. Modeling </a:t>
            </a:r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title"/>
          </p:nvPr>
        </p:nvSpPr>
        <p:spPr>
          <a:xfrm>
            <a:off x="421875" y="1122175"/>
            <a:ext cx="3492000" cy="27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</a:rPr>
              <a:t>14 TOTAL MODELS TESTED</a:t>
            </a:r>
            <a:endParaRPr sz="16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</a:rPr>
              <a:t>BEST ACCURACY:</a:t>
            </a:r>
            <a:endParaRPr sz="16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/>
              <a:t>Combined Model</a:t>
            </a:r>
            <a:endParaRPr sz="1400"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Quadratic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Drift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Holt Winters-Double Exponential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Advanced Neural Networks (50/100)</a:t>
            </a:r>
            <a:endParaRPr sz="1400"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700" y="0"/>
            <a:ext cx="443865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IV. Modeling-Pop Forecasting Model</a:t>
            </a:r>
            <a:endParaRPr/>
          </a:p>
        </p:txBody>
      </p:sp>
      <p:sp>
        <p:nvSpPr>
          <p:cNvPr id="203" name="Google Shape;203;p31"/>
          <p:cNvSpPr txBox="1"/>
          <p:nvPr/>
        </p:nvSpPr>
        <p:spPr>
          <a:xfrm>
            <a:off x="968975" y="4030875"/>
            <a:ext cx="7079400" cy="7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Figure 14abc. 2014-2018 forecasted Texas (a-left) and San Antonio populations from Combined model forecasting</a:t>
            </a:r>
            <a:endParaRPr sz="1100" b="1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34825" cy="2691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200" y="1163950"/>
            <a:ext cx="4413980" cy="272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IV. Modeling-Pop Forecasting Model</a:t>
            </a:r>
            <a:endParaRPr/>
          </a:p>
        </p:txBody>
      </p:sp>
      <p:sp>
        <p:nvSpPr>
          <p:cNvPr id="211" name="Google Shape;211;p32"/>
          <p:cNvSpPr txBox="1"/>
          <p:nvPr/>
        </p:nvSpPr>
        <p:spPr>
          <a:xfrm>
            <a:off x="855600" y="4455950"/>
            <a:ext cx="707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Figure 15. 2014-2018 forecasted Houston populations from Combined model forecasting</a:t>
            </a:r>
            <a:endParaRPr sz="1200" b="1"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538" y="1017737"/>
            <a:ext cx="5710324" cy="352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IV. Modeling-Limitations</a:t>
            </a:r>
            <a:endParaRPr/>
          </a:p>
        </p:txBody>
      </p:sp>
      <p:sp>
        <p:nvSpPr>
          <p:cNvPr id="218" name="Google Shape;218;p33"/>
          <p:cNvSpPr txBox="1"/>
          <p:nvPr/>
        </p:nvSpPr>
        <p:spPr>
          <a:xfrm>
            <a:off x="212550" y="1161900"/>
            <a:ext cx="7070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One Model May Not Rule Them All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More Factors Getting That Revenue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No Time-Series Cross-Validation Done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0275" y="299900"/>
            <a:ext cx="3122026" cy="280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romanUcPeriod"/>
            </a:pPr>
            <a:r>
              <a:rPr lang="en">
                <a:solidFill>
                  <a:srgbClr val="000000"/>
                </a:solidFill>
              </a:rPr>
              <a:t>Business Understanding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romanUcPeriod"/>
            </a:pPr>
            <a:r>
              <a:rPr lang="en">
                <a:solidFill>
                  <a:srgbClr val="000000"/>
                </a:solidFill>
              </a:rPr>
              <a:t>Data Understanding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romanUcPeriod"/>
            </a:pPr>
            <a:r>
              <a:rPr lang="en">
                <a:solidFill>
                  <a:srgbClr val="000000"/>
                </a:solidFill>
              </a:rPr>
              <a:t>Data Preparation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romanUcPeriod"/>
            </a:pPr>
            <a:r>
              <a:rPr lang="en">
                <a:solidFill>
                  <a:srgbClr val="000000"/>
                </a:solidFill>
              </a:rPr>
              <a:t>Modeling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romanUcPeriod"/>
            </a:pPr>
            <a:r>
              <a:rPr lang="en">
                <a:solidFill>
                  <a:srgbClr val="000000"/>
                </a:solidFill>
              </a:rPr>
              <a:t>Evaluation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romanUcPeriod"/>
            </a:pPr>
            <a:r>
              <a:rPr lang="en">
                <a:solidFill>
                  <a:srgbClr val="000000"/>
                </a:solidFill>
              </a:rPr>
              <a:t>Deployment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600" y="0"/>
            <a:ext cx="5308400" cy="5036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V. Evaluation-TX Cities</a:t>
            </a:r>
            <a:endParaRPr/>
          </a:p>
        </p:txBody>
      </p:sp>
      <p:pic>
        <p:nvPicPr>
          <p:cNvPr id="225" name="Google Shape;225;p34"/>
          <p:cNvPicPr preferRelativeResize="0"/>
          <p:nvPr/>
        </p:nvPicPr>
        <p:blipFill rotWithShape="1">
          <a:blip r:embed="rId3">
            <a:alphaModFix/>
          </a:blip>
          <a:srcRect r="40327"/>
          <a:stretch/>
        </p:blipFill>
        <p:spPr>
          <a:xfrm>
            <a:off x="1307450" y="1230253"/>
            <a:ext cx="6529099" cy="343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50" y="56675"/>
            <a:ext cx="8150700" cy="496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3526883" y="2152987"/>
            <a:ext cx="905268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Dallas</a:t>
            </a:r>
            <a:endParaRPr sz="1600" dirty="0"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</p:txBody>
      </p:sp>
      <p:sp>
        <p:nvSpPr>
          <p:cNvPr id="232" name="Google Shape;232;p35"/>
          <p:cNvSpPr txBox="1"/>
          <p:nvPr/>
        </p:nvSpPr>
        <p:spPr>
          <a:xfrm>
            <a:off x="2404998" y="2559061"/>
            <a:ext cx="779266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Austin</a:t>
            </a:r>
            <a:endParaRPr sz="1600" dirty="0"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</p:txBody>
      </p:sp>
      <p:sp>
        <p:nvSpPr>
          <p:cNvPr id="233" name="Google Shape;233;p35"/>
          <p:cNvSpPr txBox="1"/>
          <p:nvPr/>
        </p:nvSpPr>
        <p:spPr>
          <a:xfrm>
            <a:off x="4572000" y="2644450"/>
            <a:ext cx="1075765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err="1"/>
              <a:t>FtWorth</a:t>
            </a:r>
            <a:endParaRPr sz="1600" dirty="0"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</p:txBody>
      </p:sp>
      <p:sp>
        <p:nvSpPr>
          <p:cNvPr id="234" name="Google Shape;234;p35"/>
          <p:cNvSpPr txBox="1"/>
          <p:nvPr/>
        </p:nvSpPr>
        <p:spPr>
          <a:xfrm>
            <a:off x="6960899" y="3293348"/>
            <a:ext cx="910939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Plano</a:t>
            </a:r>
            <a:endParaRPr sz="1600" dirty="0"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</p:txBody>
      </p:sp>
      <p:sp>
        <p:nvSpPr>
          <p:cNvPr id="235" name="Google Shape;235;p35"/>
          <p:cNvSpPr txBox="1"/>
          <p:nvPr/>
        </p:nvSpPr>
        <p:spPr>
          <a:xfrm>
            <a:off x="5729917" y="3293348"/>
            <a:ext cx="910939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Laredo</a:t>
            </a:r>
            <a:endParaRPr sz="1600" dirty="0"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13" y="0"/>
            <a:ext cx="8161575" cy="50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38" y="0"/>
            <a:ext cx="8189925" cy="505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63" y="-12"/>
            <a:ext cx="8173674" cy="50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50" y="0"/>
            <a:ext cx="8204100" cy="50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9"/>
          <p:cNvSpPr txBox="1"/>
          <p:nvPr/>
        </p:nvSpPr>
        <p:spPr>
          <a:xfrm>
            <a:off x="2399174" y="2678654"/>
            <a:ext cx="817361" cy="49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Austin</a:t>
            </a:r>
            <a:endParaRPr sz="1600" dirty="0"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</p:txBody>
      </p:sp>
      <p:sp>
        <p:nvSpPr>
          <p:cNvPr id="257" name="Google Shape;257;p39"/>
          <p:cNvSpPr txBox="1"/>
          <p:nvPr/>
        </p:nvSpPr>
        <p:spPr>
          <a:xfrm>
            <a:off x="3485587" y="2291054"/>
            <a:ext cx="817361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Dallas</a:t>
            </a:r>
            <a:endParaRPr sz="1600" dirty="0"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</p:txBody>
      </p:sp>
      <p:sp>
        <p:nvSpPr>
          <p:cNvPr id="258" name="Google Shape;258;p39"/>
          <p:cNvSpPr txBox="1"/>
          <p:nvPr/>
        </p:nvSpPr>
        <p:spPr>
          <a:xfrm>
            <a:off x="4679409" y="2734277"/>
            <a:ext cx="9327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err="1"/>
              <a:t>FtWorth</a:t>
            </a:r>
            <a:endParaRPr sz="1600" dirty="0"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</p:txBody>
      </p:sp>
      <p:sp>
        <p:nvSpPr>
          <p:cNvPr id="259" name="Google Shape;259;p39"/>
          <p:cNvSpPr txBox="1"/>
          <p:nvPr/>
        </p:nvSpPr>
        <p:spPr>
          <a:xfrm>
            <a:off x="5791075" y="3322266"/>
            <a:ext cx="835636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Laredo</a:t>
            </a:r>
            <a:endParaRPr sz="1600" dirty="0"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</p:txBody>
      </p:sp>
      <p:sp>
        <p:nvSpPr>
          <p:cNvPr id="260" name="Google Shape;260;p39"/>
          <p:cNvSpPr txBox="1"/>
          <p:nvPr/>
        </p:nvSpPr>
        <p:spPr>
          <a:xfrm>
            <a:off x="6960899" y="3322266"/>
            <a:ext cx="835635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Plano</a:t>
            </a:r>
            <a:endParaRPr sz="1600" dirty="0"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163" y="0"/>
            <a:ext cx="7171674" cy="502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38" y="-12"/>
            <a:ext cx="71247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-12"/>
            <a:ext cx="71247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-12"/>
            <a:ext cx="71247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romanUcPeriod"/>
            </a:pPr>
            <a:r>
              <a:rPr lang="en"/>
              <a:t>Business Understanding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$78.5 Billion in losses from US Opioid Epidemic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$6.7 Billion Marijuana Sales since 2014 in CO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What if TX had full marijuana legalization since 2018?</a:t>
            </a:r>
            <a:endParaRPr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0"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dirty="0">
                <a:solidFill>
                  <a:srgbClr val="000000"/>
                </a:solidFill>
              </a:rPr>
              <a:t>Both for medical &amp; recreational marijuana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5375" y="611475"/>
            <a:ext cx="2986925" cy="16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463" y="-12"/>
            <a:ext cx="7229475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V. Evaluation-TX State</a:t>
            </a:r>
            <a:endParaRPr/>
          </a:p>
        </p:txBody>
      </p:sp>
      <p:pic>
        <p:nvPicPr>
          <p:cNvPr id="291" name="Google Shape;29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781050" cy="17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3450" y="1063850"/>
            <a:ext cx="3223625" cy="19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7075" y="1135313"/>
            <a:ext cx="2908938" cy="1784087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5"/>
          <p:cNvSpPr txBox="1"/>
          <p:nvPr/>
        </p:nvSpPr>
        <p:spPr>
          <a:xfrm>
            <a:off x="898100" y="3036975"/>
            <a:ext cx="7079400" cy="7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Figure 16 2018-2022 TX forecasted total (a-blue), medical (b-purple), and retail (c-orange) marijuana sales with trend lines.</a:t>
            </a:r>
            <a:endParaRPr sz="1200" b="1"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V. Evaluation-TX State</a:t>
            </a:r>
            <a:endParaRPr/>
          </a:p>
        </p:txBody>
      </p:sp>
      <p:pic>
        <p:nvPicPr>
          <p:cNvPr id="300" name="Google Shape;300;p46"/>
          <p:cNvPicPr preferRelativeResize="0"/>
          <p:nvPr/>
        </p:nvPicPr>
        <p:blipFill rotWithShape="1">
          <a:blip r:embed="rId3">
            <a:alphaModFix/>
          </a:blip>
          <a:srcRect r="2229" b="2257"/>
          <a:stretch/>
        </p:blipFill>
        <p:spPr>
          <a:xfrm>
            <a:off x="3816150" y="0"/>
            <a:ext cx="5327851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>
            <a:spLocks noGrp="1"/>
          </p:cNvSpPr>
          <p:nvPr>
            <p:ph type="title"/>
          </p:nvPr>
        </p:nvSpPr>
        <p:spPr>
          <a:xfrm>
            <a:off x="311700" y="194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V. Evaluation-The Numbers</a:t>
            </a:r>
            <a:endParaRPr/>
          </a:p>
        </p:txBody>
      </p:sp>
      <p:sp>
        <p:nvSpPr>
          <p:cNvPr id="306" name="Google Shape;306;p47"/>
          <p:cNvSpPr txBox="1"/>
          <p:nvPr/>
        </p:nvSpPr>
        <p:spPr>
          <a:xfrm>
            <a:off x="199350" y="767025"/>
            <a:ext cx="7070400" cy="4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For 2018 (1st Full Legalized Year) in TX Overall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$3.6 Billion in Total Marijuana Sales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$2 Billion in Medical Marijuana Sales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$1.6 Billion in Recreational Marijuana Sales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$300 Million in TX Sales Tax Revenue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For 2022 (5th Full Legalized Year) in TX Overall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$8.1 Billion in Total Marijuana Sales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$1.7 Billion in Medical Marijuana Sales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$6.4 Billion in Recreational Marijuana Sales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$670 Million in TX Sales Tax Revenue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For 2018-2022 in TX Overall Summed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$42.2 Billion in Total Marijuana Sales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$14 Billion in Medical Marijuana Sales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$28.2 Billion in Recreational Marijuana Sales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$460 Million  in Licenses &amp; Fees  Revenue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$3.5 Billion in TX Sales Tax Revenue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$6.3 Billion in Total Tax Fees Revenue (exclusively w/CO tax rates)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" name="Google Shape;307;p47"/>
          <p:cNvPicPr preferRelativeResize="0"/>
          <p:nvPr/>
        </p:nvPicPr>
        <p:blipFill rotWithShape="1">
          <a:blip r:embed="rId3">
            <a:alphaModFix/>
          </a:blip>
          <a:srcRect b="10225"/>
          <a:stretch/>
        </p:blipFill>
        <p:spPr>
          <a:xfrm>
            <a:off x="6201550" y="328600"/>
            <a:ext cx="2630750" cy="25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7"/>
          <p:cNvSpPr txBox="1"/>
          <p:nvPr/>
        </p:nvSpPr>
        <p:spPr>
          <a:xfrm>
            <a:off x="6293975" y="3288700"/>
            <a:ext cx="2445900" cy="11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$4-6 Billion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from total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taxes &amp; fees summed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across these 5 years!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VI. Deployment</a:t>
            </a:r>
            <a:endParaRPr/>
          </a:p>
        </p:txBody>
      </p:sp>
      <p:sp>
        <p:nvSpPr>
          <p:cNvPr id="314" name="Google Shape;314;p48"/>
          <p:cNvSpPr txBox="1"/>
          <p:nvPr/>
        </p:nvSpPr>
        <p:spPr>
          <a:xfrm>
            <a:off x="212550" y="1161900"/>
            <a:ext cx="7070400" cy="3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For Assisting Marijuana Business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To locate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To invest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For TX State &amp; Local governments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To plan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To regulate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For TX consumers &amp; prospective employees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To be informed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To participate</a:t>
            </a:r>
            <a:endParaRPr/>
          </a:p>
        </p:txBody>
      </p:sp>
      <p:pic>
        <p:nvPicPr>
          <p:cNvPr id="315" name="Google Shape;31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2950" y="1819475"/>
            <a:ext cx="1724100" cy="216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2950" y="642486"/>
            <a:ext cx="2182775" cy="117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22" name="Google Shape;322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romanUcPeriod"/>
            </a:pPr>
            <a:r>
              <a:rPr lang="en">
                <a:solidFill>
                  <a:srgbClr val="000000"/>
                </a:solidFill>
              </a:rPr>
              <a:t>Business Understanding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romanUcPeriod"/>
            </a:pPr>
            <a:r>
              <a:rPr lang="en">
                <a:solidFill>
                  <a:srgbClr val="000000"/>
                </a:solidFill>
              </a:rPr>
              <a:t>Data Understanding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romanUcPeriod"/>
            </a:pPr>
            <a:r>
              <a:rPr lang="en">
                <a:solidFill>
                  <a:srgbClr val="000000"/>
                </a:solidFill>
              </a:rPr>
              <a:t>Data Preparation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romanUcPeriod"/>
            </a:pPr>
            <a:r>
              <a:rPr lang="en">
                <a:solidFill>
                  <a:srgbClr val="000000"/>
                </a:solidFill>
              </a:rPr>
              <a:t>Modeling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romanUcPeriod"/>
            </a:pPr>
            <a:r>
              <a:rPr lang="en">
                <a:solidFill>
                  <a:srgbClr val="000000"/>
                </a:solidFill>
              </a:rPr>
              <a:t>Evaluation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romanUcPeriod"/>
            </a:pPr>
            <a:r>
              <a:rPr lang="en">
                <a:solidFill>
                  <a:srgbClr val="000000"/>
                </a:solidFill>
              </a:rPr>
              <a:t>Deployment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23" name="Google Shape;32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600" y="0"/>
            <a:ext cx="5308400" cy="5036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329" name="Google Shape;32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476" y="1176050"/>
            <a:ext cx="6861025" cy="38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III. Data Preparation-Review Analysis</a:t>
            </a:r>
            <a:endParaRPr/>
          </a:p>
        </p:txBody>
      </p:sp>
      <p:sp>
        <p:nvSpPr>
          <p:cNvPr id="146" name="Google Shape;146;p24"/>
          <p:cNvSpPr txBox="1"/>
          <p:nvPr/>
        </p:nvSpPr>
        <p:spPr>
          <a:xfrm>
            <a:off x="954800" y="3797000"/>
            <a:ext cx="70794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Figure 6ab. 2014-2018 CO average yearly medical (a-left) and retail marijuana sales (b-right)</a:t>
            </a:r>
            <a:endParaRPr sz="11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550" y="1170113"/>
            <a:ext cx="4256525" cy="2626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950" y="1170125"/>
            <a:ext cx="4256520" cy="26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III. Data Preparation-Review Analysis</a:t>
            </a:r>
            <a:endParaRPr/>
          </a:p>
        </p:txBody>
      </p:sp>
      <p:sp>
        <p:nvSpPr>
          <p:cNvPr id="154" name="Google Shape;154;p25"/>
          <p:cNvSpPr txBox="1"/>
          <p:nvPr/>
        </p:nvSpPr>
        <p:spPr>
          <a:xfrm>
            <a:off x="781625" y="3811800"/>
            <a:ext cx="70794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Figure 7. 2018 TX top 10 TX counties by total marijuana sales from 2014 CO rate models</a:t>
            </a:r>
            <a:endParaRPr sz="1100" b="1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113" y="1170125"/>
            <a:ext cx="5554428" cy="248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romanUcPeriod"/>
            </a:pPr>
            <a:r>
              <a:rPr lang="en"/>
              <a:t>Business Understanding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000000"/>
                </a:solidFill>
              </a:rPr>
              <a:t>Business Objectives &amp; Success Criteria:</a:t>
            </a:r>
            <a:endParaRPr>
              <a:solidFill>
                <a:srgbClr val="000000"/>
              </a:solidFill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2018-2022 projected financial value in TX:</a:t>
            </a:r>
            <a:endParaRPr sz="1400"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Marijuana Sales Revenue</a:t>
            </a:r>
            <a:endParaRPr>
              <a:solidFill>
                <a:srgbClr val="000000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Marijuana Tax Revenue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5375" y="611475"/>
            <a:ext cx="2986925" cy="16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romanUcPeriod"/>
            </a:pPr>
            <a:r>
              <a:rPr lang="en"/>
              <a:t>Business Understanding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Data Mining Objectives &amp; Success Criteria:</a:t>
            </a:r>
            <a:endParaRPr>
              <a:solidFill>
                <a:srgbClr val="000000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00">
              <a:solidFill>
                <a:srgbClr val="000000"/>
              </a:solidFill>
            </a:endParaRPr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400">
                <a:solidFill>
                  <a:schemeClr val="dk1"/>
                </a:solidFill>
              </a:rPr>
              <a:t>Create CO rate models</a:t>
            </a:r>
            <a:endParaRPr sz="14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400">
                <a:solidFill>
                  <a:schemeClr val="dk1"/>
                </a:solidFill>
              </a:rPr>
              <a:t>Calculate 2018 TX county marijuana sales &amp; tax revenue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400">
                <a:solidFill>
                  <a:schemeClr val="dk1"/>
                </a:solidFill>
              </a:rPr>
              <a:t>Project 2018-2022 TX state &amp; city marijuana sales &amp; tax revenue</a:t>
            </a:r>
            <a:endParaRPr>
              <a:solidFill>
                <a:srgbClr val="000000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5375" y="611475"/>
            <a:ext cx="2986925" cy="16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II. Data Understanding-Data Definitions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212550" y="1161900"/>
            <a:ext cx="7070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Data Definitions: 8 Total Datasets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 from the US Census Bureau website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5 from CO’s state government websites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700" y="3200475"/>
            <a:ext cx="2610225" cy="137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5975" y="2123350"/>
            <a:ext cx="2876749" cy="107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5">
            <a:alphaModFix/>
          </a:blip>
          <a:srcRect r="11738"/>
          <a:stretch/>
        </p:blipFill>
        <p:spPr>
          <a:xfrm>
            <a:off x="5831125" y="1253250"/>
            <a:ext cx="2930225" cy="8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II. Data Understanding-Descriptive Analysis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2427925" y="3882425"/>
            <a:ext cx="44361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Figure 1. 2014-2019 CO Marijuana Sales Summary</a:t>
            </a:r>
            <a:endParaRPr sz="1200" b="1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313" y="1170125"/>
            <a:ext cx="5787385" cy="27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II. Data Understanding-Exploratory Analysis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742250" y="3811575"/>
            <a:ext cx="70794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Figure 2ab. 2014-2018 CO state (a-left) and TX state populations (b-right) with linear trendlines</a:t>
            </a:r>
            <a:endParaRPr sz="12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80119" cy="26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700" y="1170125"/>
            <a:ext cx="4280145" cy="26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II. Data Understanding-Exploratory Analysis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954800" y="3797000"/>
            <a:ext cx="70794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Figure 3ab. 2014-2019 CO monthly total marijuana sales (a-left) and tax fees revenue (b-right)</a:t>
            </a:r>
            <a:endParaRPr sz="12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56520" cy="262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451" y="1017725"/>
            <a:ext cx="4503438" cy="27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796</Words>
  <Application>Microsoft Macintosh PowerPoint</Application>
  <PresentationFormat>On-screen Show (16:9)</PresentationFormat>
  <Paragraphs>223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Times New Roman</vt:lpstr>
      <vt:lpstr>Arial</vt:lpstr>
      <vt:lpstr>Proxima Nova</vt:lpstr>
      <vt:lpstr>Spearmint</vt:lpstr>
      <vt:lpstr>PowerPoint Presentation</vt:lpstr>
      <vt:lpstr>Overview</vt:lpstr>
      <vt:lpstr>Business Understanding</vt:lpstr>
      <vt:lpstr>Business Understanding</vt:lpstr>
      <vt:lpstr>Business Understanding</vt:lpstr>
      <vt:lpstr>II. Data Understanding-Data Definitions</vt:lpstr>
      <vt:lpstr>II. Data Understanding-Descriptive Analysis</vt:lpstr>
      <vt:lpstr>II. Data Understanding-Exploratory Analysis</vt:lpstr>
      <vt:lpstr>II. Data Understanding-Exploratory Analysis</vt:lpstr>
      <vt:lpstr>II. Data Understanding-Exploratory Analysis</vt:lpstr>
      <vt:lpstr>III. Data Preparation</vt:lpstr>
      <vt:lpstr>III. Data Preparation-Data Partitioning</vt:lpstr>
      <vt:lpstr>III. Data Preparation-Data Partitioning</vt:lpstr>
      <vt:lpstr>IV. Modeling </vt:lpstr>
      <vt:lpstr>IV. Modeling-CO Rate Models </vt:lpstr>
      <vt:lpstr>IV. Modeling </vt:lpstr>
      <vt:lpstr>IV. Modeling-Pop Forecasting Model</vt:lpstr>
      <vt:lpstr>IV. Modeling-Pop Forecasting Model</vt:lpstr>
      <vt:lpstr>IV. Modeling-Limitations</vt:lpstr>
      <vt:lpstr>V. Evaluation-TX Cities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V. Evaluation-TX State</vt:lpstr>
      <vt:lpstr>V. Evaluation-TX State</vt:lpstr>
      <vt:lpstr>V. Evaluation-The Numbers</vt:lpstr>
      <vt:lpstr>VI. Deployment</vt:lpstr>
      <vt:lpstr>Conclusion</vt:lpstr>
      <vt:lpstr>Questions?</vt:lpstr>
      <vt:lpstr>III. Data Preparation-Review Analysis</vt:lpstr>
      <vt:lpstr>III. Data Preparation-Review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Solis-Wheeler, Mychael</cp:lastModifiedBy>
  <cp:revision>4</cp:revision>
  <dcterms:modified xsi:type="dcterms:W3CDTF">2019-08-07T14:21:02Z</dcterms:modified>
</cp:coreProperties>
</file>