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2" r:id="rId1"/>
  </p:sldMasterIdLst>
  <p:notesMasterIdLst>
    <p:notesMasterId r:id="rId23"/>
  </p:notesMasterIdLst>
  <p:sldIdLst>
    <p:sldId id="256" r:id="rId2"/>
    <p:sldId id="488" r:id="rId3"/>
    <p:sldId id="468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CFF99"/>
    <a:srgbClr val="009900"/>
    <a:srgbClr val="99FF99"/>
    <a:srgbClr val="CCFFFF"/>
    <a:srgbClr val="99CCFF"/>
    <a:srgbClr val="DDDDDD"/>
    <a:srgbClr val="B2B2B2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9296" autoAdjust="0"/>
    <p:restoredTop sz="90924" autoAdjust="0"/>
  </p:normalViewPr>
  <p:slideViewPr>
    <p:cSldViewPr>
      <p:cViewPr varScale="1">
        <p:scale>
          <a:sx n="78" d="100"/>
          <a:sy n="78" d="100"/>
        </p:scale>
        <p:origin x="101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504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C6A6BBD-4F43-4269-95A9-0C86E0D9F71C}" type="datetimeFigureOut">
              <a:rPr lang="en-US" altLang="zh-CN"/>
              <a:pPr/>
              <a:t>11/23/2020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3ED1245-793C-43FC-9749-6848AF1219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487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0" y="0"/>
            <a:ext cx="7010400" cy="5257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0" y="5257800"/>
            <a:ext cx="7010400" cy="152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4E561BC-4D90-4631-8000-C97A8E1BE4A8}" type="slidenum">
              <a:rPr lang="en-US" altLang="zh-CN">
                <a:latin typeface="Calibri" pitchFamily="34" charset="0"/>
              </a:rPr>
              <a:pPr eaLnBrk="1" hangingPunct="1"/>
              <a:t>1</a:t>
            </a:fld>
            <a:endParaRPr lang="en-US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69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CAF191C-9568-416B-83D3-9A1BB156F490}" type="datetime1">
              <a:rPr lang="en-US" altLang="zh-CN" smtClean="0"/>
              <a:pPr/>
              <a:t>11/23/2020</a:t>
            </a:fld>
            <a:endParaRPr lang="en-US" alt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2364-2A78-4A1B-958A-4922CBF70BFF}" type="datetime1">
              <a:rPr lang="en-US" altLang="zh-CN" smtClean="0"/>
              <a:pPr/>
              <a:t>11/23/2020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D0B4-2838-40B0-97B9-50316E11EB94}" type="datetime1">
              <a:rPr lang="en-US" altLang="zh-CN" smtClean="0"/>
              <a:pPr/>
              <a:t>11/23/2020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F8F4D71-5C2C-4ADC-A160-83AB709069F6}" type="datetime1">
              <a:rPr lang="en-US" altLang="zh-CN" smtClean="0"/>
              <a:pPr/>
              <a:t>11/23/2020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65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6EE9-7F02-415F-81F7-88EEED9561CE}" type="datetime1">
              <a:rPr lang="en-US" altLang="zh-CN" smtClean="0"/>
              <a:pPr/>
              <a:t>11/23/2020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938" y="6400800"/>
            <a:ext cx="3111794" cy="33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BB09-B565-42AA-9E68-7C18E04C0893}" type="datetime1">
              <a:rPr lang="en-US" altLang="zh-CN" smtClean="0"/>
              <a:pPr/>
              <a:t>11/23/2020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1DBE-1414-4414-81EB-27FAEC63F4FA}" type="datetime1">
              <a:rPr lang="en-US" altLang="zh-CN" smtClean="0"/>
              <a:pPr/>
              <a:t>11/23/2020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81D-7D0B-4E61-A3BA-08E02A42ABE2}" type="datetime1">
              <a:rPr lang="en-US" altLang="zh-CN" smtClean="0"/>
              <a:pPr/>
              <a:t>11/23/2020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54F6-DEFB-4382-82B4-4B4F8BDBA8B6}" type="datetime1">
              <a:rPr lang="en-US" altLang="zh-CN" smtClean="0"/>
              <a:pPr/>
              <a:t>11/23/2020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35F1-6FAC-4A30-B3F8-C8220EA87E04}" type="datetime1">
              <a:rPr lang="en-US" altLang="zh-CN" smtClean="0"/>
              <a:pPr/>
              <a:t>11/23/2020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DC84793-4DF3-49DC-A897-2F3A9ACBB9AC}" type="datetime1">
              <a:rPr lang="en-US" altLang="zh-CN" smtClean="0"/>
              <a:pPr/>
              <a:t>11/23/2020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36B931C-CA7C-46E4-8480-5F7A14D3B0AB}" type="datetime1">
              <a:rPr lang="en-US" altLang="zh-CN" smtClean="0"/>
              <a:pPr/>
              <a:t>11/23/2020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F8F4D71-5C2C-4ADC-A160-83AB709069F6}" type="datetime1">
              <a:rPr lang="en-US" altLang="zh-CN" smtClean="0"/>
              <a:pPr/>
              <a:t>11/23/2020</a:t>
            </a:fld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01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enterprise/11.10.340/admin/articles/adding-users-and-teams/" TargetMode="External"/><Relationship Id="rId2" Type="http://schemas.openxmlformats.org/officeDocument/2006/relationships/hyperlink" Target="https://help.github.com/articles/adding-people-to-teams-in-an-organiz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github.com/articles/permission-levels-for-an-organization-repository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github.com/kit/courses/github-for-developers.html" TargetMode="External"/><Relationship Id="rId2" Type="http://schemas.openxmlformats.org/officeDocument/2006/relationships/hyperlink" Target="https://help.github.com/articles/what-are-the-differences-between-svn-and-gi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elp.github.com/" TargetMode="External"/><Relationship Id="rId4" Type="http://schemas.openxmlformats.org/officeDocument/2006/relationships/hyperlink" Target="http://gitref.org/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" TargetMode="External"/><Relationship Id="rId2" Type="http://schemas.openxmlformats.org/officeDocument/2006/relationships/hyperlink" Target="https://guides.github.com/activities/hello-world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generating-ssh-key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0602" y="1143000"/>
            <a:ext cx="7295710" cy="1600199"/>
          </a:xfrm>
        </p:spPr>
        <p:txBody>
          <a:bodyPr/>
          <a:lstStyle/>
          <a:p>
            <a:pPr algn="ctr"/>
            <a:br>
              <a:rPr lang="en-US" altLang="zh-CN" b="0">
                <a:latin typeface="+mj-lt"/>
              </a:rPr>
            </a:br>
            <a:r>
              <a:rPr lang="uk-UA" altLang="zh-CN" b="0"/>
              <a:t>Вступ до </a:t>
            </a:r>
            <a:r>
              <a:rPr lang="en-US" altLang="zh-CN" b="0"/>
              <a:t>GitHub</a:t>
            </a:r>
            <a:endParaRPr lang="en-US" altLang="zh-CN" b="0" dirty="0">
              <a:latin typeface="+mj-lt"/>
            </a:endParaRPr>
          </a:p>
        </p:txBody>
      </p:sp>
      <p:sp>
        <p:nvSpPr>
          <p:cNvPr id="5124" name="副标题 2"/>
          <p:cNvSpPr>
            <a:spLocks noGrp="1"/>
          </p:cNvSpPr>
          <p:nvPr>
            <p:ph type="subTitle" idx="1"/>
          </p:nvPr>
        </p:nvSpPr>
        <p:spPr>
          <a:xfrm>
            <a:off x="990601" y="3223254"/>
            <a:ext cx="7295710" cy="879144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uk-UA" altLang="zh-CN" sz="3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Попивич Михайло</a:t>
            </a:r>
            <a:r>
              <a:rPr lang="en-US" altLang="zh-CN" sz="3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uk-UA" altLang="zh-CN" sz="3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Шевчук Анатолій</a:t>
            </a:r>
            <a:r>
              <a:rPr lang="en-US" altLang="zh-CN" sz="3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uk-UA" altLang="zh-CN" sz="3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Сеник Юрій</a:t>
            </a:r>
            <a:r>
              <a:rPr lang="en-US" altLang="zh-CN" sz="3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uk-UA" altLang="zh-CN" sz="3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Паламар Кирил</a:t>
            </a:r>
            <a:endParaRPr lang="en-US" altLang="zh-CN" sz="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9583" y="4423579"/>
            <a:ext cx="4477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22/11/2020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>
        <p14:reveal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0021"/>
            <a:ext cx="8991600" cy="5518150"/>
          </a:xfrm>
        </p:spPr>
        <p:txBody>
          <a:bodyPr>
            <a:normAutofit fontScale="92500" lnSpcReduction="20000"/>
          </a:bodyPr>
          <a:lstStyle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err="1"/>
              <a:t>git</a:t>
            </a:r>
            <a:r>
              <a:rPr lang="en-US" sz="2400" dirty="0"/>
              <a:t> branch -&gt; </a:t>
            </a:r>
            <a:r>
              <a:rPr lang="ru-RU" sz="2400" dirty="0"/>
              <a:t>перелічіть доступні філії. Поточна гілка матиме зірку поруч із зеленим кольором.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/>
              <a:t>Коли ви запускаєте git init, він автоматично створить для вас головну гілку за замовчуванням.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err="1"/>
              <a:t>git</a:t>
            </a:r>
            <a:r>
              <a:rPr lang="en-US" sz="2400" dirty="0"/>
              <a:t> branch </a:t>
            </a:r>
            <a:r>
              <a:rPr lang="en-US" sz="2400" dirty="0" err="1"/>
              <a:t>branch_name</a:t>
            </a:r>
            <a:r>
              <a:rPr lang="en-US" sz="2400" dirty="0"/>
              <a:t> -&gt; </a:t>
            </a:r>
            <a:r>
              <a:rPr lang="ru-RU" sz="2400" dirty="0"/>
              <a:t>Створіть нову гілку під час останнього коміту. Отже, якщо ви записали деякі коміти в цей момент, а потім перейшли на "тестування". Це поверне контекст вашого робочого каталогу назад до того, як ви створили гілку, - ви можете сприймати це як закладку там, де ви зараз перебуваєте!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err="1"/>
              <a:t>git</a:t>
            </a:r>
            <a:r>
              <a:rPr lang="en-US" sz="2400" dirty="0"/>
              <a:t> checkout </a:t>
            </a:r>
            <a:r>
              <a:rPr lang="en-US" sz="2400" dirty="0" err="1"/>
              <a:t>branch_name</a:t>
            </a:r>
            <a:r>
              <a:rPr lang="en-US" sz="2400" dirty="0"/>
              <a:t> </a:t>
            </a:r>
            <a:r>
              <a:rPr lang="ru-RU" sz="2400" dirty="0"/>
              <a:t>щоб змінити гілку, на якій ми зараз працюємо</a:t>
            </a:r>
            <a:r>
              <a:rPr lang="en-US" sz="2400" dirty="0"/>
              <a:t>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uk-UA" sz="2400" dirty="0"/>
              <a:t>Коротка форма</a:t>
            </a:r>
            <a:r>
              <a:rPr lang="en-US" sz="2400" dirty="0"/>
              <a:t>: </a:t>
            </a:r>
            <a:r>
              <a:rPr lang="en-US" sz="2400" dirty="0" err="1"/>
              <a:t>git</a:t>
            </a:r>
            <a:r>
              <a:rPr lang="en-US" sz="2400" dirty="0"/>
              <a:t> checkout –b </a:t>
            </a:r>
            <a:r>
              <a:rPr lang="en-US" sz="2400" dirty="0" err="1"/>
              <a:t>branch_name</a:t>
            </a:r>
            <a:endParaRPr lang="en-US" sz="2400" dirty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err="1"/>
              <a:t>git</a:t>
            </a:r>
            <a:r>
              <a:rPr lang="en-US" sz="2400" dirty="0"/>
              <a:t> branch –v (</a:t>
            </a:r>
            <a:r>
              <a:rPr lang="ru-RU" sz="2400" dirty="0"/>
              <a:t>див. останній коміт для кожної гілки</a:t>
            </a:r>
            <a:r>
              <a:rPr lang="en-US" sz="2400" dirty="0"/>
              <a:t>)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git</a:t>
            </a:r>
            <a:r>
              <a:rPr lang="en-US" sz="2400" dirty="0"/>
              <a:t> branch –d </a:t>
            </a:r>
            <a:r>
              <a:rPr lang="en-US" sz="2400" dirty="0" err="1"/>
              <a:t>branch_name</a:t>
            </a:r>
            <a:r>
              <a:rPr lang="en-US" sz="2400" dirty="0"/>
              <a:t> (</a:t>
            </a:r>
            <a:r>
              <a:rPr lang="uk-UA" sz="2400" dirty="0"/>
              <a:t>видалити гілку</a:t>
            </a:r>
            <a:r>
              <a:rPr lang="en-US" sz="2400" dirty="0"/>
              <a:t>)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git</a:t>
            </a:r>
            <a:r>
              <a:rPr lang="en-US" sz="2400" dirty="0"/>
              <a:t> push </a:t>
            </a:r>
            <a:r>
              <a:rPr lang="en-US" sz="2400" dirty="0" err="1"/>
              <a:t>remote_name</a:t>
            </a:r>
            <a:r>
              <a:rPr lang="en-US" sz="2400" dirty="0"/>
              <a:t> : </a:t>
            </a:r>
            <a:r>
              <a:rPr lang="en-US" sz="2400" dirty="0" err="1"/>
              <a:t>branch_name</a:t>
            </a:r>
            <a:r>
              <a:rPr lang="en-US" sz="2400" dirty="0"/>
              <a:t> (</a:t>
            </a:r>
            <a:r>
              <a:rPr lang="uk-UA" sz="2400" dirty="0"/>
              <a:t>видалити віддалену гілку</a:t>
            </a:r>
            <a:r>
              <a:rPr lang="en-US" sz="2400" dirty="0"/>
              <a:t>)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05800" cy="762000"/>
          </a:xfrm>
        </p:spPr>
        <p:txBody>
          <a:bodyPr/>
          <a:lstStyle/>
          <a:p>
            <a:r>
              <a:rPr lang="en-US" dirty="0"/>
              <a:t>Branching	</a:t>
            </a:r>
          </a:p>
        </p:txBody>
      </p:sp>
    </p:spTree>
    <p:extLst>
      <p:ext uri="{BB962C8B-B14F-4D97-AF65-F5344CB8AC3E}">
        <p14:creationId xmlns:p14="http://schemas.microsoft.com/office/powerpoint/2010/main" val="146149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0021"/>
            <a:ext cx="8991600" cy="5518150"/>
          </a:xfrm>
        </p:spPr>
        <p:txBody>
          <a:bodyPr>
            <a:normAutofit lnSpcReduction="10000"/>
          </a:bodyPr>
          <a:lstStyle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err="1"/>
              <a:t>git</a:t>
            </a:r>
            <a:r>
              <a:rPr lang="en-US" sz="2400" dirty="0"/>
              <a:t> merge – </a:t>
            </a:r>
            <a:r>
              <a:rPr lang="ru-RU" sz="2400" dirty="0"/>
              <a:t>Об’єднює будь-яку гілку в поточну гілку</a:t>
            </a:r>
            <a:endParaRPr lang="en-US" sz="2400" dirty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/>
              <a:t>Також виконує більш складні злиття з різних гілок, таких як модифікація коду, а не просто додавання / видалення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Merge Conflicts! – </a:t>
            </a:r>
            <a:r>
              <a:rPr lang="ru-RU" sz="2400" dirty="0"/>
              <a:t>Виникає, коли один і той самий блок коду редагується в різних гілках, комп’ютер не може зрозуміти</a:t>
            </a:r>
            <a:endParaRPr lang="en-US" sz="2400" dirty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/>
              <a:t>Подібно до диверсії, Git вставляє стандартні маркери конфлікту злиття. Ми повинні їх вирішити (переважно вручну), а потім внести зміни.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/>
              <a:t>mergetool</a:t>
            </a:r>
            <a:r>
              <a:rPr lang="en-US" sz="2400" dirty="0"/>
              <a:t> -&gt; </a:t>
            </a:r>
            <a:r>
              <a:rPr lang="ru-RU" sz="2400" dirty="0"/>
              <a:t>графічний інструмент злиття в git 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err="1"/>
              <a:t>git</a:t>
            </a:r>
            <a:r>
              <a:rPr lang="en-US" sz="2400" dirty="0"/>
              <a:t> diff -&gt; </a:t>
            </a:r>
            <a:r>
              <a:rPr lang="ru-RU" sz="2400" dirty="0"/>
              <a:t>Git вставляє стандартні маркери конфлікту злиття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uk-UA" sz="2400" dirty="0"/>
              <a:t>Нарешті, зробіть </a:t>
            </a:r>
            <a:r>
              <a:rPr lang="en-US" sz="2400" dirty="0" err="1"/>
              <a:t>git</a:t>
            </a:r>
            <a:r>
              <a:rPr lang="en-US" sz="2400" dirty="0"/>
              <a:t> add - </a:t>
            </a:r>
            <a:r>
              <a:rPr lang="uk-UA" sz="2400" dirty="0"/>
              <a:t>щоб повідомити </a:t>
            </a:r>
            <a:r>
              <a:rPr lang="en-US" sz="2400" dirty="0" err="1"/>
              <a:t>Git</a:t>
            </a:r>
            <a:r>
              <a:rPr lang="en-US" sz="2400" dirty="0"/>
              <a:t>, </a:t>
            </a:r>
            <a:r>
              <a:rPr lang="uk-UA" sz="2400" dirty="0"/>
              <a:t>що файл вирішено, вам потрібно його встановити.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Merging	</a:t>
            </a:r>
          </a:p>
        </p:txBody>
      </p:sp>
    </p:spTree>
    <p:extLst>
      <p:ext uri="{BB962C8B-B14F-4D97-AF65-F5344CB8AC3E}">
        <p14:creationId xmlns:p14="http://schemas.microsoft.com/office/powerpoint/2010/main" val="371141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0021"/>
            <a:ext cx="8991600" cy="5518150"/>
          </a:xfrm>
        </p:spPr>
        <p:txBody>
          <a:bodyPr>
            <a:normAutofit fontScale="92500" lnSpcReduction="20000"/>
          </a:bodyPr>
          <a:lstStyle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err="1"/>
              <a:t>git</a:t>
            </a:r>
            <a:r>
              <a:rPr lang="en-US" sz="2400" dirty="0"/>
              <a:t> log –</a:t>
            </a:r>
            <a:r>
              <a:rPr lang="uk-UA" sz="2400" dirty="0"/>
              <a:t> показує історію комітів гілок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/>
              <a:t>Щоб побачити хронологічний список батьків будь-якої гілки, ви можете запустити git log, коли знаходитесь у цій гілці.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/>
              <a:t>Щоб побачити більш компактну версію журналу, додайте параметр --oneline.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uk-UA" sz="2400" dirty="0"/>
              <a:t>Також можна побачити, коли історія була розгалужена та об’єднана з дуже корисним варіантом --</a:t>
            </a:r>
            <a:r>
              <a:rPr lang="en-US" sz="2400" dirty="0"/>
              <a:t>graph. </a:t>
            </a:r>
            <a:r>
              <a:rPr lang="uk-UA" sz="2400" dirty="0"/>
              <a:t>Ось та сама команда, але з увімкненим графіком топології: </a:t>
            </a:r>
            <a:r>
              <a:rPr lang="en-US" sz="2400" dirty="0" err="1"/>
              <a:t>git</a:t>
            </a:r>
            <a:r>
              <a:rPr lang="en-US" sz="2400" dirty="0"/>
              <a:t> log --</a:t>
            </a:r>
            <a:r>
              <a:rPr lang="en-US" sz="2400" dirty="0" err="1"/>
              <a:t>oneline</a:t>
            </a:r>
            <a:r>
              <a:rPr lang="en-US" sz="2400" dirty="0"/>
              <a:t> –graph</a:t>
            </a:r>
            <a:endParaRPr lang="uk-UA" sz="2400" dirty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err="1"/>
              <a:t>git</a:t>
            </a:r>
            <a:r>
              <a:rPr lang="en-US" sz="2400" dirty="0"/>
              <a:t> tag -&gt; </a:t>
            </a:r>
            <a:r>
              <a:rPr lang="ru-RU" sz="2400" dirty="0"/>
              <a:t>git tag -&gt;, щоб позначити коміт або точку у вашому репозиторії як важливі</a:t>
            </a:r>
            <a:r>
              <a:rPr lang="en-US" sz="2400" dirty="0"/>
              <a:t>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/>
              <a:t>-a означає зробити анотований тег.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err="1"/>
              <a:t>git</a:t>
            </a:r>
            <a:r>
              <a:rPr lang="en-US" sz="2400" dirty="0"/>
              <a:t> tag -a -&gt; </a:t>
            </a:r>
            <a:r>
              <a:rPr lang="ru-RU" sz="2400" dirty="0"/>
              <a:t>Git відкриє ваш редактор, і ви напишете повідомлення з тегом, як і повідомлення про коміт</a:t>
            </a:r>
            <a:r>
              <a:rPr lang="en-US" sz="2400" dirty="0"/>
              <a:t>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/>
              <a:t>Коли ви запускаєте git log --decorate, ви можете побачити там ваш тег.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Log &amp; Tag</a:t>
            </a:r>
          </a:p>
        </p:txBody>
      </p:sp>
    </p:spTree>
    <p:extLst>
      <p:ext uri="{BB962C8B-B14F-4D97-AF65-F5344CB8AC3E}">
        <p14:creationId xmlns:p14="http://schemas.microsoft.com/office/powerpoint/2010/main" val="202521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0021"/>
            <a:ext cx="8991600" cy="5518150"/>
          </a:xfrm>
        </p:spPr>
        <p:txBody>
          <a:bodyPr>
            <a:normAutofit fontScale="92500" lnSpcReduction="10000"/>
          </a:bodyPr>
          <a:lstStyle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err="1"/>
              <a:t>git</a:t>
            </a:r>
            <a:r>
              <a:rPr lang="en-US" sz="2400" dirty="0"/>
              <a:t> remote –&gt; </a:t>
            </a:r>
            <a:r>
              <a:rPr lang="uk-UA" sz="2400" dirty="0"/>
              <a:t>список ваших віддалених псевдонімів.</a:t>
            </a:r>
            <a:endParaRPr lang="en-US" sz="2000" dirty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With –v option</a:t>
            </a:r>
            <a:r>
              <a:rPr lang="uk-UA" sz="2400" dirty="0"/>
              <a:t> -</a:t>
            </a:r>
            <a:r>
              <a:rPr lang="en-US" sz="2400" dirty="0"/>
              <a:t> </a:t>
            </a:r>
            <a:r>
              <a:rPr lang="ru-RU" sz="2400" dirty="0"/>
              <a:t>Ви також можете побачити фактичні URL-адреси</a:t>
            </a:r>
            <a:r>
              <a:rPr lang="en-US" sz="2400" dirty="0"/>
              <a:t>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err="1"/>
              <a:t>git</a:t>
            </a:r>
            <a:r>
              <a:rPr lang="en-US" sz="2400" dirty="0"/>
              <a:t> remote add - </a:t>
            </a:r>
            <a:r>
              <a:rPr lang="ru-RU" sz="2400" dirty="0"/>
              <a:t>додати нове віддалене сховище вашого проекту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err="1"/>
              <a:t>git</a:t>
            </a:r>
            <a:r>
              <a:rPr lang="en-US" sz="2400" dirty="0"/>
              <a:t> remote </a:t>
            </a:r>
            <a:r>
              <a:rPr lang="en-US" sz="2400" dirty="0" err="1"/>
              <a:t>rm</a:t>
            </a:r>
            <a:r>
              <a:rPr lang="en-US" sz="2400" dirty="0"/>
              <a:t> -&gt; </a:t>
            </a:r>
            <a:r>
              <a:rPr lang="uk-UA" sz="2400" dirty="0"/>
              <a:t>видалення існуючого віддаленого псевдоніма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err="1"/>
              <a:t>git</a:t>
            </a:r>
            <a:r>
              <a:rPr lang="en-US" sz="2400" dirty="0"/>
              <a:t> remote rename [old-alias] [new-alias] -&gt; </a:t>
            </a:r>
            <a:r>
              <a:rPr lang="uk-UA" sz="2400" dirty="0"/>
              <a:t>перейменувати віддалені псевдоніми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/>
              <a:t>Ви можете встановити іншу URL-адресу, коли ви включаєте прапор --push. Це дозволяє отримувати з одного репозиторію, натискаючи на інший, і при цьому обидва використовують однаковий віддалений псевдонім.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uk-UA" sz="2400" dirty="0"/>
              <a:t>Внутрішньо команда </a:t>
            </a:r>
            <a:r>
              <a:rPr lang="en-US" sz="2400" dirty="0" err="1"/>
              <a:t>git</a:t>
            </a:r>
            <a:r>
              <a:rPr lang="en-US" sz="2400" dirty="0"/>
              <a:t> remote set-</a:t>
            </a:r>
            <a:r>
              <a:rPr lang="en-US" sz="2400" dirty="0" err="1"/>
              <a:t>url</a:t>
            </a:r>
            <a:r>
              <a:rPr lang="en-US" sz="2400" dirty="0"/>
              <a:t> </a:t>
            </a:r>
            <a:r>
              <a:rPr lang="uk-UA" sz="2400" dirty="0"/>
              <a:t>викликає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/>
              <a:t>config</a:t>
            </a:r>
            <a:r>
              <a:rPr lang="en-US" sz="2400" dirty="0"/>
              <a:t> remote, </a:t>
            </a:r>
            <a:r>
              <a:rPr lang="uk-UA" sz="2400" dirty="0"/>
              <a:t>але має додаткову перевагу звітування про будь-які помилки.</a:t>
            </a:r>
            <a:r>
              <a:rPr lang="en-US" sz="2400" dirty="0"/>
              <a:t>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Remote	</a:t>
            </a:r>
          </a:p>
        </p:txBody>
      </p:sp>
    </p:spTree>
    <p:extLst>
      <p:ext uri="{BB962C8B-B14F-4D97-AF65-F5344CB8AC3E}">
        <p14:creationId xmlns:p14="http://schemas.microsoft.com/office/powerpoint/2010/main" val="292170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032901"/>
            <a:ext cx="8991600" cy="4986899"/>
          </a:xfrm>
        </p:spPr>
        <p:txBody>
          <a:bodyPr>
            <a:normAutofit/>
          </a:bodyPr>
          <a:lstStyle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/>
              <a:t>Чудовий спосіб відстежувати помилки, завдання та вдосконалення під час розробки.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/>
              <a:t>Заголовок, опис, мітка, віха, правонаступник, коментарі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uk-UA" sz="2400" dirty="0"/>
              <a:t>Повідомлення: @ згадки, посилання</a:t>
            </a:r>
            <a:r>
              <a:rPr lang="en-US" sz="2400" dirty="0"/>
              <a:t>; 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/>
              <a:t>Інформаційна панель; Огляд та звіти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uk-UA" sz="2400" dirty="0"/>
              <a:t>Пульс - під кожним сховищем. Пульс - це знімок усього, що відбувалося у сховищі за минулий тиждень (або день, або останні 3 місяці тощо).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/>
              <a:t>Переваги: Відстежувач помилок, Запити на завдання, Хранитель історії питань розробки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212602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032901"/>
            <a:ext cx="8991600" cy="4986899"/>
          </a:xfrm>
        </p:spPr>
        <p:txBody>
          <a:bodyPr>
            <a:normAutofit/>
          </a:bodyPr>
          <a:lstStyle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uk-UA" sz="2400" dirty="0"/>
              <a:t>Розгалужте сховище</a:t>
            </a:r>
            <a:endParaRPr lang="en-US" sz="2400" dirty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uk-UA" sz="2400" dirty="0"/>
              <a:t>Склонуйте розгалуження</a:t>
            </a:r>
            <a:endParaRPr lang="en-US" sz="2400" dirty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uk-UA" sz="2400" dirty="0"/>
              <a:t>Зробіть і запуште зміни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uk-UA" sz="2400" dirty="0"/>
              <a:t>Зробіть запит на віддалене сховище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Проекти розгалуження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7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032901"/>
            <a:ext cx="8991600" cy="4986899"/>
          </a:xfrm>
        </p:spPr>
        <p:txBody>
          <a:bodyPr>
            <a:normAutofit fontScale="92500"/>
          </a:bodyPr>
          <a:lstStyle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/>
              <a:t>Ваша особа на GitHub. Може бути членом будь-якої кількості організацій. Обліковий запис користувача включає</a:t>
            </a:r>
            <a:r>
              <a:rPr lang="en-US" sz="2400" dirty="0"/>
              <a:t>–</a:t>
            </a:r>
          </a:p>
          <a:p>
            <a:pPr marL="0" indent="0" algn="just">
              <a:buClrTx/>
              <a:buSzPct val="100000"/>
              <a:buNone/>
            </a:pPr>
            <a:r>
              <a:rPr lang="en-US" sz="2400" dirty="0"/>
              <a:t>	</a:t>
            </a:r>
            <a:r>
              <a:rPr lang="ru-RU" sz="2400" dirty="0"/>
              <a:t>Необмежена кількість відкритих сховищ та співавторів 		для всіх планів</a:t>
            </a:r>
            <a:endParaRPr lang="en-US" sz="2400" dirty="0"/>
          </a:p>
          <a:p>
            <a:pPr marL="0" indent="0" algn="just">
              <a:buClrTx/>
              <a:buSzPct val="100000"/>
              <a:buNone/>
            </a:pPr>
            <a:r>
              <a:rPr lang="en-US" sz="2400" dirty="0"/>
              <a:t>	</a:t>
            </a:r>
            <a:r>
              <a:rPr lang="uk-UA" sz="2400" dirty="0"/>
              <a:t>Особисті плани приватних сховищ</a:t>
            </a:r>
          </a:p>
          <a:p>
            <a:pPr marL="0" indent="0" algn="just">
              <a:buClrTx/>
              <a:buSzPct val="100000"/>
              <a:buNone/>
            </a:pPr>
            <a:r>
              <a:rPr lang="en-US" sz="2400" dirty="0"/>
              <a:t>	</a:t>
            </a:r>
            <a:r>
              <a:rPr lang="ru-RU" sz="2400" dirty="0"/>
              <a:t>Можливість додавати необмежену кількість співавторів</a:t>
            </a:r>
          </a:p>
          <a:p>
            <a:pPr marL="0" indent="0" algn="just">
              <a:buClrTx/>
              <a:buSzPct val="100000"/>
              <a:buNone/>
            </a:pPr>
            <a:r>
              <a:rPr lang="ru-RU" sz="2400" dirty="0"/>
              <a:t>Два рівні дозволів - власник сховища та співавтор</a:t>
            </a:r>
          </a:p>
          <a:p>
            <a:pPr marL="0" indent="0" algn="just">
              <a:buClrTx/>
              <a:buSzPct val="100000"/>
              <a:buNone/>
            </a:pPr>
            <a:r>
              <a:rPr lang="ru-RU" sz="2400" dirty="0"/>
              <a:t>Не потрібно мати кілька облікових записів для різних цілей, як для бізнесу, так і для особистого користування.</a:t>
            </a:r>
          </a:p>
          <a:p>
            <a:pPr marL="0" indent="0" algn="just">
              <a:buClrTx/>
              <a:buSzPct val="100000"/>
              <a:buNone/>
            </a:pPr>
            <a:r>
              <a:rPr lang="ru-RU" sz="2400" dirty="0"/>
              <a:t>Облікові записи користувачів призначені для людей, але ви можете надати їх роботові, наприклад, боту безперервної інтеграції, якщо це необхідно</a:t>
            </a:r>
            <a:r>
              <a:rPr lang="en-US" sz="2400" dirty="0"/>
              <a:t>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Облікові записи користувачів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0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066800"/>
            <a:ext cx="8991600" cy="495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/>
              <a:t>Організації чудово підходять для бізнесу та великих проектів з відкритим кодом, які потребують декількох власників та адміністраторів. Вони включають </a:t>
            </a:r>
            <a:r>
              <a:rPr lang="en-US" sz="2400" dirty="0"/>
              <a:t>:</a:t>
            </a:r>
          </a:p>
          <a:p>
            <a:pPr marL="0" indent="0" algn="just">
              <a:buClrTx/>
              <a:buSzPct val="100000"/>
              <a:buNone/>
            </a:pPr>
            <a:r>
              <a:rPr lang="en-US" sz="2400" dirty="0"/>
              <a:t>      </a:t>
            </a:r>
            <a:r>
              <a:rPr lang="uk-UA" sz="2400" dirty="0"/>
              <a:t>Бізнес плани для приватних репозиторіїв</a:t>
            </a:r>
            <a:endParaRPr lang="en-US" sz="2400" dirty="0"/>
          </a:p>
          <a:p>
            <a:pPr marL="0" indent="0" algn="just">
              <a:buClrTx/>
              <a:buSzPct val="100000"/>
              <a:buNone/>
            </a:pPr>
            <a:r>
              <a:rPr lang="en-US" sz="2400" dirty="0"/>
              <a:t>      </a:t>
            </a:r>
            <a:r>
              <a:rPr lang="uk-UA" sz="2400" dirty="0"/>
              <a:t>Командні дозволи на доступ</a:t>
            </a:r>
            <a:endParaRPr lang="en-US" sz="2400" dirty="0"/>
          </a:p>
          <a:p>
            <a:pPr marL="0" indent="0" algn="just">
              <a:buClrTx/>
              <a:buSzPct val="100000"/>
              <a:buNone/>
            </a:pPr>
            <a:r>
              <a:rPr lang="en-US" sz="2400" dirty="0"/>
              <a:t>      </a:t>
            </a:r>
            <a:r>
              <a:rPr lang="uk-UA" sz="2400" dirty="0"/>
              <a:t>Безлімітні власники</a:t>
            </a:r>
            <a:r>
              <a:rPr lang="en-US" sz="2400" dirty="0"/>
              <a:t>, </a:t>
            </a:r>
            <a:r>
              <a:rPr lang="uk-UA" sz="2400" dirty="0"/>
              <a:t>адміністратори і</a:t>
            </a:r>
            <a:r>
              <a:rPr lang="en-US" sz="2400" dirty="0"/>
              <a:t> </a:t>
            </a:r>
            <a:r>
              <a:rPr lang="uk-UA" sz="2400" dirty="0"/>
              <a:t>співробітники</a:t>
            </a:r>
          </a:p>
          <a:p>
            <a:pPr marL="0" indent="0" algn="just">
              <a:buClrTx/>
              <a:buSzPct val="100000"/>
              <a:buNone/>
            </a:pPr>
            <a:r>
              <a:rPr lang="uk-UA" sz="2400" dirty="0"/>
              <a:t>      Квитанції про оплату</a:t>
            </a:r>
            <a:r>
              <a:rPr lang="en-US" sz="2400" dirty="0"/>
              <a:t>, </a:t>
            </a:r>
            <a:r>
              <a:rPr lang="uk-UA" sz="2400" dirty="0"/>
              <a:t>які можна надіслати на другу пошту</a:t>
            </a:r>
            <a:endParaRPr lang="en-US" sz="2400" dirty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uk-UA" sz="2400" dirty="0"/>
              <a:t>Організації керують членством у командах</a:t>
            </a:r>
            <a:r>
              <a:rPr lang="en-US" sz="2400" dirty="0"/>
              <a:t>.</a:t>
            </a:r>
            <a:r>
              <a:rPr lang="ru-RU" sz="2400" dirty="0"/>
              <a:t>4 рівні доступу для команд: Власники, команди доступу адміністратора, групи доступу до записів та команди доступу для читання. За винятком власників, члени команди мають доступ лише до команди, в якій вони перебувають, і до сховищ, призначених цій команді.</a:t>
            </a:r>
            <a:r>
              <a:rPr lang="uk-UA" sz="2400" dirty="0"/>
              <a:t> </a:t>
            </a:r>
            <a:endParaRPr lang="en-US" sz="2400" dirty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Аккаунти Організації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6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032901"/>
            <a:ext cx="8991600" cy="4986899"/>
          </a:xfrm>
        </p:spPr>
        <p:txBody>
          <a:bodyPr>
            <a:normAutofit/>
          </a:bodyPr>
          <a:lstStyle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uk-UA" sz="2400" dirty="0"/>
              <a:t>Додавання людей у команди </a:t>
            </a:r>
            <a:endParaRPr lang="en-US" sz="2400" dirty="0"/>
          </a:p>
          <a:p>
            <a:pPr marL="0" indent="0" algn="just">
              <a:buClrTx/>
              <a:buSzPct val="100000"/>
              <a:buNone/>
            </a:pPr>
            <a:r>
              <a:rPr lang="en-US" sz="2400" dirty="0">
                <a:hlinkClick r:id="rId2"/>
              </a:rPr>
              <a:t>https://help.github.com/articles/adding-people-to-teams-in-an-organization/</a:t>
            </a:r>
            <a:endParaRPr lang="en-US" sz="2400" dirty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uk-UA" sz="2400" dirty="0"/>
              <a:t>Додавання користовачів і команд</a:t>
            </a:r>
            <a:endParaRPr lang="en-US" sz="2400" dirty="0"/>
          </a:p>
          <a:p>
            <a:pPr marL="0" indent="0" algn="just">
              <a:buClrTx/>
              <a:buSzPct val="100000"/>
              <a:buNone/>
            </a:pPr>
            <a:r>
              <a:rPr lang="en-US" sz="2400" dirty="0">
                <a:hlinkClick r:id="rId3"/>
              </a:rPr>
              <a:t>https://help.github.com/enterprise/11.10.340/admin/articles/adding-users-and-teams/</a:t>
            </a:r>
            <a:endParaRPr lang="en-US" sz="2400" dirty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uk-UA" sz="2400" dirty="0"/>
              <a:t>Рівні доступу для організації команд</a:t>
            </a:r>
            <a:endParaRPr lang="en-US" sz="2400" dirty="0"/>
          </a:p>
          <a:p>
            <a:pPr marL="0" indent="0" algn="just">
              <a:buClrTx/>
              <a:buSzPct val="100000"/>
              <a:buNone/>
            </a:pPr>
            <a:r>
              <a:rPr lang="en-US" sz="2400" dirty="0">
                <a:hlinkClick r:id="rId4"/>
              </a:rPr>
              <a:t>https://help.github.com/articles/permission-levels-for-an-organization-repository/</a:t>
            </a:r>
            <a:endParaRPr lang="en-US" sz="2400" dirty="0"/>
          </a:p>
          <a:p>
            <a:pPr marL="0" indent="0" algn="just">
              <a:buClrTx/>
              <a:buSzPct val="100000"/>
              <a:buNone/>
            </a:pPr>
            <a:endParaRPr lang="en-US" sz="2400" dirty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Організація Команд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0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dirty="0">
                <a:hlinkClick r:id="rId2"/>
              </a:rPr>
              <a:t>https://help.github.com/articles/what-are-the-differences-between-svn-and-git/</a:t>
            </a:r>
            <a:endParaRPr lang="en-US" dirty="0"/>
          </a:p>
          <a:p>
            <a:pPr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dirty="0">
                <a:hlinkClick r:id="rId3"/>
              </a:rPr>
              <a:t>https://training.github.com/kit/courses/github-for-developers.html</a:t>
            </a:r>
            <a:endParaRPr lang="en-US" dirty="0"/>
          </a:p>
          <a:p>
            <a:pPr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dirty="0" err="1"/>
              <a:t>Git</a:t>
            </a:r>
            <a:r>
              <a:rPr lang="en-US" dirty="0"/>
              <a:t> Reference- </a:t>
            </a:r>
            <a:r>
              <a:rPr lang="en-US" dirty="0">
                <a:hlinkClick r:id="rId4"/>
              </a:rPr>
              <a:t>http://gitref.org/index.html</a:t>
            </a:r>
            <a:endParaRPr lang="en-US" dirty="0"/>
          </a:p>
          <a:p>
            <a:pPr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dirty="0"/>
              <a:t>Finally - </a:t>
            </a:r>
            <a:r>
              <a:rPr lang="en-US" dirty="0">
                <a:hlinkClick r:id="rId5"/>
              </a:rPr>
              <a:t>https://help.github.com/</a:t>
            </a:r>
            <a:endParaRPr lang="en-US" dirty="0"/>
          </a:p>
          <a:p>
            <a:pPr marL="0" indent="0">
              <a:buClrTx/>
              <a:buSzPct val="100000"/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Додаткові корисні лінки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86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Autofit/>
          </a:bodyPr>
          <a:lstStyle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GitHub </a:t>
            </a:r>
            <a:r>
              <a:rPr lang="ru-RU" sz="2400" dirty="0"/>
              <a:t>це платформа для співпраці, побудована на основі розподіленої системи контролю версій під назвою Git. Не потрібно турбуватися про втрату даних на жорсткому диску або керування проектом на кількох комп’ютерах – можна синхронізуватися збудь-якого місця.Можна відстежувати проблеми, будувати та тестувати речі і, нарешті, розгортати.</a:t>
            </a:r>
            <a:endParaRPr lang="uk-UA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uk-UA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Навіщо використовувати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GitHub </a:t>
            </a:r>
            <a:r>
              <a:rPr lang="uk-UA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для проектів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?</a:t>
            </a:r>
          </a:p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uk-UA" sz="2400" dirty="0"/>
              <a:t>Система контолю версій</a:t>
            </a:r>
            <a:r>
              <a:rPr lang="en-US" sz="2400" dirty="0"/>
              <a:t>(</a:t>
            </a:r>
            <a:r>
              <a:rPr lang="uk-UA" sz="2400" dirty="0"/>
              <a:t>Дозволяє експерименти і помилки</a:t>
            </a:r>
            <a:r>
              <a:rPr lang="en-US" sz="2400" dirty="0"/>
              <a:t>, </a:t>
            </a:r>
            <a:r>
              <a:rPr lang="uk-UA" sz="2400" dirty="0"/>
              <a:t>не псуючи кінцевого продукту</a:t>
            </a:r>
            <a:r>
              <a:rPr lang="en-US" sz="2400" dirty="0"/>
              <a:t>)</a:t>
            </a:r>
          </a:p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uk-UA" sz="2400" dirty="0"/>
              <a:t>Зберігає твій код у одному місці</a:t>
            </a:r>
            <a:endParaRPr lang="en-US" sz="2400" b="1" dirty="0">
              <a:solidFill>
                <a:schemeClr val="tx2"/>
              </a:solidFill>
            </a:endParaRPr>
          </a:p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uk-UA" sz="2400" dirty="0"/>
              <a:t>Чудова платформа для співпраці</a:t>
            </a:r>
            <a:endParaRPr lang="en-US" sz="2400" dirty="0"/>
          </a:p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uk-UA" sz="2400" dirty="0"/>
              <a:t> Привіт світ </a:t>
            </a:r>
            <a:r>
              <a:rPr lang="en-US" sz="2400" dirty="0"/>
              <a:t>- </a:t>
            </a:r>
            <a:r>
              <a:rPr lang="en-US" sz="2400" dirty="0">
                <a:hlinkClick r:id="rId2"/>
              </a:rPr>
              <a:t>https://guides.github.com/activities/hello-world/</a:t>
            </a:r>
            <a:endParaRPr lang="en-US" sz="2400" dirty="0"/>
          </a:p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GitHub</a:t>
            </a:r>
            <a:r>
              <a:rPr lang="uk-UA" sz="2400" dirty="0"/>
              <a:t> Посібник </a:t>
            </a:r>
            <a:r>
              <a:rPr lang="en-US" sz="2400" dirty="0"/>
              <a:t>- </a:t>
            </a:r>
            <a:r>
              <a:rPr lang="en-US" sz="2400" dirty="0">
                <a:hlinkClick r:id="rId3"/>
              </a:rPr>
              <a:t>https://guides.github.com/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uk-UA" dirty="0"/>
              <a:t>Що таке </a:t>
            </a:r>
            <a:r>
              <a:rPr lang="en-US" dirty="0"/>
              <a:t>GitHub? </a:t>
            </a:r>
          </a:p>
        </p:txBody>
      </p:sp>
    </p:spTree>
    <p:extLst>
      <p:ext uri="{BB962C8B-B14F-4D97-AF65-F5344CB8AC3E}">
        <p14:creationId xmlns:p14="http://schemas.microsoft.com/office/powerpoint/2010/main" val="172365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5828-685C-484C-9222-4D3336678D10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04800" y="1905000"/>
            <a:ext cx="8458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1500" b="1" dirty="0">
                <a:solidFill>
                  <a:srgbClr val="002060"/>
                </a:solidFill>
              </a:rPr>
              <a:t>Питання</a:t>
            </a:r>
            <a:r>
              <a:rPr lang="en-US" sz="11500" b="1" dirty="0">
                <a:solidFill>
                  <a:srgbClr val="00206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2101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5828-685C-484C-9222-4D3336678D10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04800" y="1905000"/>
            <a:ext cx="8458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1500" b="1" dirty="0">
                <a:solidFill>
                  <a:srgbClr val="002060"/>
                </a:solidFill>
              </a:rPr>
              <a:t>Дякую</a:t>
            </a:r>
            <a:endParaRPr lang="en-US" sz="115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58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3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876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uk-UA" altLang="zh-CN" sz="2400" dirty="0">
                <a:solidFill>
                  <a:srgbClr val="000000"/>
                </a:solidFill>
              </a:rPr>
              <a:t>Підключення через </a:t>
            </a:r>
            <a:r>
              <a:rPr lang="en-US" altLang="zh-CN" sz="2400" dirty="0">
                <a:solidFill>
                  <a:srgbClr val="000000"/>
                </a:solidFill>
              </a:rPr>
              <a:t>HTTPS / SSH</a:t>
            </a:r>
            <a:endParaRPr lang="uk-UA" altLang="zh-CN" sz="240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ru-RU" altLang="zh-CN" sz="2400" dirty="0">
                <a:solidFill>
                  <a:srgbClr val="000000"/>
                </a:solidFill>
              </a:rPr>
              <a:t>Використання ключа SSH - позначте ще створити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ru-RU" altLang="zh-CN" sz="2400" dirty="0">
                <a:solidFill>
                  <a:srgbClr val="000000"/>
                </a:solidFill>
              </a:rPr>
              <a:t>Додайте свій ключ до агента SSH</a:t>
            </a:r>
          </a:p>
          <a:p>
            <a:pPr algn="just"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ru-RU" altLang="zh-CN" sz="2400" dirty="0">
                <a:solidFill>
                  <a:srgbClr val="000000"/>
                </a:solidFill>
              </a:rPr>
              <a:t>Додайте свій ключ до облікового запису GitHub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50000"/>
              </a:lnSpc>
              <a:buClrTx/>
              <a:buSzPct val="100000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</a:t>
            </a:r>
            <a:r>
              <a:rPr lang="en-US" sz="2400" u="sng" dirty="0">
                <a:hlinkClick r:id="rId2"/>
              </a:rPr>
              <a:t>https://help.github.com/articles/generating-ssh-keys/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ru-RU" altLang="zh-CN" sz="2400" dirty="0">
                <a:solidFill>
                  <a:srgbClr val="000000"/>
                </a:solidFill>
              </a:rPr>
              <a:t>Наступним кроком є створення та використання сховища ...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09600" y="6400800"/>
            <a:ext cx="1292352" cy="365760"/>
          </a:xfrm>
        </p:spPr>
        <p:txBody>
          <a:bodyPr/>
          <a:lstStyle/>
          <a:p>
            <a:fld id="{FEFC07C8-73AF-4C93-9657-3F05B2743F4C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 Up With GitHub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5097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3"/>
          <p:cNvSpPr>
            <a:spLocks noGrp="1"/>
          </p:cNvSpPr>
          <p:nvPr>
            <p:ph idx="1"/>
          </p:nvPr>
        </p:nvSpPr>
        <p:spPr>
          <a:xfrm>
            <a:off x="0" y="841717"/>
            <a:ext cx="9144000" cy="4876800"/>
          </a:xfrm>
        </p:spPr>
        <p:txBody>
          <a:bodyPr>
            <a:noAutofit/>
          </a:bodyPr>
          <a:lstStyle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/>
              <a:t>Основна одиниця GitHub, найчастіше окремий проект. Репозиторії можуть містити папки та файли, включаючи зображення - все, що потрібно вашому проекту. ReadME - Опис проекту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altLang="zh-CN" sz="2400" dirty="0">
                <a:solidFill>
                  <a:srgbClr val="000000"/>
                </a:solidFill>
              </a:rPr>
              <a:t>Містить усі файли проекту (включаючи документацію) та зберігає історію редагувань кожного файлу.</a:t>
            </a:r>
            <a:r>
              <a:rPr lang="en-US" sz="2400" dirty="0"/>
              <a:t>. 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09600" y="6400800"/>
            <a:ext cx="1292352" cy="365760"/>
          </a:xfrm>
        </p:spPr>
        <p:txBody>
          <a:bodyPr/>
          <a:lstStyle/>
          <a:p>
            <a:fld id="{FEFC07C8-73AF-4C93-9657-3F05B2743F4C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609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GitHub Repositories</a:t>
            </a:r>
            <a:endParaRPr lang="zh-CN" altLang="en-US" dirty="0"/>
          </a:p>
        </p:txBody>
      </p:sp>
      <p:pic>
        <p:nvPicPr>
          <p:cNvPr id="9" name="Picture 4" descr="https://lh6.googleusercontent.com/NI03BB8eWReNgLYQwNJxSH2uD-m4eyeRMPIPNwnyjVRK7As4KhtwxpL89MGQVRe5fRa0mIYgOlJD76Zt5xiBhXAMy4XhnP4p7KYFNbDtdBbxb01mp-UawV9hR5qjVLIQANoh48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6934200" cy="357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6186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3"/>
          <p:cNvSpPr>
            <a:spLocks noGrp="1"/>
          </p:cNvSpPr>
          <p:nvPr>
            <p:ph idx="1"/>
          </p:nvPr>
        </p:nvSpPr>
        <p:spPr>
          <a:xfrm>
            <a:off x="0" y="841716"/>
            <a:ext cx="9144000" cy="6016284"/>
          </a:xfrm>
        </p:spPr>
        <p:txBody>
          <a:bodyPr>
            <a:noAutofit/>
          </a:bodyPr>
          <a:lstStyle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/>
              <a:t>Перейдіть до каталогу, де ви хочете мати свою папку сховища (зазвичай це ваш дім), а потім введіть команду клонування для вашого сховища. Наприклад, щоб отримати </a:t>
            </a:r>
            <a:r>
              <a:rPr lang="en-US" sz="2400" dirty="0"/>
              <a:t>cml-</a:t>
            </a:r>
            <a:r>
              <a:rPr lang="en-US" sz="2400" dirty="0" err="1"/>
              <a:t>cgra</a:t>
            </a:r>
            <a:r>
              <a:rPr lang="en-US" sz="2400" dirty="0"/>
              <a:t> type- </a:t>
            </a:r>
            <a:r>
              <a:rPr lang="en-US" sz="2400" dirty="0" err="1"/>
              <a:t>git</a:t>
            </a:r>
            <a:r>
              <a:rPr lang="en-US" sz="2400" dirty="0"/>
              <a:t> clone </a:t>
            </a:r>
            <a:r>
              <a:rPr lang="en-US" sz="2400" dirty="0" err="1"/>
              <a:t>git@github.com:cmlasu</a:t>
            </a:r>
            <a:r>
              <a:rPr lang="en-US" sz="2400" dirty="0"/>
              <a:t>/cml-</a:t>
            </a:r>
            <a:r>
              <a:rPr lang="en-US" sz="2400" dirty="0" err="1"/>
              <a:t>cgra.git</a:t>
            </a:r>
            <a:endParaRPr lang="en-US" sz="2400" dirty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/>
              <a:t>Щоб оновити сховище існуючою версією, введіть</a:t>
            </a:r>
            <a:r>
              <a:rPr lang="en-US" sz="2400" dirty="0"/>
              <a:t> </a:t>
            </a:r>
            <a:r>
              <a:rPr lang="en-US" sz="2400" dirty="0" err="1"/>
              <a:t>git</a:t>
            </a:r>
            <a:r>
              <a:rPr lang="en-US" sz="2400" dirty="0"/>
              <a:t> pull origin master. </a:t>
            </a:r>
          </a:p>
          <a:p>
            <a:pPr marL="0" indent="0" algn="just">
              <a:buClrTx/>
              <a:buSzPct val="100000"/>
              <a:buNone/>
            </a:pPr>
            <a:r>
              <a:rPr lang="en-US" sz="2400" dirty="0"/>
              <a:t> </a:t>
            </a:r>
            <a:r>
              <a:rPr lang="uk-UA" sz="2400" dirty="0"/>
              <a:t>  Якщо це інша гілка, ніж ваш майстер, введіть</a:t>
            </a:r>
            <a:r>
              <a:rPr lang="en-US" sz="2400" dirty="0"/>
              <a:t>– </a:t>
            </a:r>
          </a:p>
          <a:p>
            <a:pPr marL="0" indent="0" algn="just">
              <a:buClrTx/>
              <a:buSzPct val="100000"/>
              <a:buNone/>
            </a:pPr>
            <a:r>
              <a:rPr lang="en-US" sz="2400" dirty="0"/>
              <a:t>   	</a:t>
            </a:r>
            <a:r>
              <a:rPr lang="en-US" sz="2400" dirty="0" err="1"/>
              <a:t>git</a:t>
            </a:r>
            <a:r>
              <a:rPr lang="en-US" sz="2400" dirty="0"/>
              <a:t> pull origin </a:t>
            </a:r>
            <a:r>
              <a:rPr lang="en-US" sz="2400" dirty="0" err="1"/>
              <a:t>your_branch_name</a:t>
            </a:r>
            <a:endParaRPr lang="en-US" sz="2400" dirty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</a:rPr>
              <a:t>Public Repository (Any Number, Free) </a:t>
            </a:r>
            <a:r>
              <a:rPr lang="en-US" altLang="zh-CN" sz="2400" dirty="0">
                <a:solidFill>
                  <a:srgbClr val="000000"/>
                </a:solidFill>
              </a:rPr>
              <a:t>- </a:t>
            </a:r>
            <a:r>
              <a:rPr lang="ru-RU" sz="2400" dirty="0"/>
              <a:t>Будь-хто може бачити загальнодоступне сховище, але ви самі вибираєте, хто може його взяти.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</a:rPr>
              <a:t>Private Repository (Paid Subscription) </a:t>
            </a:r>
            <a:r>
              <a:rPr lang="en-US" sz="2400" dirty="0"/>
              <a:t>- </a:t>
            </a:r>
            <a:r>
              <a:rPr lang="ru-RU" sz="2400" dirty="0"/>
              <a:t>За замовчуванням лише ви можете бачити приватне сховище. Ви вибираєте, хто може бачити та фіксувати це сховище, додаючи співавторів.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09600" y="6400800"/>
            <a:ext cx="1292352" cy="365760"/>
          </a:xfrm>
        </p:spPr>
        <p:txBody>
          <a:bodyPr/>
          <a:lstStyle/>
          <a:p>
            <a:fld id="{FEFC07C8-73AF-4C93-9657-3F05B2743F4C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Clone Repository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3216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1" y="990600"/>
            <a:ext cx="8686799" cy="5365750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git</a:t>
            </a:r>
            <a:r>
              <a:rPr lang="en-US" sz="2400" dirty="0"/>
              <a:t> status [-s]       ? </a:t>
            </a:r>
            <a:r>
              <a:rPr lang="en-US" sz="2400" dirty="0" err="1"/>
              <a:t>hello.c</a:t>
            </a:r>
            <a:endParaRPr lang="en-US" sz="2400" dirty="0"/>
          </a:p>
          <a:p>
            <a:pPr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git</a:t>
            </a:r>
            <a:r>
              <a:rPr lang="en-US" sz="2400" dirty="0"/>
              <a:t> add </a:t>
            </a:r>
            <a:r>
              <a:rPr lang="en-US" sz="2400" dirty="0" err="1"/>
              <a:t>hello.c</a:t>
            </a:r>
            <a:r>
              <a:rPr lang="en-US" sz="2400" dirty="0"/>
              <a:t> 	A </a:t>
            </a:r>
            <a:r>
              <a:rPr lang="en-US" sz="2400" dirty="0" err="1"/>
              <a:t>hello.c</a:t>
            </a:r>
            <a:endParaRPr lang="en-US" sz="2400" dirty="0"/>
          </a:p>
          <a:p>
            <a:pPr marL="0" indent="0">
              <a:buClrTx/>
              <a:buSzPct val="100000"/>
              <a:buNone/>
            </a:pPr>
            <a:r>
              <a:rPr lang="en-US" sz="2400" dirty="0"/>
              <a:t>    (</a:t>
            </a:r>
            <a:r>
              <a:rPr lang="ru-RU" sz="2400" dirty="0"/>
              <a:t>Ви повинні додати перед комітом, Ви не можете пропустити</a:t>
            </a:r>
            <a:r>
              <a:rPr lang="en-US" sz="2400" dirty="0"/>
              <a:t>)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git</a:t>
            </a:r>
            <a:r>
              <a:rPr lang="en-US" sz="2400" dirty="0"/>
              <a:t> commit –m ‘my changes’ 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uk-UA" sz="2400" dirty="0"/>
              <a:t>АБО</a:t>
            </a:r>
            <a:r>
              <a:rPr lang="en-US" sz="2400" dirty="0"/>
              <a:t> </a:t>
            </a:r>
            <a:r>
              <a:rPr lang="en-US" sz="2400" dirty="0" err="1"/>
              <a:t>git</a:t>
            </a:r>
            <a:r>
              <a:rPr lang="en-US" sz="2400" dirty="0"/>
              <a:t> commit –a ‘my changes’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ru-RU" sz="2400" dirty="0"/>
              <a:t>Після коміту повинен відображатися статус перевірки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 # </a:t>
            </a:r>
            <a:r>
              <a:rPr lang="uk-UA" sz="2400" dirty="0"/>
              <a:t>На гілці </a:t>
            </a:r>
            <a:r>
              <a:rPr lang="en-US" sz="2400" dirty="0"/>
              <a:t>master</a:t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uk-UA" sz="2400" dirty="0"/>
              <a:t>немає що комітити </a:t>
            </a:r>
            <a:r>
              <a:rPr lang="en-US" sz="2400" dirty="0"/>
              <a:t>(</a:t>
            </a:r>
            <a:r>
              <a:rPr lang="uk-UA" sz="2400" dirty="0"/>
              <a:t>робоча директорія пуста</a:t>
            </a:r>
            <a:r>
              <a:rPr lang="en-US" sz="2400" dirty="0"/>
              <a:t>)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OR </a:t>
            </a:r>
            <a:r>
              <a:rPr lang="en-US" sz="2400" dirty="0" err="1"/>
              <a:t>git</a:t>
            </a:r>
            <a:r>
              <a:rPr lang="en-US" sz="2400" dirty="0"/>
              <a:t> commit –m ‘my changes’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git</a:t>
            </a:r>
            <a:r>
              <a:rPr lang="en-US" sz="2400" dirty="0"/>
              <a:t> push cml-</a:t>
            </a:r>
            <a:r>
              <a:rPr lang="en-US" sz="2400" dirty="0" err="1"/>
              <a:t>cgra</a:t>
            </a:r>
            <a:r>
              <a:rPr lang="en-US" sz="2400" dirty="0"/>
              <a:t> </a:t>
            </a:r>
            <a:r>
              <a:rPr lang="en-US" sz="2400" dirty="0" err="1"/>
              <a:t>master|cgra_shail</a:t>
            </a:r>
            <a:endParaRPr lang="en-US" sz="2400" dirty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ru-RU" sz="2400" dirty="0"/>
              <a:t>Можлива проблема: застаріле комітування або одночасне комітування різними розробниками. Отже, ваш коміт може бути відхилений автоматично. Рішення - об’єднати / отримати, потім здійснити</a:t>
            </a:r>
            <a:r>
              <a:rPr lang="en-US" sz="2400" dirty="0"/>
              <a:t>.</a:t>
            </a:r>
          </a:p>
          <a:p>
            <a:pPr marL="0" indent="0">
              <a:buClrTx/>
              <a:buSzPct val="100000"/>
              <a:buNone/>
            </a:pPr>
            <a:endParaRPr lang="en-US" sz="3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And Push		</a:t>
            </a:r>
          </a:p>
        </p:txBody>
      </p:sp>
    </p:spTree>
    <p:extLst>
      <p:ext uri="{BB962C8B-B14F-4D97-AF65-F5344CB8AC3E}">
        <p14:creationId xmlns:p14="http://schemas.microsoft.com/office/powerpoint/2010/main" val="357512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1" y="990600"/>
            <a:ext cx="8686799" cy="5365750"/>
          </a:xfrm>
        </p:spPr>
        <p:txBody>
          <a:bodyPr>
            <a:normAutofit/>
          </a:bodyPr>
          <a:lstStyle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git</a:t>
            </a:r>
            <a:r>
              <a:rPr lang="en-US" sz="2400" dirty="0"/>
              <a:t> fetch cml-</a:t>
            </a:r>
            <a:r>
              <a:rPr lang="en-US" sz="2400" dirty="0" err="1"/>
              <a:t>cgra</a:t>
            </a:r>
            <a:endParaRPr lang="en-US" sz="2400" dirty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Run merge, diff </a:t>
            </a:r>
            <a:r>
              <a:rPr lang="en-US" sz="2400" dirty="0" err="1"/>
              <a:t>etc</a:t>
            </a:r>
            <a:r>
              <a:rPr lang="en-US" sz="2400" dirty="0"/>
              <a:t> locally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git</a:t>
            </a:r>
            <a:r>
              <a:rPr lang="en-US" sz="2400" dirty="0"/>
              <a:t> pull cml-</a:t>
            </a:r>
            <a:r>
              <a:rPr lang="en-US" sz="2400" dirty="0" err="1"/>
              <a:t>cgra</a:t>
            </a:r>
            <a:r>
              <a:rPr lang="en-US" sz="2400" dirty="0"/>
              <a:t> = </a:t>
            </a:r>
            <a:r>
              <a:rPr lang="en-US" sz="2400" dirty="0" err="1"/>
              <a:t>git</a:t>
            </a:r>
            <a:r>
              <a:rPr lang="en-US" sz="2400" dirty="0"/>
              <a:t> fetch + merge</a:t>
            </a:r>
          </a:p>
          <a:p>
            <a:pPr marL="0" indent="0" algn="just">
              <a:spcBef>
                <a:spcPct val="0"/>
              </a:spcBef>
              <a:buClr>
                <a:schemeClr val="tx1"/>
              </a:buClr>
              <a:buSzPct val="100000"/>
              <a:buNone/>
            </a:pPr>
            <a:r>
              <a:rPr lang="en-US" sz="2400" dirty="0"/>
              <a:t> </a:t>
            </a:r>
          </a:p>
          <a:p>
            <a:pPr marL="0" indent="0" algn="just">
              <a:spcBef>
                <a:spcPct val="0"/>
              </a:spcBef>
              <a:buClr>
                <a:schemeClr val="tx1"/>
              </a:buClr>
              <a:buSzPct val="100000"/>
              <a:buNone/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Diff –</a:t>
            </a:r>
            <a:r>
              <a:rPr lang="uk-UA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Ще одна команда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! 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git</a:t>
            </a:r>
            <a:r>
              <a:rPr lang="en-US" sz="2400" dirty="0"/>
              <a:t> diff (</a:t>
            </a:r>
            <a:r>
              <a:rPr lang="ru-RU" sz="2400" dirty="0"/>
              <a:t>показати різницю нестадійних змін, тобто після минулого коміту</a:t>
            </a:r>
            <a:r>
              <a:rPr lang="en-US" sz="2400" dirty="0"/>
              <a:t>)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git</a:t>
            </a:r>
            <a:r>
              <a:rPr lang="en-US" sz="2400" dirty="0"/>
              <a:t> diff --cached (</a:t>
            </a:r>
            <a:r>
              <a:rPr lang="uk-UA" sz="2400" dirty="0"/>
              <a:t>показати різницю поетапних змін</a:t>
            </a:r>
            <a:r>
              <a:rPr lang="en-US" sz="2400" dirty="0"/>
              <a:t>)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git</a:t>
            </a:r>
            <a:r>
              <a:rPr lang="en-US" sz="2400" dirty="0"/>
              <a:t> diff HEAD (</a:t>
            </a:r>
            <a:r>
              <a:rPr lang="uk-UA" sz="2400" dirty="0"/>
              <a:t>показати різницю всіх поетапних або нестадійних змін, тобто різницю між робочим каталогом та останнім комітом, ігноруючи етапність</a:t>
            </a:r>
            <a:r>
              <a:rPr lang="en-US" sz="2400" dirty="0"/>
              <a:t>) 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git</a:t>
            </a:r>
            <a:r>
              <a:rPr lang="en-US" sz="2400" dirty="0"/>
              <a:t> diff –stat (</a:t>
            </a:r>
            <a:r>
              <a:rPr lang="ru-RU" sz="2400" dirty="0"/>
              <a:t>показати підсумок змін</a:t>
            </a:r>
            <a:r>
              <a:rPr lang="en-US" sz="2400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Fetch/Pull		</a:t>
            </a:r>
          </a:p>
        </p:txBody>
      </p:sp>
    </p:spTree>
    <p:extLst>
      <p:ext uri="{BB962C8B-B14F-4D97-AF65-F5344CB8AC3E}">
        <p14:creationId xmlns:p14="http://schemas.microsoft.com/office/powerpoint/2010/main" val="382119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976630"/>
            <a:ext cx="8991600" cy="5043170"/>
          </a:xfrm>
        </p:spPr>
        <p:txBody>
          <a:bodyPr>
            <a:normAutofit fontScale="85000" lnSpcReduction="20000"/>
          </a:bodyPr>
          <a:lstStyle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dirty="0" err="1"/>
              <a:t>git</a:t>
            </a:r>
            <a:r>
              <a:rPr lang="en-US" dirty="0"/>
              <a:t> reset HEAD -- file (</a:t>
            </a:r>
            <a:r>
              <a:rPr lang="ru-RU" dirty="0"/>
              <a:t>відключити файли від індексу та скинути покажчик до голови</a:t>
            </a:r>
            <a:r>
              <a:rPr lang="en-US" dirty="0"/>
              <a:t>)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reset -&gt; </a:t>
            </a:r>
            <a:r>
              <a:rPr lang="ru-RU" dirty="0"/>
              <a:t>скасувати останню коміт і повернути файли назад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dirty="0"/>
              <a:t> --soft </a:t>
            </a:r>
            <a:r>
              <a:rPr lang="uk-UA" dirty="0"/>
              <a:t>вказує, де зупиняється.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reset --soft HEAD~ (</a:t>
            </a:r>
            <a:r>
              <a:rPr lang="uk-UA" dirty="0"/>
              <a:t>батько </a:t>
            </a:r>
            <a:r>
              <a:rPr lang="en-US" dirty="0"/>
              <a:t>HEAD)</a:t>
            </a:r>
          </a:p>
          <a:p>
            <a:pPr marL="0" indent="0" algn="just">
              <a:buClrTx/>
              <a:buSzPct val="100000"/>
              <a:buNone/>
            </a:pPr>
            <a:r>
              <a:rPr lang="ru-RU" dirty="0"/>
              <a:t>Останнє комітування буде скасовано, а задіяні файли будуть знову включені</a:t>
            </a:r>
          </a:p>
          <a:p>
            <a:pPr marL="0" indent="0" algn="just">
              <a:buClrTx/>
              <a:buSzPct val="100000"/>
              <a:buNone/>
            </a:pP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reset --hard (</a:t>
            </a:r>
            <a:r>
              <a:rPr lang="uk-UA" dirty="0"/>
              <a:t>відкидає поетапні зміни та зміни в робочому каталозі. Він скасовує етапи файлів І скасовує будь-які зміни в робочому каталозі з моменту останнього коміту</a:t>
            </a:r>
            <a:r>
              <a:rPr lang="en-US" dirty="0"/>
              <a:t>.)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file </a:t>
            </a:r>
            <a:r>
              <a:rPr lang="uk-UA" dirty="0"/>
              <a:t>повністю видалить файл із проміжної області, а також з вашого диска (робочого каталогу). Щоб залишити файл у робочому каталозі, ви можете використовувати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--cached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		</a:t>
            </a:r>
          </a:p>
        </p:txBody>
      </p:sp>
    </p:spTree>
    <p:extLst>
      <p:ext uri="{BB962C8B-B14F-4D97-AF65-F5344CB8AC3E}">
        <p14:creationId xmlns:p14="http://schemas.microsoft.com/office/powerpoint/2010/main" val="170576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976630"/>
            <a:ext cx="8991600" cy="5043170"/>
          </a:xfrm>
        </p:spPr>
        <p:txBody>
          <a:bodyPr>
            <a:normAutofit/>
          </a:bodyPr>
          <a:lstStyle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git</a:t>
            </a:r>
            <a:r>
              <a:rPr lang="en-US" sz="2400" dirty="0"/>
              <a:t> stash -&gt;  </a:t>
            </a:r>
            <a:r>
              <a:rPr lang="ru-RU" sz="2400" dirty="0"/>
              <a:t>додати поточні зміни в стек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git</a:t>
            </a:r>
            <a:r>
              <a:rPr lang="en-US" sz="2400" dirty="0"/>
              <a:t> stash list -&gt; </a:t>
            </a:r>
            <a:r>
              <a:rPr lang="ru-RU" sz="2400" dirty="0"/>
              <a:t>Переглянути стеші, які зараз знаходяться в стеку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git</a:t>
            </a:r>
            <a:r>
              <a:rPr lang="en-US" sz="2400" dirty="0"/>
              <a:t> stash apply -&gt; </a:t>
            </a:r>
            <a:r>
              <a:rPr lang="ru-RU" sz="2400" dirty="0"/>
              <a:t>візьміть елемент зі списку стеша та застосуйте до поточного робочого каталогу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git</a:t>
            </a:r>
            <a:r>
              <a:rPr lang="en-US" sz="2400" dirty="0"/>
              <a:t> stash drop -&gt; </a:t>
            </a:r>
            <a:r>
              <a:rPr lang="uk-UA" sz="2400" dirty="0"/>
              <a:t>видалити елемент із стеш списка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/>
              <a:t>Останній елемент, доданий до схованки, буде посилатися на stash @ {0} і збільшувати їх уже на один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	</a:t>
            </a:r>
          </a:p>
        </p:txBody>
      </p:sp>
    </p:spTree>
    <p:extLst>
      <p:ext uri="{BB962C8B-B14F-4D97-AF65-F5344CB8AC3E}">
        <p14:creationId xmlns:p14="http://schemas.microsoft.com/office/powerpoint/2010/main" val="184328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19646</TotalTime>
  <Words>1736</Words>
  <Application>Microsoft Office PowerPoint</Application>
  <PresentationFormat>Экран (4:3)</PresentationFormat>
  <Paragraphs>159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 Вступ до GitHub</vt:lpstr>
      <vt:lpstr>Що таке GitHub? </vt:lpstr>
      <vt:lpstr>Setting Up With GitHub </vt:lpstr>
      <vt:lpstr>GitHub Repositories</vt:lpstr>
      <vt:lpstr>Clone Repository</vt:lpstr>
      <vt:lpstr>Commit And Push  </vt:lpstr>
      <vt:lpstr>Fetch/Pull  </vt:lpstr>
      <vt:lpstr>Reset  </vt:lpstr>
      <vt:lpstr>Stash </vt:lpstr>
      <vt:lpstr>Branching </vt:lpstr>
      <vt:lpstr>Merging </vt:lpstr>
      <vt:lpstr>Log &amp; Tag</vt:lpstr>
      <vt:lpstr>Remote </vt:lpstr>
      <vt:lpstr>Issues</vt:lpstr>
      <vt:lpstr>Проекти розгалуження</vt:lpstr>
      <vt:lpstr>Облікові записи користувачів</vt:lpstr>
      <vt:lpstr>Аккаунти Організації</vt:lpstr>
      <vt:lpstr>Організація Команд</vt:lpstr>
      <vt:lpstr>Додаткові корисні лінки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Defense</dc:title>
  <dc:subject>Proposal Defense</dc:subject>
  <dc:creator>Ke Bai</dc:creator>
  <cp:keywords>Proposal Defense</cp:keywords>
  <cp:lastModifiedBy>User Super</cp:lastModifiedBy>
  <cp:revision>4093</cp:revision>
  <dcterms:created xsi:type="dcterms:W3CDTF">2010-03-28T20:09:25Z</dcterms:created>
  <dcterms:modified xsi:type="dcterms:W3CDTF">2020-11-23T10:08:44Z</dcterms:modified>
</cp:coreProperties>
</file>