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5" r:id="rId17"/>
    <p:sldId id="270" r:id="rId18"/>
    <p:sldId id="271" r:id="rId19"/>
    <p:sldId id="272" r:id="rId20"/>
    <p:sldId id="273" r:id="rId21"/>
    <p:sldId id="274"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rañas" initials="MA" lastIdx="1" clrIdx="0">
    <p:extLst>
      <p:ext uri="{19B8F6BF-5375-455C-9EA6-DF929625EA0E}">
        <p15:presenceInfo xmlns:p15="http://schemas.microsoft.com/office/powerpoint/2012/main" userId="8612e20e55aba7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7" d="100"/>
          <a:sy n="77" d="100"/>
        </p:scale>
        <p:origin x="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3-23T13:40:54.945"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Are you feeling lost?</a:t>
            </a:r>
            <a:br>
              <a:rPr lang="en-US" dirty="0" smtClean="0"/>
            </a:br>
            <a:r>
              <a:rPr lang="en-US" dirty="0" smtClean="0"/>
              <a:t>And</a:t>
            </a:r>
            <a:br>
              <a:rPr lang="en-US" dirty="0" smtClean="0"/>
            </a:br>
            <a:r>
              <a:rPr lang="en-US" dirty="0" smtClean="0"/>
              <a:t>No sense of direction?</a:t>
            </a:r>
            <a:br>
              <a:rPr lang="en-US" dirty="0" smtClean="0"/>
            </a:br>
            <a:endParaRPr lang="en-US" dirty="0"/>
          </a:p>
        </p:txBody>
      </p:sp>
      <p:sp>
        <p:nvSpPr>
          <p:cNvPr id="3" name="Subtitle 2"/>
          <p:cNvSpPr>
            <a:spLocks noGrp="1"/>
          </p:cNvSpPr>
          <p:nvPr>
            <p:ph type="body" idx="1"/>
          </p:nvPr>
        </p:nvSpPr>
        <p:spPr>
          <a:xfrm>
            <a:off x="7233402" y="5087972"/>
            <a:ext cx="8915399" cy="1555864"/>
          </a:xfrm>
        </p:spPr>
        <p:txBody>
          <a:bodyPr/>
          <a:lstStyle/>
          <a:p>
            <a:r>
              <a:rPr lang="en-US" dirty="0" smtClean="0"/>
              <a:t>Well here’s an mobile App for you! </a:t>
            </a:r>
            <a:endParaRPr lang="en-US" dirty="0"/>
          </a:p>
        </p:txBody>
      </p:sp>
    </p:spTree>
    <p:extLst>
      <p:ext uri="{BB962C8B-B14F-4D97-AF65-F5344CB8AC3E}">
        <p14:creationId xmlns:p14="http://schemas.microsoft.com/office/powerpoint/2010/main" val="309324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First Method used</a:t>
            </a:r>
            <a:endParaRPr lang="en-US" dirty="0"/>
          </a:p>
        </p:txBody>
      </p:sp>
      <p:sp>
        <p:nvSpPr>
          <p:cNvPr id="3" name="Content Placeholder 2"/>
          <p:cNvSpPr>
            <a:spLocks noGrp="1"/>
          </p:cNvSpPr>
          <p:nvPr>
            <p:ph idx="1"/>
          </p:nvPr>
        </p:nvSpPr>
        <p:spPr>
          <a:xfrm>
            <a:off x="1509486" y="2133600"/>
            <a:ext cx="9995126" cy="3777622"/>
          </a:xfrm>
        </p:spPr>
        <p:txBody>
          <a:bodyPr/>
          <a:lstStyle/>
          <a:p>
            <a:r>
              <a:rPr lang="en-US" dirty="0"/>
              <a:t>sin (min </a:t>
            </a:r>
            <a:r>
              <a:rPr lang="el-GR" dirty="0"/>
              <a:t>β) =   </a:t>
            </a:r>
            <a:r>
              <a:rPr lang="en-US" dirty="0"/>
              <a:t>D2 / L			</a:t>
            </a:r>
            <a:r>
              <a:rPr lang="en-US" dirty="0" smtClean="0"/>
              <a:t>		(</a:t>
            </a:r>
            <a:r>
              <a:rPr lang="en-US" dirty="0"/>
              <a:t>1)</a:t>
            </a:r>
          </a:p>
          <a:p>
            <a:r>
              <a:rPr lang="en-US" dirty="0"/>
              <a:t>sin (max </a:t>
            </a:r>
            <a:r>
              <a:rPr lang="el-GR" dirty="0"/>
              <a:t>β) = </a:t>
            </a:r>
            <a:r>
              <a:rPr lang="en-US" dirty="0"/>
              <a:t>D1 / L			</a:t>
            </a:r>
            <a:endParaRPr lang="en-US" dirty="0" smtClean="0"/>
          </a:p>
          <a:p>
            <a:r>
              <a:rPr lang="en-US" dirty="0" smtClean="0"/>
              <a:t>D2 </a:t>
            </a:r>
            <a:r>
              <a:rPr lang="en-US" dirty="0"/>
              <a:t>= sin (max </a:t>
            </a:r>
            <a:r>
              <a:rPr lang="el-GR" dirty="0"/>
              <a:t>β) </a:t>
            </a:r>
            <a:r>
              <a:rPr lang="en-US" dirty="0"/>
              <a:t>x L			</a:t>
            </a:r>
            <a:r>
              <a:rPr lang="en-US" dirty="0" smtClean="0"/>
              <a:t>		(</a:t>
            </a:r>
            <a:r>
              <a:rPr lang="en-US" dirty="0"/>
              <a:t>2)</a:t>
            </a:r>
          </a:p>
          <a:p>
            <a:r>
              <a:rPr lang="en-US" dirty="0"/>
              <a:t>D1 = sin (min </a:t>
            </a:r>
            <a:r>
              <a:rPr lang="el-GR" dirty="0"/>
              <a:t>β) </a:t>
            </a:r>
            <a:r>
              <a:rPr lang="en-US" dirty="0"/>
              <a:t>x L			</a:t>
            </a:r>
          </a:p>
          <a:p>
            <a:r>
              <a:rPr lang="en-US" dirty="0" err="1"/>
              <a:t>Dst</a:t>
            </a:r>
            <a:r>
              <a:rPr lang="en-US" dirty="0"/>
              <a:t> = D1 + D2				</a:t>
            </a:r>
            <a:r>
              <a:rPr lang="en-US" dirty="0" smtClean="0"/>
              <a:t>			(</a:t>
            </a:r>
            <a:r>
              <a:rPr lang="en-US" dirty="0"/>
              <a:t>3)</a:t>
            </a:r>
          </a:p>
          <a:p>
            <a:r>
              <a:rPr lang="en-US" dirty="0" smtClean="0"/>
              <a:t>Total </a:t>
            </a:r>
            <a:r>
              <a:rPr lang="en-US" dirty="0" err="1"/>
              <a:t>Dst</a:t>
            </a:r>
            <a:r>
              <a:rPr lang="en-US" dirty="0"/>
              <a:t> = Dst1+Dst2+…+</a:t>
            </a:r>
            <a:r>
              <a:rPr lang="en-US" dirty="0" err="1"/>
              <a:t>Dstn</a:t>
            </a:r>
            <a:r>
              <a:rPr lang="en-US" dirty="0"/>
              <a:t> 	            </a:t>
            </a:r>
            <a:r>
              <a:rPr lang="en-US" dirty="0" smtClean="0"/>
              <a:t>  </a:t>
            </a:r>
            <a:r>
              <a:rPr lang="en-US" dirty="0"/>
              <a:t>(4</a:t>
            </a:r>
            <a:r>
              <a:rPr lang="en-US"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83444504"/>
              </p:ext>
            </p:extLst>
          </p:nvPr>
        </p:nvGraphicFramePr>
        <p:xfrm>
          <a:off x="1059543" y="4685936"/>
          <a:ext cx="10334170" cy="1386610"/>
        </p:xfrm>
        <a:graphic>
          <a:graphicData uri="http://schemas.openxmlformats.org/drawingml/2006/table">
            <a:tbl>
              <a:tblPr>
                <a:tableStyleId>{5C22544A-7EE6-4342-B048-85BDC9FD1C3A}</a:tableStyleId>
              </a:tblPr>
              <a:tblGrid>
                <a:gridCol w="4732751"/>
                <a:gridCol w="2037911"/>
                <a:gridCol w="1781754"/>
                <a:gridCol w="1781754"/>
              </a:tblGrid>
              <a:tr h="298850">
                <a:tc gridSpan="4">
                  <a:txBody>
                    <a:bodyPr/>
                    <a:lstStyle/>
                    <a:p>
                      <a:pPr marL="0" marR="0" algn="ctr">
                        <a:spcBef>
                          <a:spcPts val="0"/>
                        </a:spcBef>
                        <a:spcAft>
                          <a:spcPts val="0"/>
                        </a:spcAft>
                      </a:pPr>
                      <a:r>
                        <a:rPr lang="en-US" sz="1400" dirty="0">
                          <a:effectLst/>
                        </a:rPr>
                        <a:t>Table 1. </a:t>
                      </a:r>
                      <a:endParaRPr lang="en-US" sz="1400" b="1"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448275">
                <a:tc>
                  <a:txBody>
                    <a:bodyPr/>
                    <a:lstStyle/>
                    <a:p>
                      <a:pPr marL="0" marR="0" algn="ctr">
                        <a:spcBef>
                          <a:spcPts val="0"/>
                        </a:spcBef>
                        <a:spcAft>
                          <a:spcPts val="0"/>
                        </a:spcAft>
                      </a:pPr>
                      <a:r>
                        <a:rPr lang="en-US" sz="2400" dirty="0">
                          <a:effectLst/>
                        </a:rPr>
                        <a:t>Method</a:t>
                      </a:r>
                      <a:endParaRPr lang="en-US" sz="2400" b="1"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Actual distance</a:t>
                      </a:r>
                      <a:endParaRPr lang="en-US" sz="2000" b="1"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Total </a:t>
                      </a:r>
                      <a:r>
                        <a:rPr lang="en-US" sz="2000" dirty="0" err="1">
                          <a:effectLst/>
                        </a:rPr>
                        <a:t>D</a:t>
                      </a:r>
                      <a:r>
                        <a:rPr lang="en-US" sz="2400" baseline="-25000" dirty="0" err="1">
                          <a:effectLst/>
                        </a:rPr>
                        <a:t>st</a:t>
                      </a:r>
                      <a:endParaRPr lang="en-US" sz="2000" b="1"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b="0" i="0" dirty="0" smtClean="0">
                          <a:effectLst/>
                          <a:latin typeface="+mn-lt"/>
                          <a:ea typeface="+mn-ea"/>
                        </a:rPr>
                        <a:t>Accuracy</a:t>
                      </a:r>
                      <a:endParaRPr lang="en-US" sz="2000" b="1" i="1" dirty="0">
                        <a:effectLst/>
                        <a:latin typeface="Times New Roman" panose="02020603050405020304" pitchFamily="18" charset="0"/>
                        <a:ea typeface="Times New Roman" panose="02020603050405020304" pitchFamily="18" charset="0"/>
                      </a:endParaRPr>
                    </a:p>
                  </a:txBody>
                  <a:tcPr marL="68580" marR="68580" marT="0" marB="0"/>
                </a:tc>
              </a:tr>
              <a:tr h="478160">
                <a:tc>
                  <a:txBody>
                    <a:bodyPr/>
                    <a:lstStyle/>
                    <a:p>
                      <a:pPr marL="0" marR="0" algn="just">
                        <a:spcBef>
                          <a:spcPts val="0"/>
                        </a:spcBef>
                        <a:spcAft>
                          <a:spcPts val="0"/>
                        </a:spcAft>
                      </a:pPr>
                      <a:r>
                        <a:rPr lang="en-US" sz="2400" dirty="0">
                          <a:effectLst/>
                        </a:rPr>
                        <a:t>Pythagorean </a:t>
                      </a:r>
                      <a:r>
                        <a:rPr lang="en-US" sz="2400" dirty="0" err="1">
                          <a:effectLst/>
                        </a:rPr>
                        <a:t>thereom</a:t>
                      </a:r>
                      <a:r>
                        <a:rPr lang="en-US" sz="2400" dirty="0">
                          <a:effectLst/>
                        </a:rPr>
                        <a:t> method</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40 m</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58.34 m</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0.69</a:t>
                      </a:r>
                      <a:endParaRPr lang="en-US" sz="3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7849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First Method used</a:t>
            </a:r>
            <a:endParaRPr lang="en-US" dirty="0"/>
          </a:p>
        </p:txBody>
      </p:sp>
      <p:sp>
        <p:nvSpPr>
          <p:cNvPr id="3" name="Content Placeholder 2"/>
          <p:cNvSpPr>
            <a:spLocks noGrp="1"/>
          </p:cNvSpPr>
          <p:nvPr>
            <p:ph idx="1"/>
          </p:nvPr>
        </p:nvSpPr>
        <p:spPr>
          <a:xfrm>
            <a:off x="1030514" y="1905000"/>
            <a:ext cx="9995126" cy="3777622"/>
          </a:xfrm>
        </p:spPr>
        <p:txBody>
          <a:bodyPr/>
          <a:lstStyle/>
          <a:p>
            <a:r>
              <a:rPr lang="en-US" dirty="0" smtClean="0"/>
              <a:t>Error </a:t>
            </a:r>
            <a:endParaRPr lang="en-US" dirty="0"/>
          </a:p>
        </p:txBody>
      </p:sp>
      <p:pic>
        <p:nvPicPr>
          <p:cNvPr id="5" name="Picture 4"/>
          <p:cNvPicPr>
            <a:picLocks noChangeAspect="1"/>
          </p:cNvPicPr>
          <p:nvPr/>
        </p:nvPicPr>
        <p:blipFill>
          <a:blip r:embed="rId2"/>
          <a:stretch>
            <a:fillRect/>
          </a:stretch>
        </p:blipFill>
        <p:spPr>
          <a:xfrm>
            <a:off x="569029" y="2421419"/>
            <a:ext cx="11257143" cy="4076190"/>
          </a:xfrm>
          <a:prstGeom prst="rect">
            <a:avLst/>
          </a:prstGeom>
        </p:spPr>
      </p:pic>
    </p:spTree>
    <p:extLst>
      <p:ext uri="{BB962C8B-B14F-4D97-AF65-F5344CB8AC3E}">
        <p14:creationId xmlns:p14="http://schemas.microsoft.com/office/powerpoint/2010/main" val="12411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Second Method Used</a:t>
            </a:r>
            <a:endParaRPr lang="en-US" dirty="0"/>
          </a:p>
        </p:txBody>
      </p:sp>
      <p:sp>
        <p:nvSpPr>
          <p:cNvPr id="3" name="Content Placeholder 2"/>
          <p:cNvSpPr>
            <a:spLocks noGrp="1"/>
          </p:cNvSpPr>
          <p:nvPr>
            <p:ph idx="1"/>
          </p:nvPr>
        </p:nvSpPr>
        <p:spPr>
          <a:xfrm>
            <a:off x="1857829" y="2133600"/>
            <a:ext cx="9646783" cy="3777622"/>
          </a:xfrm>
        </p:spPr>
        <p:txBody>
          <a:bodyPr/>
          <a:lstStyle/>
          <a:p>
            <a:pPr lvl="0"/>
            <a:r>
              <a:rPr lang="en-US" sz="2000" b="1" i="1" dirty="0"/>
              <a:t>Stride Length using the height of the user</a:t>
            </a:r>
            <a:endParaRPr lang="en-US" sz="2000" b="1" dirty="0"/>
          </a:p>
          <a:p>
            <a:pPr marL="0" indent="0">
              <a:buNone/>
            </a:pPr>
            <a:r>
              <a:rPr lang="en-US" dirty="0" smtClean="0"/>
              <a:t>	According </a:t>
            </a:r>
            <a:r>
              <a:rPr lang="en-US" dirty="0"/>
              <a:t>to Kate Crosby Co-founder of *WalkingwithAttitude.com a quicker way to estimate stride length is to multiply the height of a person with a constant value but this method is not necessarily accurate. </a:t>
            </a:r>
          </a:p>
          <a:p>
            <a:pPr marL="0" indent="0">
              <a:buNone/>
            </a:pPr>
            <a:r>
              <a:rPr lang="en-US" dirty="0"/>
              <a:t>Men - multiply the height in cm by </a:t>
            </a:r>
            <a:r>
              <a:rPr lang="en-US" dirty="0" smtClean="0"/>
              <a:t>0.415</a:t>
            </a:r>
            <a:endParaRPr lang="en-US" sz="2000" dirty="0"/>
          </a:p>
          <a:p>
            <a:pPr marL="0" indent="0">
              <a:buNone/>
            </a:pPr>
            <a:r>
              <a:rPr lang="en-US" dirty="0" smtClean="0"/>
              <a:t>Ladies </a:t>
            </a:r>
            <a:r>
              <a:rPr lang="en-US" dirty="0"/>
              <a:t>- multiply the height in cm by 0.413</a:t>
            </a:r>
            <a:endParaRPr lang="en-US" sz="2000" dirty="0"/>
          </a:p>
          <a:p>
            <a:pPr marL="0" indent="0">
              <a:buNone/>
            </a:pPr>
            <a:r>
              <a:rPr lang="en-US" dirty="0"/>
              <a:t>		</a:t>
            </a:r>
            <a:endParaRPr lang="en-US" sz="2000" dirty="0"/>
          </a:p>
          <a:p>
            <a:pPr marL="0" indent="0">
              <a:buNone/>
            </a:pPr>
            <a:r>
              <a:rPr lang="en-US" i="1" dirty="0"/>
              <a:t>Ex. To calculate Estimated Stride Length</a:t>
            </a:r>
            <a:endParaRPr lang="en-US" sz="2000" dirty="0"/>
          </a:p>
          <a:p>
            <a:pPr marL="0" indent="0">
              <a:buNone/>
            </a:pPr>
            <a:r>
              <a:rPr lang="en-US" dirty="0"/>
              <a:t>A lady - 165 cm (height) x 0.413 = 68.145 cm (round off to 68 cm)</a:t>
            </a:r>
            <a:endParaRPr lang="en-US" sz="2000" dirty="0"/>
          </a:p>
          <a:p>
            <a:pPr marL="457200" lvl="1" indent="0">
              <a:buNone/>
            </a:pPr>
            <a:endParaRPr lang="en-US" dirty="0"/>
          </a:p>
        </p:txBody>
      </p:sp>
    </p:spTree>
    <p:extLst>
      <p:ext uri="{BB962C8B-B14F-4D97-AF65-F5344CB8AC3E}">
        <p14:creationId xmlns:p14="http://schemas.microsoft.com/office/powerpoint/2010/main" val="14375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Second Method Used</a:t>
            </a:r>
          </a:p>
        </p:txBody>
      </p:sp>
      <p:pic>
        <p:nvPicPr>
          <p:cNvPr id="4" name="Content Placeholder 3"/>
          <p:cNvPicPr>
            <a:picLocks noGrp="1" noChangeAspect="1"/>
          </p:cNvPicPr>
          <p:nvPr>
            <p:ph idx="1"/>
          </p:nvPr>
        </p:nvPicPr>
        <p:blipFill>
          <a:blip r:embed="rId2"/>
          <a:stretch>
            <a:fillRect/>
          </a:stretch>
        </p:blipFill>
        <p:spPr>
          <a:xfrm>
            <a:off x="635537" y="2698975"/>
            <a:ext cx="3914775" cy="2676525"/>
          </a:xfrm>
          <a:prstGeom prst="rect">
            <a:avLst/>
          </a:prstGeom>
        </p:spPr>
      </p:pic>
      <p:sp>
        <p:nvSpPr>
          <p:cNvPr id="5" name="TextBox 4"/>
          <p:cNvSpPr txBox="1"/>
          <p:nvPr/>
        </p:nvSpPr>
        <p:spPr>
          <a:xfrm>
            <a:off x="5515428" y="3021574"/>
            <a:ext cx="5573486" cy="2031325"/>
          </a:xfrm>
          <a:prstGeom prst="rect">
            <a:avLst/>
          </a:prstGeom>
          <a:noFill/>
        </p:spPr>
        <p:txBody>
          <a:bodyPr wrap="square" rtlCol="0">
            <a:spAutoFit/>
          </a:bodyPr>
          <a:lstStyle/>
          <a:p>
            <a:r>
              <a:rPr lang="en-US" dirty="0"/>
              <a:t>Where, </a:t>
            </a:r>
          </a:p>
          <a:p>
            <a:r>
              <a:rPr lang="en-US" i="1" dirty="0"/>
              <a:t>max β – maximum angle </a:t>
            </a:r>
            <a:endParaRPr lang="en-US" dirty="0"/>
          </a:p>
          <a:p>
            <a:r>
              <a:rPr lang="en-US" i="1" dirty="0"/>
              <a:t>E.S.L – Estimated Stride Length </a:t>
            </a:r>
            <a:endParaRPr lang="en-US" dirty="0"/>
          </a:p>
          <a:p>
            <a:r>
              <a:rPr lang="en-US" i="1" dirty="0"/>
              <a:t>T.S.– Total Stride</a:t>
            </a:r>
            <a:endParaRPr lang="en-US" dirty="0"/>
          </a:p>
          <a:p>
            <a:r>
              <a:rPr lang="en-US" i="1" dirty="0"/>
              <a:t> </a:t>
            </a:r>
            <a:endParaRPr lang="en-US" dirty="0"/>
          </a:p>
          <a:p>
            <a:r>
              <a:rPr lang="en-US" i="1" dirty="0"/>
              <a:t>(# of max β) x (E.S.L) = T.S		(4)</a:t>
            </a:r>
            <a:endParaRPr lang="en-US" dirty="0"/>
          </a:p>
          <a:p>
            <a:endParaRPr lang="en-US" dirty="0"/>
          </a:p>
        </p:txBody>
      </p:sp>
      <p:sp>
        <p:nvSpPr>
          <p:cNvPr id="7" name="TextBox 6"/>
          <p:cNvSpPr txBox="1"/>
          <p:nvPr/>
        </p:nvSpPr>
        <p:spPr>
          <a:xfrm>
            <a:off x="1814285" y="1905000"/>
            <a:ext cx="6487886" cy="400110"/>
          </a:xfrm>
          <a:prstGeom prst="rect">
            <a:avLst/>
          </a:prstGeom>
          <a:noFill/>
        </p:spPr>
        <p:txBody>
          <a:bodyPr wrap="square" rtlCol="0">
            <a:spAutoFit/>
          </a:bodyPr>
          <a:lstStyle/>
          <a:p>
            <a:pPr lvl="0"/>
            <a:r>
              <a:rPr lang="en-US" b="1" i="1" dirty="0"/>
              <a:t>Stride Length using the height of the </a:t>
            </a:r>
            <a:r>
              <a:rPr lang="en-US" sz="2000" b="1" i="1" dirty="0"/>
              <a:t>user</a:t>
            </a:r>
            <a:endParaRPr lang="en-US" b="1" dirty="0"/>
          </a:p>
        </p:txBody>
      </p:sp>
    </p:spTree>
    <p:extLst>
      <p:ext uri="{BB962C8B-B14F-4D97-AF65-F5344CB8AC3E}">
        <p14:creationId xmlns:p14="http://schemas.microsoft.com/office/powerpoint/2010/main" val="68195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Second Method Used</a:t>
            </a:r>
          </a:p>
        </p:txBody>
      </p:sp>
      <p:sp>
        <p:nvSpPr>
          <p:cNvPr id="3" name="Content Placeholder 2"/>
          <p:cNvSpPr>
            <a:spLocks noGrp="1"/>
          </p:cNvSpPr>
          <p:nvPr>
            <p:ph idx="1"/>
          </p:nvPr>
        </p:nvSpPr>
        <p:spPr/>
        <p:txBody>
          <a:bodyPr>
            <a:normAutofit/>
          </a:bodyPr>
          <a:lstStyle/>
          <a:p>
            <a:pPr lvl="0"/>
            <a:r>
              <a:rPr lang="en-US" sz="2400" b="1" i="1" dirty="0"/>
              <a:t>Stride Length using the height of the user</a:t>
            </a:r>
            <a:endParaRPr lang="en-US" sz="2400" b="1" dirty="0"/>
          </a:p>
          <a:p>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1723382723"/>
              </p:ext>
            </p:extLst>
          </p:nvPr>
        </p:nvGraphicFramePr>
        <p:xfrm>
          <a:off x="1248229" y="3294743"/>
          <a:ext cx="9898743" cy="2481943"/>
        </p:xfrm>
        <a:graphic>
          <a:graphicData uri="http://schemas.openxmlformats.org/drawingml/2006/table">
            <a:tbl>
              <a:tblPr>
                <a:tableStyleId>{5C22544A-7EE6-4342-B048-85BDC9FD1C3A}</a:tableStyleId>
              </a:tblPr>
              <a:tblGrid>
                <a:gridCol w="4096031"/>
                <a:gridCol w="2389352"/>
                <a:gridCol w="1706680"/>
                <a:gridCol w="1706680"/>
              </a:tblGrid>
              <a:tr h="605351">
                <a:tc gridSpan="4">
                  <a:txBody>
                    <a:bodyPr/>
                    <a:lstStyle/>
                    <a:p>
                      <a:pPr marL="0" marR="0" algn="ctr">
                        <a:spcBef>
                          <a:spcPts val="0"/>
                        </a:spcBef>
                        <a:spcAft>
                          <a:spcPts val="0"/>
                        </a:spcAft>
                      </a:pPr>
                      <a:r>
                        <a:rPr lang="en-US" sz="2400" dirty="0">
                          <a:effectLst/>
                        </a:rPr>
                        <a:t>Table 2. </a:t>
                      </a:r>
                      <a:endParaRPr lang="en-US" sz="2400" b="1"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908028">
                <a:tc>
                  <a:txBody>
                    <a:bodyPr/>
                    <a:lstStyle/>
                    <a:p>
                      <a:pPr marL="0" marR="0" algn="ctr">
                        <a:spcBef>
                          <a:spcPts val="0"/>
                        </a:spcBef>
                        <a:spcAft>
                          <a:spcPts val="0"/>
                        </a:spcAft>
                      </a:pPr>
                      <a:r>
                        <a:rPr lang="en-US" sz="2000">
                          <a:effectLst/>
                        </a:rPr>
                        <a:t>Method</a:t>
                      </a:r>
                      <a:endParaRPr lang="en-US" sz="2000" b="1" i="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Actual Stride (40m)</a:t>
                      </a:r>
                      <a:endParaRPr lang="en-US" sz="2000" b="1"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Calculated </a:t>
                      </a:r>
                      <a:r>
                        <a:rPr lang="en-US" sz="2000" dirty="0" smtClean="0">
                          <a:effectLst/>
                        </a:rPr>
                        <a:t>Stride (40m)</a:t>
                      </a:r>
                      <a:endParaRPr lang="en-US" sz="2000" b="1"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b="0" i="0" dirty="0" smtClean="0">
                          <a:effectLst/>
                          <a:latin typeface="+mn-lt"/>
                          <a:ea typeface="+mn-ea"/>
                        </a:rPr>
                        <a:t>Accuracy</a:t>
                      </a:r>
                      <a:endParaRPr lang="en-US" sz="2000" b="1" i="1" dirty="0">
                        <a:effectLst/>
                        <a:latin typeface="Times New Roman" panose="02020603050405020304" pitchFamily="18" charset="0"/>
                        <a:ea typeface="Times New Roman" panose="02020603050405020304" pitchFamily="18" charset="0"/>
                      </a:endParaRPr>
                    </a:p>
                  </a:txBody>
                  <a:tcPr marL="68580" marR="68580" marT="0" marB="0"/>
                </a:tc>
              </a:tr>
              <a:tr h="968564">
                <a:tc>
                  <a:txBody>
                    <a:bodyPr/>
                    <a:lstStyle/>
                    <a:p>
                      <a:pPr marL="0" marR="0" algn="just">
                        <a:spcBef>
                          <a:spcPts val="0"/>
                        </a:spcBef>
                        <a:spcAft>
                          <a:spcPts val="0"/>
                        </a:spcAft>
                      </a:pPr>
                      <a:r>
                        <a:rPr lang="en-US" sz="2400">
                          <a:effectLst/>
                        </a:rPr>
                        <a:t>S.L. Using height method</a:t>
                      </a:r>
                      <a:endParaRPr lang="en-US" sz="2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a:effectLst/>
                        </a:rPr>
                        <a:t>14 strides</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21 strides</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0.67</a:t>
                      </a:r>
                      <a:endParaRPr lang="en-US" sz="3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131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Third Method Used</a:t>
            </a:r>
            <a:br>
              <a:rPr lang="en-US" dirty="0" smtClean="0"/>
            </a:br>
            <a:r>
              <a:rPr lang="en-US" dirty="0" smtClean="0"/>
              <a:t> </a:t>
            </a:r>
            <a:endParaRPr lang="en-US" dirty="0"/>
          </a:p>
        </p:txBody>
      </p:sp>
      <p:sp>
        <p:nvSpPr>
          <p:cNvPr id="3" name="Content Placeholder 2"/>
          <p:cNvSpPr>
            <a:spLocks noGrp="1"/>
          </p:cNvSpPr>
          <p:nvPr>
            <p:ph idx="1"/>
          </p:nvPr>
        </p:nvSpPr>
        <p:spPr>
          <a:xfrm>
            <a:off x="2090057" y="2133600"/>
            <a:ext cx="9414555" cy="3777622"/>
          </a:xfrm>
        </p:spPr>
        <p:txBody>
          <a:bodyPr/>
          <a:lstStyle/>
          <a:p>
            <a:pPr lvl="0"/>
            <a:r>
              <a:rPr lang="en-US" sz="2800" b="1" i="1" dirty="0"/>
              <a:t>Step Counter using maximum angles from </a:t>
            </a:r>
            <a:r>
              <a:rPr lang="en-US" sz="2800" b="1" i="1" dirty="0" smtClean="0"/>
              <a:t>Gyro</a:t>
            </a:r>
          </a:p>
          <a:p>
            <a:pPr lvl="0"/>
            <a:endParaRPr lang="en-US" sz="2800" b="1"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324" y="2685143"/>
            <a:ext cx="9489569"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46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Third Method Used</a:t>
            </a:r>
            <a:br>
              <a:rPr lang="en-US" dirty="0" smtClean="0"/>
            </a:br>
            <a:r>
              <a:rPr lang="en-US" dirty="0" smtClean="0"/>
              <a:t> </a:t>
            </a:r>
            <a:endParaRPr lang="en-US" dirty="0"/>
          </a:p>
        </p:txBody>
      </p:sp>
      <p:sp>
        <p:nvSpPr>
          <p:cNvPr id="3" name="Content Placeholder 2"/>
          <p:cNvSpPr>
            <a:spLocks noGrp="1"/>
          </p:cNvSpPr>
          <p:nvPr>
            <p:ph idx="1"/>
          </p:nvPr>
        </p:nvSpPr>
        <p:spPr>
          <a:xfrm>
            <a:off x="2090057" y="2133600"/>
            <a:ext cx="9414555" cy="3777622"/>
          </a:xfrm>
        </p:spPr>
        <p:txBody>
          <a:bodyPr/>
          <a:lstStyle/>
          <a:p>
            <a:pPr lvl="0"/>
            <a:r>
              <a:rPr lang="en-US" sz="2800" b="1" i="1" dirty="0"/>
              <a:t>Step Counter </a:t>
            </a:r>
            <a:r>
              <a:rPr lang="en-US" sz="2800" b="1" i="1" dirty="0" smtClean="0"/>
              <a:t>using filtered </a:t>
            </a:r>
            <a:r>
              <a:rPr lang="en-US" sz="2800" b="1" i="1" dirty="0"/>
              <a:t>maximum angles from </a:t>
            </a:r>
            <a:r>
              <a:rPr lang="en-US" sz="2800" b="1" i="1" dirty="0" smtClean="0"/>
              <a:t>Gyro</a:t>
            </a:r>
          </a:p>
          <a:p>
            <a:pPr lvl="0"/>
            <a:endParaRPr lang="en-US" sz="2800" b="1"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92137971"/>
              </p:ext>
            </p:extLst>
          </p:nvPr>
        </p:nvGraphicFramePr>
        <p:xfrm>
          <a:off x="1248229" y="3294743"/>
          <a:ext cx="9898743" cy="2488315"/>
        </p:xfrm>
        <a:graphic>
          <a:graphicData uri="http://schemas.openxmlformats.org/drawingml/2006/table">
            <a:tbl>
              <a:tblPr>
                <a:tableStyleId>{5C22544A-7EE6-4342-B048-85BDC9FD1C3A}</a:tableStyleId>
              </a:tblPr>
              <a:tblGrid>
                <a:gridCol w="4096031"/>
                <a:gridCol w="2389352"/>
                <a:gridCol w="1706680"/>
                <a:gridCol w="1706680"/>
              </a:tblGrid>
              <a:tr h="605351">
                <a:tc gridSpan="4">
                  <a:txBody>
                    <a:bodyPr/>
                    <a:lstStyle/>
                    <a:p>
                      <a:pPr marL="0" marR="0" algn="ctr">
                        <a:spcBef>
                          <a:spcPts val="0"/>
                        </a:spcBef>
                        <a:spcAft>
                          <a:spcPts val="0"/>
                        </a:spcAft>
                      </a:pPr>
                      <a:r>
                        <a:rPr lang="en-US" sz="2400" dirty="0">
                          <a:effectLst/>
                        </a:rPr>
                        <a:t>Table </a:t>
                      </a:r>
                      <a:r>
                        <a:rPr lang="en-US" sz="2400" dirty="0" smtClean="0">
                          <a:effectLst/>
                        </a:rPr>
                        <a:t>3. </a:t>
                      </a:r>
                      <a:endParaRPr lang="en-US" sz="2400" b="1"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908028">
                <a:tc>
                  <a:txBody>
                    <a:bodyPr/>
                    <a:lstStyle/>
                    <a:p>
                      <a:pPr marL="0" marR="0" algn="ctr">
                        <a:spcBef>
                          <a:spcPts val="0"/>
                        </a:spcBef>
                        <a:spcAft>
                          <a:spcPts val="0"/>
                        </a:spcAft>
                      </a:pPr>
                      <a:r>
                        <a:rPr lang="en-US" sz="2000">
                          <a:effectLst/>
                        </a:rPr>
                        <a:t>Method</a:t>
                      </a:r>
                      <a:endParaRPr lang="en-US" sz="2000" b="1" i="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Actual </a:t>
                      </a:r>
                      <a:r>
                        <a:rPr lang="en-US" sz="2000" dirty="0" smtClean="0">
                          <a:effectLst/>
                        </a:rPr>
                        <a:t>Stride (40m</a:t>
                      </a:r>
                      <a:r>
                        <a:rPr lang="en-US" sz="2000" dirty="0">
                          <a:effectLst/>
                        </a:rPr>
                        <a:t>)</a:t>
                      </a:r>
                      <a:endParaRPr lang="en-US" sz="2000" b="1"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smtClean="0">
                          <a:effectLst/>
                        </a:rPr>
                        <a:t>Step</a:t>
                      </a:r>
                      <a:r>
                        <a:rPr lang="en-US" sz="2000" baseline="0" dirty="0" smtClean="0">
                          <a:effectLst/>
                        </a:rPr>
                        <a:t> Counter</a:t>
                      </a:r>
                      <a:r>
                        <a:rPr lang="en-US" sz="2000" dirty="0" smtClean="0">
                          <a:effectLst/>
                        </a:rPr>
                        <a:t> (40m)</a:t>
                      </a:r>
                      <a:endParaRPr lang="en-US" sz="2000" b="1" i="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b="0" i="0" dirty="0" smtClean="0">
                          <a:effectLst/>
                          <a:latin typeface="+mn-lt"/>
                          <a:ea typeface="+mn-ea"/>
                        </a:rPr>
                        <a:t>Accuracy</a:t>
                      </a:r>
                      <a:endParaRPr lang="en-US" sz="2000" b="1" i="1" dirty="0">
                        <a:effectLst/>
                        <a:latin typeface="Times New Roman" panose="02020603050405020304" pitchFamily="18" charset="0"/>
                        <a:ea typeface="Times New Roman" panose="02020603050405020304" pitchFamily="18" charset="0"/>
                      </a:endParaRPr>
                    </a:p>
                  </a:txBody>
                  <a:tcPr marL="68580" marR="68580" marT="0" marB="0"/>
                </a:tc>
              </a:tr>
              <a:tr h="968564">
                <a:tc>
                  <a:txBody>
                    <a:bodyPr/>
                    <a:lstStyle/>
                    <a:p>
                      <a:pPr marL="0" marR="0" algn="just">
                        <a:spcBef>
                          <a:spcPts val="0"/>
                        </a:spcBef>
                        <a:spcAft>
                          <a:spcPts val="0"/>
                        </a:spcAft>
                      </a:pPr>
                      <a:r>
                        <a:rPr lang="en-US" sz="2400" dirty="0" smtClean="0">
                          <a:effectLst/>
                        </a:rPr>
                        <a:t>Step</a:t>
                      </a:r>
                      <a:r>
                        <a:rPr lang="en-US" sz="2400" baseline="0" dirty="0" smtClean="0">
                          <a:effectLst/>
                        </a:rPr>
                        <a:t> Counter</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a:effectLst/>
                        </a:rPr>
                        <a:t>14 strides</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smtClean="0">
                          <a:effectLst/>
                        </a:rPr>
                        <a:t>15 </a:t>
                      </a:r>
                      <a:r>
                        <a:rPr lang="en-US" sz="2400" dirty="0">
                          <a:effectLst/>
                        </a:rPr>
                        <a:t>strides</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400" dirty="0" smtClean="0">
                          <a:effectLst/>
                        </a:rPr>
                        <a:t>0.933</a:t>
                      </a:r>
                      <a:endParaRPr lang="en-US" sz="3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8674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r>
              <a:rPr lang="en-US" dirty="0"/>
              <a:t> </a:t>
            </a:r>
          </a:p>
        </p:txBody>
      </p:sp>
      <p:sp>
        <p:nvSpPr>
          <p:cNvPr id="3" name="Content Placeholder 2"/>
          <p:cNvSpPr>
            <a:spLocks noGrp="1"/>
          </p:cNvSpPr>
          <p:nvPr>
            <p:ph idx="1"/>
          </p:nvPr>
        </p:nvSpPr>
        <p:spPr/>
        <p:txBody>
          <a:bodyPr/>
          <a:lstStyle/>
          <a:p>
            <a:pPr lvl="0"/>
            <a:r>
              <a:rPr lang="en-US" sz="2400" b="1" i="1" dirty="0" smtClean="0"/>
              <a:t>Compass filtering</a:t>
            </a:r>
            <a:endParaRPr lang="en-US" sz="2400" b="1" i="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19" y="2786382"/>
            <a:ext cx="5989949" cy="3437710"/>
          </a:xfrm>
          <a:prstGeom prst="rect">
            <a:avLst/>
          </a:prstGeom>
        </p:spPr>
      </p:pic>
    </p:spTree>
    <p:extLst>
      <p:ext uri="{BB962C8B-B14F-4D97-AF65-F5344CB8AC3E}">
        <p14:creationId xmlns:p14="http://schemas.microsoft.com/office/powerpoint/2010/main" val="181596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2158" y="1408933"/>
            <a:ext cx="2803358" cy="4983749"/>
          </a:xfrm>
        </p:spPr>
      </p:pic>
    </p:spTree>
    <p:extLst>
      <p:ext uri="{BB962C8B-B14F-4D97-AF65-F5344CB8AC3E}">
        <p14:creationId xmlns:p14="http://schemas.microsoft.com/office/powerpoint/2010/main" val="103141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Instruction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2679" y="1616241"/>
            <a:ext cx="2738615" cy="4868650"/>
          </a:xfrm>
        </p:spPr>
      </p:pic>
    </p:spTree>
    <p:extLst>
      <p:ext uri="{BB962C8B-B14F-4D97-AF65-F5344CB8AC3E}">
        <p14:creationId xmlns:p14="http://schemas.microsoft.com/office/powerpoint/2010/main" val="407661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Path Tracker</a:t>
            </a:r>
            <a:endParaRPr lang="en-US" dirty="0"/>
          </a:p>
        </p:txBody>
      </p:sp>
      <p:sp>
        <p:nvSpPr>
          <p:cNvPr id="3" name="Subtitle 2"/>
          <p:cNvSpPr>
            <a:spLocks noGrp="1"/>
          </p:cNvSpPr>
          <p:nvPr>
            <p:ph type="subTitle" idx="1"/>
          </p:nvPr>
        </p:nvSpPr>
        <p:spPr/>
        <p:txBody>
          <a:bodyPr/>
          <a:lstStyle/>
          <a:p>
            <a:r>
              <a:rPr lang="en-US" dirty="0" smtClean="0"/>
              <a:t>Mila, </a:t>
            </a:r>
            <a:r>
              <a:rPr lang="en-US" dirty="0" err="1" smtClean="0"/>
              <a:t>Vercillius</a:t>
            </a:r>
            <a:endParaRPr lang="en-US" dirty="0" smtClean="0"/>
          </a:p>
          <a:p>
            <a:r>
              <a:rPr lang="en-US" dirty="0" err="1" smtClean="0"/>
              <a:t>Aranas</a:t>
            </a:r>
            <a:r>
              <a:rPr lang="en-US" dirty="0" smtClean="0"/>
              <a:t>, Michael</a:t>
            </a:r>
            <a:endParaRPr lang="en-US" dirty="0"/>
          </a:p>
        </p:txBody>
      </p:sp>
    </p:spTree>
    <p:extLst>
      <p:ext uri="{BB962C8B-B14F-4D97-AF65-F5344CB8AC3E}">
        <p14:creationId xmlns:p14="http://schemas.microsoft.com/office/powerpoint/2010/main" val="115776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Developer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621" y="1403553"/>
            <a:ext cx="2875548" cy="5112087"/>
          </a:xfrm>
        </p:spPr>
      </p:pic>
    </p:spTree>
    <p:extLst>
      <p:ext uri="{BB962C8B-B14F-4D97-AF65-F5344CB8AC3E}">
        <p14:creationId xmlns:p14="http://schemas.microsoft.com/office/powerpoint/2010/main" val="2699056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Start Recording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4216" y="1264555"/>
            <a:ext cx="2943152" cy="5232272"/>
          </a:xfrm>
        </p:spPr>
      </p:pic>
    </p:spTree>
    <p:extLst>
      <p:ext uri="{BB962C8B-B14F-4D97-AF65-F5344CB8AC3E}">
        <p14:creationId xmlns:p14="http://schemas.microsoft.com/office/powerpoint/2010/main" val="345938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List of Directions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759" y="1517186"/>
            <a:ext cx="2695334" cy="4791706"/>
          </a:xfrm>
        </p:spPr>
      </p:pic>
    </p:spTree>
    <p:extLst>
      <p:ext uri="{BB962C8B-B14F-4D97-AF65-F5344CB8AC3E}">
        <p14:creationId xmlns:p14="http://schemas.microsoft.com/office/powerpoint/2010/main" val="186963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941" y="160917"/>
            <a:ext cx="4174290" cy="681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25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lgn="just"/>
            <a:r>
              <a:rPr lang="en-US" sz="2400" b="1" dirty="0"/>
              <a:t>An app that tracks the users’ path using the Gyroscope and Compass of an Android device. Its main feature is to record the direction of the path taken by the user and returns a list of directions from where the user stopped to where he started.</a:t>
            </a:r>
            <a:r>
              <a:rPr lang="en-US" b="1" dirty="0"/>
              <a:t>  </a:t>
            </a:r>
          </a:p>
          <a:p>
            <a:endParaRPr lang="en-US" dirty="0"/>
          </a:p>
        </p:txBody>
      </p:sp>
    </p:spTree>
    <p:extLst>
      <p:ext uri="{BB962C8B-B14F-4D97-AF65-F5344CB8AC3E}">
        <p14:creationId xmlns:p14="http://schemas.microsoft.com/office/powerpoint/2010/main" val="240687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and Mission</a:t>
            </a:r>
            <a:endParaRPr lang="en-US" dirty="0"/>
          </a:p>
        </p:txBody>
      </p:sp>
      <p:sp>
        <p:nvSpPr>
          <p:cNvPr id="3" name="Content Placeholder 2"/>
          <p:cNvSpPr>
            <a:spLocks noGrp="1"/>
          </p:cNvSpPr>
          <p:nvPr>
            <p:ph idx="1"/>
          </p:nvPr>
        </p:nvSpPr>
        <p:spPr/>
        <p:txBody>
          <a:bodyPr/>
          <a:lstStyle/>
          <a:p>
            <a:r>
              <a:rPr lang="en-US" dirty="0" smtClean="0"/>
              <a:t>Vision</a:t>
            </a:r>
          </a:p>
          <a:p>
            <a:pPr lvl="1"/>
            <a:r>
              <a:rPr lang="en-US" dirty="0"/>
              <a:t>To help people who doesn’t have a sense of direction.</a:t>
            </a:r>
          </a:p>
          <a:p>
            <a:pPr marL="457200" lvl="1" indent="0">
              <a:buNone/>
            </a:pPr>
            <a:endParaRPr lang="en-US" dirty="0" smtClean="0"/>
          </a:p>
          <a:p>
            <a:r>
              <a:rPr lang="en-US" dirty="0" smtClean="0"/>
              <a:t>Mission</a:t>
            </a:r>
            <a:endParaRPr lang="en-US" dirty="0"/>
          </a:p>
          <a:p>
            <a:pPr lvl="1"/>
            <a:r>
              <a:rPr lang="en-US" dirty="0"/>
              <a:t>To develop an app that gives users a list of directions to find a way back to where the user started using the app.</a:t>
            </a:r>
          </a:p>
          <a:p>
            <a:pPr lvl="1"/>
            <a:endParaRPr lang="en-US" dirty="0"/>
          </a:p>
        </p:txBody>
      </p:sp>
    </p:spTree>
    <p:extLst>
      <p:ext uri="{BB962C8B-B14F-4D97-AF65-F5344CB8AC3E}">
        <p14:creationId xmlns:p14="http://schemas.microsoft.com/office/powerpoint/2010/main" val="36628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a:t>
            </a:r>
            <a:endParaRPr lang="en-US" dirty="0"/>
          </a:p>
        </p:txBody>
      </p:sp>
      <p:sp>
        <p:nvSpPr>
          <p:cNvPr id="3" name="Content Placeholder 2"/>
          <p:cNvSpPr>
            <a:spLocks noGrp="1"/>
          </p:cNvSpPr>
          <p:nvPr>
            <p:ph idx="1"/>
          </p:nvPr>
        </p:nvSpPr>
        <p:spPr/>
        <p:txBody>
          <a:bodyPr/>
          <a:lstStyle/>
          <a:p>
            <a:r>
              <a:rPr lang="en-US" dirty="0" smtClean="0"/>
              <a:t>IONIC framework</a:t>
            </a:r>
          </a:p>
          <a:p>
            <a:r>
              <a:rPr lang="en-US" dirty="0" err="1" smtClean="0"/>
              <a:t>AngularJS</a:t>
            </a:r>
            <a:endParaRPr lang="en-US" dirty="0" smtClean="0"/>
          </a:p>
          <a:p>
            <a:r>
              <a:rPr lang="en-US" dirty="0" smtClean="0"/>
              <a:t>Cordova/</a:t>
            </a:r>
            <a:r>
              <a:rPr lang="en-US" dirty="0" err="1" smtClean="0"/>
              <a:t>PhoneGap</a:t>
            </a:r>
            <a:r>
              <a:rPr lang="en-US" dirty="0" smtClean="0"/>
              <a:t> platform</a:t>
            </a:r>
          </a:p>
          <a:p>
            <a:pPr lvl="0"/>
            <a:r>
              <a:rPr lang="en-US" dirty="0" smtClean="0"/>
              <a:t>W3C </a:t>
            </a:r>
            <a:r>
              <a:rPr lang="en-US" dirty="0"/>
              <a:t>Device Orientation Event Specification API.</a:t>
            </a:r>
          </a:p>
          <a:p>
            <a:endParaRPr lang="en-US" dirty="0"/>
          </a:p>
        </p:txBody>
      </p:sp>
    </p:spTree>
    <p:extLst>
      <p:ext uri="{BB962C8B-B14F-4D97-AF65-F5344CB8AC3E}">
        <p14:creationId xmlns:p14="http://schemas.microsoft.com/office/powerpoint/2010/main" val="326253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Accelerometer</a:t>
            </a:r>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4119809" y="2444584"/>
            <a:ext cx="3952381" cy="3695238"/>
          </a:xfrm>
          <a:prstGeom prst="rect">
            <a:avLst/>
          </a:prstGeom>
        </p:spPr>
      </p:pic>
    </p:spTree>
    <p:extLst>
      <p:ext uri="{BB962C8B-B14F-4D97-AF65-F5344CB8AC3E}">
        <p14:creationId xmlns:p14="http://schemas.microsoft.com/office/powerpoint/2010/main" val="66449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Gyroscope</a:t>
            </a:r>
          </a:p>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755" y="2780665"/>
            <a:ext cx="4031615" cy="333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46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endParaRPr lang="en-US" dirty="0"/>
          </a:p>
        </p:txBody>
      </p:sp>
      <p:sp>
        <p:nvSpPr>
          <p:cNvPr id="3" name="Content Placeholder 2"/>
          <p:cNvSpPr>
            <a:spLocks noGrp="1"/>
          </p:cNvSpPr>
          <p:nvPr>
            <p:ph idx="1"/>
          </p:nvPr>
        </p:nvSpPr>
        <p:spPr/>
        <p:txBody>
          <a:bodyPr/>
          <a:lstStyle/>
          <a:p>
            <a:r>
              <a:rPr lang="en-US" dirty="0" smtClean="0"/>
              <a:t>Device Orientation of Gyroscope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040" y="2627170"/>
            <a:ext cx="4371340" cy="3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84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First Method Used</a:t>
            </a:r>
            <a:endParaRPr lang="en-US" dirty="0"/>
          </a:p>
        </p:txBody>
      </p:sp>
      <p:sp>
        <p:nvSpPr>
          <p:cNvPr id="3" name="Content Placeholder 2"/>
          <p:cNvSpPr>
            <a:spLocks noGrp="1"/>
          </p:cNvSpPr>
          <p:nvPr>
            <p:ph idx="1"/>
          </p:nvPr>
        </p:nvSpPr>
        <p:spPr>
          <a:xfrm>
            <a:off x="834390" y="1604210"/>
            <a:ext cx="10670222" cy="4450080"/>
          </a:xfrm>
        </p:spPr>
        <p:txBody>
          <a:bodyPr>
            <a:normAutofit/>
          </a:bodyPr>
          <a:lstStyle/>
          <a:p>
            <a:r>
              <a:rPr lang="en-US" sz="2400" b="1" dirty="0" smtClean="0"/>
              <a:t>Pythagorean Theorem using Gyroscope data</a:t>
            </a:r>
            <a:endParaRPr lang="en-US"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 y="2058949"/>
            <a:ext cx="3036887" cy="282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310" y="2058949"/>
            <a:ext cx="3195638" cy="282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0981" y="2058949"/>
            <a:ext cx="3200400" cy="282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015874" y="4866656"/>
            <a:ext cx="9787709" cy="2585323"/>
          </a:xfrm>
          <a:prstGeom prst="rect">
            <a:avLst/>
          </a:prstGeom>
          <a:noFill/>
        </p:spPr>
        <p:txBody>
          <a:bodyPr wrap="square" rtlCol="0">
            <a:spAutoFit/>
          </a:bodyPr>
          <a:lstStyle/>
          <a:p>
            <a:r>
              <a:rPr lang="en-US" dirty="0" smtClean="0"/>
              <a:t>Where:</a:t>
            </a:r>
          </a:p>
          <a:p>
            <a:r>
              <a:rPr lang="en-US" dirty="0"/>
              <a:t>L – The length of the </a:t>
            </a:r>
            <a:r>
              <a:rPr lang="en-US" dirty="0" smtClean="0"/>
              <a:t>leg</a:t>
            </a:r>
          </a:p>
          <a:p>
            <a:r>
              <a:rPr lang="en-US" dirty="0"/>
              <a:t>D</a:t>
            </a:r>
            <a:r>
              <a:rPr lang="en-US" baseline="-25000" dirty="0"/>
              <a:t>1</a:t>
            </a:r>
            <a:r>
              <a:rPr lang="en-US" dirty="0"/>
              <a:t> – Stride length for </a:t>
            </a:r>
            <a:r>
              <a:rPr lang="en-US" dirty="0" err="1"/>
              <a:t>maxBeta</a:t>
            </a:r>
            <a:r>
              <a:rPr lang="en-US" dirty="0"/>
              <a:t> angle</a:t>
            </a:r>
          </a:p>
          <a:p>
            <a:r>
              <a:rPr lang="en-US" dirty="0" smtClean="0"/>
              <a:t>D</a:t>
            </a:r>
            <a:r>
              <a:rPr lang="en-US" baseline="-25000" dirty="0" smtClean="0"/>
              <a:t>2</a:t>
            </a:r>
            <a:r>
              <a:rPr lang="en-US" dirty="0" smtClean="0"/>
              <a:t> </a:t>
            </a:r>
            <a:r>
              <a:rPr lang="en-US" dirty="0"/>
              <a:t>– Stride length for </a:t>
            </a:r>
            <a:r>
              <a:rPr lang="en-US" dirty="0" err="1"/>
              <a:t>minBeta</a:t>
            </a:r>
            <a:r>
              <a:rPr lang="en-US" dirty="0"/>
              <a:t> angle</a:t>
            </a:r>
          </a:p>
          <a:p>
            <a:r>
              <a:rPr lang="en-US" dirty="0" err="1" smtClean="0"/>
              <a:t>D</a:t>
            </a:r>
            <a:r>
              <a:rPr lang="en-US" baseline="-25000" dirty="0" err="1" smtClean="0"/>
              <a:t>st</a:t>
            </a:r>
            <a:r>
              <a:rPr lang="en-US" dirty="0" smtClean="0"/>
              <a:t> </a:t>
            </a:r>
            <a:r>
              <a:rPr lang="en-US" dirty="0"/>
              <a:t>– Stride length = D</a:t>
            </a:r>
            <a:r>
              <a:rPr lang="en-US" baseline="-25000" dirty="0"/>
              <a:t>1</a:t>
            </a:r>
            <a:r>
              <a:rPr lang="en-US" dirty="0"/>
              <a:t> + D</a:t>
            </a:r>
            <a:r>
              <a:rPr lang="en-US" baseline="-25000" dirty="0"/>
              <a:t>2</a:t>
            </a:r>
            <a:r>
              <a:rPr lang="en-US" dirty="0"/>
              <a:t> </a:t>
            </a:r>
          </a:p>
          <a:p>
            <a:r>
              <a:rPr lang="en-US" dirty="0" smtClean="0"/>
              <a:t>β </a:t>
            </a:r>
            <a:r>
              <a:rPr lang="en-US" dirty="0"/>
              <a:t>– Angle between adjacent and L (Hypotenuse)</a:t>
            </a:r>
          </a:p>
          <a:p>
            <a:r>
              <a:rPr lang="en-US" dirty="0" smtClean="0"/>
              <a:t>Total </a:t>
            </a:r>
            <a:r>
              <a:rPr lang="en-US" dirty="0"/>
              <a:t>D = summation of all D</a:t>
            </a:r>
          </a:p>
          <a:p>
            <a:endParaRPr lang="en-US" dirty="0"/>
          </a:p>
          <a:p>
            <a:endParaRPr lang="en-US" dirty="0"/>
          </a:p>
        </p:txBody>
      </p:sp>
    </p:spTree>
    <p:extLst>
      <p:ext uri="{BB962C8B-B14F-4D97-AF65-F5344CB8AC3E}">
        <p14:creationId xmlns:p14="http://schemas.microsoft.com/office/powerpoint/2010/main" val="26157498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2892</TotalTime>
  <Words>378</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Times New Roman</vt:lpstr>
      <vt:lpstr>Wingdings 3</vt:lpstr>
      <vt:lpstr>Wisp</vt:lpstr>
      <vt:lpstr>Are you feeling lost? And No sense of direction? </vt:lpstr>
      <vt:lpstr>Mobile Path Tracker</vt:lpstr>
      <vt:lpstr>Abstract</vt:lpstr>
      <vt:lpstr>Vision and Mission</vt:lpstr>
      <vt:lpstr>Tools and Technologies</vt:lpstr>
      <vt:lpstr>Discussion</vt:lpstr>
      <vt:lpstr>Discussion</vt:lpstr>
      <vt:lpstr>Discussion </vt:lpstr>
      <vt:lpstr>Discussion: First Method Used</vt:lpstr>
      <vt:lpstr>Discussion: First Method used</vt:lpstr>
      <vt:lpstr>Discussion: First Method used</vt:lpstr>
      <vt:lpstr>Discussion: Second Method Used</vt:lpstr>
      <vt:lpstr>Discussion: Second Method Used</vt:lpstr>
      <vt:lpstr>Discussion: Second Method Used</vt:lpstr>
      <vt:lpstr>Discussion: Third Method Used  </vt:lpstr>
      <vt:lpstr>Discussion: Third Method Used  </vt:lpstr>
      <vt:lpstr>Discussion </vt:lpstr>
      <vt:lpstr>Interfaces</vt:lpstr>
      <vt:lpstr>Interfaces: Instruction</vt:lpstr>
      <vt:lpstr>Interfaces: Developer</vt:lpstr>
      <vt:lpstr>Interfaces: Start Recording</vt:lpstr>
      <vt:lpstr>Interfaces: List of Directions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Path Tracker</dc:title>
  <dc:creator>Michael Arañas</dc:creator>
  <cp:lastModifiedBy>Michael Arañas</cp:lastModifiedBy>
  <cp:revision>25</cp:revision>
  <dcterms:created xsi:type="dcterms:W3CDTF">2015-03-23T03:18:29Z</dcterms:created>
  <dcterms:modified xsi:type="dcterms:W3CDTF">2015-07-16T13:32:46Z</dcterms:modified>
</cp:coreProperties>
</file>