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8" r:id="rId11"/>
    <p:sldId id="269" r:id="rId12"/>
    <p:sldId id="262" r:id="rId13"/>
    <p:sldId id="270" r:id="rId14"/>
    <p:sldId id="263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6" autoAdjust="0"/>
  </p:normalViewPr>
  <p:slideViewPr>
    <p:cSldViewPr>
      <p:cViewPr>
        <p:scale>
          <a:sx n="75" d="100"/>
          <a:sy n="75" d="100"/>
        </p:scale>
        <p:origin x="-36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46B9A6-A2D3-47AD-9464-ECE6F1D50DB4}" type="datetimeFigureOut">
              <a:rPr lang="en-US" smtClean="0"/>
              <a:t>10/16/2013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1DCF4C-361F-442F-92A7-7EFB44CB4CB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Batang" pitchFamily="18" charset="-127"/>
                <a:ea typeface="Batang" pitchFamily="18" charset="-127"/>
              </a:rPr>
              <a:t>Hack Assembler</a:t>
            </a:r>
            <a:endParaRPr lang="en-US" sz="60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CSc 112.1</a:t>
            </a:r>
          </a:p>
          <a:p>
            <a:r>
              <a:rPr lang="en-US" dirty="0" smtClean="0"/>
              <a:t>Project 06</a:t>
            </a:r>
          </a:p>
          <a:p>
            <a:r>
              <a:rPr lang="en-US" sz="1800" dirty="0" smtClean="0"/>
              <a:t>Nand2tetris.org</a:t>
            </a:r>
          </a:p>
          <a:p>
            <a:endParaRPr lang="en-US" sz="1800" dirty="0"/>
          </a:p>
          <a:p>
            <a:r>
              <a:rPr lang="en-US" sz="1800" dirty="0" smtClean="0"/>
              <a:t>Michael June Arañas</a:t>
            </a:r>
          </a:p>
          <a:p>
            <a:r>
              <a:rPr lang="en-US" sz="1800" dirty="0" smtClean="0"/>
              <a:t>Loiue Kert Basay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04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commandParser.py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/>
              <a:t>Code </a:t>
            </a:r>
            <a:r>
              <a:rPr lang="en-US" dirty="0">
                <a:solidFill>
                  <a:srgbClr val="FF0000"/>
                </a:solidFill>
              </a:rPr>
              <a:t># Imports the required functions for a C_Command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commandType(object):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__init__(self, cmd_string):</a:t>
            </a:r>
          </a:p>
          <a:p>
            <a:pPr marL="274320" lvl="1" indent="0">
              <a:buNone/>
            </a:pPr>
            <a:r>
              <a:rPr lang="en-US" dirty="0"/>
              <a:t>		if '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/>
              <a:t>' in cmd_string: </a:t>
            </a:r>
            <a:r>
              <a:rPr lang="en-US" dirty="0" smtClean="0">
                <a:solidFill>
                  <a:srgbClr val="FF0000"/>
                </a:solidFill>
              </a:rPr>
              <a:t>#The ‘@’ </a:t>
            </a:r>
            <a:r>
              <a:rPr lang="en-US" dirty="0">
                <a:solidFill>
                  <a:srgbClr val="FF0000"/>
                </a:solidFill>
              </a:rPr>
              <a:t>defines an A_Command</a:t>
            </a:r>
          </a:p>
          <a:p>
            <a:pPr marL="274320" lvl="1" indent="0">
              <a:buNone/>
            </a:pPr>
            <a:r>
              <a:rPr lang="en-US" dirty="0"/>
              <a:t>			self.cmd_string = cmd_string[1:]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#Pre-emptively </a:t>
            </a:r>
            <a:r>
              <a:rPr lang="en-US" dirty="0">
                <a:solidFill>
                  <a:srgbClr val="FF0000"/>
                </a:solidFill>
              </a:rPr>
              <a:t>remove '@', leaving only address or variable symbol</a:t>
            </a:r>
          </a:p>
          <a:p>
            <a:pPr marL="274320" lvl="1" indent="0">
              <a:buNone/>
            </a:pPr>
            <a:r>
              <a:rPr lang="en-US" dirty="0"/>
              <a:t>			self.type = </a:t>
            </a:r>
            <a:r>
              <a:rPr lang="en-US" dirty="0">
                <a:solidFill>
                  <a:srgbClr val="92D050"/>
                </a:solidFill>
              </a:rPr>
              <a:t>'A_Command'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any(symbol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cmd_string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symbol in ['=', ';']): </a:t>
            </a:r>
            <a:r>
              <a:rPr lang="en-US" dirty="0">
                <a:solidFill>
                  <a:srgbClr val="FF0000"/>
                </a:solidFill>
              </a:rPr>
              <a:t># The '=' or ';' defines C_Command</a:t>
            </a:r>
          </a:p>
          <a:p>
            <a:pPr marL="274320" lvl="1" indent="0">
              <a:buNone/>
            </a:pPr>
            <a:r>
              <a:rPr lang="en-US" dirty="0"/>
              <a:t>			self.cmd_string = cmd_string </a:t>
            </a:r>
            <a:r>
              <a:rPr lang="en-US" dirty="0">
                <a:solidFill>
                  <a:srgbClr val="FF0000"/>
                </a:solidFill>
              </a:rPr>
              <a:t># Whole string becomes the C_Command</a:t>
            </a:r>
          </a:p>
          <a:p>
            <a:pPr marL="274320" lvl="1" indent="0">
              <a:buNone/>
            </a:pPr>
            <a:r>
              <a:rPr lang="en-US" dirty="0"/>
              <a:t>			self.type = '</a:t>
            </a:r>
            <a:r>
              <a:rPr lang="en-US" dirty="0">
                <a:solidFill>
                  <a:srgbClr val="92D050"/>
                </a:solidFill>
              </a:rPr>
              <a:t>C_Command</a:t>
            </a:r>
            <a:r>
              <a:rPr lang="en-US" dirty="0"/>
              <a:t>'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commandReader(lines, symbol_Table):</a:t>
            </a:r>
          </a:p>
          <a:p>
            <a:pPr marL="274320" lvl="1" indent="0">
              <a:buNone/>
            </a:pPr>
            <a:r>
              <a:rPr lang="en-US" dirty="0"/>
              <a:t>	commands = []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line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lines</a:t>
            </a:r>
            <a:r>
              <a:rPr lang="en-US" dirty="0">
                <a:solidFill>
                  <a:srgbClr val="FF0000"/>
                </a:solidFill>
              </a:rPr>
              <a:t>: # Cycle through all lines in .asm file</a:t>
            </a:r>
          </a:p>
          <a:p>
            <a:pPr marL="274320" lvl="1" indent="0">
              <a:buNone/>
            </a:pPr>
            <a:r>
              <a:rPr lang="en-US" dirty="0"/>
              <a:t>		line = line.strip</a:t>
            </a:r>
            <a:r>
              <a:rPr lang="en-US" dirty="0" smtClean="0"/>
              <a:t>()     	 </a:t>
            </a:r>
            <a:r>
              <a:rPr lang="en-US" dirty="0">
                <a:solidFill>
                  <a:srgbClr val="FF0000"/>
                </a:solidFill>
              </a:rPr>
              <a:t># remove whitespace/new lines on ends of string</a:t>
            </a:r>
          </a:p>
          <a:p>
            <a:pPr marL="274320" lvl="1" indent="0">
              <a:buNone/>
            </a:pPr>
            <a:r>
              <a:rPr lang="en-US" dirty="0"/>
              <a:t>		line = line.replace('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', '')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remove spaces within string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'</a:t>
            </a:r>
            <a:r>
              <a:rPr lang="en-US" dirty="0">
                <a:solidFill>
                  <a:srgbClr val="92D050"/>
                </a:solidFill>
              </a:rPr>
              <a:t>//'</a:t>
            </a:r>
            <a:r>
              <a:rPr lang="en-US" dirty="0"/>
              <a:t> in line: # Identify comments</a:t>
            </a:r>
          </a:p>
          <a:p>
            <a:pPr marL="274320" lvl="1" indent="0">
              <a:buNone/>
            </a:pPr>
            <a:r>
              <a:rPr lang="en-US" dirty="0"/>
              <a:t>			index = line.index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'//'</a:t>
            </a:r>
            <a:r>
              <a:rPr lang="en-US" dirty="0" smtClean="0"/>
              <a:t>)   </a:t>
            </a:r>
            <a:r>
              <a:rPr lang="en-US" dirty="0">
                <a:solidFill>
                  <a:srgbClr val="FF0000"/>
                </a:solidFill>
              </a:rPr>
              <a:t># Finds the start of comments</a:t>
            </a:r>
          </a:p>
          <a:p>
            <a:pPr marL="274320" lvl="1" indent="0">
              <a:buNone/>
            </a:pPr>
            <a:r>
              <a:rPr lang="en-US" dirty="0"/>
              <a:t>			line = line[:index]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Removes comment from current line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line == </a:t>
            </a:r>
            <a:r>
              <a:rPr lang="en-US" dirty="0">
                <a:solidFill>
                  <a:srgbClr val="92D050"/>
                </a:solidFill>
              </a:rPr>
              <a:t>''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# If line is empty (could have been empty to begin with or after having comments removed)</a:t>
            </a:r>
          </a:p>
          <a:p>
            <a:pPr marL="274320" lvl="1" indent="0">
              <a:buNone/>
            </a:pPr>
            <a:r>
              <a:rPr lang="en-US" dirty="0"/>
              <a:t>			continue </a:t>
            </a:r>
            <a:r>
              <a:rPr lang="en-US" dirty="0">
                <a:solidFill>
                  <a:srgbClr val="92D050"/>
                </a:solidFill>
              </a:rPr>
              <a:t># ...go to the next item in the for loop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line[0] == </a:t>
            </a:r>
            <a:r>
              <a:rPr lang="en-US" dirty="0">
                <a:solidFill>
                  <a:srgbClr val="92D050"/>
                </a:solidFill>
              </a:rPr>
              <a:t>'('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# If the line starts with a (, then this line corresponds to a Label </a:t>
            </a:r>
            <a:r>
              <a:rPr lang="en-US" dirty="0" smtClean="0">
                <a:solidFill>
                  <a:srgbClr val="FF0000"/>
                </a:solidFill>
              </a:rPr>
              <a:t>Symbol </a:t>
            </a:r>
            <a:r>
              <a:rPr lang="en-US" dirty="0" err="1" smtClean="0">
                <a:solidFill>
                  <a:srgbClr val="FF0000"/>
                </a:solidFill>
              </a:rPr>
              <a:t>L_Command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			label = line.strip(</a:t>
            </a:r>
            <a:r>
              <a:rPr lang="en-US" dirty="0">
                <a:solidFill>
                  <a:srgbClr val="92D050"/>
                </a:solidFill>
              </a:rPr>
              <a:t>'()'</a:t>
            </a:r>
            <a:r>
              <a:rPr lang="en-US" dirty="0"/>
              <a:t>)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# Grab the </a:t>
            </a:r>
            <a:r>
              <a:rPr lang="en-US" dirty="0">
                <a:solidFill>
                  <a:srgbClr val="FF0000"/>
                </a:solidFill>
              </a:rPr>
              <a:t>label</a:t>
            </a:r>
          </a:p>
          <a:p>
            <a:pPr marL="274320" lvl="1" indent="0">
              <a:buNone/>
            </a:pPr>
            <a:r>
              <a:rPr lang="en-US" dirty="0"/>
              <a:t>			symbol_Table[label] = len(commands)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Insert the label in the symbol table w/ corresponding ROM lin</a:t>
            </a:r>
            <a:r>
              <a:rPr lang="en-US" dirty="0"/>
              <a:t>e</a:t>
            </a:r>
          </a:p>
          <a:p>
            <a:pPr marL="274320" lvl="1" indent="0">
              <a:buNone/>
            </a:pPr>
            <a:r>
              <a:rPr lang="en-US" dirty="0"/>
              <a:t>											   # which is equal to the number of commands in parsed_lines so far.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elif </a:t>
            </a:r>
            <a:r>
              <a:rPr lang="en-US" dirty="0"/>
              <a:t>line[0] == </a:t>
            </a:r>
            <a:r>
              <a:rPr lang="en-US" dirty="0">
                <a:solidFill>
                  <a:srgbClr val="92D050"/>
                </a:solidFill>
              </a:rPr>
              <a:t>'@'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 # </a:t>
            </a:r>
            <a:r>
              <a:rPr lang="en-US" dirty="0">
                <a:solidFill>
                  <a:srgbClr val="FF0000"/>
                </a:solidFill>
              </a:rPr>
              <a:t>If the line starts with a '@', then this line corresponds to an A_Command</a:t>
            </a:r>
          </a:p>
          <a:p>
            <a:pPr marL="274320" lvl="1" indent="0">
              <a:buNone/>
            </a:pPr>
            <a:r>
              <a:rPr lang="en-US" dirty="0"/>
              <a:t>			label = line[1:] </a:t>
            </a:r>
            <a:r>
              <a:rPr lang="en-US" dirty="0">
                <a:solidFill>
                  <a:srgbClr val="FF0000"/>
                </a:solidFill>
              </a:rPr>
              <a:t># Grab address label (either a number or a Label Symbol)</a:t>
            </a:r>
          </a:p>
          <a:p>
            <a:pPr marL="274320" lvl="1" indent="0">
              <a:buNone/>
            </a:pPr>
            <a:r>
              <a:rPr lang="en-US" dirty="0"/>
              <a:t>			commands.append(commandType(line)) </a:t>
            </a:r>
            <a:r>
              <a:rPr lang="en-US" dirty="0">
                <a:solidFill>
                  <a:srgbClr val="FF0000"/>
                </a:solidFill>
              </a:rPr>
              <a:t># Add an instance of the command class to the commands list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# Otherwise, this line is a C_Command</a:t>
            </a:r>
          </a:p>
          <a:p>
            <a:pPr marL="274320" lvl="1" indent="0">
              <a:buNone/>
            </a:pPr>
            <a:r>
              <a:rPr lang="en-US" dirty="0"/>
              <a:t>			commands.append(commandType(line)) </a:t>
            </a:r>
            <a:r>
              <a:rPr lang="en-US" dirty="0">
                <a:solidFill>
                  <a:srgbClr val="FF0000"/>
                </a:solidFill>
              </a:rPr>
              <a:t># Add an instance of the command class to the commands list</a:t>
            </a:r>
          </a:p>
          <a:p>
            <a:pPr marL="274320" lvl="1" indent="0">
              <a:buNone/>
            </a:pPr>
            <a:r>
              <a:rPr lang="en-US" dirty="0"/>
              <a:t>	return commands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commandParser.py continuation…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876800"/>
          </a:xfrm>
        </p:spPr>
        <p:txBody>
          <a:bodyPr>
            <a:noAutofit/>
          </a:bodyPr>
          <a:lstStyle/>
          <a:p>
            <a:r>
              <a:rPr lang="en-US" sz="850" dirty="0">
                <a:solidFill>
                  <a:srgbClr val="FF0000"/>
                </a:solidFill>
              </a:rPr>
              <a:t>def</a:t>
            </a:r>
            <a:r>
              <a:rPr lang="en-US" sz="850" dirty="0"/>
              <a:t> </a:t>
            </a:r>
            <a:r>
              <a:rPr lang="en-US" sz="850" dirty="0">
                <a:solidFill>
                  <a:srgbClr val="92D050"/>
                </a:solidFill>
              </a:rPr>
              <a:t>commandWriter</a:t>
            </a:r>
            <a:r>
              <a:rPr lang="en-US" sz="850" dirty="0"/>
              <a:t>(commands, hackFile, symbol_Table, varSymStart):</a:t>
            </a:r>
          </a:p>
          <a:p>
            <a:r>
              <a:rPr lang="en-US" sz="850" dirty="0"/>
              <a:t>	</a:t>
            </a:r>
            <a:r>
              <a:rPr lang="en-US" sz="850" dirty="0">
                <a:solidFill>
                  <a:srgbClr val="FF0000"/>
                </a:solidFill>
              </a:rPr>
              <a:t>for</a:t>
            </a:r>
            <a:r>
              <a:rPr lang="en-US" sz="850" dirty="0"/>
              <a:t> commandType </a:t>
            </a:r>
            <a:r>
              <a:rPr lang="en-US" sz="850" dirty="0">
                <a:solidFill>
                  <a:srgbClr val="FF0000"/>
                </a:solidFill>
              </a:rPr>
              <a:t>in</a:t>
            </a:r>
            <a:r>
              <a:rPr lang="en-US" sz="850" dirty="0"/>
              <a:t> commands: </a:t>
            </a:r>
            <a:r>
              <a:rPr lang="en-US" sz="850" dirty="0">
                <a:solidFill>
                  <a:srgbClr val="FF0000"/>
                </a:solidFill>
              </a:rPr>
              <a:t># For all commands</a:t>
            </a:r>
          </a:p>
          <a:p>
            <a:r>
              <a:rPr lang="en-US" sz="850" dirty="0"/>
              <a:t>		</a:t>
            </a:r>
            <a:r>
              <a:rPr lang="en-US" sz="850" dirty="0">
                <a:solidFill>
                  <a:srgbClr val="FF0000"/>
                </a:solidFill>
              </a:rPr>
              <a:t>if</a:t>
            </a:r>
            <a:r>
              <a:rPr lang="en-US" sz="850" dirty="0"/>
              <a:t> commandType.type == </a:t>
            </a:r>
            <a:r>
              <a:rPr lang="en-US" sz="850" dirty="0">
                <a:solidFill>
                  <a:srgbClr val="92D050"/>
                </a:solidFill>
              </a:rPr>
              <a:t>'A_Command</a:t>
            </a:r>
            <a:r>
              <a:rPr lang="en-US" sz="850" dirty="0"/>
              <a:t>': </a:t>
            </a:r>
            <a:r>
              <a:rPr lang="en-US" sz="850" dirty="0">
                <a:solidFill>
                  <a:srgbClr val="FF0000"/>
                </a:solidFill>
              </a:rPr>
              <a:t># In the case of A_Commands</a:t>
            </a:r>
          </a:p>
          <a:p>
            <a:r>
              <a:rPr lang="en-US" sz="850" dirty="0"/>
              <a:t>			label = commandType.cmd_string </a:t>
            </a:r>
            <a:r>
              <a:rPr lang="en-US" sz="850" dirty="0">
                <a:solidFill>
                  <a:srgbClr val="FF0000"/>
                </a:solidFill>
              </a:rPr>
              <a:t># </a:t>
            </a:r>
            <a:r>
              <a:rPr lang="en-US" sz="850" dirty="0" smtClean="0">
                <a:solidFill>
                  <a:srgbClr val="FF0000"/>
                </a:solidFill>
              </a:rPr>
              <a:t>Grab </a:t>
            </a:r>
            <a:r>
              <a:rPr lang="en-US" sz="850" dirty="0">
                <a:solidFill>
                  <a:srgbClr val="FF0000"/>
                </a:solidFill>
              </a:rPr>
              <a:t>the A_Command itself</a:t>
            </a:r>
          </a:p>
          <a:p>
            <a:r>
              <a:rPr lang="en-US" sz="850" dirty="0"/>
              <a:t>			</a:t>
            </a:r>
            <a:r>
              <a:rPr lang="en-US" sz="850" dirty="0">
                <a:solidFill>
                  <a:srgbClr val="FF0000"/>
                </a:solidFill>
              </a:rPr>
              <a:t>if</a:t>
            </a:r>
            <a:r>
              <a:rPr lang="en-US" sz="850" dirty="0"/>
              <a:t> (not label.isdigit()) </a:t>
            </a:r>
            <a:r>
              <a:rPr lang="en-US" sz="850" dirty="0">
                <a:solidFill>
                  <a:srgbClr val="FF0000"/>
                </a:solidFill>
              </a:rPr>
              <a:t>and</a:t>
            </a:r>
            <a:r>
              <a:rPr lang="en-US" sz="850" dirty="0"/>
              <a:t> (label not </a:t>
            </a:r>
            <a:r>
              <a:rPr lang="en-US" sz="850" dirty="0">
                <a:solidFill>
                  <a:srgbClr val="FF0000"/>
                </a:solidFill>
              </a:rPr>
              <a:t>in</a:t>
            </a:r>
            <a:r>
              <a:rPr lang="en-US" sz="850" dirty="0"/>
              <a:t> symbol_Table.keys()): </a:t>
            </a:r>
            <a:r>
              <a:rPr lang="en-US" sz="850" dirty="0">
                <a:solidFill>
                  <a:srgbClr val="FF0000"/>
                </a:solidFill>
              </a:rPr>
              <a:t># Check if the A_Command is a variable </a:t>
            </a:r>
            <a:r>
              <a:rPr lang="en-US" sz="850" dirty="0" smtClean="0">
                <a:solidFill>
                  <a:srgbClr val="FF0000"/>
                </a:solidFill>
              </a:rPr>
              <a:t>label</a:t>
            </a:r>
            <a:r>
              <a:rPr lang="en-US" sz="850" dirty="0"/>
              <a:t>				symbol_Table[label] = </a:t>
            </a:r>
            <a:r>
              <a:rPr lang="en-US" sz="850" dirty="0" smtClean="0"/>
              <a:t>varSymStart </a:t>
            </a:r>
            <a:r>
              <a:rPr lang="en-US" sz="850" dirty="0">
                <a:solidFill>
                  <a:srgbClr val="FF0000"/>
                </a:solidFill>
              </a:rPr>
              <a:t># Enter new Variable Label into Symbol Table</a:t>
            </a:r>
          </a:p>
          <a:p>
            <a:r>
              <a:rPr lang="en-US" sz="850" dirty="0"/>
              <a:t>				</a:t>
            </a:r>
            <a:r>
              <a:rPr lang="en-US" sz="850" dirty="0" smtClean="0"/>
              <a:t>varSymStart </a:t>
            </a:r>
            <a:r>
              <a:rPr lang="en-US" sz="850" dirty="0"/>
              <a:t>= var_sym_start + 1 </a:t>
            </a:r>
            <a:r>
              <a:rPr lang="en-US" sz="850" dirty="0">
                <a:solidFill>
                  <a:srgbClr val="FF0000"/>
                </a:solidFill>
              </a:rPr>
              <a:t># Set memory location of next Variable Symbol</a:t>
            </a:r>
          </a:p>
          <a:p>
            <a:r>
              <a:rPr lang="en-US" sz="850" dirty="0"/>
              <a:t>			</a:t>
            </a:r>
            <a:r>
              <a:rPr lang="en-US" sz="850" dirty="0">
                <a:solidFill>
                  <a:srgbClr val="FF0000"/>
                </a:solidFill>
              </a:rPr>
              <a:t>if</a:t>
            </a:r>
            <a:r>
              <a:rPr lang="en-US" sz="850" dirty="0"/>
              <a:t> commandType.cmd_string </a:t>
            </a:r>
            <a:r>
              <a:rPr lang="en-US" sz="850" dirty="0">
                <a:solidFill>
                  <a:srgbClr val="FF0000"/>
                </a:solidFill>
              </a:rPr>
              <a:t>in</a:t>
            </a:r>
            <a:r>
              <a:rPr lang="en-US" sz="850" dirty="0"/>
              <a:t> symbol_Table.keys(): </a:t>
            </a:r>
            <a:r>
              <a:rPr lang="en-US" sz="850" dirty="0">
                <a:solidFill>
                  <a:srgbClr val="FF0000"/>
                </a:solidFill>
              </a:rPr>
              <a:t># If the A_Command is a Variable Symbol for a RAM address</a:t>
            </a:r>
          </a:p>
          <a:p>
            <a:r>
              <a:rPr lang="en-US" sz="850" dirty="0"/>
              <a:t>				address = int(symbol_Table[commandType.cmd_string]) </a:t>
            </a:r>
            <a:r>
              <a:rPr lang="en-US" sz="850" dirty="0">
                <a:solidFill>
                  <a:srgbClr val="FF0000"/>
                </a:solidFill>
              </a:rPr>
              <a:t># Grab the corresponding decimal address</a:t>
            </a:r>
          </a:p>
          <a:p>
            <a:r>
              <a:rPr lang="en-US" sz="850" dirty="0"/>
              <a:t>			</a:t>
            </a:r>
            <a:r>
              <a:rPr lang="en-US" sz="85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850" dirty="0"/>
              <a:t>				address = int(commandType.cmd_string) </a:t>
            </a:r>
            <a:r>
              <a:rPr lang="en-US" sz="850" dirty="0">
                <a:solidFill>
                  <a:srgbClr val="FF0000"/>
                </a:solidFill>
              </a:rPr>
              <a:t># Otherwise, get the decimal address explicitly from the A_Command</a:t>
            </a:r>
          </a:p>
          <a:p>
            <a:r>
              <a:rPr lang="en-US" sz="850" dirty="0"/>
              <a:t>			address = bin(address)[2:] </a:t>
            </a:r>
            <a:r>
              <a:rPr lang="en-US" sz="850" dirty="0">
                <a:solidFill>
                  <a:srgbClr val="FF0000"/>
                </a:solidFill>
              </a:rPr>
              <a:t># Turn the address from decimal to binary</a:t>
            </a:r>
          </a:p>
          <a:p>
            <a:r>
              <a:rPr lang="en-US" sz="850" dirty="0"/>
              <a:t>			address = (16-len(address))*</a:t>
            </a:r>
            <a:r>
              <a:rPr lang="en-US" sz="850" dirty="0">
                <a:solidFill>
                  <a:srgbClr val="92D050"/>
                </a:solidFill>
              </a:rPr>
              <a:t>'0</a:t>
            </a:r>
            <a:r>
              <a:rPr lang="en-US" sz="850" dirty="0"/>
              <a:t>' + address </a:t>
            </a:r>
            <a:r>
              <a:rPr lang="en-US" sz="850" dirty="0">
                <a:solidFill>
                  <a:srgbClr val="FF0000"/>
                </a:solidFill>
              </a:rPr>
              <a:t># Pad the binary address with zeros so it is 16 bits</a:t>
            </a:r>
          </a:p>
          <a:p>
            <a:r>
              <a:rPr lang="en-US" sz="850" dirty="0"/>
              <a:t>			print(address)</a:t>
            </a:r>
          </a:p>
          <a:p>
            <a:r>
              <a:rPr lang="en-US" sz="850" dirty="0"/>
              <a:t>			hackFile.write(address + </a:t>
            </a:r>
            <a:r>
              <a:rPr lang="en-US" sz="850" dirty="0">
                <a:solidFill>
                  <a:srgbClr val="92D050"/>
                </a:solidFill>
              </a:rPr>
              <a:t>'\n</a:t>
            </a:r>
            <a:r>
              <a:rPr lang="en-US" sz="850" dirty="0"/>
              <a:t>') </a:t>
            </a:r>
            <a:r>
              <a:rPr lang="en-US" sz="850" dirty="0">
                <a:solidFill>
                  <a:srgbClr val="FF0000"/>
                </a:solidFill>
              </a:rPr>
              <a:t># Write the address specified by the A_Command to the .hack file</a:t>
            </a:r>
          </a:p>
          <a:p>
            <a:endParaRPr lang="en-US" sz="850" dirty="0"/>
          </a:p>
          <a:p>
            <a:r>
              <a:rPr lang="en-US" sz="850" dirty="0"/>
              <a:t>		</a:t>
            </a:r>
            <a:r>
              <a:rPr lang="en-US" sz="850" dirty="0">
                <a:solidFill>
                  <a:srgbClr val="FF0000"/>
                </a:solidFill>
              </a:rPr>
              <a:t>elif</a:t>
            </a:r>
            <a:r>
              <a:rPr lang="en-US" sz="850" dirty="0"/>
              <a:t> commandType.type == </a:t>
            </a:r>
            <a:r>
              <a:rPr lang="en-US" sz="850" dirty="0">
                <a:solidFill>
                  <a:srgbClr val="92D050"/>
                </a:solidFill>
              </a:rPr>
              <a:t>'C_Command</a:t>
            </a:r>
            <a:r>
              <a:rPr lang="en-US" sz="850" dirty="0"/>
              <a:t>': </a:t>
            </a:r>
            <a:r>
              <a:rPr lang="en-US" sz="850" dirty="0">
                <a:solidFill>
                  <a:srgbClr val="FF0000"/>
                </a:solidFill>
              </a:rPr>
              <a:t># In the case of a C_Command</a:t>
            </a:r>
          </a:p>
          <a:p>
            <a:r>
              <a:rPr lang="en-US" sz="850" dirty="0"/>
              <a:t>			</a:t>
            </a:r>
            <a:r>
              <a:rPr lang="en-US" sz="850" dirty="0">
                <a:solidFill>
                  <a:srgbClr val="FF0000"/>
                </a:solidFill>
              </a:rPr>
              <a:t>if</a:t>
            </a:r>
            <a:r>
              <a:rPr lang="en-US" sz="850" dirty="0"/>
              <a:t> '=' </a:t>
            </a:r>
            <a:r>
              <a:rPr lang="en-US" sz="850" dirty="0">
                <a:solidFill>
                  <a:srgbClr val="FF0000"/>
                </a:solidFill>
              </a:rPr>
              <a:t>in</a:t>
            </a:r>
            <a:r>
              <a:rPr lang="en-US" sz="850" dirty="0"/>
              <a:t> commandType.cmd_string: </a:t>
            </a:r>
            <a:r>
              <a:rPr lang="en-US" sz="850" dirty="0">
                <a:solidFill>
                  <a:srgbClr val="FF0000"/>
                </a:solidFill>
              </a:rPr>
              <a:t># If there is an equal sign in the command:</a:t>
            </a:r>
          </a:p>
          <a:p>
            <a:r>
              <a:rPr lang="en-US" sz="850" dirty="0"/>
              <a:t>				dest = commandType.cmd_string.partition('=')[0] </a:t>
            </a:r>
            <a:r>
              <a:rPr lang="en-US" sz="850" dirty="0">
                <a:solidFill>
                  <a:srgbClr val="FF0000"/>
                </a:solidFill>
              </a:rPr>
              <a:t># Get the dest bits</a:t>
            </a:r>
          </a:p>
          <a:p>
            <a:r>
              <a:rPr lang="en-US" sz="850" dirty="0"/>
              <a:t>				cmp = commandType.cmd_string.partition('=')[2] </a:t>
            </a:r>
            <a:r>
              <a:rPr lang="en-US" sz="850" dirty="0">
                <a:solidFill>
                  <a:srgbClr val="FF0000"/>
                </a:solidFill>
              </a:rPr>
              <a:t># Get the cmp bits</a:t>
            </a:r>
          </a:p>
          <a:p>
            <a:r>
              <a:rPr lang="en-US" sz="850" dirty="0"/>
              <a:t>				jmp = </a:t>
            </a:r>
            <a:r>
              <a:rPr lang="en-US" sz="850" dirty="0">
                <a:solidFill>
                  <a:srgbClr val="FF0000"/>
                </a:solidFill>
              </a:rPr>
              <a:t>None # Get the jmp bits (note that when there is an = in the C_Command, the jump bits are '000'</a:t>
            </a:r>
          </a:p>
          <a:p>
            <a:r>
              <a:rPr lang="en-US" sz="850" dirty="0"/>
              <a:t>			</a:t>
            </a:r>
            <a:r>
              <a:rPr lang="en-US" sz="850" dirty="0">
                <a:solidFill>
                  <a:srgbClr val="FF0000"/>
                </a:solidFill>
              </a:rPr>
              <a:t>elif</a:t>
            </a:r>
            <a:r>
              <a:rPr lang="en-US" sz="850" dirty="0"/>
              <a:t> ';' </a:t>
            </a:r>
            <a:r>
              <a:rPr lang="en-US" sz="850" dirty="0">
                <a:solidFill>
                  <a:srgbClr val="FF0000"/>
                </a:solidFill>
              </a:rPr>
              <a:t>in</a:t>
            </a:r>
            <a:r>
              <a:rPr lang="en-US" sz="850" dirty="0"/>
              <a:t> commandType.cmd_string: </a:t>
            </a:r>
            <a:r>
              <a:rPr lang="en-US" sz="850" dirty="0">
                <a:solidFill>
                  <a:srgbClr val="FF0000"/>
                </a:solidFill>
              </a:rPr>
              <a:t># Same thing if there is an ';' in the command, except the dest bits are '000'</a:t>
            </a:r>
          </a:p>
          <a:p>
            <a:r>
              <a:rPr lang="en-US" sz="850" dirty="0"/>
              <a:t>				dest = None</a:t>
            </a:r>
          </a:p>
          <a:p>
            <a:r>
              <a:rPr lang="en-US" sz="850" dirty="0"/>
              <a:t>				cmp = commandType.cmd_string.partition(';')[0]</a:t>
            </a:r>
          </a:p>
          <a:p>
            <a:r>
              <a:rPr lang="en-US" sz="850" dirty="0"/>
              <a:t>				jmp = commandType.cmd_string.partition(';')[2]</a:t>
            </a:r>
          </a:p>
          <a:p>
            <a:r>
              <a:rPr lang="en-US" sz="850" dirty="0"/>
              <a:t>			print(</a:t>
            </a:r>
            <a:r>
              <a:rPr lang="en-US" sz="850" dirty="0">
                <a:solidFill>
                  <a:srgbClr val="92D050"/>
                </a:solidFill>
              </a:rPr>
              <a:t>'111' </a:t>
            </a:r>
            <a:r>
              <a:rPr lang="en-US" sz="850" dirty="0"/>
              <a:t>+ Code.cmp(cmp) + Code.dest(dest) + Code.jmp(jmp))</a:t>
            </a:r>
          </a:p>
          <a:p>
            <a:r>
              <a:rPr lang="en-US" sz="850" dirty="0"/>
              <a:t>			hackFile.write(</a:t>
            </a:r>
            <a:r>
              <a:rPr lang="en-US" sz="850" dirty="0">
                <a:solidFill>
                  <a:srgbClr val="92D050"/>
                </a:solidFill>
              </a:rPr>
              <a:t>'111</a:t>
            </a:r>
            <a:r>
              <a:rPr lang="en-US" sz="850" dirty="0"/>
              <a:t>' + Code.cmp(cmp) + Code.dest(dest) + Code.jmp(jmp) + </a:t>
            </a:r>
            <a:r>
              <a:rPr lang="en-US" sz="850" dirty="0">
                <a:solidFill>
                  <a:srgbClr val="92D050"/>
                </a:solidFill>
              </a:rPr>
              <a:t>'\n'</a:t>
            </a:r>
            <a:r>
              <a:rPr lang="en-US" sz="850" dirty="0"/>
              <a:t>) </a:t>
            </a:r>
            <a:r>
              <a:rPr lang="en-US" sz="850" dirty="0">
                <a:solidFill>
                  <a:srgbClr val="FF0000"/>
                </a:solidFill>
              </a:rPr>
              <a:t># Write the C_Command to the .hack file</a:t>
            </a:r>
            <a:r>
              <a:rPr lang="en-US" sz="850" dirty="0"/>
              <a:t>.</a:t>
            </a:r>
          </a:p>
          <a:p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16134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3" indent="0">
              <a:buNone/>
            </a:pPr>
            <a:r>
              <a:rPr lang="en-US" sz="2400" dirty="0" smtClean="0"/>
              <a:t>3.) The </a:t>
            </a:r>
            <a:r>
              <a:rPr lang="en-US" sz="2400" b="1" dirty="0" smtClean="0"/>
              <a:t>main program (assembler.py) </a:t>
            </a:r>
            <a:r>
              <a:rPr lang="en-US" sz="2400" dirty="0" smtClean="0"/>
              <a:t>or the driver program.</a:t>
            </a:r>
          </a:p>
          <a:p>
            <a:pPr marL="822960" lvl="3" indent="0">
              <a:buNone/>
            </a:pPr>
            <a:endParaRPr lang="en-US" sz="2400" dirty="0" smtClean="0"/>
          </a:p>
          <a:p>
            <a:pPr marL="822960" lvl="3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6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Assembler.py (main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import</a:t>
            </a:r>
            <a:r>
              <a:rPr lang="en-US" dirty="0"/>
              <a:t> commandParser, time, symbolTable</a:t>
            </a:r>
          </a:p>
          <a:p>
            <a:r>
              <a:rPr lang="en-US" dirty="0">
                <a:solidFill>
                  <a:srgbClr val="FFC000"/>
                </a:solidFill>
              </a:rPr>
              <a:t>from</a:t>
            </a:r>
            <a:r>
              <a:rPr lang="en-US" dirty="0"/>
              <a:t> time </a:t>
            </a:r>
            <a:r>
              <a:rPr lang="en-US" dirty="0">
                <a:solidFill>
                  <a:srgbClr val="FFC000"/>
                </a:solidFill>
              </a:rPr>
              <a:t>import</a:t>
            </a:r>
            <a:r>
              <a:rPr lang="en-US" dirty="0"/>
              <a:t> clock</a:t>
            </a:r>
          </a:p>
          <a:p>
            <a:r>
              <a:rPr lang="en-US" dirty="0">
                <a:solidFill>
                  <a:srgbClr val="FFC000"/>
                </a:solidFill>
              </a:rPr>
              <a:t>from</a:t>
            </a:r>
            <a:r>
              <a:rPr lang="en-US" dirty="0"/>
              <a:t> symbolTable </a:t>
            </a:r>
            <a:r>
              <a:rPr lang="en-US" dirty="0">
                <a:solidFill>
                  <a:srgbClr val="FFC000"/>
                </a:solidFill>
              </a:rPr>
              <a:t>impor</a:t>
            </a:r>
            <a:r>
              <a:rPr lang="en-US" dirty="0"/>
              <a:t>t </a:t>
            </a:r>
            <a:r>
              <a:rPr lang="en-US" dirty="0" smtClean="0"/>
              <a:t>symbol_Table</a:t>
            </a:r>
            <a:endParaRPr lang="en-US" dirty="0"/>
          </a:p>
          <a:p>
            <a:r>
              <a:rPr lang="en-US" dirty="0"/>
              <a:t>varSymStart = 16 </a:t>
            </a:r>
            <a:r>
              <a:rPr lang="en-US" dirty="0">
                <a:solidFill>
                  <a:srgbClr val="FF0000"/>
                </a:solidFill>
              </a:rPr>
              <a:t># Set a counter defining where memory allocation starts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asmFileName </a:t>
            </a:r>
            <a:r>
              <a:rPr lang="en-US" dirty="0"/>
              <a:t>= 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'Enter the name of the .asm file to process: </a:t>
            </a:r>
            <a:r>
              <a:rPr lang="en-US" dirty="0"/>
              <a:t>')</a:t>
            </a:r>
            <a:r>
              <a:rPr lang="en-US" dirty="0">
                <a:solidFill>
                  <a:srgbClr val="FF0000"/>
                </a:solidFill>
              </a:rPr>
              <a:t> #assembly </a:t>
            </a:r>
            <a:r>
              <a:rPr lang="en-US" dirty="0" smtClean="0">
                <a:solidFill>
                  <a:srgbClr val="FF0000"/>
                </a:solidFill>
              </a:rPr>
              <a:t>filename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asm = </a:t>
            </a:r>
            <a:r>
              <a:rPr lang="en-US" dirty="0">
                <a:solidFill>
                  <a:srgbClr val="7030A0"/>
                </a:solidFill>
              </a:rPr>
              <a:t>open</a:t>
            </a:r>
            <a:r>
              <a:rPr lang="en-US" dirty="0"/>
              <a:t>(</a:t>
            </a:r>
            <a:r>
              <a:rPr lang="en-US" dirty="0" err="1"/>
              <a:t>asmFileName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'.asm</a:t>
            </a:r>
            <a:r>
              <a:rPr lang="en-US" dirty="0"/>
              <a:t>') </a:t>
            </a:r>
            <a:r>
              <a:rPr lang="en-US" dirty="0">
                <a:solidFill>
                  <a:srgbClr val="FF0000"/>
                </a:solidFill>
              </a:rPr>
              <a:t># open .asm file</a:t>
            </a:r>
          </a:p>
          <a:p>
            <a:r>
              <a:rPr lang="en-US" dirty="0"/>
              <a:t>lines = asm.readlines() </a:t>
            </a:r>
            <a:r>
              <a:rPr lang="en-US" dirty="0">
                <a:solidFill>
                  <a:srgbClr val="FF0000"/>
                </a:solidFill>
              </a:rPr>
              <a:t># get lines from .asm file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# turn lines into command objects using parser2's parse function</a:t>
            </a:r>
          </a:p>
          <a:p>
            <a:r>
              <a:rPr lang="en-US" dirty="0" smtClean="0"/>
              <a:t>commands </a:t>
            </a:r>
            <a:r>
              <a:rPr lang="en-US" dirty="0"/>
              <a:t>= </a:t>
            </a:r>
            <a:r>
              <a:rPr lang="en-US" dirty="0" smtClean="0"/>
              <a:t>commandParser.commandReader(lines, symbol_Table)</a:t>
            </a:r>
          </a:p>
          <a:p>
            <a:r>
              <a:rPr lang="en-US" dirty="0">
                <a:solidFill>
                  <a:srgbClr val="FF0000"/>
                </a:solidFill>
              </a:rPr>
              <a:t># Open the .hack file for writing</a:t>
            </a:r>
            <a:endParaRPr lang="en-US" dirty="0"/>
          </a:p>
          <a:p>
            <a:r>
              <a:rPr lang="en-US" dirty="0"/>
              <a:t>hackFile = </a:t>
            </a:r>
            <a:r>
              <a:rPr lang="en-US" dirty="0">
                <a:solidFill>
                  <a:srgbClr val="7030A0"/>
                </a:solidFill>
              </a:rPr>
              <a:t>open</a:t>
            </a:r>
            <a:r>
              <a:rPr lang="en-US" dirty="0"/>
              <a:t>(asmFileName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92D050"/>
                </a:solidFill>
              </a:rPr>
              <a:t>'1</a:t>
            </a:r>
            <a:r>
              <a:rPr lang="en-US" dirty="0"/>
              <a:t>' + </a:t>
            </a:r>
            <a:r>
              <a:rPr lang="en-US" dirty="0">
                <a:solidFill>
                  <a:srgbClr val="92D050"/>
                </a:solidFill>
              </a:rPr>
              <a:t>'.hack</a:t>
            </a:r>
            <a:r>
              <a:rPr lang="en-US" dirty="0"/>
              <a:t>', </a:t>
            </a:r>
            <a:r>
              <a:rPr lang="en-US" dirty="0">
                <a:solidFill>
                  <a:srgbClr val="92D050"/>
                </a:solidFill>
              </a:rPr>
              <a:t>'w</a:t>
            </a:r>
            <a:r>
              <a:rPr lang="en-US" dirty="0" smtClean="0">
                <a:solidFill>
                  <a:srgbClr val="92D050"/>
                </a:solidFill>
              </a:rPr>
              <a:t>'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 = time.clock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FF0000"/>
                </a:solidFill>
              </a:rPr>
              <a:t>#start computing the running time of the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Send list of commands to parser to write to .hack file</a:t>
            </a:r>
          </a:p>
          <a:p>
            <a:r>
              <a:rPr lang="en-US" dirty="0"/>
              <a:t>commandParser.commandWriter(commands, hackFile, symbol_Table, </a:t>
            </a:r>
            <a:r>
              <a:rPr lang="en-US" dirty="0" smtClean="0"/>
              <a:t>varSymStart</a:t>
            </a:r>
            <a:r>
              <a:rPr lang="en-US" dirty="0"/>
              <a:t> )</a:t>
            </a:r>
          </a:p>
          <a:p>
            <a:r>
              <a:rPr lang="en-US" dirty="0"/>
              <a:t>elapsed = (time.clock() - start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#elapsed time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(elapsed, </a:t>
            </a:r>
            <a:r>
              <a:rPr lang="en-US" dirty="0">
                <a:solidFill>
                  <a:srgbClr val="92D050"/>
                </a:solidFill>
              </a:rPr>
              <a:t>'seconds</a:t>
            </a:r>
            <a:r>
              <a:rPr lang="en-US" dirty="0" smtClean="0"/>
              <a:t>') </a:t>
            </a:r>
            <a:r>
              <a:rPr lang="en-US" dirty="0" smtClean="0">
                <a:solidFill>
                  <a:srgbClr val="FF0000"/>
                </a:solidFill>
              </a:rPr>
              <a:t>#prints the time elapsed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hackFile.close() </a:t>
            </a:r>
            <a:r>
              <a:rPr lang="en-US" dirty="0">
                <a:solidFill>
                  <a:srgbClr val="FF0000"/>
                </a:solidFill>
              </a:rPr>
              <a:t># Close the .hack file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'Done'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some snapshots of the assembler: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and After running the compiler…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02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5367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Add.asm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Hack Assembler?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Hack assembler  - a </a:t>
            </a:r>
            <a:r>
              <a:rPr lang="en-US" dirty="0"/>
              <a:t>program that generates binary code </a:t>
            </a:r>
            <a:r>
              <a:rPr lang="en-US" dirty="0" smtClean="0"/>
              <a:t>that can run </a:t>
            </a:r>
            <a:r>
              <a:rPr lang="en-US" dirty="0"/>
              <a:t>as is on the hardware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Program that translate a </a:t>
            </a:r>
            <a:r>
              <a:rPr lang="en-US" b="1" i="1" dirty="0" smtClean="0"/>
              <a:t>.asm</a:t>
            </a:r>
            <a:r>
              <a:rPr lang="en-US" dirty="0" smtClean="0"/>
              <a:t> file to </a:t>
            </a:r>
            <a:r>
              <a:rPr lang="en-US" b="1" i="1" dirty="0" smtClean="0"/>
              <a:t>.hack </a:t>
            </a:r>
            <a:r>
              <a:rPr lang="en-US" dirty="0" smtClean="0"/>
              <a:t>file or simply an Assembler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b="1" i="1" dirty="0" smtClean="0"/>
              <a:t>.asm </a:t>
            </a:r>
            <a:r>
              <a:rPr lang="en-US" dirty="0" smtClean="0"/>
              <a:t>is an Assembly Language file</a:t>
            </a:r>
          </a:p>
          <a:p>
            <a:pPr lvl="1" algn="just"/>
            <a:r>
              <a:rPr lang="en-US" b="1" i="1" dirty="0" smtClean="0"/>
              <a:t>.hack</a:t>
            </a:r>
            <a:r>
              <a:rPr lang="en-US" b="1" dirty="0" smtClean="0"/>
              <a:t> </a:t>
            </a:r>
            <a:r>
              <a:rPr lang="en-US" dirty="0" smtClean="0"/>
              <a:t>is a Binary Code file each line of the text lines in the file contains a sequence of 16 0’s and 1’s ASCII characters. Coding a 16-bit machine language instruction.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in this project we will use a PC or a laptop to code the Hack Assembler</a:t>
            </a:r>
          </a:p>
          <a:p>
            <a:r>
              <a:rPr lang="en-US" dirty="0" smtClean="0"/>
              <a:t>We choose Python language to do this so</a:t>
            </a:r>
          </a:p>
          <a:p>
            <a:r>
              <a:rPr lang="en-US" dirty="0" smtClean="0"/>
              <a:t>Particularly 3.1 version of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make the Hack Assembler there are 4 modules to make:</a:t>
            </a:r>
          </a:p>
          <a:p>
            <a:pPr marL="0" indent="0" algn="just">
              <a:buNone/>
            </a:pPr>
            <a:r>
              <a:rPr lang="en-US" dirty="0" smtClean="0"/>
              <a:t>	1.) </a:t>
            </a:r>
            <a:r>
              <a:rPr lang="en-US" b="1" dirty="0" smtClean="0"/>
              <a:t>Symbol Table Module (symbolTable.py) </a:t>
            </a:r>
            <a:r>
              <a:rPr lang="en-US" sz="2200" dirty="0" smtClean="0"/>
              <a:t>which 	contains the predefined/initialized values using the 	dictionary function of Python. The dictionary (dict)  </a:t>
            </a:r>
            <a:r>
              <a:rPr lang="en-US" sz="2200" dirty="0"/>
              <a:t>stores </a:t>
            </a:r>
            <a:r>
              <a:rPr lang="en-US" sz="2200" dirty="0" smtClean="0"/>
              <a:t>	the RAM/ROM addresses </a:t>
            </a:r>
            <a:r>
              <a:rPr lang="en-US" sz="2200" dirty="0"/>
              <a:t>for Variable/Label </a:t>
            </a:r>
            <a:r>
              <a:rPr lang="en-US" sz="2200" dirty="0" smtClean="0"/>
              <a:t>symbols.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	2.) </a:t>
            </a:r>
            <a:r>
              <a:rPr lang="en-US" sz="2200" b="1" dirty="0" smtClean="0"/>
              <a:t>Code Module (Code.py) </a:t>
            </a:r>
            <a:r>
              <a:rPr lang="en-US" sz="2200" dirty="0" smtClean="0"/>
              <a:t>which contains 3 functions.</a:t>
            </a:r>
          </a:p>
          <a:p>
            <a:pPr lvl="4" algn="just"/>
            <a:r>
              <a:rPr lang="en-US" sz="1800" dirty="0" smtClean="0"/>
              <a:t>dest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#a string parameter here</a:t>
            </a:r>
            <a:r>
              <a:rPr lang="en-US" sz="1800" dirty="0" smtClean="0"/>
              <a:t>) which returns 3 bits in binary code of the dest mnemonic.</a:t>
            </a:r>
          </a:p>
          <a:p>
            <a:pPr lvl="4" algn="just"/>
            <a:r>
              <a:rPr lang="en-US" sz="1800" dirty="0"/>
              <a:t>c</a:t>
            </a:r>
            <a:r>
              <a:rPr lang="en-US" sz="1800" dirty="0" smtClean="0"/>
              <a:t>omp(</a:t>
            </a: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>
                <a:solidFill>
                  <a:srgbClr val="FF0000"/>
                </a:solidFill>
              </a:rPr>
              <a:t>a string parameter </a:t>
            </a:r>
            <a:r>
              <a:rPr lang="en-US" sz="1800" dirty="0" smtClean="0">
                <a:solidFill>
                  <a:srgbClr val="FF0000"/>
                </a:solidFill>
              </a:rPr>
              <a:t>here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) which returns 7 bits in binary code of the comp mnemonic.</a:t>
            </a:r>
          </a:p>
          <a:p>
            <a:pPr lvl="4" algn="just"/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jump(</a:t>
            </a:r>
            <a:r>
              <a:rPr lang="en-US" sz="1800" dirty="0">
                <a:solidFill>
                  <a:srgbClr val="FF0000"/>
                </a:solidFill>
              </a:rPr>
              <a:t>#a string parameter </a:t>
            </a:r>
            <a:r>
              <a:rPr lang="en-US" sz="1800" dirty="0" smtClean="0">
                <a:solidFill>
                  <a:srgbClr val="FF0000"/>
                </a:solidFill>
              </a:rPr>
              <a:t>here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) which returns 3 bits in binary code of the jump mnemonic</a:t>
            </a:r>
          </a:p>
          <a:p>
            <a:pPr lvl="4" algn="just"/>
            <a:r>
              <a:rPr lang="en-US" sz="1100" b="1" dirty="0" smtClean="0"/>
              <a:t>	 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630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symbolTable.py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562600"/>
          </a:xfrm>
        </p:spPr>
        <p:txBody>
          <a:bodyPr>
            <a:noAutofit/>
          </a:bodyPr>
          <a:lstStyle/>
          <a:p>
            <a:r>
              <a:rPr lang="en-US" sz="800" dirty="0"/>
              <a:t>symbol_Table = {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'SP'</a:t>
            </a:r>
            <a:r>
              <a:rPr lang="en-US" sz="800" dirty="0"/>
              <a:t> : 0,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'LCL'</a:t>
            </a:r>
            <a:r>
              <a:rPr lang="en-US" sz="800" dirty="0"/>
              <a:t> : 1,</a:t>
            </a:r>
          </a:p>
          <a:p>
            <a:r>
              <a:rPr lang="en-US" sz="800" dirty="0"/>
              <a:t>	'</a:t>
            </a:r>
            <a:r>
              <a:rPr lang="en-US" sz="800" dirty="0">
                <a:solidFill>
                  <a:srgbClr val="92D050"/>
                </a:solidFill>
              </a:rPr>
              <a:t>ARG</a:t>
            </a:r>
            <a:r>
              <a:rPr lang="en-US" sz="800" dirty="0"/>
              <a:t>' : 2,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'THIS'</a:t>
            </a:r>
            <a:r>
              <a:rPr lang="en-US" sz="800" dirty="0"/>
              <a:t> : 3,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'THAT</a:t>
            </a:r>
            <a:r>
              <a:rPr lang="en-US" sz="800" dirty="0"/>
              <a:t>' : 4,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'R0' </a:t>
            </a:r>
            <a:r>
              <a:rPr lang="en-US" sz="800" dirty="0"/>
              <a:t>: 0,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</a:t>
            </a:r>
            <a:r>
              <a:rPr lang="en-US" sz="800" dirty="0"/>
              <a:t>' : 1,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'R2'</a:t>
            </a:r>
            <a:r>
              <a:rPr lang="en-US" sz="800" dirty="0"/>
              <a:t> : 2,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'R3'</a:t>
            </a:r>
            <a:r>
              <a:rPr lang="en-US" sz="800" dirty="0"/>
              <a:t> : 3,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'R4'</a:t>
            </a:r>
            <a:r>
              <a:rPr lang="en-US" sz="800" dirty="0"/>
              <a:t> : 4,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'R5</a:t>
            </a:r>
            <a:r>
              <a:rPr lang="en-US" sz="800" dirty="0"/>
              <a:t>' : 5,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'R6'</a:t>
            </a:r>
            <a:r>
              <a:rPr lang="en-US" sz="800" dirty="0"/>
              <a:t> : 6,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'R7'</a:t>
            </a:r>
            <a:r>
              <a:rPr lang="en-US" sz="800" dirty="0"/>
              <a:t> : 7,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'R8'</a:t>
            </a:r>
            <a:r>
              <a:rPr lang="en-US" sz="800" dirty="0"/>
              <a:t> : 8,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'R9'</a:t>
            </a:r>
            <a:r>
              <a:rPr lang="en-US" sz="800" dirty="0"/>
              <a:t> : 9,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'R10'</a:t>
            </a:r>
            <a:r>
              <a:rPr lang="en-US" sz="800" dirty="0"/>
              <a:t> : 10,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'R11</a:t>
            </a:r>
            <a:r>
              <a:rPr lang="en-US" sz="800" dirty="0"/>
              <a:t>' : 11,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'R12</a:t>
            </a:r>
            <a:r>
              <a:rPr lang="en-US" sz="800" dirty="0"/>
              <a:t>' : 12,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'R13</a:t>
            </a:r>
            <a:r>
              <a:rPr lang="en-US" sz="800" dirty="0"/>
              <a:t>' : 13,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'R14</a:t>
            </a:r>
            <a:r>
              <a:rPr lang="en-US" sz="800" dirty="0"/>
              <a:t>' : 14,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'R15</a:t>
            </a:r>
            <a:r>
              <a:rPr lang="en-US" sz="800" dirty="0"/>
              <a:t>' : 15,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'SCREEN</a:t>
            </a:r>
            <a:r>
              <a:rPr lang="en-US" sz="800" dirty="0"/>
              <a:t>' : 16384,</a:t>
            </a:r>
          </a:p>
          <a:p>
            <a:r>
              <a:rPr lang="en-US" sz="800" dirty="0"/>
              <a:t>	</a:t>
            </a:r>
            <a:r>
              <a:rPr lang="en-US" sz="800" dirty="0">
                <a:solidFill>
                  <a:srgbClr val="92D050"/>
                </a:solidFill>
              </a:rPr>
              <a:t>'KBD</a:t>
            </a:r>
            <a:r>
              <a:rPr lang="en-US" sz="800" dirty="0"/>
              <a:t>' : </a:t>
            </a:r>
            <a:r>
              <a:rPr lang="en-US" sz="800" dirty="0" smtClean="0"/>
              <a:t>24576</a:t>
            </a:r>
            <a:r>
              <a:rPr lang="en-US" sz="800" dirty="0"/>
              <a:t>	}</a:t>
            </a:r>
          </a:p>
          <a:p>
            <a:endParaRPr lang="en-US" sz="800" dirty="0"/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035CED"/>
                </a:solidFill>
              </a:rPr>
              <a:t>addEntry</a:t>
            </a:r>
            <a:r>
              <a:rPr lang="en-US" sz="800" dirty="0"/>
              <a:t>(symbol):</a:t>
            </a:r>
          </a:p>
          <a:p>
            <a:r>
              <a:rPr lang="en-US" sz="800" dirty="0"/>
              <a:t>        symbol </a:t>
            </a:r>
            <a:r>
              <a:rPr lang="en-US" sz="800" dirty="0">
                <a:solidFill>
                  <a:srgbClr val="FF0000"/>
                </a:solidFill>
              </a:rPr>
              <a:t>is</a:t>
            </a:r>
            <a:r>
              <a:rPr lang="en-US" sz="800" dirty="0"/>
              <a:t> dict</a:t>
            </a:r>
          </a:p>
          <a:p>
            <a:r>
              <a:rPr lang="en-US" sz="800" dirty="0"/>
              <a:t>        symbol_Table.update(symbol</a:t>
            </a:r>
            <a:r>
              <a:rPr lang="en-US" sz="800" dirty="0" smtClean="0"/>
              <a:t>)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035CED"/>
                </a:solidFill>
              </a:rPr>
              <a:t>contains</a:t>
            </a:r>
            <a:r>
              <a:rPr lang="en-US" sz="800" dirty="0"/>
              <a:t>(symbol):</a:t>
            </a:r>
          </a:p>
          <a:p>
            <a:r>
              <a:rPr lang="en-US" sz="800" dirty="0"/>
              <a:t>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sz="800" dirty="0"/>
              <a:t>symbol </a:t>
            </a:r>
            <a:r>
              <a:rPr lang="en-US" sz="800" dirty="0">
                <a:solidFill>
                  <a:srgbClr val="FF0000"/>
                </a:solidFill>
              </a:rPr>
              <a:t>in</a:t>
            </a:r>
            <a:r>
              <a:rPr lang="en-US" sz="800" dirty="0"/>
              <a:t> symbol_Table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035CED"/>
                </a:solidFill>
              </a:rPr>
              <a:t>getAddress</a:t>
            </a:r>
            <a:r>
              <a:rPr lang="en-US" sz="800" dirty="0"/>
              <a:t>(symbol):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if </a:t>
            </a:r>
            <a:r>
              <a:rPr lang="en-US" sz="800" dirty="0"/>
              <a:t> symbol </a:t>
            </a:r>
            <a:r>
              <a:rPr lang="en-US" sz="800" dirty="0">
                <a:solidFill>
                  <a:srgbClr val="FF0000"/>
                </a:solidFill>
              </a:rPr>
              <a:t>in</a:t>
            </a:r>
            <a:r>
              <a:rPr lang="en-US" sz="800" dirty="0"/>
              <a:t> symbol_Table: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return </a:t>
            </a:r>
            <a:r>
              <a:rPr lang="en-US" sz="800" dirty="0"/>
              <a:t>symbol_Table.get(symbol)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else</a:t>
            </a:r>
            <a:r>
              <a:rPr lang="en-US" sz="800" dirty="0"/>
              <a:t>: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return </a:t>
            </a:r>
            <a:r>
              <a:rPr lang="en-US" sz="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719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 numCol="2">
            <a:no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35CED"/>
                </a:solidFill>
              </a:rPr>
              <a:t>dest</a:t>
            </a:r>
            <a:r>
              <a:rPr lang="en-US" sz="1000" dirty="0"/>
              <a:t>(destString):</a:t>
            </a:r>
          </a:p>
          <a:p>
            <a:r>
              <a:rPr lang="en-US" sz="1000" dirty="0"/>
              <a:t>	destination = {</a:t>
            </a:r>
          </a:p>
          <a:p>
            <a:r>
              <a:rPr lang="en-US" sz="1000" dirty="0"/>
              <a:t>		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: '000',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'M' : '001',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'D' : '010',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'MD' : '011',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'A' : '100',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'AM' : '101',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'AD' : '110',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'AMD' : '111'</a:t>
            </a:r>
            <a:r>
              <a:rPr lang="en-US" sz="1000" dirty="0"/>
              <a:t>	}</a:t>
            </a:r>
          </a:p>
          <a:p>
            <a:r>
              <a:rPr lang="en-US" sz="1000" dirty="0"/>
              <a:t>	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000" dirty="0"/>
              <a:t> destination[destString]</a:t>
            </a:r>
          </a:p>
          <a:p>
            <a:endParaRPr lang="en-US" sz="1000" dirty="0"/>
          </a:p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35CED"/>
                </a:solidFill>
              </a:rPr>
              <a:t>comp</a:t>
            </a:r>
            <a:r>
              <a:rPr lang="en-US" sz="1000" dirty="0"/>
              <a:t>(cmpString):</a:t>
            </a:r>
          </a:p>
          <a:p>
            <a:r>
              <a:rPr lang="en-US" sz="1000" dirty="0"/>
              <a:t>	compute = {</a:t>
            </a:r>
          </a:p>
          <a:p>
            <a:r>
              <a:rPr lang="en-US" sz="1000" dirty="0"/>
              <a:t>		</a:t>
            </a:r>
            <a:r>
              <a:rPr lang="en-US" sz="1000" dirty="0">
                <a:solidFill>
                  <a:srgbClr val="92D050"/>
                </a:solidFill>
              </a:rPr>
              <a:t>'0' : '0101010',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'1' : '0111111',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'-1' : '0111010',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'D' : '0001100',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'A' : '0110000',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'!D' : '0001101',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'!A' : '0110001',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'-D' : '0001111',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'-A' : '0110011',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'D+1' : '0011111',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'A+1' : '0110111',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'D-1' : '0001110',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'A-1' : '0110010',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</a:t>
            </a:r>
            <a:r>
              <a:rPr lang="en-US" sz="1000" dirty="0" smtClean="0">
                <a:solidFill>
                  <a:srgbClr val="92D050"/>
                </a:solidFill>
              </a:rPr>
              <a:t>'D+A' : '0000010',</a:t>
            </a:r>
          </a:p>
          <a:p>
            <a:r>
              <a:rPr lang="en-US" sz="800" dirty="0" smtClean="0"/>
              <a:t>		</a:t>
            </a:r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8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Code.py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                'D-A</a:t>
            </a:r>
            <a:r>
              <a:rPr lang="en-US" sz="1000" dirty="0">
                <a:solidFill>
                  <a:srgbClr val="92D050"/>
                </a:solidFill>
              </a:rPr>
              <a:t>' : '0010011',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                'A-D</a:t>
            </a:r>
            <a:r>
              <a:rPr lang="en-US" sz="1000" dirty="0">
                <a:solidFill>
                  <a:srgbClr val="92D050"/>
                </a:solidFill>
              </a:rPr>
              <a:t>' : '0000111',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                'D&amp;A</a:t>
            </a:r>
            <a:r>
              <a:rPr lang="en-US" sz="1000" dirty="0">
                <a:solidFill>
                  <a:srgbClr val="92D050"/>
                </a:solidFill>
              </a:rPr>
              <a:t>' : '0000000',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                'D|A</a:t>
            </a:r>
            <a:r>
              <a:rPr lang="en-US" sz="1000" dirty="0">
                <a:solidFill>
                  <a:srgbClr val="92D050"/>
                </a:solidFill>
              </a:rPr>
              <a:t>' : '0010101',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</a:t>
            </a:r>
            <a:r>
              <a:rPr lang="en-US" sz="1000" dirty="0" smtClean="0">
                <a:solidFill>
                  <a:srgbClr val="92D050"/>
                </a:solidFill>
              </a:rPr>
              <a:t>'M</a:t>
            </a:r>
            <a:r>
              <a:rPr lang="en-US" sz="1000" dirty="0">
                <a:solidFill>
                  <a:srgbClr val="92D050"/>
                </a:solidFill>
              </a:rPr>
              <a:t>' : '1110000',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</a:t>
            </a:r>
            <a:r>
              <a:rPr lang="en-US" sz="1000" dirty="0" smtClean="0">
                <a:solidFill>
                  <a:srgbClr val="92D050"/>
                </a:solidFill>
              </a:rPr>
              <a:t>'!</a:t>
            </a:r>
            <a:r>
              <a:rPr lang="en-US" sz="1000" dirty="0">
                <a:solidFill>
                  <a:srgbClr val="92D050"/>
                </a:solidFill>
              </a:rPr>
              <a:t>M' : '1110001',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</a:t>
            </a:r>
            <a:r>
              <a:rPr lang="en-US" sz="1000" dirty="0" smtClean="0">
                <a:solidFill>
                  <a:srgbClr val="92D050"/>
                </a:solidFill>
              </a:rPr>
              <a:t>'-</a:t>
            </a:r>
            <a:r>
              <a:rPr lang="en-US" sz="1000" dirty="0">
                <a:solidFill>
                  <a:srgbClr val="92D050"/>
                </a:solidFill>
              </a:rPr>
              <a:t>M' : '1110011',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</a:t>
            </a:r>
            <a:r>
              <a:rPr lang="en-US" sz="1000" dirty="0" smtClean="0">
                <a:solidFill>
                  <a:srgbClr val="92D050"/>
                </a:solidFill>
              </a:rPr>
              <a:t> 'M+1</a:t>
            </a:r>
            <a:r>
              <a:rPr lang="en-US" sz="1000" dirty="0">
                <a:solidFill>
                  <a:srgbClr val="92D050"/>
                </a:solidFill>
              </a:rPr>
              <a:t>' : '1110111</a:t>
            </a:r>
            <a:r>
              <a:rPr lang="en-US" sz="1000" dirty="0" smtClean="0">
                <a:solidFill>
                  <a:srgbClr val="92D050"/>
                </a:solidFill>
              </a:rPr>
              <a:t>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smtClean="0">
                <a:solidFill>
                  <a:srgbClr val="92D050"/>
                </a:solidFill>
              </a:rPr>
              <a:t>               'M-1</a:t>
            </a:r>
            <a:r>
              <a:rPr lang="en-US" sz="1000" dirty="0">
                <a:solidFill>
                  <a:srgbClr val="92D050"/>
                </a:solidFill>
              </a:rPr>
              <a:t>' : '1110010',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'D+M' : '1000010',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'D-M' : '1010011',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'M-D' : '1000111',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'D&amp;M' : '1000000',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                'D|M' : '1010101</a:t>
            </a:r>
            <a:r>
              <a:rPr lang="en-US" sz="1000" dirty="0"/>
              <a:t>',	}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000" dirty="0" smtClean="0"/>
              <a:t>  </a:t>
            </a:r>
            <a:r>
              <a:rPr lang="en-US" sz="1000" dirty="0"/>
              <a:t>compute[cmpString]</a:t>
            </a:r>
          </a:p>
          <a:p>
            <a:endParaRPr lang="en-US" sz="1000" dirty="0"/>
          </a:p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en-US" sz="1000" dirty="0"/>
              <a:t>f </a:t>
            </a:r>
            <a:r>
              <a:rPr lang="en-US" sz="1000" dirty="0">
                <a:solidFill>
                  <a:srgbClr val="035CED"/>
                </a:solidFill>
              </a:rPr>
              <a:t>jmp</a:t>
            </a:r>
            <a:r>
              <a:rPr lang="en-US" sz="1000" dirty="0"/>
              <a:t>(jmpString):</a:t>
            </a:r>
          </a:p>
          <a:p>
            <a:r>
              <a:rPr lang="en-US" sz="1000" dirty="0"/>
              <a:t>	jump = {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None</a:t>
            </a:r>
            <a:r>
              <a:rPr lang="en-US" sz="1000" dirty="0" smtClean="0"/>
              <a:t> </a:t>
            </a:r>
            <a:r>
              <a:rPr lang="en-US" sz="1000" dirty="0">
                <a:solidFill>
                  <a:srgbClr val="92D050"/>
                </a:solidFill>
              </a:rPr>
              <a:t>: '000',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'JGT' : '001',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'JEQ' : '010',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'JGE' : '011',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'JLT' : '100',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'JNE' : '101',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'JLE' : '110',</a:t>
            </a:r>
          </a:p>
          <a:p>
            <a:r>
              <a:rPr lang="en-US" sz="1000" dirty="0">
                <a:solidFill>
                  <a:srgbClr val="92D050"/>
                </a:solidFill>
              </a:rPr>
              <a:t>		'JMP' : '111'</a:t>
            </a:r>
            <a:r>
              <a:rPr lang="en-US" sz="1000" dirty="0"/>
              <a:t>	}</a:t>
            </a:r>
          </a:p>
          <a:p>
            <a:r>
              <a:rPr lang="en-US" sz="1000" dirty="0"/>
              <a:t>	</a:t>
            </a:r>
            <a:r>
              <a:rPr lang="en-US" sz="1000" dirty="0">
                <a:solidFill>
                  <a:srgbClr val="92D050"/>
                </a:solidFill>
              </a:rPr>
              <a:t>return </a:t>
            </a:r>
            <a:r>
              <a:rPr lang="en-US" sz="1000" dirty="0"/>
              <a:t>jump[jmpString]</a:t>
            </a:r>
          </a:p>
        </p:txBody>
      </p:sp>
    </p:spTree>
    <p:extLst>
      <p:ext uri="{BB962C8B-B14F-4D97-AF65-F5344CB8AC3E}">
        <p14:creationId xmlns:p14="http://schemas.microsoft.com/office/powerpoint/2010/main" val="10298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0" lvl="5" indent="0">
              <a:buNone/>
            </a:pPr>
            <a:r>
              <a:rPr lang="en-US" sz="2400" dirty="0" smtClean="0"/>
              <a:t>3.) </a:t>
            </a:r>
            <a:r>
              <a:rPr lang="en-US" sz="2400" b="1" dirty="0" smtClean="0"/>
              <a:t>Parser Module (commandParse.py) </a:t>
            </a:r>
            <a:r>
              <a:rPr lang="en-US" sz="2400" dirty="0" smtClean="0"/>
              <a:t>the most complicated module in the program.</a:t>
            </a:r>
            <a:endParaRPr lang="en-US" sz="2400" b="1" dirty="0" smtClean="0"/>
          </a:p>
          <a:p>
            <a:pPr marL="1188720" lvl="5" indent="0" algn="just">
              <a:buNone/>
            </a:pPr>
            <a:r>
              <a:rPr lang="en-US" sz="2400" dirty="0" smtClean="0"/>
              <a:t>In our program, we decided not to follow the API. </a:t>
            </a:r>
          </a:p>
          <a:p>
            <a:pPr marL="1188720" lvl="5" indent="0" algn="just">
              <a:buNone/>
            </a:pPr>
            <a:r>
              <a:rPr lang="en-US" sz="2400" dirty="0" smtClean="0"/>
              <a:t>First, we create a </a:t>
            </a:r>
            <a:r>
              <a:rPr lang="en-US" sz="2400" i="1" dirty="0" smtClean="0"/>
              <a:t>commandType</a:t>
            </a:r>
            <a:r>
              <a:rPr lang="en-US" sz="2400" dirty="0" smtClean="0"/>
              <a:t> class to determine what type of the current command is </a:t>
            </a:r>
          </a:p>
          <a:p>
            <a:pPr marL="1188720" lvl="5" indent="0" algn="just">
              <a:buNone/>
            </a:pPr>
            <a:endParaRPr lang="en-US" sz="2400" dirty="0" smtClean="0"/>
          </a:p>
          <a:p>
            <a:pPr marL="1188720" lvl="5" indent="0" algn="just">
              <a:buNone/>
            </a:pPr>
            <a:r>
              <a:rPr lang="en-US" sz="2400" dirty="0" smtClean="0"/>
              <a:t>Next, a </a:t>
            </a:r>
            <a:r>
              <a:rPr lang="en-US" sz="2400" i="1" dirty="0" smtClean="0"/>
              <a:t>commandReader</a:t>
            </a:r>
            <a:r>
              <a:rPr lang="en-US" sz="2400" dirty="0" smtClean="0"/>
              <a:t> function which will read/parse line by line code in the .asm file.</a:t>
            </a:r>
          </a:p>
          <a:p>
            <a:pPr marL="1188720" lvl="5" indent="0" algn="just">
              <a:buNone/>
            </a:pPr>
            <a:endParaRPr lang="en-US" sz="2400" dirty="0"/>
          </a:p>
          <a:p>
            <a:pPr marL="1188720" lvl="5" indent="0" algn="just">
              <a:buNone/>
            </a:pPr>
            <a:r>
              <a:rPr lang="en-US" sz="2400" dirty="0" smtClean="0"/>
              <a:t>Finally, a </a:t>
            </a:r>
            <a:r>
              <a:rPr lang="en-US" sz="2400" i="1" dirty="0" smtClean="0"/>
              <a:t>commandWriter</a:t>
            </a:r>
            <a:r>
              <a:rPr lang="en-US" sz="2400" dirty="0" smtClean="0"/>
              <a:t> function which translate the line by line code of a .asm file into a .hack file.</a:t>
            </a:r>
          </a:p>
        </p:txBody>
      </p:sp>
    </p:spTree>
    <p:extLst>
      <p:ext uri="{BB962C8B-B14F-4D97-AF65-F5344CB8AC3E}">
        <p14:creationId xmlns:p14="http://schemas.microsoft.com/office/powerpoint/2010/main" val="24384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</TotalTime>
  <Words>560</Words>
  <Application>Microsoft Office PowerPoint</Application>
  <PresentationFormat>On-screen Show (4:3)</PresentationFormat>
  <Paragraphs>227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Hack Assembler</vt:lpstr>
      <vt:lpstr>What is Hack Assembler?</vt:lpstr>
      <vt:lpstr>Objectives</vt:lpstr>
      <vt:lpstr>Materials</vt:lpstr>
      <vt:lpstr>Procedure</vt:lpstr>
      <vt:lpstr>symbolTable.py</vt:lpstr>
      <vt:lpstr>Code.py</vt:lpstr>
      <vt:lpstr>Code.py continuation</vt:lpstr>
      <vt:lpstr>Continuation…….</vt:lpstr>
      <vt:lpstr>commandParser.py</vt:lpstr>
      <vt:lpstr>commandParser.py continuation…</vt:lpstr>
      <vt:lpstr>Continuation……</vt:lpstr>
      <vt:lpstr>Assembler.py (main program)</vt:lpstr>
      <vt:lpstr>Here are some snapshots of the assembler:</vt:lpstr>
      <vt:lpstr>Before and After running the compiler…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Assembler</dc:title>
  <dc:creator>Michael</dc:creator>
  <cp:lastModifiedBy>Michael</cp:lastModifiedBy>
  <cp:revision>22</cp:revision>
  <dcterms:created xsi:type="dcterms:W3CDTF">2013-10-16T16:50:54Z</dcterms:created>
  <dcterms:modified xsi:type="dcterms:W3CDTF">2013-10-16T20:27:01Z</dcterms:modified>
</cp:coreProperties>
</file>