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FFC7-CEB3-4DE4-A060-BA8B42F2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0866-C64C-4667-B60B-8510957A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5D11-5E24-4F62-ACF8-172398C2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3971-5183-492E-917C-4EB47275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6FEFC-1D85-4A9A-97E7-F9FDFC00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113B-CEE0-40B5-B070-84EEAE9D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2DE0-ABB1-4A90-BAF0-7ACEAC8D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F038-2811-411A-A2C9-497ED957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3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02B54-6F08-449C-A41F-C808944B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483AA-E2A0-4BDD-B96B-A321B1956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7CED-5ABA-4224-92E7-AFC2359F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0463-B053-414D-9C8B-64323875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C74A-321C-4A90-8165-A9FAE500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2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A7CF-AFD2-4A0A-817B-D7684DF3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0D87-654C-4E3D-B864-B46B7CF1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48F5-4987-43F6-8527-85E1D087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1007-F66D-4236-983E-D92B26F1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BAA5-AE08-4A7D-86EE-CBBBFBD1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3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2C72-B94A-4103-887E-A4E39F8A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9A4D8-448B-41AA-96AD-3EA36CE6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ECE6-4C86-4099-84A3-217B2240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51BB9-132E-4155-AA41-0EA000A0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AC24F-1119-47F9-826A-65D632A7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4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7339-8691-484A-B134-FC3A2C69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D815-68D6-43E3-9E7B-07B548875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883A9-1846-4B6C-B1D7-ED9346D1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95CED-7270-4D8C-93BC-D5650CC8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409F-741D-4AE3-B402-7DFCA9AA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90CA-6104-4D39-BDB0-72FFCC61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0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0E35-0A6C-4D56-8FF7-34149C91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A15B-BDF4-4BE9-A01C-E3A496FF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E949A-D173-4537-A096-D8C31EDE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3FEB7-BB78-4208-B37E-72E23C220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91E74-C9D6-42C8-A1F0-E8969FE5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51D37-E142-4AAE-A48D-866A895A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26A62-F84D-4364-9480-96D66F35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0ED0-4D0C-4A3A-816C-9D6962CE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2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C24C-9392-423D-AE65-78C91FC0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4D973-99B0-4EAA-8920-708390D8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734F6-BAE9-49D1-B909-8255225F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2B38-4ED3-4655-8CCF-9A77E90A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FB40A-A4DF-41B5-8939-B0FC7E73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C0D5D-FA26-4BF1-912A-6435B06C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2CD7C-A83F-49C0-9E58-79E5908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5AA-EA5D-4A1A-BBC8-E5B72671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130F-8107-49DE-A2AA-8E6C23A8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07C64-DF54-4645-96EE-415286EEF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74172-8942-40AB-A7F6-C2E90857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15173-5F8F-43FC-84B5-A1F26EFD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4425-C708-4DFC-8363-E74DB644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2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1BB8-EE87-440B-A2D5-C8AFFF6E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D95CB-659D-4A41-A827-338BA090A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62AF5-7417-4AC2-8EE2-35F20BC7A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1BA86-0D28-44CB-A52F-72912634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20500-0321-40A4-913D-A37CC0C4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3195-B5CA-404D-A289-B767F138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2130-FFA5-41D9-8E90-13FAD0014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16AE-A7F5-4385-823F-FE13FB2754C2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9BA-66B4-433C-9C8E-EA767F70A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BFE2-88F4-47F4-B838-E9CA5827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EA28-35B6-4CE2-9641-1A283041B9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58A12-388A-43AB-909C-6D14778548CF}"/>
              </a:ext>
            </a:extLst>
          </p:cNvPr>
          <p:cNvSpPr txBox="1"/>
          <p:nvPr userDrawn="1"/>
        </p:nvSpPr>
        <p:spPr>
          <a:xfrm>
            <a:off x="5099422" y="5824561"/>
            <a:ext cx="30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Knowledge Transfer - Tamil</a:t>
            </a:r>
          </a:p>
        </p:txBody>
      </p:sp>
    </p:spTree>
    <p:extLst>
      <p:ext uri="{BB962C8B-B14F-4D97-AF65-F5344CB8AC3E}">
        <p14:creationId xmlns:p14="http://schemas.microsoft.com/office/powerpoint/2010/main" val="28921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E6365-6697-419E-89D7-B34C8AE93237}"/>
              </a:ext>
            </a:extLst>
          </p:cNvPr>
          <p:cNvSpPr/>
          <p:nvPr/>
        </p:nvSpPr>
        <p:spPr>
          <a:xfrm>
            <a:off x="0" y="-2540"/>
            <a:ext cx="12192000" cy="83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3D008-DA8B-4B1A-A3BC-046EF53B9B42}"/>
              </a:ext>
            </a:extLst>
          </p:cNvPr>
          <p:cNvSpPr/>
          <p:nvPr/>
        </p:nvSpPr>
        <p:spPr>
          <a:xfrm>
            <a:off x="0" y="6156960"/>
            <a:ext cx="121920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CLOUD COMPUTING KNOWLEDGE			</a:t>
            </a:r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53F06CE4-5AB0-4519-BF6B-D13C2F186B52}"/>
              </a:ext>
            </a:extLst>
          </p:cNvPr>
          <p:cNvSpPr txBox="1">
            <a:spLocks/>
          </p:cNvSpPr>
          <p:nvPr/>
        </p:nvSpPr>
        <p:spPr>
          <a:xfrm>
            <a:off x="1011616" y="2044786"/>
            <a:ext cx="10168767" cy="1694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Amazon Web Services(AWS)</a:t>
            </a:r>
          </a:p>
          <a:p>
            <a:pPr algn="ctr"/>
            <a:r>
              <a:rPr lang="en-US" sz="66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INFRASTRUCTURE</a:t>
            </a:r>
            <a:endParaRPr lang="ru-RU" sz="6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FE33D-4EF9-4C83-ABE4-655E9A4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29" y="5939756"/>
            <a:ext cx="1587582" cy="654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12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E6365-6697-419E-89D7-B34C8AE93237}"/>
              </a:ext>
            </a:extLst>
          </p:cNvPr>
          <p:cNvSpPr/>
          <p:nvPr/>
        </p:nvSpPr>
        <p:spPr>
          <a:xfrm>
            <a:off x="0" y="-2540"/>
            <a:ext cx="12192000" cy="83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AWS GLOBAL INFRASTRUCTURE – REGIONS &amp; AZ’s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3D008-DA8B-4B1A-A3BC-046EF53B9B42}"/>
              </a:ext>
            </a:extLst>
          </p:cNvPr>
          <p:cNvSpPr/>
          <p:nvPr/>
        </p:nvSpPr>
        <p:spPr>
          <a:xfrm>
            <a:off x="0" y="6156960"/>
            <a:ext cx="121920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</a:rPr>
              <a:t>CLOUD COMPUTING KNOWLEDGE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FE33D-4EF9-4C83-ABE4-655E9A4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29" y="5939756"/>
            <a:ext cx="1587582" cy="654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B1650-B84A-4923-A6AA-FF29CD830B23}"/>
              </a:ext>
            </a:extLst>
          </p:cNvPr>
          <p:cNvSpPr txBox="1"/>
          <p:nvPr/>
        </p:nvSpPr>
        <p:spPr>
          <a:xfrm>
            <a:off x="471668" y="1228725"/>
            <a:ext cx="107074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</a:rPr>
              <a:t>REGION:</a:t>
            </a:r>
          </a:p>
          <a:p>
            <a:endParaRPr lang="en-IN" sz="2800" b="1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Geographic location across the world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Cluster data centres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You can choose any region to deploy your workloads on AWS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C</a:t>
            </a:r>
            <a:r>
              <a:rPr lang="en-US" sz="2800" b="0" i="0" dirty="0" err="1">
                <a:effectLst/>
                <a:latin typeface="AmazonEmber"/>
              </a:rPr>
              <a:t>onsist</a:t>
            </a:r>
            <a:r>
              <a:rPr lang="en-US" sz="2800" b="0" i="0" dirty="0">
                <a:effectLst/>
                <a:latin typeface="AmazonEmber"/>
              </a:rPr>
              <a:t> of multiple, isolated, and physically separate AZs within a geographic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mazonEmber"/>
              </a:rPr>
              <a:t>Lower latency applications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mazonEmber"/>
              </a:rPr>
              <a:t>Regulatory/Compliance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9CDD58-41FA-41F7-BD7D-BD68DF6DE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61209"/>
              </p:ext>
            </p:extLst>
          </p:nvPr>
        </p:nvGraphicFramePr>
        <p:xfrm>
          <a:off x="6003925" y="4087152"/>
          <a:ext cx="4140200" cy="1390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584">
                  <a:extLst>
                    <a:ext uri="{9D8B030D-6E8A-4147-A177-3AD203B41FA5}">
                      <a16:colId xmlns:a16="http://schemas.microsoft.com/office/drawing/2014/main" val="332444856"/>
                    </a:ext>
                  </a:extLst>
                </a:gridCol>
                <a:gridCol w="2407616">
                  <a:extLst>
                    <a:ext uri="{9D8B030D-6E8A-4147-A177-3AD203B41FA5}">
                      <a16:colId xmlns:a16="http://schemas.microsoft.com/office/drawing/2014/main" val="995375018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Region_Code</a:t>
                      </a:r>
                      <a:endParaRPr lang="en-IN" sz="1100" b="1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Region</a:t>
                      </a:r>
                      <a:endParaRPr lang="en-IN" sz="1100" b="1" i="0" u="none" strike="noStrike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897285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us-east-2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US East (Ohio)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6895429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ap-south-1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Asia Pacific (Mumbai)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585479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ap-southeast-2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Asia Pacific (Sydney)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814661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eu-central-1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Europe (Frankfurt)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64595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me-south-1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Middle East (Bahrain)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918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98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E6365-6697-419E-89D7-B34C8AE93237}"/>
              </a:ext>
            </a:extLst>
          </p:cNvPr>
          <p:cNvSpPr/>
          <p:nvPr/>
        </p:nvSpPr>
        <p:spPr>
          <a:xfrm>
            <a:off x="0" y="-2540"/>
            <a:ext cx="12192000" cy="83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AWS GLOBAL INFRASTRUCTURE – REGIONS &amp; AZ’s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3D008-DA8B-4B1A-A3BC-046EF53B9B42}"/>
              </a:ext>
            </a:extLst>
          </p:cNvPr>
          <p:cNvSpPr/>
          <p:nvPr/>
        </p:nvSpPr>
        <p:spPr>
          <a:xfrm>
            <a:off x="0" y="6156960"/>
            <a:ext cx="121920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</a:rPr>
              <a:t>CLOUD COMPUTING KNOWLEDGE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FE33D-4EF9-4C83-ABE4-655E9A4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29" y="5939756"/>
            <a:ext cx="1587582" cy="654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C32C6-27E3-43E7-B2F5-3DAE2C5E7B31}"/>
              </a:ext>
            </a:extLst>
          </p:cNvPr>
          <p:cNvSpPr txBox="1"/>
          <p:nvPr/>
        </p:nvSpPr>
        <p:spPr>
          <a:xfrm>
            <a:off x="320903" y="1047784"/>
            <a:ext cx="1041067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</a:rPr>
              <a:t>AVAILABLITY ZONES:</a:t>
            </a:r>
          </a:p>
          <a:p>
            <a:endParaRPr lang="en-IN" sz="3200" b="1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Every region has 2 or more clusters of data centres called </a:t>
            </a:r>
            <a:r>
              <a:rPr lang="en-IN" sz="2800" b="1" dirty="0"/>
              <a:t>AZ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O</a:t>
            </a:r>
            <a:r>
              <a:rPr lang="en-US" sz="2800" b="0" i="0" dirty="0">
                <a:effectLst/>
                <a:latin typeface="AmazonEmber"/>
              </a:rPr>
              <a:t>ne or more discrete data centers with redundant power, </a:t>
            </a:r>
          </a:p>
          <a:p>
            <a:r>
              <a:rPr lang="en-US" sz="2800" b="0" i="0" dirty="0">
                <a:effectLst/>
                <a:latin typeface="AmazonEmber"/>
              </a:rPr>
              <a:t>    networking, and connectivity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mazonEmber"/>
              </a:rPr>
              <a:t>H</a:t>
            </a:r>
            <a:r>
              <a:rPr lang="en-US" sz="2800" b="0" i="0" dirty="0">
                <a:effectLst/>
                <a:latin typeface="AmazonEmber"/>
              </a:rPr>
              <a:t>ighly available, fault tolerant, and scalable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AmazonEmber"/>
              </a:rPr>
              <a:t>All traffic between AZ’s is encrypted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mazonEmber"/>
              </a:rPr>
              <a:t>Multiple AZ’s – Application high availability, Synchronous replication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latin typeface="AmazonEmber"/>
              </a:rPr>
              <a:t>Fault tolerance, Near DR site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92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E6365-6697-419E-89D7-B34C8AE93237}"/>
              </a:ext>
            </a:extLst>
          </p:cNvPr>
          <p:cNvSpPr/>
          <p:nvPr/>
        </p:nvSpPr>
        <p:spPr>
          <a:xfrm>
            <a:off x="0" y="-2540"/>
            <a:ext cx="12192000" cy="83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AWS GLOBAL INFRASTRUCTURE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3D008-DA8B-4B1A-A3BC-046EF53B9B42}"/>
              </a:ext>
            </a:extLst>
          </p:cNvPr>
          <p:cNvSpPr/>
          <p:nvPr/>
        </p:nvSpPr>
        <p:spPr>
          <a:xfrm>
            <a:off x="0" y="6156960"/>
            <a:ext cx="121920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</a:rPr>
              <a:t>CLOUD COMPUTING KNOWLEDGE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FE33D-4EF9-4C83-ABE4-655E9A4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29" y="5939756"/>
            <a:ext cx="1587582" cy="654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8A01B8-8238-433F-AA24-460A9DE5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909000"/>
            <a:ext cx="9605106" cy="50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6E5357-5813-4A61-9879-BFFF6309A433}"/>
              </a:ext>
            </a:extLst>
          </p:cNvPr>
          <p:cNvSpPr txBox="1"/>
          <p:nvPr/>
        </p:nvSpPr>
        <p:spPr>
          <a:xfrm>
            <a:off x="113665" y="3970866"/>
            <a:ext cx="35083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25</a:t>
            </a:r>
            <a:r>
              <a:rPr lang="en-IN" sz="2800" b="1" dirty="0"/>
              <a:t> – Regions</a:t>
            </a:r>
          </a:p>
          <a:p>
            <a:r>
              <a:rPr lang="en-IN" sz="2800" b="1" dirty="0">
                <a:solidFill>
                  <a:schemeClr val="accent2"/>
                </a:solidFill>
              </a:rPr>
              <a:t>81</a:t>
            </a:r>
            <a:r>
              <a:rPr lang="en-IN" sz="2800" b="1" dirty="0"/>
              <a:t> – Availability Zones</a:t>
            </a:r>
          </a:p>
          <a:p>
            <a:r>
              <a:rPr lang="en-IN" sz="2800" b="1" dirty="0">
                <a:solidFill>
                  <a:schemeClr val="accent2"/>
                </a:solidFill>
              </a:rPr>
              <a:t>218 + </a:t>
            </a:r>
            <a:r>
              <a:rPr lang="en-IN" sz="2800" b="1" dirty="0"/>
              <a:t>- Edge Locations</a:t>
            </a:r>
          </a:p>
        </p:txBody>
      </p:sp>
    </p:spTree>
    <p:extLst>
      <p:ext uri="{BB962C8B-B14F-4D97-AF65-F5344CB8AC3E}">
        <p14:creationId xmlns:p14="http://schemas.microsoft.com/office/powerpoint/2010/main" val="44186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E6365-6697-419E-89D7-B34C8AE93237}"/>
              </a:ext>
            </a:extLst>
          </p:cNvPr>
          <p:cNvSpPr/>
          <p:nvPr/>
        </p:nvSpPr>
        <p:spPr>
          <a:xfrm>
            <a:off x="0" y="-2540"/>
            <a:ext cx="12192000" cy="83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AWS GLOBAL INFRASTRUCTURE – REGIONS &amp; AZ’s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3D008-DA8B-4B1A-A3BC-046EF53B9B42}"/>
              </a:ext>
            </a:extLst>
          </p:cNvPr>
          <p:cNvSpPr/>
          <p:nvPr/>
        </p:nvSpPr>
        <p:spPr>
          <a:xfrm>
            <a:off x="0" y="6156960"/>
            <a:ext cx="121920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</a:rPr>
              <a:t>CLOUD COMPUTING KNOWLEDGE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FE33D-4EF9-4C83-ABE4-655E9A4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29" y="5939756"/>
            <a:ext cx="1587582" cy="654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4BF914-3609-44E4-8A95-400B56AD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35" y="1133408"/>
            <a:ext cx="6242685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5FE41-DD55-4659-B5C4-CE59FFA54061}"/>
              </a:ext>
            </a:extLst>
          </p:cNvPr>
          <p:cNvSpPr txBox="1"/>
          <p:nvPr/>
        </p:nvSpPr>
        <p:spPr>
          <a:xfrm>
            <a:off x="205105" y="1755986"/>
            <a:ext cx="4628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Region</a:t>
            </a:r>
            <a:r>
              <a:rPr lang="en-IN" sz="2800" b="1" dirty="0"/>
              <a:t> – Asia Pacific (Sydney)</a:t>
            </a:r>
          </a:p>
          <a:p>
            <a:r>
              <a:rPr lang="en-IN" sz="2800" b="1" dirty="0">
                <a:solidFill>
                  <a:schemeClr val="accent2"/>
                </a:solidFill>
              </a:rPr>
              <a:t>Region Code</a:t>
            </a:r>
            <a:r>
              <a:rPr lang="en-IN" sz="2800" b="1" dirty="0"/>
              <a:t> – ap-southeast-2</a:t>
            </a:r>
          </a:p>
          <a:p>
            <a:r>
              <a:rPr lang="en-IN" sz="2800" b="1" dirty="0">
                <a:solidFill>
                  <a:schemeClr val="accent2"/>
                </a:solidFill>
              </a:rPr>
              <a:t>AZ - </a:t>
            </a:r>
            <a:r>
              <a:rPr lang="en-IN" sz="2800" b="1" dirty="0"/>
              <a:t>ap-southeast-2a</a:t>
            </a:r>
          </a:p>
          <a:p>
            <a:r>
              <a:rPr lang="en-IN" sz="2800" b="1" dirty="0"/>
              <a:t>        ap-southeast-2b</a:t>
            </a:r>
          </a:p>
          <a:p>
            <a:r>
              <a:rPr lang="en-IN" sz="2800" b="1" dirty="0"/>
              <a:t>        ap-southeast-2c</a:t>
            </a:r>
          </a:p>
        </p:txBody>
      </p:sp>
    </p:spTree>
    <p:extLst>
      <p:ext uri="{BB962C8B-B14F-4D97-AF65-F5344CB8AC3E}">
        <p14:creationId xmlns:p14="http://schemas.microsoft.com/office/powerpoint/2010/main" val="284973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E6365-6697-419E-89D7-B34C8AE93237}"/>
              </a:ext>
            </a:extLst>
          </p:cNvPr>
          <p:cNvSpPr/>
          <p:nvPr/>
        </p:nvSpPr>
        <p:spPr>
          <a:xfrm>
            <a:off x="0" y="-2540"/>
            <a:ext cx="12192000" cy="83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AWS GLOBAL INFRASTRUCTURE – SAMPLE ARCHITECTURE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3D008-DA8B-4B1A-A3BC-046EF53B9B42}"/>
              </a:ext>
            </a:extLst>
          </p:cNvPr>
          <p:cNvSpPr/>
          <p:nvPr/>
        </p:nvSpPr>
        <p:spPr>
          <a:xfrm>
            <a:off x="0" y="6156960"/>
            <a:ext cx="121920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</a:rPr>
              <a:t>CLOUD COMPUTING KNOWLEDGE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FE33D-4EF9-4C83-ABE4-655E9A4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29" y="5939756"/>
            <a:ext cx="1587582" cy="654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F910C-F66B-4F51-828E-31A5F0CF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57" y="830580"/>
            <a:ext cx="763886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4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E6365-6697-419E-89D7-B34C8AE93237}"/>
              </a:ext>
            </a:extLst>
          </p:cNvPr>
          <p:cNvSpPr/>
          <p:nvPr/>
        </p:nvSpPr>
        <p:spPr>
          <a:xfrm>
            <a:off x="0" y="-2540"/>
            <a:ext cx="12192000" cy="83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AWS SHARED RESPONSIBILITY MODEL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3D008-DA8B-4B1A-A3BC-046EF53B9B42}"/>
              </a:ext>
            </a:extLst>
          </p:cNvPr>
          <p:cNvSpPr/>
          <p:nvPr/>
        </p:nvSpPr>
        <p:spPr>
          <a:xfrm>
            <a:off x="0" y="6156960"/>
            <a:ext cx="12192000" cy="55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</a:rPr>
              <a:t>CLOUD COMPUTING KNOWLEDGE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FE33D-4EF9-4C83-ABE4-655E9A4F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29" y="5939756"/>
            <a:ext cx="1587582" cy="654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FAF8B-0379-4B23-A23C-52D97CBB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9" y="1008358"/>
            <a:ext cx="1085645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2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AmazonEmber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Logeswaran Vinayagam</dc:creator>
  <cp:lastModifiedBy>Logeswaran Vinayagam</cp:lastModifiedBy>
  <cp:revision>22</cp:revision>
  <dcterms:created xsi:type="dcterms:W3CDTF">2021-06-05T16:37:11Z</dcterms:created>
  <dcterms:modified xsi:type="dcterms:W3CDTF">2021-07-24T14:38:26Z</dcterms:modified>
</cp:coreProperties>
</file>