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02"/>
    <p:restoredTop sz="96327"/>
  </p:normalViewPr>
  <p:slideViewPr>
    <p:cSldViewPr snapToGrid="0">
      <p:cViewPr varScale="1">
        <p:scale>
          <a:sx n="163" d="100"/>
          <a:sy n="163" d="100"/>
        </p:scale>
        <p:origin x="19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BF10-3530-0457-011E-34FE7DB34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460C9-7E5C-D599-5345-04135401E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5BE8E-E09E-C127-4ED2-63FF0D4A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485BE-C7B2-E5A5-846C-06A79AFCE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0695-9E33-A305-61E8-6FBFF4C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60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10EC-5735-43E0-4332-E449215E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EDB12-F997-9B98-C5BE-B17A3763C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BAB38-4975-7F05-EE02-0E75FC45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450B3-7D77-FF72-6E80-3AFE33C9E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F13E-91F8-66E5-E02F-D1DE9083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6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2C0C8-641A-C27B-272A-C49879817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93981-E828-A311-0D9B-4A6AC2B75B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A51C-65F5-5D4F-F708-EEA2D4486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DD6A-6DC5-BD1E-CBD9-1C5659DA7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C8EAB-B1A2-D62A-5FC4-7086B99E9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BF0B-B037-0EB6-1941-8671AF4D0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0067F-A2CB-AD31-650D-6BA31CB64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8AB68-DBC8-2D54-D7FA-3B530E8E5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8879-D026-B8C5-426A-B2A65CEB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EF215-3E28-137E-5F4B-273827C11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25B9-FCDB-0B2E-BA94-C65A990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7B9AE-39B9-33DF-8287-59AE85BF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65975-57DF-74A5-C1C2-1CD54A2E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9F384-ABCB-7B29-2ADE-C167399A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FF499-1CB3-2FFD-A661-8C8B0D469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3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F740-8DB3-0711-BFB3-ACDFE3E10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726B4-A3FE-74AA-023D-B7E1DD62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1A692-70BC-61E8-D16C-DFB67F6DA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C4CC7-9B98-DD05-A825-AE5B50CA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06CE8-5FE6-CAE2-C506-A210A052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9BCF1-EC43-5271-9815-D22CDA76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3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15A3-DA94-5DEB-2888-17850E80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7C906-4BE9-1016-6A26-E7456569F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9E2BA-7EBD-5F38-DCAB-F03FFE5F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FE677-EA97-45B1-463C-9AE639490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2B1D2-6B34-1B21-C949-8D47FA46A9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D5FCA-C1D5-41AB-E61E-1F275229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C8DE4-DD8B-8DBF-5801-E4840EAD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9951FE-B61F-42F4-C042-8FD1740C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53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63B1-DB6D-897F-BC7A-9392760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5B93-EAA2-7239-078A-FAA4EB7F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8AEA2-29C1-3133-F9B5-9A25CD3A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CD202-E19D-58D7-B3FA-451EA0A33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74F80-DCAB-34BF-D449-C07B67CA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7E22E-3095-7018-F2A4-ECD1CE5A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47ECF-C839-C3B3-54A4-1EE14135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0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E8F4-19DE-132B-9AC6-4AA61223E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99C3-32A3-D39E-7CFD-9BC248306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D05C2E-F452-2791-845A-F5AAB98AA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CF621-1609-5225-E34D-A3A72FC17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68D3F-6FF3-9E0D-9E46-E0EDAD78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9FF8-C65D-158B-4C4F-FA042B51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B738-1777-EF2E-B706-FCF89F2D8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CC2E4-2DE6-F30D-2726-D5054340B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7F997-EC9D-6087-76DF-BE0B61E42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4B310-006C-287E-5ACA-BE9E8A7A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CDE2F-DBAA-F076-986C-B3A40C281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AF027-68E4-4EA3-71C4-FABCAC45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F96469-C2D6-3D46-A692-0A043CC7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1DC34-2391-E574-0D44-82902E6AC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A69E7-1C1B-4F40-73AD-2D8150639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246A5-2986-E849-8985-FA43F082B195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9CE8A-2A4E-3EF8-B206-A79F17F70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3E56-82AA-7106-5507-A3B55E35E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326A8-687F-4B48-85A2-B071824D3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18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A4B5349-C053-269C-3587-5C9424C4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3" y="9480"/>
            <a:ext cx="11912777" cy="6832927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9E1087F6-0B12-4F65-6CE6-05F5C24FD764}"/>
              </a:ext>
            </a:extLst>
          </p:cNvPr>
          <p:cNvSpPr/>
          <p:nvPr/>
        </p:nvSpPr>
        <p:spPr>
          <a:xfrm>
            <a:off x="312420" y="1083859"/>
            <a:ext cx="2206489" cy="413684"/>
          </a:xfrm>
          <a:prstGeom prst="borderCallout1">
            <a:avLst>
              <a:gd name="adj1" fmla="val 98430"/>
              <a:gd name="adj2" fmla="val 45962"/>
              <a:gd name="adj3" fmla="val 533150"/>
              <a:gd name="adj4" fmla="val 527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 too small to qualify (&lt;4pts)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95400069-60D9-48EC-7A64-DA943AA96433}"/>
              </a:ext>
            </a:extLst>
          </p:cNvPr>
          <p:cNvSpPr/>
          <p:nvPr/>
        </p:nvSpPr>
        <p:spPr>
          <a:xfrm>
            <a:off x="3009569" y="528923"/>
            <a:ext cx="1806272" cy="675037"/>
          </a:xfrm>
          <a:prstGeom prst="borderCallout1">
            <a:avLst>
              <a:gd name="adj1" fmla="val 101240"/>
              <a:gd name="adj2" fmla="val 49115"/>
              <a:gd name="adj3" fmla="val 368946"/>
              <a:gd name="adj4" fmla="val 1633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Once this bar closes above 5894.75, a Limit Buy Order is placed at 5891.75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7C1FD37C-18F3-9D48-E49A-836ECC8E56A2}"/>
              </a:ext>
            </a:extLst>
          </p:cNvPr>
          <p:cNvSpPr/>
          <p:nvPr/>
        </p:nvSpPr>
        <p:spPr>
          <a:xfrm>
            <a:off x="1323558" y="5041126"/>
            <a:ext cx="2206489" cy="294863"/>
          </a:xfrm>
          <a:prstGeom prst="borderCallout1">
            <a:avLst>
              <a:gd name="adj1" fmla="val 2722"/>
              <a:gd name="adj2" fmla="val 46952"/>
              <a:gd name="adj3" fmla="val -414195"/>
              <a:gd name="adj4" fmla="val 11291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Limit order buy at 5891.75 filled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5CBD94-4DAB-7E25-86DD-D97AD0FA44CE}"/>
              </a:ext>
            </a:extLst>
          </p:cNvPr>
          <p:cNvSpPr/>
          <p:nvPr/>
        </p:nvSpPr>
        <p:spPr>
          <a:xfrm>
            <a:off x="3644547" y="3680334"/>
            <a:ext cx="332773" cy="24615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EE513900-BC68-6DCA-CD8F-3CD1987BCC49}"/>
              </a:ext>
            </a:extLst>
          </p:cNvPr>
          <p:cNvSpPr/>
          <p:nvPr/>
        </p:nvSpPr>
        <p:spPr>
          <a:xfrm>
            <a:off x="4244008" y="5335989"/>
            <a:ext cx="1806272" cy="675037"/>
          </a:xfrm>
          <a:prstGeom prst="borderCallout1">
            <a:avLst>
              <a:gd name="adj1" fmla="val -4870"/>
              <a:gd name="adj2" fmla="val 51646"/>
              <a:gd name="adj3" fmla="val -327682"/>
              <a:gd name="adj4" fmla="val 389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Stop Loss moved to 5892.00 once 5897.75 hit (100% Profit BE Level)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5BBC3F4-1231-9B78-3CC5-99F988429CCF}"/>
              </a:ext>
            </a:extLst>
          </p:cNvPr>
          <p:cNvSpPr/>
          <p:nvPr/>
        </p:nvSpPr>
        <p:spPr>
          <a:xfrm>
            <a:off x="5569889" y="272081"/>
            <a:ext cx="1806272" cy="675037"/>
          </a:xfrm>
          <a:prstGeom prst="borderCallout1">
            <a:avLst>
              <a:gd name="adj1" fmla="val 101240"/>
              <a:gd name="adj2" fmla="val 49115"/>
              <a:gd name="adj3" fmla="val 349053"/>
              <a:gd name="adj4" fmla="val -4987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Profit Target 1 hit when price fills 5900.75 (150% OB)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ABFF99-3959-60FA-CB67-D8FA4E6E150A}"/>
              </a:ext>
            </a:extLst>
          </p:cNvPr>
          <p:cNvSpPr/>
          <p:nvPr/>
        </p:nvSpPr>
        <p:spPr>
          <a:xfrm>
            <a:off x="4569020" y="1809617"/>
            <a:ext cx="3315282" cy="1509080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7DE6021E-1CEC-2F5F-4071-4E5E810006DE}"/>
              </a:ext>
            </a:extLst>
          </p:cNvPr>
          <p:cNvSpPr/>
          <p:nvPr/>
        </p:nvSpPr>
        <p:spPr>
          <a:xfrm>
            <a:off x="5569889" y="3926493"/>
            <a:ext cx="2206489" cy="413684"/>
          </a:xfrm>
          <a:prstGeom prst="borderCallout1">
            <a:avLst>
              <a:gd name="adj1" fmla="val -3588"/>
              <a:gd name="adj2" fmla="val 45382"/>
              <a:gd name="adj3" fmla="val -312360"/>
              <a:gd name="adj4" fmla="val 2815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OB too small to qualify (&lt;4pts)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B31ADB76-9AF2-7392-67F3-94732A51DFD9}"/>
              </a:ext>
            </a:extLst>
          </p:cNvPr>
          <p:cNvSpPr/>
          <p:nvPr/>
        </p:nvSpPr>
        <p:spPr>
          <a:xfrm>
            <a:off x="8271100" y="3318697"/>
            <a:ext cx="1806272" cy="675037"/>
          </a:xfrm>
          <a:prstGeom prst="borderCallout1">
            <a:avLst>
              <a:gd name="adj1" fmla="val -246407"/>
              <a:gd name="adj2" fmla="val 46637"/>
              <a:gd name="adj3" fmla="val -488"/>
              <a:gd name="adj4" fmla="val 5102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Once this bar closes above 5907.00, a Limit Buy Order is placed at 5904.50 (Favor rounding)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76F053A7-54E4-E461-8FEF-A6852F4469CE}"/>
              </a:ext>
            </a:extLst>
          </p:cNvPr>
          <p:cNvSpPr/>
          <p:nvPr/>
        </p:nvSpPr>
        <p:spPr>
          <a:xfrm>
            <a:off x="10352175" y="3234504"/>
            <a:ext cx="1211592" cy="1011381"/>
          </a:xfrm>
          <a:prstGeom prst="borderCallout1">
            <a:avLst>
              <a:gd name="adj1" fmla="val -167053"/>
              <a:gd name="adj2" fmla="val 12311"/>
              <a:gd name="adj3" fmla="val -488"/>
              <a:gd name="adj4" fmla="val 5102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Limit Buy Order cancelled because no new trades after 1230pm PST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3625EB-2EFB-41ED-A737-8218C237D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292" y="4974695"/>
            <a:ext cx="1331357" cy="1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1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308EE6-5039-6718-3615-8BE56374B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" y="0"/>
            <a:ext cx="12138660" cy="6802018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50F13EB2-6967-AF47-2921-8C4AF690BD33}"/>
              </a:ext>
            </a:extLst>
          </p:cNvPr>
          <p:cNvSpPr/>
          <p:nvPr/>
        </p:nvSpPr>
        <p:spPr>
          <a:xfrm>
            <a:off x="53340" y="1974058"/>
            <a:ext cx="1285317" cy="462211"/>
          </a:xfrm>
          <a:prstGeom prst="borderCallout1">
            <a:avLst>
              <a:gd name="adj1" fmla="val -2012"/>
              <a:gd name="adj2" fmla="val 49115"/>
              <a:gd name="adj3" fmla="val -244380"/>
              <a:gd name="adj4" fmla="val 6923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5908.50, a Limit Sell Order is placed at 5911.00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88DCCDE7-804A-1097-C7E9-B573FAADAA99}"/>
              </a:ext>
            </a:extLst>
          </p:cNvPr>
          <p:cNvSpPr/>
          <p:nvPr/>
        </p:nvSpPr>
        <p:spPr>
          <a:xfrm>
            <a:off x="2974518" y="55983"/>
            <a:ext cx="1806272" cy="487542"/>
          </a:xfrm>
          <a:prstGeom prst="borderCallout1">
            <a:avLst>
              <a:gd name="adj1" fmla="val 47246"/>
              <a:gd name="adj2" fmla="val -446"/>
              <a:gd name="adj3" fmla="val 112455"/>
              <a:gd name="adj4" fmla="val -10226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Sell Order is filled at 5911.00. Profit Target at 5903.50.  Stop Loss at 5918.50.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8041631B-4CC2-99FA-A231-20552649C6AB}"/>
              </a:ext>
            </a:extLst>
          </p:cNvPr>
          <p:cNvSpPr/>
          <p:nvPr/>
        </p:nvSpPr>
        <p:spPr>
          <a:xfrm>
            <a:off x="2974518" y="606393"/>
            <a:ext cx="1495172" cy="487542"/>
          </a:xfrm>
          <a:prstGeom prst="borderCallout1">
            <a:avLst>
              <a:gd name="adj1" fmla="val 51966"/>
              <a:gd name="adj2" fmla="val -1456"/>
              <a:gd name="adj3" fmla="val 91956"/>
              <a:gd name="adj4" fmla="val -10633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5910.75 once 5906.00 hit (100% Profit BE Level)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2461DC15-496F-C192-BF95-77CA7D47304D}"/>
              </a:ext>
            </a:extLst>
          </p:cNvPr>
          <p:cNvSpPr/>
          <p:nvPr/>
        </p:nvSpPr>
        <p:spPr>
          <a:xfrm>
            <a:off x="135402" y="3413332"/>
            <a:ext cx="1285317" cy="462211"/>
          </a:xfrm>
          <a:prstGeom prst="borderCallout1">
            <a:avLst>
              <a:gd name="adj1" fmla="val -629"/>
              <a:gd name="adj2" fmla="val 98984"/>
              <a:gd name="adj3" fmla="val -435294"/>
              <a:gd name="adj4" fmla="val 13243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5902.50, a Limit Sell Order is placed at 5905.00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9BB6F90-762E-34E1-27C9-9832770F50AF}"/>
              </a:ext>
            </a:extLst>
          </p:cNvPr>
          <p:cNvSpPr/>
          <p:nvPr/>
        </p:nvSpPr>
        <p:spPr>
          <a:xfrm>
            <a:off x="4988756" y="219409"/>
            <a:ext cx="1602811" cy="462211"/>
          </a:xfrm>
          <a:prstGeom prst="borderCallout1">
            <a:avLst>
              <a:gd name="adj1" fmla="val 42258"/>
              <a:gd name="adj2" fmla="val 1241"/>
              <a:gd name="adj3" fmla="val 486075"/>
              <a:gd name="adj4" fmla="val -7774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 5890.00, a Limit Buy Order is placed at 5886.50 (favor)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C9F58415-33A3-8848-CB21-E7956A1EF16C}"/>
              </a:ext>
            </a:extLst>
          </p:cNvPr>
          <p:cNvSpPr/>
          <p:nvPr/>
        </p:nvSpPr>
        <p:spPr>
          <a:xfrm>
            <a:off x="358140" y="4388038"/>
            <a:ext cx="1732831" cy="462211"/>
          </a:xfrm>
          <a:prstGeom prst="borderCallout1">
            <a:avLst>
              <a:gd name="adj1" fmla="val -629"/>
              <a:gd name="adj2" fmla="val 98984"/>
              <a:gd name="adj3" fmla="val -302484"/>
              <a:gd name="adj4" fmla="val 15229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Limit Sell Order at 5905.00 is cancelled b/c new OB qualifies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D7E3F2E1-2319-5499-67D6-9DD127600988}"/>
              </a:ext>
            </a:extLst>
          </p:cNvPr>
          <p:cNvSpPr/>
          <p:nvPr/>
        </p:nvSpPr>
        <p:spPr>
          <a:xfrm>
            <a:off x="4887025" y="796668"/>
            <a:ext cx="1806272" cy="487542"/>
          </a:xfrm>
          <a:prstGeom prst="borderCallout1">
            <a:avLst>
              <a:gd name="adj1" fmla="val 99708"/>
              <a:gd name="adj2" fmla="val 27167"/>
              <a:gd name="adj3" fmla="val 424606"/>
              <a:gd name="adj4" fmla="val -5482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5886.50. Profit Target at 5896.75.  Stop Loss at 5876.50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C0DE5081-7B69-B6A3-3623-2C7D63F3DA44}"/>
              </a:ext>
            </a:extLst>
          </p:cNvPr>
          <p:cNvSpPr/>
          <p:nvPr/>
        </p:nvSpPr>
        <p:spPr>
          <a:xfrm>
            <a:off x="2974518" y="1156804"/>
            <a:ext cx="1706187" cy="365066"/>
          </a:xfrm>
          <a:prstGeom prst="borderCallout1">
            <a:avLst>
              <a:gd name="adj1" fmla="val 45351"/>
              <a:gd name="adj2" fmla="val -93"/>
              <a:gd name="adj3" fmla="val 36259"/>
              <a:gd name="adj4" fmla="val -926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1 hit when price fills 5903.50 (150% OB)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DF1CD6-4D10-E481-0185-F899E1D06076}"/>
              </a:ext>
            </a:extLst>
          </p:cNvPr>
          <p:cNvSpPr/>
          <p:nvPr/>
        </p:nvSpPr>
        <p:spPr>
          <a:xfrm>
            <a:off x="3766665" y="2791645"/>
            <a:ext cx="325755" cy="17890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3793D141-79E8-728A-86C9-A40E321F0781}"/>
              </a:ext>
            </a:extLst>
          </p:cNvPr>
          <p:cNvSpPr/>
          <p:nvPr/>
        </p:nvSpPr>
        <p:spPr>
          <a:xfrm>
            <a:off x="2458797" y="3875257"/>
            <a:ext cx="1870216" cy="365067"/>
          </a:xfrm>
          <a:prstGeom prst="borderCallout1">
            <a:avLst>
              <a:gd name="adj1" fmla="val -4870"/>
              <a:gd name="adj2" fmla="val 51646"/>
              <a:gd name="adj3" fmla="val -197888"/>
              <a:gd name="adj4" fmla="val 8752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moved to 5886.75.  BE+1tick (50% Loss BE Level)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201E7EB9-B0F4-A18C-1BE5-166B79613A4B}"/>
              </a:ext>
            </a:extLst>
          </p:cNvPr>
          <p:cNvSpPr/>
          <p:nvPr/>
        </p:nvSpPr>
        <p:spPr>
          <a:xfrm>
            <a:off x="3301172" y="4418782"/>
            <a:ext cx="1602811" cy="462211"/>
          </a:xfrm>
          <a:prstGeom prst="borderCallout1">
            <a:avLst>
              <a:gd name="adj1" fmla="val -2012"/>
              <a:gd name="adj2" fmla="val 81430"/>
              <a:gd name="adj3" fmla="val -207027"/>
              <a:gd name="adj4" fmla="val 6268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5883.25, a Limit Sell Order is placed at 5886.75.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DB370AA6-AC0B-3DA2-5C0B-DF8DE5EA574F}"/>
              </a:ext>
            </a:extLst>
          </p:cNvPr>
          <p:cNvSpPr/>
          <p:nvPr/>
        </p:nvSpPr>
        <p:spPr>
          <a:xfrm>
            <a:off x="6989139" y="74100"/>
            <a:ext cx="1806272" cy="819266"/>
          </a:xfrm>
          <a:prstGeom prst="borderCallout1">
            <a:avLst>
              <a:gd name="adj1" fmla="val 100320"/>
              <a:gd name="adj2" fmla="val -92"/>
              <a:gd name="adj3" fmla="val 340820"/>
              <a:gd name="adj4" fmla="val -11783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First Trade closes at BE+1tick at 5886.75.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Limit Sell Order filled at 5886.75. Profit Target at 5876.50.  Stop Loss at 5896.75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7FD446F4-AD13-E465-A1DF-724F226F0714}"/>
              </a:ext>
            </a:extLst>
          </p:cNvPr>
          <p:cNvSpPr/>
          <p:nvPr/>
        </p:nvSpPr>
        <p:spPr>
          <a:xfrm>
            <a:off x="6925195" y="1101676"/>
            <a:ext cx="1870216" cy="365066"/>
          </a:xfrm>
          <a:prstGeom prst="borderCallout1">
            <a:avLst>
              <a:gd name="adj1" fmla="val 398602"/>
              <a:gd name="adj2" fmla="val -79988"/>
              <a:gd name="adj3" fmla="val 98127"/>
              <a:gd name="adj4" fmla="val 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moved to 5886.50.  BE+1tick (50% Loss BE Level)</a:t>
            </a:r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C3D9B2E0-B2A1-3460-D123-DFBFE2D16190}"/>
              </a:ext>
            </a:extLst>
          </p:cNvPr>
          <p:cNvSpPr/>
          <p:nvPr/>
        </p:nvSpPr>
        <p:spPr>
          <a:xfrm>
            <a:off x="6989139" y="1541826"/>
            <a:ext cx="1870216" cy="365066"/>
          </a:xfrm>
          <a:prstGeom prst="borderCallout1">
            <a:avLst>
              <a:gd name="adj1" fmla="val 370577"/>
              <a:gd name="adj2" fmla="val -68363"/>
              <a:gd name="adj3" fmla="val 98127"/>
              <a:gd name="adj4" fmla="val 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Trade 2 exits at 5886.50.  BE+1tick</a:t>
            </a:r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ECCC12D5-0BE1-2C2B-A32D-11EF5028FCC1}"/>
              </a:ext>
            </a:extLst>
          </p:cNvPr>
          <p:cNvSpPr/>
          <p:nvPr/>
        </p:nvSpPr>
        <p:spPr>
          <a:xfrm>
            <a:off x="6989139" y="2078018"/>
            <a:ext cx="1602811" cy="462211"/>
          </a:xfrm>
          <a:prstGeom prst="borderCallout1">
            <a:avLst>
              <a:gd name="adj1" fmla="val 96212"/>
              <a:gd name="adj2" fmla="val 44"/>
              <a:gd name="adj3" fmla="val 241207"/>
              <a:gd name="adj4" fmla="val -6099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5883.25, a Limit Sell Order is placed at 5886.75.</a:t>
            </a:r>
          </a:p>
        </p:txBody>
      </p:sp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E5B23305-4050-4381-8E4C-F046CEAFB367}"/>
              </a:ext>
            </a:extLst>
          </p:cNvPr>
          <p:cNvSpPr/>
          <p:nvPr/>
        </p:nvSpPr>
        <p:spPr>
          <a:xfrm>
            <a:off x="4960466" y="4009218"/>
            <a:ext cx="1732831" cy="462211"/>
          </a:xfrm>
          <a:prstGeom prst="borderCallout1">
            <a:avLst>
              <a:gd name="adj1" fmla="val -629"/>
              <a:gd name="adj2" fmla="val 98984"/>
              <a:gd name="adj3" fmla="val -70066"/>
              <a:gd name="adj4" fmla="val 11022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Limit Sell Order at 5886.75 is cancelled b/c new OB qualifies</a:t>
            </a:r>
          </a:p>
        </p:txBody>
      </p:sp>
      <p:sp>
        <p:nvSpPr>
          <p:cNvPr id="24" name="Line Callout 1 23">
            <a:extLst>
              <a:ext uri="{FF2B5EF4-FFF2-40B4-BE49-F238E27FC236}">
                <a16:creationId xmlns:a16="http://schemas.microsoft.com/office/drawing/2014/main" id="{80A6BAA8-B9E9-6FBE-2D06-69FF4B7E2472}"/>
              </a:ext>
            </a:extLst>
          </p:cNvPr>
          <p:cNvSpPr/>
          <p:nvPr/>
        </p:nvSpPr>
        <p:spPr>
          <a:xfrm>
            <a:off x="5212033" y="4880993"/>
            <a:ext cx="1602811" cy="462211"/>
          </a:xfrm>
          <a:prstGeom prst="borderCallout1">
            <a:avLst>
              <a:gd name="adj1" fmla="val -2012"/>
              <a:gd name="adj2" fmla="val 81430"/>
              <a:gd name="adj3" fmla="val -209794"/>
              <a:gd name="adj4" fmla="val 12212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5875.50, a Limit Sell Order is placed at 5878.50.</a:t>
            </a:r>
          </a:p>
        </p:txBody>
      </p:sp>
      <p:sp>
        <p:nvSpPr>
          <p:cNvPr id="25" name="Line Callout 1 24">
            <a:extLst>
              <a:ext uri="{FF2B5EF4-FFF2-40B4-BE49-F238E27FC236}">
                <a16:creationId xmlns:a16="http://schemas.microsoft.com/office/drawing/2014/main" id="{E5E194BA-5E97-640A-27D1-F6C0D3610C78}"/>
              </a:ext>
            </a:extLst>
          </p:cNvPr>
          <p:cNvSpPr/>
          <p:nvPr/>
        </p:nvSpPr>
        <p:spPr>
          <a:xfrm>
            <a:off x="6439220" y="5503675"/>
            <a:ext cx="1806272" cy="487542"/>
          </a:xfrm>
          <a:prstGeom prst="borderCallout1">
            <a:avLst>
              <a:gd name="adj1" fmla="val 2653"/>
              <a:gd name="adj2" fmla="val 25397"/>
              <a:gd name="adj3" fmla="val -389872"/>
              <a:gd name="adj4" fmla="val 4960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Sell Order is filled at 5878.50. Profit Target at 5869.50.  Stop Loss at 5887.50.</a:t>
            </a:r>
          </a:p>
        </p:txBody>
      </p:sp>
      <p:sp>
        <p:nvSpPr>
          <p:cNvPr id="26" name="Line Callout 1 25">
            <a:extLst>
              <a:ext uri="{FF2B5EF4-FFF2-40B4-BE49-F238E27FC236}">
                <a16:creationId xmlns:a16="http://schemas.microsoft.com/office/drawing/2014/main" id="{1B83AEB8-8929-0ACF-E9EF-E1D826DDB49F}"/>
              </a:ext>
            </a:extLst>
          </p:cNvPr>
          <p:cNvSpPr/>
          <p:nvPr/>
        </p:nvSpPr>
        <p:spPr>
          <a:xfrm>
            <a:off x="9047071" y="1724359"/>
            <a:ext cx="1870216" cy="365066"/>
          </a:xfrm>
          <a:prstGeom prst="borderCallout1">
            <a:avLst>
              <a:gd name="adj1" fmla="val 440640"/>
              <a:gd name="adj2" fmla="val -86142"/>
              <a:gd name="adj3" fmla="val 98127"/>
              <a:gd name="adj4" fmla="val 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moved to 5878.25.  BE+1tick (50% Loss BE Level)</a:t>
            </a:r>
          </a:p>
        </p:txBody>
      </p:sp>
      <p:sp>
        <p:nvSpPr>
          <p:cNvPr id="27" name="Line Callout 1 26">
            <a:extLst>
              <a:ext uri="{FF2B5EF4-FFF2-40B4-BE49-F238E27FC236}">
                <a16:creationId xmlns:a16="http://schemas.microsoft.com/office/drawing/2014/main" id="{BF97D7B6-B274-2228-7DFB-9619FDB73DD0}"/>
              </a:ext>
            </a:extLst>
          </p:cNvPr>
          <p:cNvSpPr/>
          <p:nvPr/>
        </p:nvSpPr>
        <p:spPr>
          <a:xfrm>
            <a:off x="7153274" y="4832419"/>
            <a:ext cx="1602811" cy="462211"/>
          </a:xfrm>
          <a:prstGeom prst="borderCallout1">
            <a:avLst>
              <a:gd name="adj1" fmla="val 755"/>
              <a:gd name="adj2" fmla="val 33955"/>
              <a:gd name="adj3" fmla="val -204260"/>
              <a:gd name="adj4" fmla="val 4313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5875.50, a Limit Sell Order is placed at 5878.50.</a:t>
            </a:r>
          </a:p>
        </p:txBody>
      </p:sp>
      <p:sp>
        <p:nvSpPr>
          <p:cNvPr id="28" name="Line Callout 1 27">
            <a:extLst>
              <a:ext uri="{FF2B5EF4-FFF2-40B4-BE49-F238E27FC236}">
                <a16:creationId xmlns:a16="http://schemas.microsoft.com/office/drawing/2014/main" id="{71FE757B-D854-CE68-FF48-EF7061A1EA8C}"/>
              </a:ext>
            </a:extLst>
          </p:cNvPr>
          <p:cNvSpPr/>
          <p:nvPr/>
        </p:nvSpPr>
        <p:spPr>
          <a:xfrm>
            <a:off x="9047071" y="2181834"/>
            <a:ext cx="1806272" cy="487542"/>
          </a:xfrm>
          <a:prstGeom prst="borderCallout1">
            <a:avLst>
              <a:gd name="adj1" fmla="val 97085"/>
              <a:gd name="adj2" fmla="val -446"/>
              <a:gd name="adj3" fmla="val 294762"/>
              <a:gd name="adj4" fmla="val -5553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Sell Order is filled at 5878.50. Profit Target at 5869.50.  Stop Loss at 5887.50.</a:t>
            </a:r>
          </a:p>
        </p:txBody>
      </p:sp>
      <p:sp>
        <p:nvSpPr>
          <p:cNvPr id="29" name="Line Callout 1 28">
            <a:extLst>
              <a:ext uri="{FF2B5EF4-FFF2-40B4-BE49-F238E27FC236}">
                <a16:creationId xmlns:a16="http://schemas.microsoft.com/office/drawing/2014/main" id="{A5B5D336-8238-8DFA-7605-B618FF8A7402}"/>
              </a:ext>
            </a:extLst>
          </p:cNvPr>
          <p:cNvSpPr/>
          <p:nvPr/>
        </p:nvSpPr>
        <p:spPr>
          <a:xfrm>
            <a:off x="9150448" y="2726778"/>
            <a:ext cx="1495172" cy="487542"/>
          </a:xfrm>
          <a:prstGeom prst="borderCallout1">
            <a:avLst>
              <a:gd name="adj1" fmla="val 51966"/>
              <a:gd name="adj2" fmla="val -1456"/>
              <a:gd name="adj3" fmla="val 288690"/>
              <a:gd name="adj4" fmla="val -5543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5878.25 once 5872.50 hit (100% Profit BE Level)</a:t>
            </a:r>
          </a:p>
        </p:txBody>
      </p:sp>
      <p:sp>
        <p:nvSpPr>
          <p:cNvPr id="30" name="Line Callout 1 29">
            <a:extLst>
              <a:ext uri="{FF2B5EF4-FFF2-40B4-BE49-F238E27FC236}">
                <a16:creationId xmlns:a16="http://schemas.microsoft.com/office/drawing/2014/main" id="{016B4C9D-CF15-71C0-22D1-A87B81AA5D52}"/>
              </a:ext>
            </a:extLst>
          </p:cNvPr>
          <p:cNvSpPr/>
          <p:nvPr/>
        </p:nvSpPr>
        <p:spPr>
          <a:xfrm>
            <a:off x="10000249" y="3246467"/>
            <a:ext cx="1706187" cy="365066"/>
          </a:xfrm>
          <a:prstGeom prst="borderCallout1">
            <a:avLst>
              <a:gd name="adj1" fmla="val 45351"/>
              <a:gd name="adj2" fmla="val -93"/>
              <a:gd name="adj3" fmla="val 328772"/>
              <a:gd name="adj4" fmla="val -9110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1 hit when price fills 5869.50 (150% OB)</a:t>
            </a:r>
          </a:p>
        </p:txBody>
      </p:sp>
      <p:sp>
        <p:nvSpPr>
          <p:cNvPr id="31" name="Line Callout 1 30">
            <a:extLst>
              <a:ext uri="{FF2B5EF4-FFF2-40B4-BE49-F238E27FC236}">
                <a16:creationId xmlns:a16="http://schemas.microsoft.com/office/drawing/2014/main" id="{DFC56568-0AC5-1DC0-E14F-5B451611857F}"/>
              </a:ext>
            </a:extLst>
          </p:cNvPr>
          <p:cNvSpPr/>
          <p:nvPr/>
        </p:nvSpPr>
        <p:spPr>
          <a:xfrm>
            <a:off x="9898034" y="3693534"/>
            <a:ext cx="1602811" cy="462211"/>
          </a:xfrm>
          <a:prstGeom prst="borderCallout1">
            <a:avLst>
              <a:gd name="adj1" fmla="val 101746"/>
              <a:gd name="adj2" fmla="val -754"/>
              <a:gd name="adj3" fmla="val 183103"/>
              <a:gd name="adj4" fmla="val -3585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 5868.50, a Limit Sell Order is placed at 5871.75.</a:t>
            </a:r>
          </a:p>
        </p:txBody>
      </p:sp>
      <p:sp>
        <p:nvSpPr>
          <p:cNvPr id="32" name="Line Callout 1 31">
            <a:extLst>
              <a:ext uri="{FF2B5EF4-FFF2-40B4-BE49-F238E27FC236}">
                <a16:creationId xmlns:a16="http://schemas.microsoft.com/office/drawing/2014/main" id="{86B4FB93-C785-9481-AEC6-18ADB80C4456}"/>
              </a:ext>
            </a:extLst>
          </p:cNvPr>
          <p:cNvSpPr/>
          <p:nvPr/>
        </p:nvSpPr>
        <p:spPr>
          <a:xfrm>
            <a:off x="9898034" y="4194400"/>
            <a:ext cx="1732831" cy="462211"/>
          </a:xfrm>
          <a:prstGeom prst="borderCallout1">
            <a:avLst>
              <a:gd name="adj1" fmla="val 103129"/>
              <a:gd name="adj2" fmla="val 35144"/>
              <a:gd name="adj3" fmla="val 313146"/>
              <a:gd name="adj4" fmla="val 8381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Limit Sell Order at 5868.50 is cancelled b/c new OB qualifies</a:t>
            </a:r>
          </a:p>
        </p:txBody>
      </p:sp>
      <p:sp>
        <p:nvSpPr>
          <p:cNvPr id="33" name="Line Callout 1 32">
            <a:extLst>
              <a:ext uri="{FF2B5EF4-FFF2-40B4-BE49-F238E27FC236}">
                <a16:creationId xmlns:a16="http://schemas.microsoft.com/office/drawing/2014/main" id="{512A2559-ACC0-34DC-74CE-2C68F9E69568}"/>
              </a:ext>
            </a:extLst>
          </p:cNvPr>
          <p:cNvSpPr/>
          <p:nvPr/>
        </p:nvSpPr>
        <p:spPr>
          <a:xfrm>
            <a:off x="8217376" y="6035053"/>
            <a:ext cx="1732831" cy="462211"/>
          </a:xfrm>
          <a:prstGeom prst="borderCallout1">
            <a:avLst>
              <a:gd name="adj1" fmla="val -166641"/>
              <a:gd name="adj2" fmla="val 122232"/>
              <a:gd name="adj3" fmla="val -894"/>
              <a:gd name="adj4" fmla="val 49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5860.50, a Limit Buy Order is placed at 5856.50.</a:t>
            </a:r>
          </a:p>
        </p:txBody>
      </p:sp>
      <p:sp>
        <p:nvSpPr>
          <p:cNvPr id="34" name="Line Callout 1 33">
            <a:extLst>
              <a:ext uri="{FF2B5EF4-FFF2-40B4-BE49-F238E27FC236}">
                <a16:creationId xmlns:a16="http://schemas.microsoft.com/office/drawing/2014/main" id="{8F85B79F-4E59-B33F-6577-7DFD8DCDB61B}"/>
              </a:ext>
            </a:extLst>
          </p:cNvPr>
          <p:cNvSpPr/>
          <p:nvPr/>
        </p:nvSpPr>
        <p:spPr>
          <a:xfrm>
            <a:off x="10405830" y="5991217"/>
            <a:ext cx="1225036" cy="462211"/>
          </a:xfrm>
          <a:prstGeom prst="borderCallout1">
            <a:avLst>
              <a:gd name="adj1" fmla="val -85018"/>
              <a:gd name="adj2" fmla="val 7919"/>
              <a:gd name="adj3" fmla="val -894"/>
              <a:gd name="adj4" fmla="val 49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Open order at 5856.50 cancelled at 1230pm PST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502D753-D075-DF51-72E4-C9D2849E9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632" y="26067"/>
            <a:ext cx="1331357" cy="1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3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A97858-CCD9-1943-46CB-358A3371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0266" cy="6858000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789A4821-A203-B5F3-A620-4B5F87CBC209}"/>
              </a:ext>
            </a:extLst>
          </p:cNvPr>
          <p:cNvSpPr/>
          <p:nvPr/>
        </p:nvSpPr>
        <p:spPr>
          <a:xfrm>
            <a:off x="45880" y="3456176"/>
            <a:ext cx="1285317" cy="462211"/>
          </a:xfrm>
          <a:prstGeom prst="borderCallout1">
            <a:avLst>
              <a:gd name="adj1" fmla="val 101746"/>
              <a:gd name="adj2" fmla="val 42767"/>
              <a:gd name="adj3" fmla="val 338048"/>
              <a:gd name="adj4" fmla="val 7273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5858.25, a Limit Buy Order is placed at 5855.75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B3456E2A-0604-AA4D-0BD0-DA2C99CDA43D}"/>
              </a:ext>
            </a:extLst>
          </p:cNvPr>
          <p:cNvSpPr/>
          <p:nvPr/>
        </p:nvSpPr>
        <p:spPr>
          <a:xfrm>
            <a:off x="140731" y="1619917"/>
            <a:ext cx="1432293" cy="462211"/>
          </a:xfrm>
          <a:prstGeom prst="borderCallout1">
            <a:avLst>
              <a:gd name="adj1" fmla="val 101746"/>
              <a:gd name="adj2" fmla="val 42767"/>
              <a:gd name="adj3" fmla="val 353266"/>
              <a:gd name="adj4" fmla="val 11952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 new OB qualifies and Limit Buy Order at 5855.75 is cancelled.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D99B5E7-7927-D854-40A1-26C42984E278}"/>
              </a:ext>
            </a:extLst>
          </p:cNvPr>
          <p:cNvSpPr/>
          <p:nvPr/>
        </p:nvSpPr>
        <p:spPr>
          <a:xfrm>
            <a:off x="2487477" y="1619917"/>
            <a:ext cx="1285317" cy="462211"/>
          </a:xfrm>
          <a:prstGeom prst="borderCallout1">
            <a:avLst>
              <a:gd name="adj1" fmla="val 101746"/>
              <a:gd name="adj2" fmla="val 42767"/>
              <a:gd name="adj3" fmla="val 523429"/>
              <a:gd name="adj4" fmla="val -3571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5871.00 a Limit Sell Order is placed at 5873.25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03BB699E-74F8-90A9-D93F-FD122E405BB9}"/>
              </a:ext>
            </a:extLst>
          </p:cNvPr>
          <p:cNvSpPr/>
          <p:nvPr/>
        </p:nvSpPr>
        <p:spPr>
          <a:xfrm>
            <a:off x="1844886" y="5979835"/>
            <a:ext cx="1432293" cy="462211"/>
          </a:xfrm>
          <a:prstGeom prst="borderCallout1">
            <a:avLst>
              <a:gd name="adj1" fmla="val -173559"/>
              <a:gd name="adj2" fmla="val 29820"/>
              <a:gd name="adj3" fmla="val -7811"/>
              <a:gd name="adj4" fmla="val 4050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 new OB qualifies and Limit Sell Order at 5873.25 is cancelled.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1141B38C-9F83-8C8E-9837-FA7F21FB7D0D}"/>
              </a:ext>
            </a:extLst>
          </p:cNvPr>
          <p:cNvSpPr/>
          <p:nvPr/>
        </p:nvSpPr>
        <p:spPr>
          <a:xfrm>
            <a:off x="2704887" y="5410732"/>
            <a:ext cx="1700858" cy="462211"/>
          </a:xfrm>
          <a:prstGeom prst="borderCallout1">
            <a:avLst>
              <a:gd name="adj1" fmla="val -245498"/>
              <a:gd name="adj2" fmla="val -15881"/>
              <a:gd name="adj3" fmla="val 3256"/>
              <a:gd name="adj4" fmla="val 5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5866.75, a Limit Buy Order is placed at 5862.50 (rounded in favor)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7662ECE0-351D-3A8D-D8E5-875E625921CE}"/>
              </a:ext>
            </a:extLst>
          </p:cNvPr>
          <p:cNvSpPr/>
          <p:nvPr/>
        </p:nvSpPr>
        <p:spPr>
          <a:xfrm>
            <a:off x="4461901" y="4976993"/>
            <a:ext cx="1700858" cy="462211"/>
          </a:xfrm>
          <a:prstGeom prst="borderCallout1">
            <a:avLst>
              <a:gd name="adj1" fmla="val -19998"/>
              <a:gd name="adj2" fmla="val -94371"/>
              <a:gd name="adj3" fmla="val 3256"/>
              <a:gd name="adj4" fmla="val 5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at 5862.50 fills and Profit Target 1 is placed at 5875.00 and Stop Loss is placed at 5850.25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23F69C6B-0455-5C1E-D1E5-9F45725D7C8D}"/>
              </a:ext>
            </a:extLst>
          </p:cNvPr>
          <p:cNvSpPr/>
          <p:nvPr/>
        </p:nvSpPr>
        <p:spPr>
          <a:xfrm>
            <a:off x="3245766" y="2330885"/>
            <a:ext cx="1495172" cy="487542"/>
          </a:xfrm>
          <a:prstGeom prst="borderCallout1">
            <a:avLst>
              <a:gd name="adj1" fmla="val 103117"/>
              <a:gd name="adj2" fmla="val -173"/>
              <a:gd name="adj3" fmla="val 266393"/>
              <a:gd name="adj4" fmla="val -668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BE Level of 5862.75 once 5870.75 hit (100% Profit BE Level)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A8C84C-E80C-3B29-E456-1664CC0F24E0}"/>
              </a:ext>
            </a:extLst>
          </p:cNvPr>
          <p:cNvSpPr/>
          <p:nvPr/>
        </p:nvSpPr>
        <p:spPr>
          <a:xfrm>
            <a:off x="3050131" y="3566561"/>
            <a:ext cx="195635" cy="17890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8DE31E86-09EF-E2E2-899A-E17ECDC782BB}"/>
              </a:ext>
            </a:extLst>
          </p:cNvPr>
          <p:cNvSpPr/>
          <p:nvPr/>
        </p:nvSpPr>
        <p:spPr>
          <a:xfrm>
            <a:off x="4286093" y="1035893"/>
            <a:ext cx="2422360" cy="690629"/>
          </a:xfrm>
          <a:prstGeom prst="borderCallout1">
            <a:avLst>
              <a:gd name="adj1" fmla="val 101401"/>
              <a:gd name="adj2" fmla="val 54624"/>
              <a:gd name="adj3" fmla="val 274214"/>
              <a:gd name="adj4" fmla="val 4857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1 hit when price fills 5875.00 (150% OB).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NOTE:  In this instance, if Profit is a Limit order, it would fill either on Candle 37 or 41.  If Profit target is MIT order, it would trigger on candle 37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53821F-CF54-EB2C-D9FE-D301E141D3A9}"/>
              </a:ext>
            </a:extLst>
          </p:cNvPr>
          <p:cNvSpPr/>
          <p:nvPr/>
        </p:nvSpPr>
        <p:spPr>
          <a:xfrm>
            <a:off x="5060539" y="2929416"/>
            <a:ext cx="873469" cy="17890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23E828-E338-7B7A-041F-EEC55B7F56A8}"/>
              </a:ext>
            </a:extLst>
          </p:cNvPr>
          <p:cNvSpPr/>
          <p:nvPr/>
        </p:nvSpPr>
        <p:spPr>
          <a:xfrm>
            <a:off x="6095133" y="2151980"/>
            <a:ext cx="1795564" cy="95633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FEA6AD06-4943-3B7C-4D60-D975F8A58AF5}"/>
              </a:ext>
            </a:extLst>
          </p:cNvPr>
          <p:cNvSpPr/>
          <p:nvPr/>
        </p:nvSpPr>
        <p:spPr>
          <a:xfrm>
            <a:off x="6471500" y="4362633"/>
            <a:ext cx="2206489" cy="413684"/>
          </a:xfrm>
          <a:prstGeom prst="borderCallout1">
            <a:avLst>
              <a:gd name="adj1" fmla="val -3588"/>
              <a:gd name="adj2" fmla="val 45382"/>
              <a:gd name="adj3" fmla="val -312360"/>
              <a:gd name="adj4" fmla="val 2815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 too small to qualify (&lt;4pts)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D7DFF303-E0E5-DC78-2BE1-49F424E2920D}"/>
              </a:ext>
            </a:extLst>
          </p:cNvPr>
          <p:cNvSpPr/>
          <p:nvPr/>
        </p:nvSpPr>
        <p:spPr>
          <a:xfrm>
            <a:off x="9405466" y="2423307"/>
            <a:ext cx="2206489" cy="413684"/>
          </a:xfrm>
          <a:prstGeom prst="borderCallout1">
            <a:avLst>
              <a:gd name="adj1" fmla="val -3588"/>
              <a:gd name="adj2" fmla="val 45382"/>
              <a:gd name="adj3" fmla="val -312360"/>
              <a:gd name="adj4" fmla="val 2815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orders placed because, no bars closed outside OB before 1230pm PST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31945C3-356A-FDE8-BA2E-3EE3C5255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36" y="4904357"/>
            <a:ext cx="1331357" cy="165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54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28F1B4-BA1D-2F93-36EF-B397A43E9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Line Callout 1 4">
            <a:extLst>
              <a:ext uri="{FF2B5EF4-FFF2-40B4-BE49-F238E27FC236}">
                <a16:creationId xmlns:a16="http://schemas.microsoft.com/office/drawing/2014/main" id="{E3C4C655-63C7-19A4-BA7E-B49C617CD24D}"/>
              </a:ext>
            </a:extLst>
          </p:cNvPr>
          <p:cNvSpPr/>
          <p:nvPr/>
        </p:nvSpPr>
        <p:spPr>
          <a:xfrm>
            <a:off x="208792" y="444619"/>
            <a:ext cx="1838739" cy="687191"/>
          </a:xfrm>
          <a:prstGeom prst="borderCallout1">
            <a:avLst>
              <a:gd name="adj1" fmla="val 99926"/>
              <a:gd name="adj2" fmla="val 35361"/>
              <a:gd name="adj3" fmla="val 289247"/>
              <a:gd name="adj4" fmla="val 534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Size of OB is too big (&lt;9.5pts) so not a valid trading setup.  However, there is another IB here and that one qualifies.  So Bar 2 is too big, but bar 3 qualifies</a:t>
            </a:r>
          </a:p>
        </p:txBody>
      </p:sp>
      <p:sp>
        <p:nvSpPr>
          <p:cNvPr id="6" name="Line Callout 1 5">
            <a:extLst>
              <a:ext uri="{FF2B5EF4-FFF2-40B4-BE49-F238E27FC236}">
                <a16:creationId xmlns:a16="http://schemas.microsoft.com/office/drawing/2014/main" id="{B2B2BE4D-3B85-1A17-97FA-20642558428C}"/>
              </a:ext>
            </a:extLst>
          </p:cNvPr>
          <p:cNvSpPr/>
          <p:nvPr/>
        </p:nvSpPr>
        <p:spPr>
          <a:xfrm>
            <a:off x="208792" y="5526899"/>
            <a:ext cx="1285317" cy="462211"/>
          </a:xfrm>
          <a:prstGeom prst="borderCallout1">
            <a:avLst>
              <a:gd name="adj1" fmla="val -629"/>
              <a:gd name="adj2" fmla="val -18"/>
              <a:gd name="adj3" fmla="val -334303"/>
              <a:gd name="adj4" fmla="val 5582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5900.50 a Limit Sell Order is placed at 5904.75 (round in favor)</a:t>
            </a:r>
          </a:p>
        </p:txBody>
      </p:sp>
      <p:sp>
        <p:nvSpPr>
          <p:cNvPr id="7" name="Line Callout 1 6">
            <a:extLst>
              <a:ext uri="{FF2B5EF4-FFF2-40B4-BE49-F238E27FC236}">
                <a16:creationId xmlns:a16="http://schemas.microsoft.com/office/drawing/2014/main" id="{A4500F55-D55F-EB4F-C912-44ED676F5288}"/>
              </a:ext>
            </a:extLst>
          </p:cNvPr>
          <p:cNvSpPr/>
          <p:nvPr/>
        </p:nvSpPr>
        <p:spPr>
          <a:xfrm>
            <a:off x="1331357" y="2165796"/>
            <a:ext cx="1806272" cy="487542"/>
          </a:xfrm>
          <a:prstGeom prst="borderCallout1">
            <a:avLst>
              <a:gd name="adj1" fmla="val 99708"/>
              <a:gd name="adj2" fmla="val 262"/>
              <a:gd name="adj3" fmla="val 242300"/>
              <a:gd name="adj4" fmla="val 960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Sell Order is filled at 5904.75. Profit Target at 5892.25.  Stop Loss at 5917.00.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034E2B92-A1D7-3270-E9FC-F67C852E057F}"/>
              </a:ext>
            </a:extLst>
          </p:cNvPr>
          <p:cNvSpPr/>
          <p:nvPr/>
        </p:nvSpPr>
        <p:spPr>
          <a:xfrm>
            <a:off x="851450" y="6088947"/>
            <a:ext cx="1495172" cy="487542"/>
          </a:xfrm>
          <a:prstGeom prst="borderCallout1">
            <a:avLst>
              <a:gd name="adj1" fmla="val -2391"/>
              <a:gd name="adj2" fmla="val 97099"/>
              <a:gd name="adj3" fmla="val -311568"/>
              <a:gd name="adj4" fmla="val 5404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BE Level of 5904.50 once 5896.25 hit (100% Profit BE Level)</a:t>
            </a:r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12FD686-E89A-5BA5-B515-62D5C2C5AFF0}"/>
              </a:ext>
            </a:extLst>
          </p:cNvPr>
          <p:cNvSpPr/>
          <p:nvPr/>
        </p:nvSpPr>
        <p:spPr>
          <a:xfrm>
            <a:off x="2911295" y="5989110"/>
            <a:ext cx="1500844" cy="428458"/>
          </a:xfrm>
          <a:prstGeom prst="borderCallout1">
            <a:avLst>
              <a:gd name="adj1" fmla="val 2901"/>
              <a:gd name="adj2" fmla="val -763"/>
              <a:gd name="adj3" fmla="val -188437"/>
              <a:gd name="adj4" fmla="val -1959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1 hit when price fills 5892.25 (150% OB).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04FE3B25-A2F0-95A8-23E6-93624F567BD5}"/>
              </a:ext>
            </a:extLst>
          </p:cNvPr>
          <p:cNvSpPr/>
          <p:nvPr/>
        </p:nvSpPr>
        <p:spPr>
          <a:xfrm>
            <a:off x="2723442" y="1434774"/>
            <a:ext cx="1285317" cy="462211"/>
          </a:xfrm>
          <a:prstGeom prst="borderCallout1">
            <a:avLst>
              <a:gd name="adj1" fmla="val 101746"/>
              <a:gd name="adj2" fmla="val 42767"/>
              <a:gd name="adj3" fmla="val 333897"/>
              <a:gd name="adj4" fmla="val 10706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5907.00, a Limit Buy Order is placed at 5904.50</a:t>
            </a:r>
          </a:p>
        </p:txBody>
      </p:sp>
      <p:sp>
        <p:nvSpPr>
          <p:cNvPr id="12" name="Line Callout 1 11">
            <a:extLst>
              <a:ext uri="{FF2B5EF4-FFF2-40B4-BE49-F238E27FC236}">
                <a16:creationId xmlns:a16="http://schemas.microsoft.com/office/drawing/2014/main" id="{BD1A4A15-E301-D515-4D48-3A25C43D8AE4}"/>
              </a:ext>
            </a:extLst>
          </p:cNvPr>
          <p:cNvSpPr/>
          <p:nvPr/>
        </p:nvSpPr>
        <p:spPr>
          <a:xfrm>
            <a:off x="3639528" y="800221"/>
            <a:ext cx="1545221" cy="487542"/>
          </a:xfrm>
          <a:prstGeom prst="borderCallout1">
            <a:avLst>
              <a:gd name="adj1" fmla="val 104954"/>
              <a:gd name="adj2" fmla="val 46808"/>
              <a:gd name="adj3" fmla="val 532155"/>
              <a:gd name="adj4" fmla="val 9285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5904.50. Profit Target at 5912.00.  Stop Loss at 5897.00.</a:t>
            </a:r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D429E014-B333-CAA4-7B7E-9CA65D8C27F6}"/>
              </a:ext>
            </a:extLst>
          </p:cNvPr>
          <p:cNvSpPr/>
          <p:nvPr/>
        </p:nvSpPr>
        <p:spPr>
          <a:xfrm>
            <a:off x="3469570" y="4112518"/>
            <a:ext cx="1495172" cy="487542"/>
          </a:xfrm>
          <a:prstGeom prst="borderCallout1">
            <a:avLst>
              <a:gd name="adj1" fmla="val -75255"/>
              <a:gd name="adj2" fmla="val 108883"/>
              <a:gd name="adj3" fmla="val 1458"/>
              <a:gd name="adj4" fmla="val 4848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moved to BE Level of 5904.75 once 5902.00 hit (50% Loss BE Level)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75BD3359-8FCA-26F1-95CC-EFF7D2E734EF}"/>
              </a:ext>
            </a:extLst>
          </p:cNvPr>
          <p:cNvSpPr/>
          <p:nvPr/>
        </p:nvSpPr>
        <p:spPr>
          <a:xfrm>
            <a:off x="5224695" y="4112367"/>
            <a:ext cx="871305" cy="312562"/>
          </a:xfrm>
          <a:prstGeom prst="borderCallout1">
            <a:avLst>
              <a:gd name="adj1" fmla="val -238560"/>
              <a:gd name="adj2" fmla="val 87"/>
              <a:gd name="adj3" fmla="val 1458"/>
              <a:gd name="adj4" fmla="val 4848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 Level of 5904.75 filled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7329ADF0-491D-E085-13E9-249D76C0B629}"/>
              </a:ext>
            </a:extLst>
          </p:cNvPr>
          <p:cNvSpPr/>
          <p:nvPr/>
        </p:nvSpPr>
        <p:spPr>
          <a:xfrm>
            <a:off x="4915031" y="1593972"/>
            <a:ext cx="1285317" cy="462211"/>
          </a:xfrm>
          <a:prstGeom prst="borderCallout1">
            <a:avLst>
              <a:gd name="adj1" fmla="val 101746"/>
              <a:gd name="adj2" fmla="val 42767"/>
              <a:gd name="adj3" fmla="val 302078"/>
              <a:gd name="adj4" fmla="val 3343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5907.00, a Limit Buy Order is placed at 5904.50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63F634A4-CB03-220F-445C-48FA38A2F82F}"/>
              </a:ext>
            </a:extLst>
          </p:cNvPr>
          <p:cNvSpPr/>
          <p:nvPr/>
        </p:nvSpPr>
        <p:spPr>
          <a:xfrm>
            <a:off x="5712521" y="556450"/>
            <a:ext cx="1545221" cy="487542"/>
          </a:xfrm>
          <a:prstGeom prst="borderCallout1">
            <a:avLst>
              <a:gd name="adj1" fmla="val 98396"/>
              <a:gd name="adj2" fmla="val 98535"/>
              <a:gd name="adj3" fmla="val 578059"/>
              <a:gd name="adj4" fmla="val 553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5904.50. Profit Target at 5912.00.  Stop Loss at 5897.00..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6B86C16D-5E20-68E0-70D0-DC5719A7D1B8}"/>
              </a:ext>
            </a:extLst>
          </p:cNvPr>
          <p:cNvSpPr/>
          <p:nvPr/>
        </p:nvSpPr>
        <p:spPr>
          <a:xfrm>
            <a:off x="7697183" y="644268"/>
            <a:ext cx="1495172" cy="487542"/>
          </a:xfrm>
          <a:prstGeom prst="borderCallout1">
            <a:avLst>
              <a:gd name="adj1" fmla="val 97871"/>
              <a:gd name="adj2" fmla="val -173"/>
              <a:gd name="adj3" fmla="val 413288"/>
              <a:gd name="adj4" fmla="val -11873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BE Level of 5904.75 once 5909.50 hit (100% Profit BE Level)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AF52020A-6027-E918-1976-9AEEFBC93888}"/>
              </a:ext>
            </a:extLst>
          </p:cNvPr>
          <p:cNvSpPr/>
          <p:nvPr/>
        </p:nvSpPr>
        <p:spPr>
          <a:xfrm>
            <a:off x="5850281" y="4693192"/>
            <a:ext cx="871305" cy="312562"/>
          </a:xfrm>
          <a:prstGeom prst="borderCallout1">
            <a:avLst>
              <a:gd name="adj1" fmla="val -420637"/>
              <a:gd name="adj2" fmla="val 87420"/>
              <a:gd name="adj3" fmla="val 1458"/>
              <a:gd name="adj4" fmla="val 4848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 Level of 5904.75 filled</a:t>
            </a:r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E5F4316E-FB23-40A4-8343-90361C5B27E6}"/>
              </a:ext>
            </a:extLst>
          </p:cNvPr>
          <p:cNvSpPr/>
          <p:nvPr/>
        </p:nvSpPr>
        <p:spPr>
          <a:xfrm>
            <a:off x="8923790" y="2475347"/>
            <a:ext cx="1545221" cy="487542"/>
          </a:xfrm>
          <a:prstGeom prst="borderCallout1">
            <a:avLst>
              <a:gd name="adj1" fmla="val 102331"/>
              <a:gd name="adj2" fmla="val 874"/>
              <a:gd name="adj3" fmla="val 185902"/>
              <a:gd name="adj4" fmla="val -8964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5904.50. Profit Target at 5912.00.  Stop Loss at 5897.00.</a:t>
            </a:r>
          </a:p>
        </p:txBody>
      </p:sp>
      <p:sp>
        <p:nvSpPr>
          <p:cNvPr id="20" name="Line Callout 1 19">
            <a:extLst>
              <a:ext uri="{FF2B5EF4-FFF2-40B4-BE49-F238E27FC236}">
                <a16:creationId xmlns:a16="http://schemas.microsoft.com/office/drawing/2014/main" id="{190E6E06-7CD8-0C86-46F8-990A9CE3E9AE}"/>
              </a:ext>
            </a:extLst>
          </p:cNvPr>
          <p:cNvSpPr/>
          <p:nvPr/>
        </p:nvSpPr>
        <p:spPr>
          <a:xfrm>
            <a:off x="7638473" y="1587308"/>
            <a:ext cx="1285317" cy="462211"/>
          </a:xfrm>
          <a:prstGeom prst="borderCallout1">
            <a:avLst>
              <a:gd name="adj1" fmla="val -2012"/>
              <a:gd name="adj2" fmla="val 480"/>
              <a:gd name="adj3" fmla="val 300695"/>
              <a:gd name="adj4" fmla="val -481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5907.00, a Limit Buy Order is placed at 5904.50</a:t>
            </a:r>
          </a:p>
        </p:txBody>
      </p:sp>
      <p:sp>
        <p:nvSpPr>
          <p:cNvPr id="21" name="Line Callout 1 20">
            <a:extLst>
              <a:ext uri="{FF2B5EF4-FFF2-40B4-BE49-F238E27FC236}">
                <a16:creationId xmlns:a16="http://schemas.microsoft.com/office/drawing/2014/main" id="{00F46A07-003B-3DCD-F5CA-858BE805EDB1}"/>
              </a:ext>
            </a:extLst>
          </p:cNvPr>
          <p:cNvSpPr/>
          <p:nvPr/>
        </p:nvSpPr>
        <p:spPr>
          <a:xfrm>
            <a:off x="8968167" y="3996471"/>
            <a:ext cx="1500844" cy="428458"/>
          </a:xfrm>
          <a:prstGeom prst="borderCallout1">
            <a:avLst>
              <a:gd name="adj1" fmla="val 95431"/>
              <a:gd name="adj2" fmla="val 89"/>
              <a:gd name="adj3" fmla="val 119002"/>
              <a:gd name="adj4" fmla="val -8435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1 hit when price fills 5897.00 (150% OB).</a:t>
            </a:r>
          </a:p>
        </p:txBody>
      </p:sp>
      <p:sp>
        <p:nvSpPr>
          <p:cNvPr id="23" name="Line Callout 1 22">
            <a:extLst>
              <a:ext uri="{FF2B5EF4-FFF2-40B4-BE49-F238E27FC236}">
                <a16:creationId xmlns:a16="http://schemas.microsoft.com/office/drawing/2014/main" id="{02A65FD8-8C1A-0E6F-E57C-2B5FED524788}"/>
              </a:ext>
            </a:extLst>
          </p:cNvPr>
          <p:cNvSpPr/>
          <p:nvPr/>
        </p:nvSpPr>
        <p:spPr>
          <a:xfrm>
            <a:off x="8609607" y="3302253"/>
            <a:ext cx="1495172" cy="487542"/>
          </a:xfrm>
          <a:prstGeom prst="borderCallout1">
            <a:avLst>
              <a:gd name="adj1" fmla="val 164761"/>
              <a:gd name="adj2" fmla="val -68172"/>
              <a:gd name="adj3" fmla="val 48674"/>
              <a:gd name="adj4" fmla="val -69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moved to BE Level of 5904.75 once 5902.00 hit (50% Loss BE Level)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5E00BF-A069-B44B-BF27-1616B1ED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3558" y="6242"/>
            <a:ext cx="1331357" cy="1659637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229A272-D282-363B-3E74-1B18AD7525A1}"/>
              </a:ext>
            </a:extLst>
          </p:cNvPr>
          <p:cNvSpPr/>
          <p:nvPr/>
        </p:nvSpPr>
        <p:spPr>
          <a:xfrm>
            <a:off x="10073865" y="5247000"/>
            <a:ext cx="1795564" cy="956339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27" name="Line Callout 1 26">
            <a:extLst>
              <a:ext uri="{FF2B5EF4-FFF2-40B4-BE49-F238E27FC236}">
                <a16:creationId xmlns:a16="http://schemas.microsoft.com/office/drawing/2014/main" id="{C271F554-F102-D4D7-274F-AC6A6A83F6A1}"/>
              </a:ext>
            </a:extLst>
          </p:cNvPr>
          <p:cNvSpPr/>
          <p:nvPr/>
        </p:nvSpPr>
        <p:spPr>
          <a:xfrm>
            <a:off x="6905103" y="6006890"/>
            <a:ext cx="2206489" cy="413684"/>
          </a:xfrm>
          <a:prstGeom prst="borderCallout1">
            <a:avLst>
              <a:gd name="adj1" fmla="val 101521"/>
              <a:gd name="adj2" fmla="val 99864"/>
              <a:gd name="adj3" fmla="val 30790"/>
              <a:gd name="adj4" fmla="val 16059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No qualifying OB’s because after 1230pm PST</a:t>
            </a:r>
          </a:p>
        </p:txBody>
      </p:sp>
    </p:spTree>
    <p:extLst>
      <p:ext uri="{BB962C8B-B14F-4D97-AF65-F5344CB8AC3E}">
        <p14:creationId xmlns:p14="http://schemas.microsoft.com/office/powerpoint/2010/main" val="377108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2F633-D7B4-2FB1-8E43-01C7322F4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3278" cy="671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510C6-3286-D3C9-8CD6-D6E595C48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657" y="4896736"/>
            <a:ext cx="1331357" cy="1659637"/>
          </a:xfrm>
          <a:prstGeom prst="rect">
            <a:avLst/>
          </a:prstGeom>
        </p:spPr>
      </p:pic>
      <p:sp>
        <p:nvSpPr>
          <p:cNvPr id="8" name="Line Callout 1 7">
            <a:extLst>
              <a:ext uri="{FF2B5EF4-FFF2-40B4-BE49-F238E27FC236}">
                <a16:creationId xmlns:a16="http://schemas.microsoft.com/office/drawing/2014/main" id="{348C5991-1A43-F031-7405-83BE291CBFE5}"/>
              </a:ext>
            </a:extLst>
          </p:cNvPr>
          <p:cNvSpPr/>
          <p:nvPr/>
        </p:nvSpPr>
        <p:spPr>
          <a:xfrm>
            <a:off x="220980" y="655320"/>
            <a:ext cx="1422691" cy="461250"/>
          </a:xfrm>
          <a:prstGeom prst="borderCallout1">
            <a:avLst>
              <a:gd name="adj1" fmla="val 99926"/>
              <a:gd name="adj2" fmla="val 9652"/>
              <a:gd name="adj3" fmla="val 544946"/>
              <a:gd name="adj4" fmla="val -70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Size of OB is too big (&lt;9.5pts) so not a valid trading setup.  </a:t>
            </a:r>
          </a:p>
        </p:txBody>
      </p:sp>
      <p:sp>
        <p:nvSpPr>
          <p:cNvPr id="10" name="Line Callout 1 9">
            <a:extLst>
              <a:ext uri="{FF2B5EF4-FFF2-40B4-BE49-F238E27FC236}">
                <a16:creationId xmlns:a16="http://schemas.microsoft.com/office/drawing/2014/main" id="{2F3B01AC-B3E9-72F7-FAED-B140F7CEA162}"/>
              </a:ext>
            </a:extLst>
          </p:cNvPr>
          <p:cNvSpPr/>
          <p:nvPr/>
        </p:nvSpPr>
        <p:spPr>
          <a:xfrm>
            <a:off x="841302" y="1309679"/>
            <a:ext cx="1422691" cy="462211"/>
          </a:xfrm>
          <a:prstGeom prst="borderCallout1">
            <a:avLst>
              <a:gd name="adj1" fmla="val 96800"/>
              <a:gd name="adj2" fmla="val 82"/>
              <a:gd name="adj3" fmla="val 604268"/>
              <a:gd name="adj4" fmla="val 18594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5895.50, a Limit Buy Order is placed at 5892.75 (favor)</a:t>
            </a:r>
          </a:p>
        </p:txBody>
      </p:sp>
      <p:sp>
        <p:nvSpPr>
          <p:cNvPr id="11" name="Line Callout 1 10">
            <a:extLst>
              <a:ext uri="{FF2B5EF4-FFF2-40B4-BE49-F238E27FC236}">
                <a16:creationId xmlns:a16="http://schemas.microsoft.com/office/drawing/2014/main" id="{CD6DE0A0-6067-2E2A-3D2C-734F39047D7F}"/>
              </a:ext>
            </a:extLst>
          </p:cNvPr>
          <p:cNvSpPr/>
          <p:nvPr/>
        </p:nvSpPr>
        <p:spPr>
          <a:xfrm>
            <a:off x="932325" y="5726555"/>
            <a:ext cx="1545221" cy="487542"/>
          </a:xfrm>
          <a:prstGeom prst="borderCallout1">
            <a:avLst>
              <a:gd name="adj1" fmla="val 237"/>
              <a:gd name="adj2" fmla="val 49766"/>
              <a:gd name="adj3" fmla="val -166480"/>
              <a:gd name="adj4" fmla="val 35649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5892.75. Profit Target at 5900.75.  Stop Loss at 5885.00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648D4B-02BB-59F0-08C9-204CBED4186F}"/>
              </a:ext>
            </a:extLst>
          </p:cNvPr>
          <p:cNvSpPr/>
          <p:nvPr/>
        </p:nvSpPr>
        <p:spPr>
          <a:xfrm>
            <a:off x="1317916" y="4807285"/>
            <a:ext cx="325755" cy="178904"/>
          </a:xfrm>
          <a:prstGeom prst="ellipse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3" name="Line Callout 1 12">
            <a:extLst>
              <a:ext uri="{FF2B5EF4-FFF2-40B4-BE49-F238E27FC236}">
                <a16:creationId xmlns:a16="http://schemas.microsoft.com/office/drawing/2014/main" id="{15357AE2-D66B-02EB-0D91-E7B0843E3558}"/>
              </a:ext>
            </a:extLst>
          </p:cNvPr>
          <p:cNvSpPr/>
          <p:nvPr/>
        </p:nvSpPr>
        <p:spPr>
          <a:xfrm>
            <a:off x="1077945" y="1856936"/>
            <a:ext cx="1495172" cy="487542"/>
          </a:xfrm>
          <a:prstGeom prst="borderCallout1">
            <a:avLst>
              <a:gd name="adj1" fmla="val 97871"/>
              <a:gd name="adj2" fmla="val -173"/>
              <a:gd name="adj3" fmla="val 400173"/>
              <a:gd name="adj4" fmla="val 6601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Stop Loss moved to BE Level of 5893.00. once 5898.00 hit (100% Profit BE Level)</a:t>
            </a:r>
          </a:p>
        </p:txBody>
      </p:sp>
      <p:sp>
        <p:nvSpPr>
          <p:cNvPr id="14" name="Line Callout 1 13">
            <a:extLst>
              <a:ext uri="{FF2B5EF4-FFF2-40B4-BE49-F238E27FC236}">
                <a16:creationId xmlns:a16="http://schemas.microsoft.com/office/drawing/2014/main" id="{4F98A919-4820-D125-B863-1B1C53CF69C7}"/>
              </a:ext>
            </a:extLst>
          </p:cNvPr>
          <p:cNvSpPr/>
          <p:nvPr/>
        </p:nvSpPr>
        <p:spPr>
          <a:xfrm>
            <a:off x="1513571" y="2473560"/>
            <a:ext cx="1500844" cy="428458"/>
          </a:xfrm>
          <a:prstGeom prst="borderCallout1">
            <a:avLst>
              <a:gd name="adj1" fmla="val 192439"/>
              <a:gd name="adj2" fmla="val 93821"/>
              <a:gd name="adj3" fmla="val 101093"/>
              <a:gd name="adj4" fmla="val 4857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Profit Target 1 hit when price fills 5900.75 (150% OB).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F8805672-E5C9-EF77-48C4-A7EBB7F04CD2}"/>
              </a:ext>
            </a:extLst>
          </p:cNvPr>
          <p:cNvSpPr/>
          <p:nvPr/>
        </p:nvSpPr>
        <p:spPr>
          <a:xfrm>
            <a:off x="3273935" y="4689895"/>
            <a:ext cx="1038963" cy="413684"/>
          </a:xfrm>
          <a:prstGeom prst="borderCallout1">
            <a:avLst>
              <a:gd name="adj1" fmla="val -3588"/>
              <a:gd name="adj2" fmla="val 45382"/>
              <a:gd name="adj3" fmla="val -316997"/>
              <a:gd name="adj4" fmla="val 4415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 too small to qualify (&lt;4pts)</a:t>
            </a:r>
          </a:p>
        </p:txBody>
      </p:sp>
      <p:sp>
        <p:nvSpPr>
          <p:cNvPr id="16" name="Line Callout 1 15">
            <a:extLst>
              <a:ext uri="{FF2B5EF4-FFF2-40B4-BE49-F238E27FC236}">
                <a16:creationId xmlns:a16="http://schemas.microsoft.com/office/drawing/2014/main" id="{829877E5-E3E0-6C7B-1649-5A9A7A336F8E}"/>
              </a:ext>
            </a:extLst>
          </p:cNvPr>
          <p:cNvSpPr/>
          <p:nvPr/>
        </p:nvSpPr>
        <p:spPr>
          <a:xfrm>
            <a:off x="2745769" y="1540784"/>
            <a:ext cx="1422691" cy="462211"/>
          </a:xfrm>
          <a:prstGeom prst="borderCallout1">
            <a:avLst>
              <a:gd name="adj1" fmla="val 100950"/>
              <a:gd name="adj2" fmla="val 49073"/>
              <a:gd name="adj3" fmla="val 254258"/>
              <a:gd name="adj4" fmla="val 16287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5903.00, a Limit Buy Order is placed at 5900.50 (favor)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7C8EFDD6-0676-4A6F-46DE-C72E6891C699}"/>
              </a:ext>
            </a:extLst>
          </p:cNvPr>
          <p:cNvSpPr/>
          <p:nvPr/>
        </p:nvSpPr>
        <p:spPr>
          <a:xfrm>
            <a:off x="4151927" y="655320"/>
            <a:ext cx="1432293" cy="462211"/>
          </a:xfrm>
          <a:prstGeom prst="borderCallout1">
            <a:avLst>
              <a:gd name="adj1" fmla="val 104512"/>
              <a:gd name="adj2" fmla="val 99912"/>
              <a:gd name="adj3" fmla="val 152668"/>
              <a:gd name="adj4" fmla="val 16194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 new OB qualifies and Limit Buy Order at 5900.50 is cancelled.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A74C490A-E9EC-2512-B762-CABC518108BA}"/>
              </a:ext>
            </a:extLst>
          </p:cNvPr>
          <p:cNvSpPr/>
          <p:nvPr/>
        </p:nvSpPr>
        <p:spPr>
          <a:xfrm>
            <a:off x="6415092" y="3848098"/>
            <a:ext cx="1422691" cy="462211"/>
          </a:xfrm>
          <a:prstGeom prst="borderCallout1">
            <a:avLst>
              <a:gd name="adj1" fmla="val -398471"/>
              <a:gd name="adj2" fmla="val 58961"/>
              <a:gd name="adj3" fmla="val -8595"/>
              <a:gd name="adj4" fmla="val 44662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below 5907.25, a Limit Sell Order is placed at 5909.50 (favor)</a:t>
            </a:r>
          </a:p>
        </p:txBody>
      </p:sp>
      <p:sp>
        <p:nvSpPr>
          <p:cNvPr id="19" name="Line Callout 1 18">
            <a:extLst>
              <a:ext uri="{FF2B5EF4-FFF2-40B4-BE49-F238E27FC236}">
                <a16:creationId xmlns:a16="http://schemas.microsoft.com/office/drawing/2014/main" id="{25DE217A-B5A4-FA96-91C9-D97516AA5D2F}"/>
              </a:ext>
            </a:extLst>
          </p:cNvPr>
          <p:cNvSpPr/>
          <p:nvPr/>
        </p:nvSpPr>
        <p:spPr>
          <a:xfrm>
            <a:off x="7837783" y="3009902"/>
            <a:ext cx="1432293" cy="462211"/>
          </a:xfrm>
          <a:prstGeom prst="borderCallout1">
            <a:avLst>
              <a:gd name="adj1" fmla="val -4780"/>
              <a:gd name="adj2" fmla="val -92"/>
              <a:gd name="adj3" fmla="val -270664"/>
              <a:gd name="adj4" fmla="val -1038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 new OB qualifies and Limit Sell Order at 5909.50 is cancelled.</a:t>
            </a:r>
          </a:p>
        </p:txBody>
      </p:sp>
      <p:sp>
        <p:nvSpPr>
          <p:cNvPr id="20" name="Line Callout 1 19">
            <a:extLst>
              <a:ext uri="{FF2B5EF4-FFF2-40B4-BE49-F238E27FC236}">
                <a16:creationId xmlns:a16="http://schemas.microsoft.com/office/drawing/2014/main" id="{F816FB6A-3193-757D-C238-A356D6969012}"/>
              </a:ext>
            </a:extLst>
          </p:cNvPr>
          <p:cNvSpPr/>
          <p:nvPr/>
        </p:nvSpPr>
        <p:spPr>
          <a:xfrm>
            <a:off x="8633951" y="272777"/>
            <a:ext cx="1422691" cy="462211"/>
          </a:xfrm>
          <a:prstGeom prst="borderCallout1">
            <a:avLst>
              <a:gd name="adj1" fmla="val 100950"/>
              <a:gd name="adj2" fmla="val 49073"/>
              <a:gd name="adj3" fmla="val 250108"/>
              <a:gd name="adj4" fmla="val -54668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Once this bar closes above 5908.75, a Limit Buy Order is placed at 5904.00</a:t>
            </a:r>
          </a:p>
        </p:txBody>
      </p:sp>
      <p:sp>
        <p:nvSpPr>
          <p:cNvPr id="21" name="Line Callout 1 20">
            <a:extLst>
              <a:ext uri="{FF2B5EF4-FFF2-40B4-BE49-F238E27FC236}">
                <a16:creationId xmlns:a16="http://schemas.microsoft.com/office/drawing/2014/main" id="{45049713-0B9C-187C-E7BD-4928D82F4201}"/>
              </a:ext>
            </a:extLst>
          </p:cNvPr>
          <p:cNvSpPr/>
          <p:nvPr/>
        </p:nvSpPr>
        <p:spPr>
          <a:xfrm>
            <a:off x="9096915" y="3848098"/>
            <a:ext cx="1545221" cy="487542"/>
          </a:xfrm>
          <a:prstGeom prst="borderCallout1">
            <a:avLst>
              <a:gd name="adj1" fmla="val 237"/>
              <a:gd name="adj2" fmla="val 49766"/>
              <a:gd name="adj3" fmla="val -247797"/>
              <a:gd name="adj4" fmla="val 7923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Limit Buy Order is filled at 5904.00. Profit Target at 5918.25.  Stop Loss at 5889.75</a:t>
            </a:r>
          </a:p>
        </p:txBody>
      </p:sp>
      <p:sp>
        <p:nvSpPr>
          <p:cNvPr id="22" name="Line Callout 1 21">
            <a:extLst>
              <a:ext uri="{FF2B5EF4-FFF2-40B4-BE49-F238E27FC236}">
                <a16:creationId xmlns:a16="http://schemas.microsoft.com/office/drawing/2014/main" id="{D12D4A58-C1F1-B328-6509-DA15D29AD9B4}"/>
              </a:ext>
            </a:extLst>
          </p:cNvPr>
          <p:cNvSpPr/>
          <p:nvPr/>
        </p:nvSpPr>
        <p:spPr>
          <a:xfrm>
            <a:off x="10224655" y="752318"/>
            <a:ext cx="1172179" cy="413684"/>
          </a:xfrm>
          <a:prstGeom prst="borderCallout1">
            <a:avLst>
              <a:gd name="adj1" fmla="val 268460"/>
              <a:gd name="adj2" fmla="val 113838"/>
              <a:gd name="adj3" fmla="val 100348"/>
              <a:gd name="adj4" fmla="val 55235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Long is closed at market order at 130pm (Auto-Close Positions)</a:t>
            </a:r>
          </a:p>
        </p:txBody>
      </p:sp>
    </p:spTree>
    <p:extLst>
      <p:ext uri="{BB962C8B-B14F-4D97-AF65-F5344CB8AC3E}">
        <p14:creationId xmlns:p14="http://schemas.microsoft.com/office/powerpoint/2010/main" val="89899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1195</Words>
  <Application>Microsoft Macintosh PowerPoint</Application>
  <PresentationFormat>Widescreen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Burnett</dc:creator>
  <cp:lastModifiedBy>David Burnett</cp:lastModifiedBy>
  <cp:revision>12</cp:revision>
  <dcterms:created xsi:type="dcterms:W3CDTF">2024-02-09T23:36:25Z</dcterms:created>
  <dcterms:modified xsi:type="dcterms:W3CDTF">2024-10-21T08:41:05Z</dcterms:modified>
</cp:coreProperties>
</file>