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72" r:id="rId4"/>
    <p:sldId id="273" r:id="rId5"/>
    <p:sldId id="274" r:id="rId6"/>
    <p:sldId id="276" r:id="rId7"/>
    <p:sldId id="277" r:id="rId8"/>
    <p:sldId id="278" r:id="rId9"/>
    <p:sldId id="279" r:id="rId10"/>
    <p:sldId id="271" r:id="rId11"/>
    <p:sldId id="28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3" autoAdjust="0"/>
    <p:restoredTop sz="94660"/>
  </p:normalViewPr>
  <p:slideViewPr>
    <p:cSldViewPr snapToGrid="0">
      <p:cViewPr>
        <p:scale>
          <a:sx n="75" d="100"/>
          <a:sy n="75" d="100"/>
        </p:scale>
        <p:origin x="1668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200" dirty="0"/>
              <a:t>Machine</a:t>
            </a:r>
            <a:r>
              <a:rPr lang="en-US" sz="3200" baseline="0" dirty="0"/>
              <a:t> Learning Models</a:t>
            </a:r>
            <a:endParaRPr lang="en-US" sz="3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D6AD-45E9-8DFF-835752186A3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numRef>
              <c:f>Sheet1!$A$2:$A$4</c:f>
              <c:numCache>
                <c:formatCode>General</c:formatCode>
                <c:ptCount val="3"/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33.299999999999997</c:v>
                </c:pt>
                <c:pt idx="1">
                  <c:v>33.299999999999997</c:v>
                </c:pt>
                <c:pt idx="2">
                  <c:v>33.299999999999997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AD-45E9-8DFF-835752186A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0BFC1-368C-4842-A68C-69F58A2EC9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3723BE-857A-428D-B474-53EF729895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6B546-4BE5-49FF-A59E-8D79AE279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1A744-3F7B-4703-9A65-6C7AEC570FEC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D1ADA-5D19-4A7D-BA8A-3FC225827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70C46-4FE6-4DB3-9BA3-845513842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B3338-56FF-4443-8DF4-4C0FCD00A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20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77E2F-1EEB-4E5D-86FE-CA93624DF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212987-E165-44F0-8C5C-CE9C6D4A5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0F76E-E8AA-4CB9-A95C-0FC9DE73B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1A744-3F7B-4703-9A65-6C7AEC570FEC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AA5D1-0375-46EA-9C80-41F9850B5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3D62F-1021-4B34-B8EA-D7A35B52E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B3338-56FF-4443-8DF4-4C0FCD00A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49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E72D94-E458-4CFA-9C6F-D2A19BAF4A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6A087-DC75-4CEE-80C0-100253DAE6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C43D2-D6ED-4A56-AA6D-7555A181C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1A744-3F7B-4703-9A65-6C7AEC570FEC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1FE91-DCCE-4FE5-A83D-A7D66439F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1184C-76B6-4ED9-89BF-175E3F4ED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B3338-56FF-4443-8DF4-4C0FCD00A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53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4658C-30CC-4C3C-A940-E883A60D0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17C9E-189F-4D8C-A001-600EFDA25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B3BAE-35AE-4B8A-A7EB-F2475525D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1A744-3F7B-4703-9A65-6C7AEC570FEC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4ED1F-99C7-4060-81C7-16D6DF1D6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8AA6C-1B77-4DDA-9387-BB4B4D4DE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B3338-56FF-4443-8DF4-4C0FCD00A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06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CBF63-F828-432E-8BB1-D1E40F931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3C270-3CE2-4603-BBA5-52FF8D1F8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D21DA-3B91-45CD-8C6A-8D3039F1D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1A744-3F7B-4703-9A65-6C7AEC570FEC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A6F5A-6B17-4016-8954-D975B9622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95CDB-DD72-4BD6-B62D-41BA2BAB9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B3338-56FF-4443-8DF4-4C0FCD00A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349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DA260-1924-484E-A92E-E34177425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B345-C933-444F-A9B2-433883F9F4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B1BA7F-4204-41E2-A127-3FBF31E21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D394FB-8185-4BCC-B24C-26CBD18C4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1A744-3F7B-4703-9A65-6C7AEC570FEC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EE1C92-B87F-42A5-AAAA-19EAA428C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89FE16-30CD-4B0C-A98B-F230911C2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B3338-56FF-4443-8DF4-4C0FCD00A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454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1E87F-91D5-48A4-A9AE-C8B451DC5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A0B18-E9D0-4439-893E-4112CC10F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189A1-EF4D-4686-8F98-6A0BD8586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D27EA6-660B-4FBA-84DD-6ACC22CB3F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834FFB-A4CD-4225-A542-68E395E7E6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BD41FA-5690-47E6-A601-B890A0C2A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1A744-3F7B-4703-9A65-6C7AEC570FEC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2CE93D-8B72-479A-8255-C2F73A125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84442F-3271-448E-98AF-93CD54BBC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B3338-56FF-4443-8DF4-4C0FCD00A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16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06D3-8C64-4884-97DB-C180EF361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9301A5-6204-4D2E-9FA6-15AC1D299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1A744-3F7B-4703-9A65-6C7AEC570FEC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FBBA4D-F442-44FB-A711-711F7AB57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FAA5FC-C2D2-4081-AC07-7868F64DC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B3338-56FF-4443-8DF4-4C0FCD00A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916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FF4249-6E55-44EC-A7F1-D008804D5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1A744-3F7B-4703-9A65-6C7AEC570FEC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5DBB04-7CF5-46DC-B049-4EA059CBD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0B89AF-B1D7-4F0A-B22A-67F2F6878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B3338-56FF-4443-8DF4-4C0FCD00A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54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1F07A-C635-46E7-8ED3-4B746849A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4C3B5-31FD-4635-9358-7E766A537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5CF244-5425-4414-B5DF-DB217B2C8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148570-2F87-425A-80E3-6396DB558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1A744-3F7B-4703-9A65-6C7AEC570FEC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4BEB90-80BB-4921-B2DF-CD1006725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D6796-9960-4E2B-AF1B-12081E32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B3338-56FF-4443-8DF4-4C0FCD00A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59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3C33A-F8F1-40F5-97CC-BDBB04EAC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A18B93-7264-426B-9E09-6919BD464E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18CC78-8481-4C55-8541-FDEDAC0A1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DAB4F-CA46-4E2E-8196-7839501DA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1A744-3F7B-4703-9A65-6C7AEC570FEC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D558F-FCB6-404B-AE41-AB2205920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F1583-9043-4C20-B781-E26EC82FA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B3338-56FF-4443-8DF4-4C0FCD00A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19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76589B-10C4-47A7-8156-76767797C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5BEAF-09E2-4A26-B0CD-171F7DE8D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37043-E92E-46E8-9A67-650D77B30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1A744-3F7B-4703-9A65-6C7AEC570FEC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D91B2-18DE-4509-82AF-A661C325C2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3703C-7E40-4A99-B9D3-E3D7F7ABC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B3338-56FF-4443-8DF4-4C0FCD00A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65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BDAD68-2B11-42F2-9613-0455A9426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4800" y="2017775"/>
            <a:ext cx="9102852" cy="2214038"/>
          </a:xfrm>
        </p:spPr>
        <p:txBody>
          <a:bodyPr anchor="b">
            <a:normAutofit/>
          </a:bodyPr>
          <a:lstStyle/>
          <a:p>
            <a:pPr algn="l"/>
            <a:r>
              <a:rPr lang="en-US" sz="6600" b="1" dirty="0">
                <a:latin typeface="Arial Nova" panose="020B0604020202020204" pitchFamily="34" charset="0"/>
              </a:rPr>
              <a:t>NETFLIX MOVIE GROUP CLUSTERING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A0E7A2-72ED-4905-897E-D286C7CC7F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4296" y="4636008"/>
            <a:ext cx="3880104" cy="946404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Jeffrey Mao</a:t>
            </a:r>
          </a:p>
        </p:txBody>
      </p:sp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AE516FC2-DD0F-40EB-B7D4-16A839DD90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61" r="1" b="1"/>
          <a:stretch/>
        </p:blipFill>
        <p:spPr>
          <a:xfrm>
            <a:off x="20" y="10"/>
            <a:ext cx="2692380" cy="6857990"/>
          </a:xfrm>
          <a:custGeom>
            <a:avLst/>
            <a:gdLst/>
            <a:ahLst/>
            <a:cxnLst/>
            <a:rect l="l" t="t" r="r" b="b"/>
            <a:pathLst>
              <a:path w="4049806" h="6858000">
                <a:moveTo>
                  <a:pt x="0" y="0"/>
                </a:moveTo>
                <a:lnTo>
                  <a:pt x="4018525" y="0"/>
                </a:lnTo>
                <a:lnTo>
                  <a:pt x="4019816" y="10931"/>
                </a:lnTo>
                <a:cubicBezTo>
                  <a:pt x="4034945" y="94836"/>
                  <a:pt x="4032275" y="179884"/>
                  <a:pt x="4036343" y="264297"/>
                </a:cubicBezTo>
                <a:cubicBezTo>
                  <a:pt x="4041301" y="367652"/>
                  <a:pt x="4035072" y="471135"/>
                  <a:pt x="4032911" y="574617"/>
                </a:cubicBezTo>
                <a:cubicBezTo>
                  <a:pt x="4031004" y="662717"/>
                  <a:pt x="4022232" y="750690"/>
                  <a:pt x="4025029" y="838916"/>
                </a:cubicBezTo>
                <a:cubicBezTo>
                  <a:pt x="4025029" y="841968"/>
                  <a:pt x="4025029" y="845019"/>
                  <a:pt x="4025029" y="848070"/>
                </a:cubicBezTo>
                <a:cubicBezTo>
                  <a:pt x="4017020" y="945068"/>
                  <a:pt x="4017020" y="1042576"/>
                  <a:pt x="4025029" y="1139574"/>
                </a:cubicBezTo>
                <a:cubicBezTo>
                  <a:pt x="4027609" y="1179950"/>
                  <a:pt x="4026885" y="1220466"/>
                  <a:pt x="4022868" y="1260728"/>
                </a:cubicBezTo>
                <a:cubicBezTo>
                  <a:pt x="4019054" y="1311960"/>
                  <a:pt x="4006849" y="1364083"/>
                  <a:pt x="4015621" y="1414934"/>
                </a:cubicBezTo>
                <a:cubicBezTo>
                  <a:pt x="4021367" y="1456784"/>
                  <a:pt x="4024558" y="1498940"/>
                  <a:pt x="4025156" y="1541172"/>
                </a:cubicBezTo>
                <a:cubicBezTo>
                  <a:pt x="4029478" y="1635755"/>
                  <a:pt x="4025283" y="1730847"/>
                  <a:pt x="4023757" y="1825685"/>
                </a:cubicBezTo>
                <a:cubicBezTo>
                  <a:pt x="4021850" y="1936286"/>
                  <a:pt x="4024647" y="2046634"/>
                  <a:pt x="4015748" y="2157235"/>
                </a:cubicBezTo>
                <a:cubicBezTo>
                  <a:pt x="4010790" y="2246581"/>
                  <a:pt x="4010790" y="2336130"/>
                  <a:pt x="4015748" y="2425476"/>
                </a:cubicBezTo>
                <a:cubicBezTo>
                  <a:pt x="4018164" y="2507473"/>
                  <a:pt x="4030495" y="2588454"/>
                  <a:pt x="4028461" y="2671214"/>
                </a:cubicBezTo>
                <a:cubicBezTo>
                  <a:pt x="4026046" y="2767832"/>
                  <a:pt x="4014604" y="2863940"/>
                  <a:pt x="4018164" y="2960685"/>
                </a:cubicBezTo>
                <a:cubicBezTo>
                  <a:pt x="4019816" y="3006832"/>
                  <a:pt x="4019944" y="3052980"/>
                  <a:pt x="4020961" y="3099127"/>
                </a:cubicBezTo>
                <a:cubicBezTo>
                  <a:pt x="4021978" y="3154682"/>
                  <a:pt x="4032021" y="3210110"/>
                  <a:pt x="4026427" y="3265665"/>
                </a:cubicBezTo>
                <a:cubicBezTo>
                  <a:pt x="4017147" y="3358087"/>
                  <a:pt x="3993120" y="3448857"/>
                  <a:pt x="4008121" y="3543567"/>
                </a:cubicBezTo>
                <a:cubicBezTo>
                  <a:pt x="4016384" y="3595690"/>
                  <a:pt x="4025791" y="3647940"/>
                  <a:pt x="4030495" y="3700571"/>
                </a:cubicBezTo>
                <a:cubicBezTo>
                  <a:pt x="4034690" y="3747608"/>
                  <a:pt x="4045369" y="3795408"/>
                  <a:pt x="4037233" y="3842191"/>
                </a:cubicBezTo>
                <a:cubicBezTo>
                  <a:pt x="4030368" y="3882237"/>
                  <a:pt x="4034055" y="3922282"/>
                  <a:pt x="4028715" y="3962327"/>
                </a:cubicBezTo>
                <a:cubicBezTo>
                  <a:pt x="4021723" y="4014831"/>
                  <a:pt x="4017910" y="4068352"/>
                  <a:pt x="4012697" y="4121111"/>
                </a:cubicBezTo>
                <a:cubicBezTo>
                  <a:pt x="4007866" y="4169038"/>
                  <a:pt x="4004307" y="4216838"/>
                  <a:pt x="4017020" y="4261841"/>
                </a:cubicBezTo>
                <a:cubicBezTo>
                  <a:pt x="4048039" y="4375112"/>
                  <a:pt x="4031004" y="4487748"/>
                  <a:pt x="4019308" y="4600257"/>
                </a:cubicBezTo>
                <a:cubicBezTo>
                  <a:pt x="4013587" y="4655049"/>
                  <a:pt x="4005197" y="4712765"/>
                  <a:pt x="4017910" y="4762853"/>
                </a:cubicBezTo>
                <a:cubicBezTo>
                  <a:pt x="4041428" y="4851716"/>
                  <a:pt x="4022995" y="4936764"/>
                  <a:pt x="4012824" y="5021432"/>
                </a:cubicBezTo>
                <a:cubicBezTo>
                  <a:pt x="4002654" y="5106099"/>
                  <a:pt x="4000239" y="5189495"/>
                  <a:pt x="4018037" y="5272637"/>
                </a:cubicBezTo>
                <a:cubicBezTo>
                  <a:pt x="4030495" y="5331116"/>
                  <a:pt x="4030495" y="5390612"/>
                  <a:pt x="4032021" y="5449600"/>
                </a:cubicBezTo>
                <a:cubicBezTo>
                  <a:pt x="4032911" y="5486339"/>
                  <a:pt x="4019308" y="5523842"/>
                  <a:pt x="4010282" y="5560582"/>
                </a:cubicBezTo>
                <a:cubicBezTo>
                  <a:pt x="3994009" y="5626943"/>
                  <a:pt x="3988162" y="5694321"/>
                  <a:pt x="4010282" y="5759029"/>
                </a:cubicBezTo>
                <a:cubicBezTo>
                  <a:pt x="4040793" y="5848655"/>
                  <a:pt x="4058336" y="5938407"/>
                  <a:pt x="4045623" y="6033117"/>
                </a:cubicBezTo>
                <a:cubicBezTo>
                  <a:pt x="4038377" y="6091724"/>
                  <a:pt x="4036597" y="6151347"/>
                  <a:pt x="4025664" y="6209190"/>
                </a:cubicBezTo>
                <a:cubicBezTo>
                  <a:pt x="4007358" y="6304790"/>
                  <a:pt x="4013841" y="6399882"/>
                  <a:pt x="4028461" y="6494211"/>
                </a:cubicBezTo>
                <a:cubicBezTo>
                  <a:pt x="4038542" y="6573081"/>
                  <a:pt x="4039610" y="6652829"/>
                  <a:pt x="4031639" y="6731941"/>
                </a:cubicBezTo>
                <a:lnTo>
                  <a:pt x="402291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sketchy line">
            <a:extLst>
              <a:ext uri="{FF2B5EF4-FFF2-40B4-BE49-F238E27FC236}">
                <a16:creationId xmlns:a16="http://schemas.microsoft.com/office/drawing/2014/main" id="{82580482-BA80-420A-8A05-C58E97F2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4409267"/>
            <a:ext cx="4242816" cy="18288"/>
          </a:xfrm>
          <a:custGeom>
            <a:avLst/>
            <a:gdLst>
              <a:gd name="connsiteX0" fmla="*/ 0 w 4242816"/>
              <a:gd name="connsiteY0" fmla="*/ 0 h 18288"/>
              <a:gd name="connsiteX1" fmla="*/ 690973 w 4242816"/>
              <a:gd name="connsiteY1" fmla="*/ 0 h 18288"/>
              <a:gd name="connsiteX2" fmla="*/ 1212233 w 4242816"/>
              <a:gd name="connsiteY2" fmla="*/ 0 h 18288"/>
              <a:gd name="connsiteX3" fmla="*/ 1860778 w 4242816"/>
              <a:gd name="connsiteY3" fmla="*/ 0 h 18288"/>
              <a:gd name="connsiteX4" fmla="*/ 2424466 w 4242816"/>
              <a:gd name="connsiteY4" fmla="*/ 0 h 18288"/>
              <a:gd name="connsiteX5" fmla="*/ 3115439 w 4242816"/>
              <a:gd name="connsiteY5" fmla="*/ 0 h 18288"/>
              <a:gd name="connsiteX6" fmla="*/ 3636699 w 4242816"/>
              <a:gd name="connsiteY6" fmla="*/ 0 h 18288"/>
              <a:gd name="connsiteX7" fmla="*/ 4242816 w 4242816"/>
              <a:gd name="connsiteY7" fmla="*/ 0 h 18288"/>
              <a:gd name="connsiteX8" fmla="*/ 4242816 w 4242816"/>
              <a:gd name="connsiteY8" fmla="*/ 18288 h 18288"/>
              <a:gd name="connsiteX9" fmla="*/ 3636699 w 4242816"/>
              <a:gd name="connsiteY9" fmla="*/ 18288 h 18288"/>
              <a:gd name="connsiteX10" fmla="*/ 3030583 w 4242816"/>
              <a:gd name="connsiteY10" fmla="*/ 18288 h 18288"/>
              <a:gd name="connsiteX11" fmla="*/ 2466894 w 4242816"/>
              <a:gd name="connsiteY11" fmla="*/ 18288 h 18288"/>
              <a:gd name="connsiteX12" fmla="*/ 1988062 w 4242816"/>
              <a:gd name="connsiteY12" fmla="*/ 18288 h 18288"/>
              <a:gd name="connsiteX13" fmla="*/ 1466802 w 4242816"/>
              <a:gd name="connsiteY13" fmla="*/ 18288 h 18288"/>
              <a:gd name="connsiteX14" fmla="*/ 860686 w 4242816"/>
              <a:gd name="connsiteY14" fmla="*/ 18288 h 18288"/>
              <a:gd name="connsiteX15" fmla="*/ 0 w 4242816"/>
              <a:gd name="connsiteY15" fmla="*/ 18288 h 18288"/>
              <a:gd name="connsiteX16" fmla="*/ 0 w 4242816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2816" h="18288" fill="none" extrusionOk="0">
                <a:moveTo>
                  <a:pt x="0" y="0"/>
                </a:moveTo>
                <a:cubicBezTo>
                  <a:pt x="249934" y="1471"/>
                  <a:pt x="379877" y="-29444"/>
                  <a:pt x="690973" y="0"/>
                </a:cubicBezTo>
                <a:cubicBezTo>
                  <a:pt x="1002069" y="29444"/>
                  <a:pt x="1021583" y="17501"/>
                  <a:pt x="1212233" y="0"/>
                </a:cubicBezTo>
                <a:cubicBezTo>
                  <a:pt x="1402883" y="-17501"/>
                  <a:pt x="1678760" y="5386"/>
                  <a:pt x="1860778" y="0"/>
                </a:cubicBezTo>
                <a:cubicBezTo>
                  <a:pt x="2042796" y="-5386"/>
                  <a:pt x="2245608" y="-22401"/>
                  <a:pt x="2424466" y="0"/>
                </a:cubicBezTo>
                <a:cubicBezTo>
                  <a:pt x="2603324" y="22401"/>
                  <a:pt x="2890020" y="33806"/>
                  <a:pt x="3115439" y="0"/>
                </a:cubicBezTo>
                <a:cubicBezTo>
                  <a:pt x="3340858" y="-33806"/>
                  <a:pt x="3428300" y="18628"/>
                  <a:pt x="3636699" y="0"/>
                </a:cubicBezTo>
                <a:cubicBezTo>
                  <a:pt x="3845098" y="-18628"/>
                  <a:pt x="4108824" y="5541"/>
                  <a:pt x="4242816" y="0"/>
                </a:cubicBezTo>
                <a:cubicBezTo>
                  <a:pt x="4242066" y="4160"/>
                  <a:pt x="4243125" y="10356"/>
                  <a:pt x="4242816" y="18288"/>
                </a:cubicBezTo>
                <a:cubicBezTo>
                  <a:pt x="4113424" y="32735"/>
                  <a:pt x="3768327" y="47567"/>
                  <a:pt x="3636699" y="18288"/>
                </a:cubicBezTo>
                <a:cubicBezTo>
                  <a:pt x="3505071" y="-10991"/>
                  <a:pt x="3294208" y="-4990"/>
                  <a:pt x="3030583" y="18288"/>
                </a:cubicBezTo>
                <a:cubicBezTo>
                  <a:pt x="2766958" y="41566"/>
                  <a:pt x="2649277" y="20974"/>
                  <a:pt x="2466894" y="18288"/>
                </a:cubicBezTo>
                <a:cubicBezTo>
                  <a:pt x="2284511" y="15602"/>
                  <a:pt x="2151277" y="1154"/>
                  <a:pt x="1988062" y="18288"/>
                </a:cubicBezTo>
                <a:cubicBezTo>
                  <a:pt x="1824847" y="35422"/>
                  <a:pt x="1691359" y="9265"/>
                  <a:pt x="1466802" y="18288"/>
                </a:cubicBezTo>
                <a:cubicBezTo>
                  <a:pt x="1242245" y="27311"/>
                  <a:pt x="1006161" y="36605"/>
                  <a:pt x="860686" y="18288"/>
                </a:cubicBezTo>
                <a:cubicBezTo>
                  <a:pt x="715211" y="-29"/>
                  <a:pt x="242774" y="46538"/>
                  <a:pt x="0" y="18288"/>
                </a:cubicBezTo>
                <a:cubicBezTo>
                  <a:pt x="-146" y="11482"/>
                  <a:pt x="-422" y="5192"/>
                  <a:pt x="0" y="0"/>
                </a:cubicBezTo>
                <a:close/>
              </a:path>
              <a:path w="4242816" h="18288" stroke="0" extrusionOk="0">
                <a:moveTo>
                  <a:pt x="0" y="0"/>
                </a:moveTo>
                <a:cubicBezTo>
                  <a:pt x="259751" y="-14018"/>
                  <a:pt x="356632" y="-15007"/>
                  <a:pt x="521260" y="0"/>
                </a:cubicBezTo>
                <a:cubicBezTo>
                  <a:pt x="685888" y="15007"/>
                  <a:pt x="885786" y="5167"/>
                  <a:pt x="1212233" y="0"/>
                </a:cubicBezTo>
                <a:cubicBezTo>
                  <a:pt x="1538680" y="-5167"/>
                  <a:pt x="1458849" y="7951"/>
                  <a:pt x="1691065" y="0"/>
                </a:cubicBezTo>
                <a:cubicBezTo>
                  <a:pt x="1923281" y="-7951"/>
                  <a:pt x="1985780" y="-16303"/>
                  <a:pt x="2169897" y="0"/>
                </a:cubicBezTo>
                <a:cubicBezTo>
                  <a:pt x="2354014" y="16303"/>
                  <a:pt x="2633054" y="-2739"/>
                  <a:pt x="2776014" y="0"/>
                </a:cubicBezTo>
                <a:cubicBezTo>
                  <a:pt x="2918974" y="2739"/>
                  <a:pt x="3112688" y="-15682"/>
                  <a:pt x="3339702" y="0"/>
                </a:cubicBezTo>
                <a:cubicBezTo>
                  <a:pt x="3566716" y="15682"/>
                  <a:pt x="4015278" y="-28467"/>
                  <a:pt x="4242816" y="0"/>
                </a:cubicBezTo>
                <a:cubicBezTo>
                  <a:pt x="4243501" y="7633"/>
                  <a:pt x="4242294" y="10002"/>
                  <a:pt x="4242816" y="18288"/>
                </a:cubicBezTo>
                <a:cubicBezTo>
                  <a:pt x="3924964" y="16283"/>
                  <a:pt x="3746362" y="-1805"/>
                  <a:pt x="3551843" y="18288"/>
                </a:cubicBezTo>
                <a:cubicBezTo>
                  <a:pt x="3357324" y="38381"/>
                  <a:pt x="3126422" y="47156"/>
                  <a:pt x="2860870" y="18288"/>
                </a:cubicBezTo>
                <a:cubicBezTo>
                  <a:pt x="2595318" y="-10580"/>
                  <a:pt x="2572437" y="11441"/>
                  <a:pt x="2297182" y="18288"/>
                </a:cubicBezTo>
                <a:cubicBezTo>
                  <a:pt x="2021927" y="25135"/>
                  <a:pt x="1916908" y="33601"/>
                  <a:pt x="1733493" y="18288"/>
                </a:cubicBezTo>
                <a:cubicBezTo>
                  <a:pt x="1550078" y="2975"/>
                  <a:pt x="1412440" y="27896"/>
                  <a:pt x="1212233" y="18288"/>
                </a:cubicBezTo>
                <a:cubicBezTo>
                  <a:pt x="1012026" y="8680"/>
                  <a:pt x="914386" y="13859"/>
                  <a:pt x="648545" y="18288"/>
                </a:cubicBezTo>
                <a:cubicBezTo>
                  <a:pt x="382704" y="22717"/>
                  <a:pt x="233522" y="39342"/>
                  <a:pt x="0" y="18288"/>
                </a:cubicBezTo>
                <a:cubicBezTo>
                  <a:pt x="-772" y="13661"/>
                  <a:pt x="-839" y="849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443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497D3-64D7-4B80-A3EF-80507996F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6046" y="492125"/>
            <a:ext cx="7775954" cy="1325563"/>
          </a:xfrm>
        </p:spPr>
        <p:txBody>
          <a:bodyPr/>
          <a:lstStyle/>
          <a:p>
            <a:r>
              <a:rPr lang="en-US" dirty="0">
                <a:latin typeface="Arial Nova" panose="020B0504020202020204" pitchFamily="34" charset="0"/>
              </a:rPr>
              <a:t>ADDITIONAL SUGGUSTIONS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1BD82-A637-4A89-A65D-7D6C40259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1344" y="2460625"/>
            <a:ext cx="7179055" cy="3000375"/>
          </a:xfrm>
        </p:spPr>
        <p:txBody>
          <a:bodyPr>
            <a:normAutofit/>
          </a:bodyPr>
          <a:lstStyle/>
          <a:p>
            <a:r>
              <a:rPr lang="en-US" dirty="0">
                <a:latin typeface="Arial Nova" panose="020B0504020202020204" pitchFamily="34" charset="0"/>
              </a:rPr>
              <a:t>Increase the number of epoch</a:t>
            </a:r>
          </a:p>
          <a:p>
            <a:endParaRPr lang="en-US" dirty="0">
              <a:latin typeface="Arial Nova" panose="020B0504020202020204" pitchFamily="34" charset="0"/>
            </a:endParaRPr>
          </a:p>
          <a:p>
            <a:r>
              <a:rPr lang="en-US" dirty="0">
                <a:latin typeface="Arial Nova" panose="020B0504020202020204" pitchFamily="34" charset="0"/>
              </a:rPr>
              <a:t>Increase the number of layers  </a:t>
            </a:r>
          </a:p>
          <a:p>
            <a:endParaRPr lang="en-US" dirty="0">
              <a:latin typeface="Arial Nova" panose="020B0504020202020204" pitchFamily="34" charset="0"/>
            </a:endParaRPr>
          </a:p>
          <a:p>
            <a:r>
              <a:rPr lang="en-US" dirty="0">
                <a:latin typeface="Arial Nova" panose="020B0504020202020204" pitchFamily="34" charset="0"/>
              </a:rPr>
              <a:t>Use resampling, under-sampling or over-sampling method to make data balanced.</a:t>
            </a:r>
          </a:p>
          <a:p>
            <a:endParaRPr lang="en-US" dirty="0">
              <a:latin typeface="Arial Nova" panose="020B0504020202020204" pitchFamily="34" charset="0"/>
            </a:endParaRPr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0401166A-B6A8-439A-B6A9-8FE733DA42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24" r="1" b="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81781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095FA-C9AC-49EA-92A8-F01874307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1350" y="2447131"/>
            <a:ext cx="9613900" cy="19637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3800" i="1" dirty="0">
                <a:latin typeface="Arial Nova" panose="020B0504020202020204" pitchFamily="34" charset="0"/>
              </a:rPr>
              <a:t>Thank</a:t>
            </a:r>
            <a:r>
              <a:rPr lang="en-US" sz="13800" dirty="0">
                <a:latin typeface="Arial Nova" panose="020B0504020202020204" pitchFamily="34" charset="0"/>
              </a:rPr>
              <a:t> </a:t>
            </a:r>
            <a:r>
              <a:rPr lang="en-US" sz="13800" i="1" dirty="0">
                <a:latin typeface="Arial Nova" panose="020B0504020202020204" pitchFamily="34" charset="0"/>
              </a:rPr>
              <a:t>you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95A184-3894-4E24-AF46-DAD0D281E40B}"/>
              </a:ext>
            </a:extLst>
          </p:cNvPr>
          <p:cNvSpPr/>
          <p:nvPr/>
        </p:nvSpPr>
        <p:spPr>
          <a:xfrm>
            <a:off x="0" y="6176963"/>
            <a:ext cx="12192000" cy="68103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94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DD4D9-1ED8-4164-B227-76A2E9DFE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3200" dirty="0"/>
              <a:t>There are so many movie categories on Netflix</a:t>
            </a:r>
            <a:endParaRPr lang="en-US" sz="3200" dirty="0"/>
          </a:p>
        </p:txBody>
      </p:sp>
      <p:pic>
        <p:nvPicPr>
          <p:cNvPr id="5" name="Content Placeholder 4" descr="A picture containing text, newspaper&#10;&#10;Description automatically generated">
            <a:extLst>
              <a:ext uri="{FF2B5EF4-FFF2-40B4-BE49-F238E27FC236}">
                <a16:creationId xmlns:a16="http://schemas.microsoft.com/office/drawing/2014/main" id="{FFE74D72-79B1-41CB-B798-D9A406EA35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" r="1" b="12561"/>
          <a:stretch/>
        </p:blipFill>
        <p:spPr>
          <a:xfrm>
            <a:off x="640080" y="640080"/>
            <a:ext cx="1091184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6811153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39414C15-DBE9-45B7-BDB1-62BABFA3E5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24" r="1" b="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9F7BC512-336F-481A-9EAD-3591C0739A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99" b="-4"/>
          <a:stretch/>
        </p:blipFill>
        <p:spPr>
          <a:xfrm>
            <a:off x="5297762" y="2311447"/>
            <a:ext cx="6489013" cy="421736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54D0D1B-20FE-40EF-967A-6FAA8F482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488" y="328613"/>
            <a:ext cx="6251575" cy="178435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Count of Movie Categories</a:t>
            </a:r>
          </a:p>
        </p:txBody>
      </p:sp>
    </p:spTree>
    <p:extLst>
      <p:ext uri="{BB962C8B-B14F-4D97-AF65-F5344CB8AC3E}">
        <p14:creationId xmlns:p14="http://schemas.microsoft.com/office/powerpoint/2010/main" val="3764810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63C2D82-D4FA-4A37-BB01-1E7B21E4F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5199" y="634058"/>
            <a:ext cx="1128382" cy="847206"/>
            <a:chOff x="5307830" y="325570"/>
            <a:chExt cx="1128382" cy="8472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C94E7FEF-0CE9-4AC2-94BB-02230C6DC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EB546CC0-C1BC-48D2-8DA9-4B6028316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" name="Freeform 5">
            <a:extLst>
              <a:ext uri="{FF2B5EF4-FFF2-40B4-BE49-F238E27FC236}">
                <a16:creationId xmlns:a16="http://schemas.microsoft.com/office/drawing/2014/main" id="{BD2BFF02-DF78-4F07-B176-52514E131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62174" y="1653645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DB06EAB-7D8C-403A-86C5-B5FD79A1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2865" y="634058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8B77944-B2F7-4A00-9B46-09BEC9D3C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964" y="1395555"/>
            <a:ext cx="1846470" cy="127325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0A8BD-28CD-4453-99A0-C9D50C43E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059" y="4103265"/>
            <a:ext cx="6811114" cy="11280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goal of this project is to identify distinct movie categories based on movie description.</a:t>
            </a:r>
          </a:p>
          <a:p>
            <a:endParaRPr lang="en-US" dirty="0"/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39414C15-DBE9-45B7-BDB1-62BABFA3E5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24" r="1" b="1"/>
          <a:stretch/>
        </p:blipFill>
        <p:spPr>
          <a:xfrm>
            <a:off x="8314330" y="2102491"/>
            <a:ext cx="2184927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824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675A44B-603D-4E4A-8908-355BEE437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7" y="649674"/>
            <a:ext cx="4284420" cy="16871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Tokenzation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414" y="642750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1">
            <a:extLst>
              <a:ext uri="{FF2B5EF4-FFF2-40B4-BE49-F238E27FC236}">
                <a16:creationId xmlns:a16="http://schemas.microsoft.com/office/drawing/2014/main" id="{1AB89854-F971-4E43-B244-B95962169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2023" y="851281"/>
            <a:ext cx="4293053" cy="1485536"/>
          </a:xfrm>
        </p:spPr>
        <p:txBody>
          <a:bodyPr>
            <a:normAutofit/>
          </a:bodyPr>
          <a:lstStyle/>
          <a:p>
            <a:r>
              <a:rPr lang="en-US" sz="1600"/>
              <a:t>Split up movie description text into words. </a:t>
            </a:r>
          </a:p>
          <a:p>
            <a:r>
              <a:rPr lang="en-US" sz="1600"/>
              <a:t>Transform each text to a sequence of integers.  </a:t>
            </a:r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39414C15-DBE9-45B7-BDB1-62BABFA3E5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24" r="1" b="1"/>
          <a:stretch/>
        </p:blipFill>
        <p:spPr>
          <a:xfrm>
            <a:off x="1234240" y="2112617"/>
            <a:ext cx="2877655" cy="4237383"/>
          </a:xfrm>
          <a:prstGeom prst="rect">
            <a:avLst/>
          </a:prstGeom>
        </p:spPr>
      </p:pic>
      <p:pic>
        <p:nvPicPr>
          <p:cNvPr id="12" name="Content Placeholder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BD688220-4A85-4754-B799-4929EEEE46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394" y="2631774"/>
            <a:ext cx="4223366" cy="357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335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39414C15-DBE9-45B7-BDB1-62BABFA3E5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24" r="1" b="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969C4E7-A648-417D-9F31-936BFF0BF16F}"/>
              </a:ext>
            </a:extLst>
          </p:cNvPr>
          <p:cNvSpPr txBox="1">
            <a:spLocks/>
          </p:cNvSpPr>
          <p:nvPr/>
        </p:nvSpPr>
        <p:spPr>
          <a:xfrm>
            <a:off x="4889500" y="728941"/>
            <a:ext cx="6921500" cy="50295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100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542ABEC8-46D2-4391-A0DF-03006AEB33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039730"/>
              </p:ext>
            </p:extLst>
          </p:nvPr>
        </p:nvGraphicFramePr>
        <p:xfrm>
          <a:off x="5054600" y="516466"/>
          <a:ext cx="71374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B244FEC4-8CBC-41CD-88D7-D59111EA9DE7}"/>
              </a:ext>
            </a:extLst>
          </p:cNvPr>
          <p:cNvSpPr txBox="1"/>
          <p:nvPr/>
        </p:nvSpPr>
        <p:spPr>
          <a:xfrm>
            <a:off x="6902450" y="2594047"/>
            <a:ext cx="1447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Deep Learning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6F7698-02F9-4CF4-AD08-907B6FB2A2ED}"/>
              </a:ext>
            </a:extLst>
          </p:cNvPr>
          <p:cNvSpPr txBox="1"/>
          <p:nvPr/>
        </p:nvSpPr>
        <p:spPr>
          <a:xfrm>
            <a:off x="9350755" y="2653641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LSTM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DB9EFC-5547-40A2-892A-B8FD54055F3F}"/>
              </a:ext>
            </a:extLst>
          </p:cNvPr>
          <p:cNvSpPr txBox="1"/>
          <p:nvPr/>
        </p:nvSpPr>
        <p:spPr>
          <a:xfrm>
            <a:off x="8201406" y="4818972"/>
            <a:ext cx="1211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GRU</a:t>
            </a:r>
          </a:p>
        </p:txBody>
      </p:sp>
      <p:pic>
        <p:nvPicPr>
          <p:cNvPr id="1026" name="Picture 2" descr="Modeling Icons - 3,919 free vector icons">
            <a:extLst>
              <a:ext uri="{FF2B5EF4-FFF2-40B4-BE49-F238E27FC236}">
                <a16:creationId xmlns:a16="http://schemas.microsoft.com/office/drawing/2014/main" id="{DA93EA5F-61BF-451C-AAD0-3E54D06C0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2639" y="2026708"/>
            <a:ext cx="472016" cy="472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nnection, framework, model, network, sharing, structure icon - Download  on Iconfinder">
            <a:extLst>
              <a:ext uri="{FF2B5EF4-FFF2-40B4-BE49-F238E27FC236}">
                <a16:creationId xmlns:a16="http://schemas.microsoft.com/office/drawing/2014/main" id="{7F4C217C-3DEA-40BF-BA16-627761078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241296" y="2001106"/>
            <a:ext cx="523220" cy="5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tom Atomic Model Icon - Free vector graphic on Pixabay">
            <a:extLst>
              <a:ext uri="{FF2B5EF4-FFF2-40B4-BE49-F238E27FC236}">
                <a16:creationId xmlns:a16="http://schemas.microsoft.com/office/drawing/2014/main" id="{B81A41C4-9A58-43E7-BE69-5219924D2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160852"/>
            <a:ext cx="665899" cy="588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1920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39414C15-DBE9-45B7-BDB1-62BABFA3E5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24" r="1" b="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C9FC64-5FC5-4A1E-B964-99BF0BC25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9055" y="1575571"/>
            <a:ext cx="6515765" cy="3339329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F191B2F-F981-407C-8921-4B7FFF007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1089" y="5282429"/>
            <a:ext cx="4075054" cy="914857"/>
          </a:xfrm>
        </p:spPr>
        <p:txBody>
          <a:bodyPr anchor="t">
            <a:normAutofit/>
          </a:bodyPr>
          <a:lstStyle/>
          <a:p>
            <a:r>
              <a:rPr lang="en-US" sz="2000" dirty="0"/>
              <a:t>Training Set Accuracy: 94.65%</a:t>
            </a:r>
          </a:p>
          <a:p>
            <a:r>
              <a:rPr lang="en-US" sz="2000" dirty="0"/>
              <a:t>Test Set Accuracy: 87.1</a:t>
            </a:r>
            <a:r>
              <a:rPr lang="en-US" sz="2000" dirty="0">
                <a:solidFill>
                  <a:schemeClr val="bg1"/>
                </a:solidFill>
              </a:rPr>
              <a:t>%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464B70-2A43-47B5-8A1E-DD9BB8A1A14B}"/>
              </a:ext>
            </a:extLst>
          </p:cNvPr>
          <p:cNvSpPr txBox="1"/>
          <p:nvPr/>
        </p:nvSpPr>
        <p:spPr>
          <a:xfrm>
            <a:off x="6477000" y="868587"/>
            <a:ext cx="4254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DNN ACCURACY RESULTS</a:t>
            </a:r>
          </a:p>
        </p:txBody>
      </p:sp>
    </p:spTree>
    <p:extLst>
      <p:ext uri="{BB962C8B-B14F-4D97-AF65-F5344CB8AC3E}">
        <p14:creationId xmlns:p14="http://schemas.microsoft.com/office/powerpoint/2010/main" val="349589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39414C15-DBE9-45B7-BDB1-62BABFA3E5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24" r="1" b="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D464B70-2A43-47B5-8A1E-DD9BB8A1A14B}"/>
              </a:ext>
            </a:extLst>
          </p:cNvPr>
          <p:cNvSpPr txBox="1"/>
          <p:nvPr/>
        </p:nvSpPr>
        <p:spPr>
          <a:xfrm>
            <a:off x="6477000" y="868587"/>
            <a:ext cx="4254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LSTM ACCURACY 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7DA756-6D40-4DD5-AA1E-958AC227C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3805" y="1807959"/>
            <a:ext cx="6909963" cy="347447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62B58C-A19F-45A6-9EE5-B5A1D3027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5290" y="5487393"/>
            <a:ext cx="4075054" cy="862607"/>
          </a:xfrm>
        </p:spPr>
        <p:txBody>
          <a:bodyPr anchor="t">
            <a:normAutofit/>
          </a:bodyPr>
          <a:lstStyle/>
          <a:p>
            <a:r>
              <a:rPr lang="en-US" sz="2000" dirty="0"/>
              <a:t>Training Set Accuracy: 79.17%</a:t>
            </a:r>
          </a:p>
          <a:p>
            <a:r>
              <a:rPr lang="en-US" sz="2000" dirty="0"/>
              <a:t>Test Set Accuracy: 79.6%</a:t>
            </a:r>
          </a:p>
        </p:txBody>
      </p:sp>
    </p:spTree>
    <p:extLst>
      <p:ext uri="{BB962C8B-B14F-4D97-AF65-F5344CB8AC3E}">
        <p14:creationId xmlns:p14="http://schemas.microsoft.com/office/powerpoint/2010/main" val="2936668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39414C15-DBE9-45B7-BDB1-62BABFA3E5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24" r="1" b="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D464B70-2A43-47B5-8A1E-DD9BB8A1A14B}"/>
              </a:ext>
            </a:extLst>
          </p:cNvPr>
          <p:cNvSpPr txBox="1"/>
          <p:nvPr/>
        </p:nvSpPr>
        <p:spPr>
          <a:xfrm>
            <a:off x="6477000" y="660714"/>
            <a:ext cx="4254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GRU ACCURACY 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CA7B35-1DD8-450A-8C43-51157D04B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370" y="1391807"/>
            <a:ext cx="7022794" cy="3890622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75D0E61-95AD-4989-A8B8-FC9558458C49}"/>
              </a:ext>
            </a:extLst>
          </p:cNvPr>
          <p:cNvSpPr txBox="1">
            <a:spLocks/>
          </p:cNvSpPr>
          <p:nvPr/>
        </p:nvSpPr>
        <p:spPr>
          <a:xfrm>
            <a:off x="6458240" y="5453493"/>
            <a:ext cx="3562060" cy="9981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Training Set Accuracy: 91.3%</a:t>
            </a:r>
          </a:p>
          <a:p>
            <a:r>
              <a:rPr lang="en-US" sz="2000" dirty="0"/>
              <a:t>Test Set Accuracy: 83.2%</a:t>
            </a:r>
          </a:p>
        </p:txBody>
      </p:sp>
    </p:spTree>
    <p:extLst>
      <p:ext uri="{BB962C8B-B14F-4D97-AF65-F5344CB8AC3E}">
        <p14:creationId xmlns:p14="http://schemas.microsoft.com/office/powerpoint/2010/main" val="3230375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130</Words>
  <Application>Microsoft Office PowerPoint</Application>
  <PresentationFormat>Widescreen</PresentationFormat>
  <Paragraphs>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Nova</vt:lpstr>
      <vt:lpstr>Calibri</vt:lpstr>
      <vt:lpstr>Calibri Light</vt:lpstr>
      <vt:lpstr>Office Theme</vt:lpstr>
      <vt:lpstr>NETFLIX MOVIE GROUP CLUSTERING</vt:lpstr>
      <vt:lpstr>There are so many movie categories on Netflix</vt:lpstr>
      <vt:lpstr>Count of Movie Categories</vt:lpstr>
      <vt:lpstr>PowerPoint Presentation</vt:lpstr>
      <vt:lpstr>Tokenzation</vt:lpstr>
      <vt:lpstr>PowerPoint Presentation</vt:lpstr>
      <vt:lpstr>PowerPoint Presentation</vt:lpstr>
      <vt:lpstr>PowerPoint Presentation</vt:lpstr>
      <vt:lpstr>PowerPoint Presentation</vt:lpstr>
      <vt:lpstr>ADDITIONAL SUGGUSTIONS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 Movie Cluster</dc:title>
  <dc:creator>Jeffrey Mao</dc:creator>
  <cp:lastModifiedBy>Jeffrey Mao</cp:lastModifiedBy>
  <cp:revision>21</cp:revision>
  <dcterms:created xsi:type="dcterms:W3CDTF">2021-05-01T17:40:06Z</dcterms:created>
  <dcterms:modified xsi:type="dcterms:W3CDTF">2021-05-01T22:39:04Z</dcterms:modified>
</cp:coreProperties>
</file>