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recent logistic regression analysis on 23-year-old data (Letkiewicz &amp; Heckman, 2018) analyzed various predictors of homeownership among a sample of approximately 1,000 households.</a:t>
            </a:r>
            <a:endParaRPr/>
          </a:p>
          <a:p>
            <a:pPr indent="0" lvl="0" marL="0" rtl="0" algn="l">
              <a:spcBef>
                <a:spcPts val="0"/>
              </a:spcBef>
              <a:spcAft>
                <a:spcPts val="0"/>
              </a:spcAft>
              <a:buNone/>
            </a:pPr>
            <a:r>
              <a:rPr lang="en"/>
              <a:t>Considering that 2 major economic recessions have occurred since the time of the collection of the data in the Letkiewicz and Heckman (2018) study, the present study advances the research in the prediction of homeownership, especially by using data collected after the two major recessions of the 2000s (e.g., Kim &amp; Chen, 2020), increasing the sample size by nearly 10 times, and partitioning the data set into training and validation partitions in an effort to downplay the effects of overfitting the predictive model.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e65c01b16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e65c01b16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e65c01b1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e65c01b1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e65c01b16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e65c01b16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e65c01b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65c01b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t>Trey</a:t>
            </a:r>
            <a:endParaRPr sz="1200"/>
          </a:p>
          <a:p>
            <a:pPr indent="-304800" lvl="0" marL="457200" rtl="0" algn="l">
              <a:lnSpc>
                <a:spcPct val="115000"/>
              </a:lnSpc>
              <a:spcBef>
                <a:spcPts val="0"/>
              </a:spcBef>
              <a:spcAft>
                <a:spcPts val="0"/>
              </a:spcAft>
              <a:buClr>
                <a:schemeClr val="dk2"/>
              </a:buClr>
              <a:buSzPts val="1200"/>
              <a:buChar char="●"/>
            </a:pPr>
            <a:r>
              <a:rPr lang="en" sz="1200">
                <a:solidFill>
                  <a:schemeClr val="dk1"/>
                </a:solidFill>
              </a:rPr>
              <a:t>Therefore, given that we are working a cross-section of survey data, our success is defined as being able to predict homeownership or non-homeownership more accurately than 50%-50% in context following the two major recessions.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Our data come from the 2017 Release of the Panel Study of Income Dynamics, conducted every other year on the same households by the Institute for Social Research, Survey Research Center, at the University of Michigan.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n = 9,607 but this was subsequently and randomly split into a 70% training (n = 6,724) and 30% testing (n = 2,883) partition.</a:t>
            </a:r>
            <a:endParaRPr sz="13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e65c01b1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e65c01b1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Trey</a:t>
            </a:r>
            <a:endParaRPr sz="1200">
              <a:solidFill>
                <a:schemeClr val="dk1"/>
              </a:solidFill>
            </a:endParaRPr>
          </a:p>
          <a:p>
            <a:pPr indent="0" lvl="0" marL="0" rtl="0" algn="l">
              <a:spcBef>
                <a:spcPts val="0"/>
              </a:spcBef>
              <a:spcAft>
                <a:spcPts val="0"/>
              </a:spcAft>
              <a:buNone/>
            </a:pPr>
            <a:r>
              <a:rPr lang="en" sz="1200">
                <a:solidFill>
                  <a:schemeClr val="dk1"/>
                </a:solidFill>
              </a:rPr>
              <a:t>n = 9,607 but this was subsequently and randomly split into a 70% training (n = 6,724) and 30% testing (n = 2,883) partition.</a:t>
            </a:r>
            <a:endParaRPr sz="13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e65c01b1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e65c01b1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Myla</a:t>
            </a:r>
            <a:endParaRPr/>
          </a:p>
          <a:p>
            <a:pPr indent="-298450" lvl="0" marL="457200" rtl="0" algn="l">
              <a:spcBef>
                <a:spcPts val="0"/>
              </a:spcBef>
              <a:spcAft>
                <a:spcPts val="0"/>
              </a:spcAft>
              <a:buSzPts val="1100"/>
              <a:buChar char="-"/>
            </a:pPr>
            <a:r>
              <a:rPr lang="en"/>
              <a:t>Outcome Variable: Homeownership, a dichotomous variable where 1 denotes homeownership, 0 otherwise.</a:t>
            </a:r>
            <a:endParaRPr/>
          </a:p>
          <a:p>
            <a:pPr indent="-298450" lvl="0" marL="457200" rtl="0" algn="l">
              <a:spcBef>
                <a:spcPts val="0"/>
              </a:spcBef>
              <a:spcAft>
                <a:spcPts val="0"/>
              </a:spcAft>
              <a:buSzPts val="1100"/>
              <a:buChar char="-"/>
            </a:pPr>
            <a:r>
              <a:rPr lang="en"/>
              <a:t>6 Dichotomous Predictor Variables: Coded as one for the presence or espousal (zero for the absence) of the following socioeconomic characteristics of the households: car ownership, business ownership, health insurance, any college education from an Associate’s degree through a Doctoral degree, whether the head of the household was retired, and high life satisfaction (responding as completely satisfied or very satisfied with one’s present life conditions).</a:t>
            </a:r>
            <a:endParaRPr/>
          </a:p>
          <a:p>
            <a:pPr indent="-298450" lvl="0" marL="457200" rtl="0" algn="l">
              <a:spcBef>
                <a:spcPts val="0"/>
              </a:spcBef>
              <a:spcAft>
                <a:spcPts val="0"/>
              </a:spcAft>
              <a:buSzPts val="1100"/>
              <a:buChar char="-"/>
            </a:pPr>
            <a:r>
              <a:rPr lang="en"/>
              <a:t>2 Continuous Predictor Variables: Household size, operationalized as the number of people (including the head of household) in the respondents’ house, and the natural log of the head of household’s age.</a:t>
            </a:r>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Talk about why we dropped </a:t>
            </a:r>
            <a:r>
              <a:rPr b="1" lang="en" sz="1200">
                <a:solidFill>
                  <a:schemeClr val="dk1"/>
                </a:solidFill>
              </a:rPr>
              <a:t>familyid', 'age', 'dwellingunit', 'employmnt', 'RELEASENUMBER', 'salaryamnt', 'age2', 'worknow', 'numbercars'</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e65c01b1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e65c01b1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Myla</a:t>
            </a:r>
            <a:endParaRPr/>
          </a:p>
          <a:p>
            <a:pPr indent="-298450" lvl="0" marL="457200" rtl="0" algn="l">
              <a:spcBef>
                <a:spcPts val="0"/>
              </a:spcBef>
              <a:spcAft>
                <a:spcPts val="0"/>
              </a:spcAft>
              <a:buSzPts val="1100"/>
              <a:buChar char="-"/>
            </a:pPr>
            <a:r>
              <a:rPr lang="en"/>
              <a:t>In comparison to the data utilized in the Letkiewicz and Heckman (2018) study, our project assumes that two major economic recessions had taken place already, with the most recent being the recession of 2007 and 2008. This also includes an assumption that our survey sampling frame had approximately nine to ten years to financially recover from the most-recent recession, given that our data were collected in 2017. We also assume that our survey participants answered completely and honestly.</a:t>
            </a:r>
            <a:endParaRPr/>
          </a:p>
          <a:p>
            <a:pPr indent="-298450" lvl="0" marL="457200" rtl="0" algn="l">
              <a:spcBef>
                <a:spcPts val="0"/>
              </a:spcBef>
              <a:spcAft>
                <a:spcPts val="0"/>
              </a:spcAft>
              <a:buSzPts val="1100"/>
              <a:buChar char="-"/>
            </a:pPr>
            <a:r>
              <a:rPr lang="en"/>
              <a:t>The project also </a:t>
            </a:r>
            <a:r>
              <a:rPr b="1" lang="en"/>
              <a:t>assumes</a:t>
            </a:r>
            <a:r>
              <a:rPr lang="en"/>
              <a:t> that the data were normally distributed. In fact, one of our variables, the natural logarithm of the household head’s age, is a log transformation of a raw age variable in order to render this variable normal.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e65c01b16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e65c01b16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Eric</a:t>
            </a:r>
            <a:endParaRPr/>
          </a:p>
          <a:p>
            <a:pPr indent="-298450" lvl="0" marL="457200" rtl="0" algn="l">
              <a:spcBef>
                <a:spcPts val="0"/>
              </a:spcBef>
              <a:spcAft>
                <a:spcPts val="0"/>
              </a:spcAft>
              <a:buSzPts val="1100"/>
              <a:buChar char="-"/>
            </a:pPr>
            <a:r>
              <a:rPr lang="en"/>
              <a:t>Displaying the confusion matrix for each the test and training.</a:t>
            </a:r>
            <a:endParaRPr/>
          </a:p>
          <a:p>
            <a:pPr indent="-298450" lvl="0" marL="457200" rtl="0" algn="l">
              <a:spcBef>
                <a:spcPts val="0"/>
              </a:spcBef>
              <a:spcAft>
                <a:spcPts val="0"/>
              </a:spcAft>
              <a:buSzPts val="1100"/>
              <a:buChar char="-"/>
            </a:pPr>
            <a:r>
              <a:rPr lang="en"/>
              <a:t>For the training set, the total of true positives (those correctly classified as yes) and true negatives (those correctly classified as no) was 5007 out of 6724 observations (74.46%).</a:t>
            </a:r>
            <a:endParaRPr/>
          </a:p>
          <a:p>
            <a:pPr indent="-298450" lvl="0" marL="457200" rtl="0" algn="l">
              <a:spcBef>
                <a:spcPts val="0"/>
              </a:spcBef>
              <a:spcAft>
                <a:spcPts val="0"/>
              </a:spcAft>
              <a:buSzPts val="1100"/>
              <a:buChar char="-"/>
            </a:pPr>
            <a:r>
              <a:rPr lang="en"/>
              <a:t>For the test set, the total of true positives</a:t>
            </a:r>
            <a:r>
              <a:rPr lang="en">
                <a:solidFill>
                  <a:schemeClr val="dk1"/>
                </a:solidFill>
              </a:rPr>
              <a:t> (those correctly classified as yes) and true negatives (those correctly classified as no) was 2207 out of 2883 observations (76.55%).</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model is a more than capable predictors, staying within .03 of each other in regards to the confusion matrices.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e65c01b1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e65c01b1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a:p>
            <a:pPr indent="0" lvl="0" marL="0" rtl="0" algn="l">
              <a:spcBef>
                <a:spcPts val="0"/>
              </a:spcBef>
              <a:spcAft>
                <a:spcPts val="0"/>
              </a:spcAft>
              <a:buNone/>
            </a:pPr>
            <a:r>
              <a:rPr lang="en"/>
              <a:t>In previous classes, we found that the ROC curve was a great way to measure logistic regression accuracy. The closer to 1, the better the model, and this ROC curve is pretty solid.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e65c01b16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e65c01b16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Eric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Displaying the confusion matrix for the random forest set.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the training set, the total of true positives (those correctly classified as yes) and true negatives (those correctly classified as no) was 7650 out of 9607 observations (79.63%).</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model is effective as a predictor.</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e65c01b16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e65c01b16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350D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350D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350D68"/>
              </a:buClr>
              <a:buSzPts val="1800"/>
              <a:buChar char="•"/>
              <a:defRPr/>
            </a:lvl1pPr>
            <a:lvl2pPr indent="-342900" lvl="1" marL="914400" algn="l">
              <a:spcBef>
                <a:spcPts val="360"/>
              </a:spcBef>
              <a:spcAft>
                <a:spcPts val="0"/>
              </a:spcAft>
              <a:buClr>
                <a:srgbClr val="350D68"/>
              </a:buClr>
              <a:buSzPts val="1800"/>
              <a:buChar char="–"/>
              <a:defRPr/>
            </a:lvl2pPr>
            <a:lvl3pPr indent="-342900" lvl="2" marL="1371600" algn="l">
              <a:spcBef>
                <a:spcPts val="360"/>
              </a:spcBef>
              <a:spcAft>
                <a:spcPts val="0"/>
              </a:spcAft>
              <a:buClr>
                <a:srgbClr val="350D68"/>
              </a:buClr>
              <a:buSzPts val="1800"/>
              <a:buChar char="•"/>
              <a:defRPr/>
            </a:lvl3pPr>
            <a:lvl4pPr indent="-342900" lvl="3" marL="1828800" algn="l">
              <a:spcBef>
                <a:spcPts val="360"/>
              </a:spcBef>
              <a:spcAft>
                <a:spcPts val="0"/>
              </a:spcAft>
              <a:buClr>
                <a:srgbClr val="350D68"/>
              </a:buClr>
              <a:buSzPts val="1800"/>
              <a:buChar char="–"/>
              <a:defRPr/>
            </a:lvl4pPr>
            <a:lvl5pPr indent="-342900" lvl="4" marL="2286000" algn="l">
              <a:spcBef>
                <a:spcPts val="360"/>
              </a:spcBef>
              <a:spcAft>
                <a:spcPts val="0"/>
              </a:spcAft>
              <a:buClr>
                <a:srgbClr val="350D68"/>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1"/>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350D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350D68"/>
              </a:buClr>
              <a:buSzPts val="1800"/>
              <a:buChar char="•"/>
              <a:defRPr/>
            </a:lvl1pPr>
            <a:lvl2pPr indent="-342900" lvl="1" marL="914400" algn="l">
              <a:spcBef>
                <a:spcPts val="360"/>
              </a:spcBef>
              <a:spcAft>
                <a:spcPts val="0"/>
              </a:spcAft>
              <a:buClr>
                <a:srgbClr val="350D68"/>
              </a:buClr>
              <a:buSzPts val="1800"/>
              <a:buChar char="–"/>
              <a:defRPr/>
            </a:lvl2pPr>
            <a:lvl3pPr indent="-342900" lvl="2" marL="1371600" algn="l">
              <a:spcBef>
                <a:spcPts val="360"/>
              </a:spcBef>
              <a:spcAft>
                <a:spcPts val="0"/>
              </a:spcAft>
              <a:buClr>
                <a:srgbClr val="350D68"/>
              </a:buClr>
              <a:buSzPts val="1800"/>
              <a:buChar char="•"/>
              <a:defRPr/>
            </a:lvl3pPr>
            <a:lvl4pPr indent="-342900" lvl="3" marL="1828800" algn="l">
              <a:spcBef>
                <a:spcPts val="360"/>
              </a:spcBef>
              <a:spcAft>
                <a:spcPts val="0"/>
              </a:spcAft>
              <a:buClr>
                <a:srgbClr val="350D68"/>
              </a:buClr>
              <a:buSzPts val="1800"/>
              <a:buChar char="–"/>
              <a:defRPr/>
            </a:lvl4pPr>
            <a:lvl5pPr indent="-342900" lvl="4" marL="2286000" algn="l">
              <a:spcBef>
                <a:spcPts val="360"/>
              </a:spcBef>
              <a:spcAft>
                <a:spcPts val="0"/>
              </a:spcAft>
              <a:buClr>
                <a:srgbClr val="350D68"/>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 name="Google Shape;84;p13"/>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5" name="Google Shape;85;p1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350D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350D68"/>
              </a:buClr>
              <a:buSzPts val="1800"/>
              <a:buChar char="•"/>
              <a:defRPr/>
            </a:lvl1pPr>
            <a:lvl2pPr indent="-342900" lvl="1" marL="914400" algn="l">
              <a:spcBef>
                <a:spcPts val="360"/>
              </a:spcBef>
              <a:spcAft>
                <a:spcPts val="0"/>
              </a:spcAft>
              <a:buClr>
                <a:srgbClr val="350D68"/>
              </a:buClr>
              <a:buSzPts val="1800"/>
              <a:buChar char="–"/>
              <a:defRPr/>
            </a:lvl2pPr>
            <a:lvl3pPr indent="-342900" lvl="2" marL="1371600" algn="l">
              <a:spcBef>
                <a:spcPts val="360"/>
              </a:spcBef>
              <a:spcAft>
                <a:spcPts val="0"/>
              </a:spcAft>
              <a:buClr>
                <a:srgbClr val="350D68"/>
              </a:buClr>
              <a:buSzPts val="1800"/>
              <a:buChar char="•"/>
              <a:defRPr/>
            </a:lvl3pPr>
            <a:lvl4pPr indent="-342900" lvl="3" marL="1828800" algn="l">
              <a:spcBef>
                <a:spcPts val="360"/>
              </a:spcBef>
              <a:spcAft>
                <a:spcPts val="0"/>
              </a:spcAft>
              <a:buClr>
                <a:srgbClr val="350D68"/>
              </a:buClr>
              <a:buSzPts val="1800"/>
              <a:buChar char="–"/>
              <a:defRPr/>
            </a:lvl4pPr>
            <a:lvl5pPr indent="-342900" lvl="4" marL="2286000" algn="l">
              <a:spcBef>
                <a:spcPts val="360"/>
              </a:spcBef>
              <a:spcAft>
                <a:spcPts val="0"/>
              </a:spcAft>
              <a:buClr>
                <a:srgbClr val="350D68"/>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50D68"/>
              </a:buClr>
              <a:buSzPts val="4000"/>
              <a:buFont typeface="Calibri"/>
              <a:buNone/>
              <a:defRPr b="1" sz="4000" cap="none">
                <a:solidFill>
                  <a:srgbClr val="350D6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350D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350D68"/>
              </a:buClr>
              <a:buSzPts val="2800"/>
              <a:buChar char="•"/>
              <a:defRPr sz="2800"/>
            </a:lvl1pPr>
            <a:lvl2pPr indent="-381000" lvl="1" marL="914400" algn="l">
              <a:spcBef>
                <a:spcPts val="480"/>
              </a:spcBef>
              <a:spcAft>
                <a:spcPts val="0"/>
              </a:spcAft>
              <a:buClr>
                <a:srgbClr val="350D68"/>
              </a:buClr>
              <a:buSzPts val="2400"/>
              <a:buChar char="–"/>
              <a:defRPr sz="2400"/>
            </a:lvl2pPr>
            <a:lvl3pPr indent="-355600" lvl="2" marL="1371600" algn="l">
              <a:spcBef>
                <a:spcPts val="400"/>
              </a:spcBef>
              <a:spcAft>
                <a:spcPts val="0"/>
              </a:spcAft>
              <a:buClr>
                <a:srgbClr val="350D68"/>
              </a:buClr>
              <a:buSzPts val="2000"/>
              <a:buChar char="•"/>
              <a:defRPr sz="2000"/>
            </a:lvl3pPr>
            <a:lvl4pPr indent="-342900" lvl="3" marL="1828800" algn="l">
              <a:spcBef>
                <a:spcPts val="360"/>
              </a:spcBef>
              <a:spcAft>
                <a:spcPts val="0"/>
              </a:spcAft>
              <a:buClr>
                <a:srgbClr val="350D68"/>
              </a:buClr>
              <a:buSzPts val="1800"/>
              <a:buChar char="–"/>
              <a:defRPr sz="1800"/>
            </a:lvl4pPr>
            <a:lvl5pPr indent="-342900" lvl="4" marL="2286000" algn="l">
              <a:spcBef>
                <a:spcPts val="360"/>
              </a:spcBef>
              <a:spcAft>
                <a:spcPts val="0"/>
              </a:spcAft>
              <a:buClr>
                <a:srgbClr val="350D68"/>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350D68"/>
              </a:buClr>
              <a:buSzPts val="2800"/>
              <a:buChar char="•"/>
              <a:defRPr sz="2800"/>
            </a:lvl1pPr>
            <a:lvl2pPr indent="-381000" lvl="1" marL="914400" algn="l">
              <a:spcBef>
                <a:spcPts val="480"/>
              </a:spcBef>
              <a:spcAft>
                <a:spcPts val="0"/>
              </a:spcAft>
              <a:buClr>
                <a:srgbClr val="350D68"/>
              </a:buClr>
              <a:buSzPts val="2400"/>
              <a:buChar char="–"/>
              <a:defRPr sz="2400"/>
            </a:lvl2pPr>
            <a:lvl3pPr indent="-355600" lvl="2" marL="1371600" algn="l">
              <a:spcBef>
                <a:spcPts val="400"/>
              </a:spcBef>
              <a:spcAft>
                <a:spcPts val="0"/>
              </a:spcAft>
              <a:buClr>
                <a:srgbClr val="350D68"/>
              </a:buClr>
              <a:buSzPts val="2000"/>
              <a:buChar char="•"/>
              <a:defRPr sz="2000"/>
            </a:lvl3pPr>
            <a:lvl4pPr indent="-342900" lvl="3" marL="1828800" algn="l">
              <a:spcBef>
                <a:spcPts val="360"/>
              </a:spcBef>
              <a:spcAft>
                <a:spcPts val="0"/>
              </a:spcAft>
              <a:buClr>
                <a:srgbClr val="350D68"/>
              </a:buClr>
              <a:buSzPts val="1800"/>
              <a:buChar char="–"/>
              <a:defRPr sz="1800"/>
            </a:lvl4pPr>
            <a:lvl5pPr indent="-342900" lvl="4" marL="2286000" algn="l">
              <a:spcBef>
                <a:spcPts val="360"/>
              </a:spcBef>
              <a:spcAft>
                <a:spcPts val="0"/>
              </a:spcAft>
              <a:buClr>
                <a:srgbClr val="350D68"/>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350D68"/>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350D68"/>
              </a:buClr>
              <a:buSzPts val="2400"/>
              <a:buNone/>
              <a:defRPr b="1" sz="2400"/>
            </a:lvl1pPr>
            <a:lvl2pPr indent="-228600" lvl="1" marL="914400" algn="l">
              <a:spcBef>
                <a:spcPts val="400"/>
              </a:spcBef>
              <a:spcAft>
                <a:spcPts val="0"/>
              </a:spcAft>
              <a:buClr>
                <a:srgbClr val="350D68"/>
              </a:buClr>
              <a:buSzPts val="2000"/>
              <a:buNone/>
              <a:defRPr b="1" sz="2000"/>
            </a:lvl2pPr>
            <a:lvl3pPr indent="-228600" lvl="2" marL="1371600" algn="l">
              <a:spcBef>
                <a:spcPts val="360"/>
              </a:spcBef>
              <a:spcAft>
                <a:spcPts val="0"/>
              </a:spcAft>
              <a:buClr>
                <a:srgbClr val="350D68"/>
              </a:buClr>
              <a:buSzPts val="1800"/>
              <a:buNone/>
              <a:defRPr b="1" sz="1800"/>
            </a:lvl3pPr>
            <a:lvl4pPr indent="-228600" lvl="3" marL="1828800" algn="l">
              <a:spcBef>
                <a:spcPts val="320"/>
              </a:spcBef>
              <a:spcAft>
                <a:spcPts val="0"/>
              </a:spcAft>
              <a:buClr>
                <a:srgbClr val="350D68"/>
              </a:buClr>
              <a:buSzPts val="1600"/>
              <a:buNone/>
              <a:defRPr b="1" sz="1600"/>
            </a:lvl4pPr>
            <a:lvl5pPr indent="-228600" lvl="4" marL="2286000" algn="l">
              <a:spcBef>
                <a:spcPts val="320"/>
              </a:spcBef>
              <a:spcAft>
                <a:spcPts val="0"/>
              </a:spcAft>
              <a:buClr>
                <a:srgbClr val="350D68"/>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350D68"/>
              </a:buClr>
              <a:buSzPts val="2400"/>
              <a:buChar char="•"/>
              <a:defRPr sz="2400"/>
            </a:lvl1pPr>
            <a:lvl2pPr indent="-355600" lvl="1" marL="914400" algn="l">
              <a:spcBef>
                <a:spcPts val="400"/>
              </a:spcBef>
              <a:spcAft>
                <a:spcPts val="0"/>
              </a:spcAft>
              <a:buClr>
                <a:srgbClr val="350D68"/>
              </a:buClr>
              <a:buSzPts val="2000"/>
              <a:buChar char="–"/>
              <a:defRPr sz="2000"/>
            </a:lvl2pPr>
            <a:lvl3pPr indent="-342900" lvl="2" marL="1371600" algn="l">
              <a:spcBef>
                <a:spcPts val="360"/>
              </a:spcBef>
              <a:spcAft>
                <a:spcPts val="0"/>
              </a:spcAft>
              <a:buClr>
                <a:srgbClr val="350D68"/>
              </a:buClr>
              <a:buSzPts val="1800"/>
              <a:buChar char="•"/>
              <a:defRPr sz="1800"/>
            </a:lvl3pPr>
            <a:lvl4pPr indent="-330200" lvl="3" marL="1828800" algn="l">
              <a:spcBef>
                <a:spcPts val="320"/>
              </a:spcBef>
              <a:spcAft>
                <a:spcPts val="0"/>
              </a:spcAft>
              <a:buClr>
                <a:srgbClr val="350D68"/>
              </a:buClr>
              <a:buSzPts val="1600"/>
              <a:buChar char="–"/>
              <a:defRPr sz="1600"/>
            </a:lvl4pPr>
            <a:lvl5pPr indent="-330200" lvl="4" marL="2286000" algn="l">
              <a:spcBef>
                <a:spcPts val="320"/>
              </a:spcBef>
              <a:spcAft>
                <a:spcPts val="0"/>
              </a:spcAft>
              <a:buClr>
                <a:srgbClr val="350D68"/>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350D68"/>
              </a:buClr>
              <a:buSzPts val="2400"/>
              <a:buNone/>
              <a:defRPr b="1" sz="2400"/>
            </a:lvl1pPr>
            <a:lvl2pPr indent="-228600" lvl="1" marL="914400" algn="l">
              <a:spcBef>
                <a:spcPts val="400"/>
              </a:spcBef>
              <a:spcAft>
                <a:spcPts val="0"/>
              </a:spcAft>
              <a:buClr>
                <a:srgbClr val="350D68"/>
              </a:buClr>
              <a:buSzPts val="2000"/>
              <a:buNone/>
              <a:defRPr b="1" sz="2000"/>
            </a:lvl2pPr>
            <a:lvl3pPr indent="-228600" lvl="2" marL="1371600" algn="l">
              <a:spcBef>
                <a:spcPts val="360"/>
              </a:spcBef>
              <a:spcAft>
                <a:spcPts val="0"/>
              </a:spcAft>
              <a:buClr>
                <a:srgbClr val="350D68"/>
              </a:buClr>
              <a:buSzPts val="1800"/>
              <a:buNone/>
              <a:defRPr b="1" sz="1800"/>
            </a:lvl3pPr>
            <a:lvl4pPr indent="-228600" lvl="3" marL="1828800" algn="l">
              <a:spcBef>
                <a:spcPts val="320"/>
              </a:spcBef>
              <a:spcAft>
                <a:spcPts val="0"/>
              </a:spcAft>
              <a:buClr>
                <a:srgbClr val="350D68"/>
              </a:buClr>
              <a:buSzPts val="1600"/>
              <a:buNone/>
              <a:defRPr b="1" sz="1600"/>
            </a:lvl4pPr>
            <a:lvl5pPr indent="-228600" lvl="4" marL="2286000" algn="l">
              <a:spcBef>
                <a:spcPts val="320"/>
              </a:spcBef>
              <a:spcAft>
                <a:spcPts val="0"/>
              </a:spcAft>
              <a:buClr>
                <a:srgbClr val="350D68"/>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350D68"/>
              </a:buClr>
              <a:buSzPts val="2400"/>
              <a:buChar char="•"/>
              <a:defRPr sz="2400"/>
            </a:lvl1pPr>
            <a:lvl2pPr indent="-355600" lvl="1" marL="914400" algn="l">
              <a:spcBef>
                <a:spcPts val="400"/>
              </a:spcBef>
              <a:spcAft>
                <a:spcPts val="0"/>
              </a:spcAft>
              <a:buClr>
                <a:srgbClr val="350D68"/>
              </a:buClr>
              <a:buSzPts val="2000"/>
              <a:buChar char="–"/>
              <a:defRPr sz="2000"/>
            </a:lvl2pPr>
            <a:lvl3pPr indent="-342900" lvl="2" marL="1371600" algn="l">
              <a:spcBef>
                <a:spcPts val="360"/>
              </a:spcBef>
              <a:spcAft>
                <a:spcPts val="0"/>
              </a:spcAft>
              <a:buClr>
                <a:srgbClr val="350D68"/>
              </a:buClr>
              <a:buSzPts val="1800"/>
              <a:buChar char="•"/>
              <a:defRPr sz="1800"/>
            </a:lvl3pPr>
            <a:lvl4pPr indent="-330200" lvl="3" marL="1828800" algn="l">
              <a:spcBef>
                <a:spcPts val="320"/>
              </a:spcBef>
              <a:spcAft>
                <a:spcPts val="0"/>
              </a:spcAft>
              <a:buClr>
                <a:srgbClr val="350D68"/>
              </a:buClr>
              <a:buSzPts val="1600"/>
              <a:buChar char="–"/>
              <a:defRPr sz="1600"/>
            </a:lvl4pPr>
            <a:lvl5pPr indent="-330200" lvl="4" marL="2286000" algn="l">
              <a:spcBef>
                <a:spcPts val="320"/>
              </a:spcBef>
              <a:spcAft>
                <a:spcPts val="0"/>
              </a:spcAft>
              <a:buClr>
                <a:srgbClr val="350D68"/>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350D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50D68"/>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350D68"/>
              </a:buClr>
              <a:buSzPts val="3200"/>
              <a:buChar char="•"/>
              <a:defRPr sz="3200"/>
            </a:lvl1pPr>
            <a:lvl2pPr indent="-406400" lvl="1" marL="914400" algn="l">
              <a:spcBef>
                <a:spcPts val="560"/>
              </a:spcBef>
              <a:spcAft>
                <a:spcPts val="0"/>
              </a:spcAft>
              <a:buClr>
                <a:srgbClr val="350D68"/>
              </a:buClr>
              <a:buSzPts val="2800"/>
              <a:buChar char="–"/>
              <a:defRPr sz="2800"/>
            </a:lvl2pPr>
            <a:lvl3pPr indent="-381000" lvl="2" marL="1371600" algn="l">
              <a:spcBef>
                <a:spcPts val="480"/>
              </a:spcBef>
              <a:spcAft>
                <a:spcPts val="0"/>
              </a:spcAft>
              <a:buClr>
                <a:srgbClr val="350D68"/>
              </a:buClr>
              <a:buSzPts val="2400"/>
              <a:buChar char="•"/>
              <a:defRPr sz="2400"/>
            </a:lvl3pPr>
            <a:lvl4pPr indent="-355600" lvl="3" marL="1828800" algn="l">
              <a:spcBef>
                <a:spcPts val="400"/>
              </a:spcBef>
              <a:spcAft>
                <a:spcPts val="0"/>
              </a:spcAft>
              <a:buClr>
                <a:srgbClr val="350D68"/>
              </a:buClr>
              <a:buSzPts val="2000"/>
              <a:buChar char="–"/>
              <a:defRPr sz="2000"/>
            </a:lvl4pPr>
            <a:lvl5pPr indent="-355600" lvl="4" marL="2286000" algn="l">
              <a:spcBef>
                <a:spcPts val="400"/>
              </a:spcBef>
              <a:spcAft>
                <a:spcPts val="0"/>
              </a:spcAft>
              <a:buClr>
                <a:srgbClr val="350D68"/>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9" name="Google Shape;59;p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350D68"/>
              </a:buClr>
              <a:buSzPts val="1400"/>
              <a:buNone/>
              <a:defRPr sz="1400"/>
            </a:lvl1pPr>
            <a:lvl2pPr indent="-228600" lvl="1" marL="914400" algn="l">
              <a:spcBef>
                <a:spcPts val="240"/>
              </a:spcBef>
              <a:spcAft>
                <a:spcPts val="0"/>
              </a:spcAft>
              <a:buClr>
                <a:srgbClr val="350D68"/>
              </a:buClr>
              <a:buSzPts val="1200"/>
              <a:buNone/>
              <a:defRPr sz="1200"/>
            </a:lvl2pPr>
            <a:lvl3pPr indent="-228600" lvl="2" marL="1371600" algn="l">
              <a:spcBef>
                <a:spcPts val="200"/>
              </a:spcBef>
              <a:spcAft>
                <a:spcPts val="0"/>
              </a:spcAft>
              <a:buClr>
                <a:srgbClr val="350D68"/>
              </a:buClr>
              <a:buSzPts val="1000"/>
              <a:buNone/>
              <a:defRPr sz="1000"/>
            </a:lvl3pPr>
            <a:lvl4pPr indent="-228600" lvl="3" marL="1828800" algn="l">
              <a:spcBef>
                <a:spcPts val="180"/>
              </a:spcBef>
              <a:spcAft>
                <a:spcPts val="0"/>
              </a:spcAft>
              <a:buClr>
                <a:srgbClr val="350D68"/>
              </a:buClr>
              <a:buSzPts val="900"/>
              <a:buNone/>
              <a:defRPr sz="900"/>
            </a:lvl4pPr>
            <a:lvl5pPr indent="-228600" lvl="4" marL="2286000" algn="l">
              <a:spcBef>
                <a:spcPts val="180"/>
              </a:spcBef>
              <a:spcAft>
                <a:spcPts val="0"/>
              </a:spcAft>
              <a:buClr>
                <a:srgbClr val="350D68"/>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0" name="Google Shape;60;p9"/>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50D68"/>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350D68"/>
              </a:buClr>
              <a:buSzPts val="3200"/>
              <a:buFont typeface="Arial"/>
              <a:buNone/>
              <a:defRPr b="0" i="0" sz="3200" u="none" cap="none" strike="noStrike">
                <a:solidFill>
                  <a:srgbClr val="350D68"/>
                </a:solidFill>
                <a:latin typeface="Calibri"/>
                <a:ea typeface="Calibri"/>
                <a:cs typeface="Calibri"/>
                <a:sym typeface="Calibri"/>
              </a:defRPr>
            </a:lvl1pPr>
            <a:lvl2pPr lvl="1" marR="0" rtl="0" algn="l">
              <a:spcBef>
                <a:spcPts val="560"/>
              </a:spcBef>
              <a:spcAft>
                <a:spcPts val="0"/>
              </a:spcAft>
              <a:buClr>
                <a:srgbClr val="350D68"/>
              </a:buClr>
              <a:buSzPts val="2800"/>
              <a:buFont typeface="Arial"/>
              <a:buNone/>
              <a:defRPr b="0" i="0" sz="2800" u="none" cap="none" strike="noStrike">
                <a:solidFill>
                  <a:srgbClr val="350D68"/>
                </a:solidFill>
                <a:latin typeface="Calibri"/>
                <a:ea typeface="Calibri"/>
                <a:cs typeface="Calibri"/>
                <a:sym typeface="Calibri"/>
              </a:defRPr>
            </a:lvl2pPr>
            <a:lvl3pPr lvl="2" marR="0" rtl="0" algn="l">
              <a:spcBef>
                <a:spcPts val="480"/>
              </a:spcBef>
              <a:spcAft>
                <a:spcPts val="0"/>
              </a:spcAft>
              <a:buClr>
                <a:srgbClr val="350D68"/>
              </a:buClr>
              <a:buSzPts val="2400"/>
              <a:buFont typeface="Arial"/>
              <a:buNone/>
              <a:defRPr b="0" i="0" sz="2400" u="none" cap="none" strike="noStrike">
                <a:solidFill>
                  <a:srgbClr val="350D68"/>
                </a:solidFill>
                <a:latin typeface="Calibri"/>
                <a:ea typeface="Calibri"/>
                <a:cs typeface="Calibri"/>
                <a:sym typeface="Calibri"/>
              </a:defRPr>
            </a:lvl3pPr>
            <a:lvl4pPr lvl="3" marR="0" rtl="0" algn="l">
              <a:spcBef>
                <a:spcPts val="400"/>
              </a:spcBef>
              <a:spcAft>
                <a:spcPts val="0"/>
              </a:spcAft>
              <a:buClr>
                <a:srgbClr val="350D68"/>
              </a:buClr>
              <a:buSzPts val="2000"/>
              <a:buFont typeface="Arial"/>
              <a:buNone/>
              <a:defRPr b="0" i="0" sz="2000" u="none" cap="none" strike="noStrike">
                <a:solidFill>
                  <a:srgbClr val="350D68"/>
                </a:solidFill>
                <a:latin typeface="Calibri"/>
                <a:ea typeface="Calibri"/>
                <a:cs typeface="Calibri"/>
                <a:sym typeface="Calibri"/>
              </a:defRPr>
            </a:lvl4pPr>
            <a:lvl5pPr lvl="4" marR="0" rtl="0" algn="l">
              <a:spcBef>
                <a:spcPts val="400"/>
              </a:spcBef>
              <a:spcAft>
                <a:spcPts val="0"/>
              </a:spcAft>
              <a:buClr>
                <a:srgbClr val="350D68"/>
              </a:buClr>
              <a:buSzPts val="2000"/>
              <a:buFont typeface="Arial"/>
              <a:buNone/>
              <a:defRPr b="0" i="0" sz="2000" u="none" cap="none" strike="noStrike">
                <a:solidFill>
                  <a:srgbClr val="350D68"/>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350D68"/>
              </a:buClr>
              <a:buSzPts val="1400"/>
              <a:buNone/>
              <a:defRPr sz="1400"/>
            </a:lvl1pPr>
            <a:lvl2pPr indent="-228600" lvl="1" marL="914400" algn="l">
              <a:spcBef>
                <a:spcPts val="240"/>
              </a:spcBef>
              <a:spcAft>
                <a:spcPts val="0"/>
              </a:spcAft>
              <a:buClr>
                <a:srgbClr val="350D68"/>
              </a:buClr>
              <a:buSzPts val="1200"/>
              <a:buNone/>
              <a:defRPr sz="1200"/>
            </a:lvl2pPr>
            <a:lvl3pPr indent="-228600" lvl="2" marL="1371600" algn="l">
              <a:spcBef>
                <a:spcPts val="200"/>
              </a:spcBef>
              <a:spcAft>
                <a:spcPts val="0"/>
              </a:spcAft>
              <a:buClr>
                <a:srgbClr val="350D68"/>
              </a:buClr>
              <a:buSzPts val="1000"/>
              <a:buNone/>
              <a:defRPr sz="1000"/>
            </a:lvl3pPr>
            <a:lvl4pPr indent="-228600" lvl="3" marL="1828800" algn="l">
              <a:spcBef>
                <a:spcPts val="180"/>
              </a:spcBef>
              <a:spcAft>
                <a:spcPts val="0"/>
              </a:spcAft>
              <a:buClr>
                <a:srgbClr val="350D68"/>
              </a:buClr>
              <a:buSzPts val="900"/>
              <a:buNone/>
              <a:defRPr sz="900"/>
            </a:lvl4pPr>
            <a:lvl5pPr indent="-228600" lvl="4" marL="2286000" algn="l">
              <a:spcBef>
                <a:spcPts val="180"/>
              </a:spcBef>
              <a:spcAft>
                <a:spcPts val="0"/>
              </a:spcAft>
              <a:buClr>
                <a:srgbClr val="350D68"/>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0"/>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663966"/>
            <a:ext cx="9144000" cy="486000"/>
          </a:xfrm>
          <a:prstGeom prst="rect">
            <a:avLst/>
          </a:prstGeom>
          <a:solidFill>
            <a:srgbClr val="350D6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 name="Google Shape;7;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50D68"/>
              </a:buClr>
              <a:buSzPts val="4400"/>
              <a:buFont typeface="Calibri"/>
              <a:buNone/>
              <a:defRPr b="0" i="0" sz="4400" u="none" cap="none" strike="noStrike">
                <a:solidFill>
                  <a:srgbClr val="350D6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350D68"/>
              </a:buClr>
              <a:buSzPts val="3200"/>
              <a:buFont typeface="Arial"/>
              <a:buChar char="•"/>
              <a:defRPr b="0" i="0" sz="3200" u="none" cap="none" strike="noStrike">
                <a:solidFill>
                  <a:srgbClr val="350D68"/>
                </a:solidFill>
                <a:latin typeface="Calibri"/>
                <a:ea typeface="Calibri"/>
                <a:cs typeface="Calibri"/>
                <a:sym typeface="Calibri"/>
              </a:defRPr>
            </a:lvl1pPr>
            <a:lvl2pPr indent="-406400" lvl="1" marL="914400" marR="0" rtl="0" algn="l">
              <a:spcBef>
                <a:spcPts val="560"/>
              </a:spcBef>
              <a:spcAft>
                <a:spcPts val="0"/>
              </a:spcAft>
              <a:buClr>
                <a:srgbClr val="350D68"/>
              </a:buClr>
              <a:buSzPts val="2800"/>
              <a:buFont typeface="Arial"/>
              <a:buChar char="–"/>
              <a:defRPr b="0" i="0" sz="2800" u="none" cap="none" strike="noStrike">
                <a:solidFill>
                  <a:srgbClr val="350D68"/>
                </a:solidFill>
                <a:latin typeface="Calibri"/>
                <a:ea typeface="Calibri"/>
                <a:cs typeface="Calibri"/>
                <a:sym typeface="Calibri"/>
              </a:defRPr>
            </a:lvl2pPr>
            <a:lvl3pPr indent="-381000" lvl="2" marL="1371600" marR="0" rtl="0" algn="l">
              <a:spcBef>
                <a:spcPts val="480"/>
              </a:spcBef>
              <a:spcAft>
                <a:spcPts val="0"/>
              </a:spcAft>
              <a:buClr>
                <a:srgbClr val="350D68"/>
              </a:buClr>
              <a:buSzPts val="2400"/>
              <a:buFont typeface="Arial"/>
              <a:buChar char="•"/>
              <a:defRPr b="0" i="0" sz="2400" u="none" cap="none" strike="noStrike">
                <a:solidFill>
                  <a:srgbClr val="350D68"/>
                </a:solidFill>
                <a:latin typeface="Calibri"/>
                <a:ea typeface="Calibri"/>
                <a:cs typeface="Calibri"/>
                <a:sym typeface="Calibri"/>
              </a:defRPr>
            </a:lvl3pPr>
            <a:lvl4pPr indent="-355600" lvl="3" marL="1828800" marR="0" rtl="0" algn="l">
              <a:spcBef>
                <a:spcPts val="400"/>
              </a:spcBef>
              <a:spcAft>
                <a:spcPts val="0"/>
              </a:spcAft>
              <a:buClr>
                <a:srgbClr val="350D68"/>
              </a:buClr>
              <a:buSzPts val="2000"/>
              <a:buFont typeface="Arial"/>
              <a:buChar char="–"/>
              <a:defRPr b="0" i="0" sz="2000" u="none" cap="none" strike="noStrike">
                <a:solidFill>
                  <a:srgbClr val="350D68"/>
                </a:solidFill>
                <a:latin typeface="Calibri"/>
                <a:ea typeface="Calibri"/>
                <a:cs typeface="Calibri"/>
                <a:sym typeface="Calibri"/>
              </a:defRPr>
            </a:lvl4pPr>
            <a:lvl5pPr indent="-355600" lvl="4" marL="2286000" marR="0" rtl="0" algn="l">
              <a:spcBef>
                <a:spcPts val="400"/>
              </a:spcBef>
              <a:spcAft>
                <a:spcPts val="0"/>
              </a:spcAft>
              <a:buClr>
                <a:srgbClr val="350D68"/>
              </a:buClr>
              <a:buSzPts val="2000"/>
              <a:buFont typeface="Arial"/>
              <a:buChar char="»"/>
              <a:defRPr b="0" i="0" sz="2000" u="none" cap="none" strike="noStrike">
                <a:solidFill>
                  <a:srgbClr val="350D68"/>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4767263"/>
            <a:ext cx="2529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325648"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463862" y="4767263"/>
            <a:ext cx="1112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Calibri"/>
                <a:ea typeface="Calibri"/>
                <a:cs typeface="Calibri"/>
                <a:sym typeface="Calibri"/>
              </a:defRPr>
            </a:lvl1pPr>
            <a:lvl2pPr indent="0" lvl="1" marL="0" marR="0" rtl="0" algn="r">
              <a:spcBef>
                <a:spcPts val="0"/>
              </a:spcBef>
              <a:buNone/>
              <a:defRPr b="0" i="0" sz="1200" u="none" cap="none" strike="noStrike">
                <a:solidFill>
                  <a:srgbClr val="FFFFFF"/>
                </a:solidFill>
                <a:latin typeface="Calibri"/>
                <a:ea typeface="Calibri"/>
                <a:cs typeface="Calibri"/>
                <a:sym typeface="Calibri"/>
              </a:defRPr>
            </a:lvl2pPr>
            <a:lvl3pPr indent="0" lvl="2" marL="0" marR="0" rtl="0" algn="r">
              <a:spcBef>
                <a:spcPts val="0"/>
              </a:spcBef>
              <a:buNone/>
              <a:defRPr b="0" i="0" sz="1200" u="none" cap="none" strike="noStrike">
                <a:solidFill>
                  <a:srgbClr val="FFFFFF"/>
                </a:solidFill>
                <a:latin typeface="Calibri"/>
                <a:ea typeface="Calibri"/>
                <a:cs typeface="Calibri"/>
                <a:sym typeface="Calibri"/>
              </a:defRPr>
            </a:lvl3pPr>
            <a:lvl4pPr indent="0" lvl="3" marL="0" marR="0" rtl="0" algn="r">
              <a:spcBef>
                <a:spcPts val="0"/>
              </a:spcBef>
              <a:buNone/>
              <a:defRPr b="0" i="0" sz="1200" u="none" cap="none" strike="noStrike">
                <a:solidFill>
                  <a:srgbClr val="FFFFFF"/>
                </a:solidFill>
                <a:latin typeface="Calibri"/>
                <a:ea typeface="Calibri"/>
                <a:cs typeface="Calibri"/>
                <a:sym typeface="Calibri"/>
              </a:defRPr>
            </a:lvl4pPr>
            <a:lvl5pPr indent="0" lvl="4" marL="0" marR="0" rtl="0" algn="r">
              <a:spcBef>
                <a:spcPts val="0"/>
              </a:spcBef>
              <a:buNone/>
              <a:defRPr b="0" i="0" sz="1200" u="none" cap="none" strike="noStrike">
                <a:solidFill>
                  <a:srgbClr val="FFFFFF"/>
                </a:solidFill>
                <a:latin typeface="Calibri"/>
                <a:ea typeface="Calibri"/>
                <a:cs typeface="Calibri"/>
                <a:sym typeface="Calibri"/>
              </a:defRPr>
            </a:lvl5pPr>
            <a:lvl6pPr indent="0" lvl="5" marL="0" marR="0" rtl="0" algn="r">
              <a:spcBef>
                <a:spcPts val="0"/>
              </a:spcBef>
              <a:buNone/>
              <a:defRPr b="0" i="0" sz="1200" u="none" cap="none" strike="noStrike">
                <a:solidFill>
                  <a:srgbClr val="FFFFFF"/>
                </a:solidFill>
                <a:latin typeface="Calibri"/>
                <a:ea typeface="Calibri"/>
                <a:cs typeface="Calibri"/>
                <a:sym typeface="Calibri"/>
              </a:defRPr>
            </a:lvl6pPr>
            <a:lvl7pPr indent="0" lvl="6" marL="0" marR="0" rtl="0" algn="r">
              <a:spcBef>
                <a:spcPts val="0"/>
              </a:spcBef>
              <a:buNone/>
              <a:defRPr b="0" i="0" sz="1200" u="none" cap="none" strike="noStrike">
                <a:solidFill>
                  <a:srgbClr val="FFFFFF"/>
                </a:solidFill>
                <a:latin typeface="Calibri"/>
                <a:ea typeface="Calibri"/>
                <a:cs typeface="Calibri"/>
                <a:sym typeface="Calibri"/>
              </a:defRPr>
            </a:lvl7pPr>
            <a:lvl8pPr indent="0" lvl="7" marL="0" marR="0" rtl="0" algn="r">
              <a:spcBef>
                <a:spcPts val="0"/>
              </a:spcBef>
              <a:buNone/>
              <a:defRPr b="0" i="0" sz="1200" u="none" cap="none" strike="noStrike">
                <a:solidFill>
                  <a:srgbClr val="FFFFFF"/>
                </a:solidFill>
                <a:latin typeface="Calibri"/>
                <a:ea typeface="Calibri"/>
                <a:cs typeface="Calibri"/>
                <a:sym typeface="Calibri"/>
              </a:defRPr>
            </a:lvl8pPr>
            <a:lvl9pPr indent="0" lvl="8" marL="0" marR="0" rtl="0" algn="r">
              <a:spcBef>
                <a:spcPts val="0"/>
              </a:spcBef>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LSU_Gold_RGB.pdf" id="12" name="Google Shape;12;p1"/>
          <p:cNvPicPr preferRelativeResize="0"/>
          <p:nvPr/>
        </p:nvPicPr>
        <p:blipFill rotWithShape="1">
          <a:blip r:embed="rId1">
            <a:alphaModFix/>
          </a:blip>
          <a:srcRect b="0" l="0" r="0" t="0"/>
          <a:stretch/>
        </p:blipFill>
        <p:spPr>
          <a:xfrm>
            <a:off x="7924800" y="4742425"/>
            <a:ext cx="702878" cy="35143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685800" y="1129744"/>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Predicting Homeownership Through Machine Learning</a:t>
            </a:r>
            <a:endParaRPr/>
          </a:p>
        </p:txBody>
      </p:sp>
      <p:sp>
        <p:nvSpPr>
          <p:cNvPr id="91" name="Google Shape;91;p14"/>
          <p:cNvSpPr txBox="1"/>
          <p:nvPr>
            <p:ph idx="1" type="subTitle"/>
          </p:nvPr>
        </p:nvSpPr>
        <p:spPr>
          <a:xfrm>
            <a:off x="1371600" y="2914650"/>
            <a:ext cx="6400800" cy="13146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
              <a:t>b</a:t>
            </a:r>
            <a:r>
              <a:rPr lang="en"/>
              <a:t>y Eric Fecke, James Mills,</a:t>
            </a:r>
            <a:endParaRPr/>
          </a:p>
          <a:p>
            <a:pPr indent="0" lvl="0" marL="0" rtl="0" algn="ctr">
              <a:spcBef>
                <a:spcPts val="640"/>
              </a:spcBef>
              <a:spcAft>
                <a:spcPts val="0"/>
              </a:spcAft>
              <a:buNone/>
            </a:pPr>
            <a:r>
              <a:rPr lang="en"/>
              <a:t>Myla Moore, and Trey Bickham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What Worked and Did Not Work</a:t>
            </a:r>
            <a:endParaRPr/>
          </a:p>
        </p:txBody>
      </p:sp>
      <p:pic>
        <p:nvPicPr>
          <p:cNvPr id="159" name="Google Shape;159;p23"/>
          <p:cNvPicPr preferRelativeResize="0"/>
          <p:nvPr/>
        </p:nvPicPr>
        <p:blipFill>
          <a:blip r:embed="rId3">
            <a:alphaModFix/>
          </a:blip>
          <a:stretch>
            <a:fillRect/>
          </a:stretch>
        </p:blipFill>
        <p:spPr>
          <a:xfrm>
            <a:off x="74700" y="1386201"/>
            <a:ext cx="4767700" cy="1174890"/>
          </a:xfrm>
          <a:prstGeom prst="rect">
            <a:avLst/>
          </a:prstGeom>
          <a:noFill/>
          <a:ln>
            <a:noFill/>
          </a:ln>
        </p:spPr>
      </p:pic>
      <p:pic>
        <p:nvPicPr>
          <p:cNvPr id="160" name="Google Shape;160;p23"/>
          <p:cNvPicPr preferRelativeResize="0"/>
          <p:nvPr/>
        </p:nvPicPr>
        <p:blipFill>
          <a:blip r:embed="rId4">
            <a:alphaModFix/>
          </a:blip>
          <a:stretch>
            <a:fillRect/>
          </a:stretch>
        </p:blipFill>
        <p:spPr>
          <a:xfrm>
            <a:off x="4382975" y="2713000"/>
            <a:ext cx="4644501" cy="1632250"/>
          </a:xfrm>
          <a:prstGeom prst="rect">
            <a:avLst/>
          </a:prstGeom>
          <a:noFill/>
          <a:ln>
            <a:noFill/>
          </a:ln>
        </p:spPr>
      </p:pic>
      <p:sp>
        <p:nvSpPr>
          <p:cNvPr id="161" name="Google Shape;161;p23"/>
          <p:cNvSpPr txBox="1"/>
          <p:nvPr/>
        </p:nvSpPr>
        <p:spPr>
          <a:xfrm>
            <a:off x="5108700" y="1518400"/>
            <a:ext cx="3268800" cy="9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Neglecting to specify our </a:t>
            </a:r>
            <a:r>
              <a:rPr lang="en">
                <a:latin typeface="Calibri"/>
                <a:ea typeface="Calibri"/>
                <a:cs typeface="Calibri"/>
                <a:sym typeface="Calibri"/>
              </a:rPr>
              <a:t>independent</a:t>
            </a:r>
            <a:r>
              <a:rPr lang="en">
                <a:latin typeface="Calibri"/>
                <a:ea typeface="Calibri"/>
                <a:cs typeface="Calibri"/>
                <a:sym typeface="Calibri"/>
              </a:rPr>
              <a:t> and dependent variables</a:t>
            </a:r>
            <a:endParaRPr>
              <a:latin typeface="Calibri"/>
              <a:ea typeface="Calibri"/>
              <a:cs typeface="Calibri"/>
              <a:sym typeface="Calibri"/>
            </a:endParaRPr>
          </a:p>
        </p:txBody>
      </p:sp>
      <p:pic>
        <p:nvPicPr>
          <p:cNvPr id="162" name="Google Shape;162;p23"/>
          <p:cNvPicPr preferRelativeResize="0"/>
          <p:nvPr/>
        </p:nvPicPr>
        <p:blipFill>
          <a:blip r:embed="rId5">
            <a:alphaModFix/>
          </a:blip>
          <a:stretch>
            <a:fillRect/>
          </a:stretch>
        </p:blipFill>
        <p:spPr>
          <a:xfrm>
            <a:off x="152400" y="2911925"/>
            <a:ext cx="1654448" cy="1632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What Worked and Did Not Work</a:t>
            </a:r>
            <a:endParaRPr/>
          </a:p>
        </p:txBody>
      </p:sp>
      <p:sp>
        <p:nvSpPr>
          <p:cNvPr id="168" name="Google Shape;168;p24"/>
          <p:cNvSpPr txBox="1"/>
          <p:nvPr/>
        </p:nvSpPr>
        <p:spPr>
          <a:xfrm>
            <a:off x="5108700" y="1399025"/>
            <a:ext cx="2993400" cy="7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Requesting MSE and R^2 for a decision tree for a dichotomous dependent variable</a:t>
            </a:r>
            <a:endParaRPr>
              <a:latin typeface="Calibri"/>
              <a:ea typeface="Calibri"/>
              <a:cs typeface="Calibri"/>
              <a:sym typeface="Calibri"/>
            </a:endParaRPr>
          </a:p>
        </p:txBody>
      </p:sp>
      <p:pic>
        <p:nvPicPr>
          <p:cNvPr id="169" name="Google Shape;169;p24"/>
          <p:cNvPicPr preferRelativeResize="0"/>
          <p:nvPr/>
        </p:nvPicPr>
        <p:blipFill>
          <a:blip r:embed="rId3">
            <a:alphaModFix/>
          </a:blip>
          <a:stretch>
            <a:fillRect/>
          </a:stretch>
        </p:blipFill>
        <p:spPr>
          <a:xfrm>
            <a:off x="197925" y="1399025"/>
            <a:ext cx="3933825" cy="1543050"/>
          </a:xfrm>
          <a:prstGeom prst="rect">
            <a:avLst/>
          </a:prstGeom>
          <a:noFill/>
          <a:ln>
            <a:noFill/>
          </a:ln>
        </p:spPr>
      </p:pic>
      <p:pic>
        <p:nvPicPr>
          <p:cNvPr id="170" name="Google Shape;170;p24"/>
          <p:cNvPicPr preferRelativeResize="0"/>
          <p:nvPr/>
        </p:nvPicPr>
        <p:blipFill>
          <a:blip r:embed="rId4">
            <a:alphaModFix/>
          </a:blip>
          <a:stretch>
            <a:fillRect/>
          </a:stretch>
        </p:blipFill>
        <p:spPr>
          <a:xfrm>
            <a:off x="5302975" y="2120550"/>
            <a:ext cx="2557775" cy="2523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6" name="Google Shape;176;p25"/>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227700"/>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Overall Dataframe (</a:t>
            </a:r>
            <a:r>
              <a:rPr i="1" lang="en"/>
              <a:t>n</a:t>
            </a:r>
            <a:r>
              <a:rPr lang="en"/>
              <a:t> = 9607)</a:t>
            </a:r>
            <a:endParaRPr/>
          </a:p>
        </p:txBody>
      </p:sp>
      <p:pic>
        <p:nvPicPr>
          <p:cNvPr id="97" name="Google Shape;97;p15"/>
          <p:cNvPicPr preferRelativeResize="0"/>
          <p:nvPr/>
        </p:nvPicPr>
        <p:blipFill>
          <a:blip r:embed="rId3">
            <a:alphaModFix/>
          </a:blip>
          <a:stretch>
            <a:fillRect/>
          </a:stretch>
        </p:blipFill>
        <p:spPr>
          <a:xfrm>
            <a:off x="1033375" y="1050650"/>
            <a:ext cx="7011300" cy="352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17757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Training-Test Split</a:t>
            </a:r>
            <a:endParaRPr/>
          </a:p>
        </p:txBody>
      </p:sp>
      <p:pic>
        <p:nvPicPr>
          <p:cNvPr id="103" name="Google Shape;103;p16"/>
          <p:cNvPicPr preferRelativeResize="0"/>
          <p:nvPr/>
        </p:nvPicPr>
        <p:blipFill>
          <a:blip r:embed="rId3">
            <a:alphaModFix/>
          </a:blip>
          <a:stretch>
            <a:fillRect/>
          </a:stretch>
        </p:blipFill>
        <p:spPr>
          <a:xfrm>
            <a:off x="152400" y="1551125"/>
            <a:ext cx="4114800" cy="3105150"/>
          </a:xfrm>
          <a:prstGeom prst="rect">
            <a:avLst/>
          </a:prstGeom>
          <a:noFill/>
          <a:ln>
            <a:noFill/>
          </a:ln>
        </p:spPr>
      </p:pic>
      <p:pic>
        <p:nvPicPr>
          <p:cNvPr id="104" name="Google Shape;104;p16"/>
          <p:cNvPicPr preferRelativeResize="0"/>
          <p:nvPr/>
        </p:nvPicPr>
        <p:blipFill>
          <a:blip r:embed="rId4">
            <a:alphaModFix/>
          </a:blip>
          <a:stretch>
            <a:fillRect/>
          </a:stretch>
        </p:blipFill>
        <p:spPr>
          <a:xfrm>
            <a:off x="4419600" y="1541600"/>
            <a:ext cx="4019550" cy="3124200"/>
          </a:xfrm>
          <a:prstGeom prst="rect">
            <a:avLst/>
          </a:prstGeom>
          <a:noFill/>
          <a:ln>
            <a:noFill/>
          </a:ln>
        </p:spPr>
      </p:pic>
      <p:sp>
        <p:nvSpPr>
          <p:cNvPr id="105" name="Google Shape;105;p16"/>
          <p:cNvSpPr txBox="1"/>
          <p:nvPr/>
        </p:nvSpPr>
        <p:spPr>
          <a:xfrm>
            <a:off x="172200" y="912950"/>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0D68"/>
                </a:solidFill>
                <a:latin typeface="Calibri"/>
                <a:ea typeface="Calibri"/>
                <a:cs typeface="Calibri"/>
                <a:sym typeface="Calibri"/>
              </a:rPr>
              <a:t>Training Partition </a:t>
            </a:r>
            <a:r>
              <a:rPr i="1" lang="en" sz="2400">
                <a:solidFill>
                  <a:srgbClr val="350D68"/>
                </a:solidFill>
                <a:latin typeface="Calibri"/>
                <a:ea typeface="Calibri"/>
                <a:cs typeface="Calibri"/>
                <a:sym typeface="Calibri"/>
              </a:rPr>
              <a:t>n</a:t>
            </a:r>
            <a:r>
              <a:rPr lang="en" sz="2400">
                <a:solidFill>
                  <a:srgbClr val="350D68"/>
                </a:solidFill>
                <a:latin typeface="Calibri"/>
                <a:ea typeface="Calibri"/>
                <a:cs typeface="Calibri"/>
                <a:sym typeface="Calibri"/>
              </a:rPr>
              <a:t> = 6,724</a:t>
            </a:r>
            <a:endParaRPr sz="2400">
              <a:solidFill>
                <a:srgbClr val="350D68"/>
              </a:solidFill>
              <a:latin typeface="Calibri"/>
              <a:ea typeface="Calibri"/>
              <a:cs typeface="Calibri"/>
              <a:sym typeface="Calibri"/>
            </a:endParaRPr>
          </a:p>
        </p:txBody>
      </p:sp>
      <p:sp>
        <p:nvSpPr>
          <p:cNvPr id="106" name="Google Shape;106;p16"/>
          <p:cNvSpPr txBox="1"/>
          <p:nvPr/>
        </p:nvSpPr>
        <p:spPr>
          <a:xfrm>
            <a:off x="4391775" y="874850"/>
            <a:ext cx="4075200" cy="47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rgbClr val="350D68"/>
                </a:solidFill>
                <a:latin typeface="Calibri"/>
                <a:ea typeface="Calibri"/>
                <a:cs typeface="Calibri"/>
                <a:sym typeface="Calibri"/>
              </a:rPr>
              <a:t>Test Partition </a:t>
            </a:r>
            <a:r>
              <a:rPr i="1" lang="en" sz="2400">
                <a:solidFill>
                  <a:srgbClr val="350D68"/>
                </a:solidFill>
                <a:latin typeface="Calibri"/>
                <a:ea typeface="Calibri"/>
                <a:cs typeface="Calibri"/>
                <a:sym typeface="Calibri"/>
              </a:rPr>
              <a:t>n</a:t>
            </a:r>
            <a:r>
              <a:rPr lang="en" sz="2400">
                <a:solidFill>
                  <a:srgbClr val="350D68"/>
                </a:solidFill>
                <a:latin typeface="Calibri"/>
                <a:ea typeface="Calibri"/>
                <a:cs typeface="Calibri"/>
                <a:sym typeface="Calibri"/>
              </a:rPr>
              <a:t> = 2,883</a:t>
            </a:r>
            <a:endParaRPr sz="2400">
              <a:solidFill>
                <a:srgbClr val="350D6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160850"/>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Target Features</a:t>
            </a:r>
            <a:endParaRPr/>
          </a:p>
        </p:txBody>
      </p:sp>
      <p:pic>
        <p:nvPicPr>
          <p:cNvPr id="112" name="Google Shape;112;p17"/>
          <p:cNvPicPr preferRelativeResize="0"/>
          <p:nvPr/>
        </p:nvPicPr>
        <p:blipFill>
          <a:blip r:embed="rId3">
            <a:alphaModFix/>
          </a:blip>
          <a:stretch>
            <a:fillRect/>
          </a:stretch>
        </p:blipFill>
        <p:spPr>
          <a:xfrm>
            <a:off x="239450" y="1017713"/>
            <a:ext cx="4245527" cy="2006325"/>
          </a:xfrm>
          <a:prstGeom prst="rect">
            <a:avLst/>
          </a:prstGeom>
          <a:noFill/>
          <a:ln>
            <a:noFill/>
          </a:ln>
        </p:spPr>
      </p:pic>
      <p:pic>
        <p:nvPicPr>
          <p:cNvPr id="113" name="Google Shape;113;p17"/>
          <p:cNvPicPr preferRelativeResize="0"/>
          <p:nvPr/>
        </p:nvPicPr>
        <p:blipFill>
          <a:blip r:embed="rId4">
            <a:alphaModFix/>
          </a:blip>
          <a:stretch>
            <a:fillRect/>
          </a:stretch>
        </p:blipFill>
        <p:spPr>
          <a:xfrm>
            <a:off x="4887946" y="1116479"/>
            <a:ext cx="3813124" cy="1808789"/>
          </a:xfrm>
          <a:prstGeom prst="rect">
            <a:avLst/>
          </a:prstGeom>
          <a:noFill/>
          <a:ln>
            <a:noFill/>
          </a:ln>
        </p:spPr>
      </p:pic>
      <p:pic>
        <p:nvPicPr>
          <p:cNvPr id="114" name="Google Shape;114;p17"/>
          <p:cNvPicPr preferRelativeResize="0"/>
          <p:nvPr/>
        </p:nvPicPr>
        <p:blipFill>
          <a:blip r:embed="rId5">
            <a:alphaModFix/>
          </a:blip>
          <a:stretch>
            <a:fillRect/>
          </a:stretch>
        </p:blipFill>
        <p:spPr>
          <a:xfrm>
            <a:off x="311700" y="2893425"/>
            <a:ext cx="4018251" cy="1697525"/>
          </a:xfrm>
          <a:prstGeom prst="rect">
            <a:avLst/>
          </a:prstGeom>
          <a:noFill/>
          <a:ln>
            <a:noFill/>
          </a:ln>
        </p:spPr>
      </p:pic>
      <p:pic>
        <p:nvPicPr>
          <p:cNvPr id="115" name="Google Shape;115;p17"/>
          <p:cNvPicPr preferRelativeResize="0"/>
          <p:nvPr/>
        </p:nvPicPr>
        <p:blipFill>
          <a:blip r:embed="rId6">
            <a:alphaModFix/>
          </a:blip>
          <a:stretch>
            <a:fillRect/>
          </a:stretch>
        </p:blipFill>
        <p:spPr>
          <a:xfrm>
            <a:off x="4787650" y="2883050"/>
            <a:ext cx="3913424" cy="1718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Wrangling</a:t>
            </a:r>
            <a:endParaRPr/>
          </a:p>
        </p:txBody>
      </p:sp>
      <p:pic>
        <p:nvPicPr>
          <p:cNvPr id="121" name="Google Shape;121;p18"/>
          <p:cNvPicPr preferRelativeResize="0"/>
          <p:nvPr/>
        </p:nvPicPr>
        <p:blipFill>
          <a:blip r:embed="rId3">
            <a:alphaModFix/>
          </a:blip>
          <a:stretch>
            <a:fillRect/>
          </a:stretch>
        </p:blipFill>
        <p:spPr>
          <a:xfrm>
            <a:off x="66675" y="1577100"/>
            <a:ext cx="4412750" cy="2119106"/>
          </a:xfrm>
          <a:prstGeom prst="rect">
            <a:avLst/>
          </a:prstGeom>
          <a:noFill/>
          <a:ln>
            <a:noFill/>
          </a:ln>
        </p:spPr>
      </p:pic>
      <p:pic>
        <p:nvPicPr>
          <p:cNvPr id="122" name="Google Shape;122;p18"/>
          <p:cNvPicPr preferRelativeResize="0"/>
          <p:nvPr/>
        </p:nvPicPr>
        <p:blipFill>
          <a:blip r:embed="rId4">
            <a:alphaModFix/>
          </a:blip>
          <a:stretch>
            <a:fillRect/>
          </a:stretch>
        </p:blipFill>
        <p:spPr>
          <a:xfrm>
            <a:off x="4572000" y="1550788"/>
            <a:ext cx="4412750" cy="204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13227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Logistic Regression</a:t>
            </a:r>
            <a:endParaRPr/>
          </a:p>
        </p:txBody>
      </p:sp>
      <p:sp>
        <p:nvSpPr>
          <p:cNvPr id="128" name="Google Shape;128;p19"/>
          <p:cNvSpPr txBox="1"/>
          <p:nvPr/>
        </p:nvSpPr>
        <p:spPr>
          <a:xfrm>
            <a:off x="417900" y="704975"/>
            <a:ext cx="3317100" cy="4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Training Confusion Matrix</a:t>
            </a:r>
            <a:endParaRPr>
              <a:latin typeface="Calibri"/>
              <a:ea typeface="Calibri"/>
              <a:cs typeface="Calibri"/>
              <a:sym typeface="Calibri"/>
            </a:endParaRPr>
          </a:p>
        </p:txBody>
      </p:sp>
      <p:pic>
        <p:nvPicPr>
          <p:cNvPr id="129" name="Google Shape;129;p19"/>
          <p:cNvPicPr preferRelativeResize="0"/>
          <p:nvPr/>
        </p:nvPicPr>
        <p:blipFill>
          <a:blip r:embed="rId3">
            <a:alphaModFix/>
          </a:blip>
          <a:stretch>
            <a:fillRect/>
          </a:stretch>
        </p:blipFill>
        <p:spPr>
          <a:xfrm>
            <a:off x="4572000" y="1193450"/>
            <a:ext cx="4572000" cy="3165850"/>
          </a:xfrm>
          <a:prstGeom prst="rect">
            <a:avLst/>
          </a:prstGeom>
          <a:noFill/>
          <a:ln>
            <a:noFill/>
          </a:ln>
        </p:spPr>
      </p:pic>
      <p:sp>
        <p:nvSpPr>
          <p:cNvPr id="130" name="Google Shape;130;p19"/>
          <p:cNvSpPr txBox="1"/>
          <p:nvPr/>
        </p:nvSpPr>
        <p:spPr>
          <a:xfrm>
            <a:off x="5148900" y="704963"/>
            <a:ext cx="2725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Test Confusion Matrix</a:t>
            </a:r>
            <a:endParaRPr>
              <a:latin typeface="Calibri"/>
              <a:ea typeface="Calibri"/>
              <a:cs typeface="Calibri"/>
              <a:sym typeface="Calibri"/>
            </a:endParaRPr>
          </a:p>
        </p:txBody>
      </p:sp>
      <p:sp>
        <p:nvSpPr>
          <p:cNvPr id="131" name="Google Shape;131;p19"/>
          <p:cNvSpPr txBox="1"/>
          <p:nvPr/>
        </p:nvSpPr>
        <p:spPr>
          <a:xfrm>
            <a:off x="2768100" y="761375"/>
            <a:ext cx="1803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FF"/>
                </a:solidFill>
                <a:latin typeface="Calibri"/>
                <a:ea typeface="Calibri"/>
                <a:cs typeface="Calibri"/>
                <a:sym typeface="Calibri"/>
              </a:rPr>
              <a:t>Prediction Accuracy</a:t>
            </a:r>
            <a:endParaRPr>
              <a:solidFill>
                <a:srgbClr val="9900FF"/>
              </a:solidFill>
              <a:latin typeface="Calibri"/>
              <a:ea typeface="Calibri"/>
              <a:cs typeface="Calibri"/>
              <a:sym typeface="Calibri"/>
            </a:endParaRPr>
          </a:p>
          <a:p>
            <a:pPr indent="0" lvl="0" marL="0" rtl="0" algn="ctr">
              <a:spcBef>
                <a:spcPts val="0"/>
              </a:spcBef>
              <a:spcAft>
                <a:spcPts val="0"/>
              </a:spcAft>
              <a:buNone/>
            </a:pPr>
            <a:r>
              <a:rPr lang="en">
                <a:solidFill>
                  <a:srgbClr val="9900FF"/>
                </a:solidFill>
                <a:latin typeface="Calibri"/>
                <a:ea typeface="Calibri"/>
                <a:cs typeface="Calibri"/>
                <a:sym typeface="Calibri"/>
              </a:rPr>
              <a:t>74.46%</a:t>
            </a:r>
            <a:endParaRPr>
              <a:solidFill>
                <a:srgbClr val="9900FF"/>
              </a:solidFill>
              <a:latin typeface="Calibri"/>
              <a:ea typeface="Calibri"/>
              <a:cs typeface="Calibri"/>
              <a:sym typeface="Calibri"/>
            </a:endParaRPr>
          </a:p>
        </p:txBody>
      </p:sp>
      <p:pic>
        <p:nvPicPr>
          <p:cNvPr id="132" name="Google Shape;132;p19"/>
          <p:cNvPicPr preferRelativeResize="0"/>
          <p:nvPr/>
        </p:nvPicPr>
        <p:blipFill>
          <a:blip r:embed="rId4">
            <a:alphaModFix/>
          </a:blip>
          <a:stretch>
            <a:fillRect/>
          </a:stretch>
        </p:blipFill>
        <p:spPr>
          <a:xfrm>
            <a:off x="166678" y="1390475"/>
            <a:ext cx="3784997" cy="2968825"/>
          </a:xfrm>
          <a:prstGeom prst="rect">
            <a:avLst/>
          </a:prstGeom>
          <a:noFill/>
          <a:ln>
            <a:noFill/>
          </a:ln>
        </p:spPr>
      </p:pic>
      <p:sp>
        <p:nvSpPr>
          <p:cNvPr id="133" name="Google Shape;133;p19"/>
          <p:cNvSpPr txBox="1"/>
          <p:nvPr/>
        </p:nvSpPr>
        <p:spPr>
          <a:xfrm>
            <a:off x="7102200" y="711163"/>
            <a:ext cx="17301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FF"/>
                </a:solidFill>
                <a:latin typeface="Calibri"/>
                <a:ea typeface="Calibri"/>
                <a:cs typeface="Calibri"/>
                <a:sym typeface="Calibri"/>
              </a:rPr>
              <a:t>Prediction Accuracy</a:t>
            </a:r>
            <a:endParaRPr>
              <a:solidFill>
                <a:srgbClr val="9900FF"/>
              </a:solidFill>
              <a:latin typeface="Calibri"/>
              <a:ea typeface="Calibri"/>
              <a:cs typeface="Calibri"/>
              <a:sym typeface="Calibri"/>
            </a:endParaRPr>
          </a:p>
          <a:p>
            <a:pPr indent="0" lvl="0" marL="0" rtl="0" algn="ctr">
              <a:spcBef>
                <a:spcPts val="0"/>
              </a:spcBef>
              <a:spcAft>
                <a:spcPts val="0"/>
              </a:spcAft>
              <a:buNone/>
            </a:pPr>
            <a:r>
              <a:rPr lang="en">
                <a:solidFill>
                  <a:srgbClr val="9900FF"/>
                </a:solidFill>
                <a:latin typeface="Calibri"/>
                <a:ea typeface="Calibri"/>
                <a:cs typeface="Calibri"/>
                <a:sym typeface="Calibri"/>
              </a:rPr>
              <a:t>76.55%</a:t>
            </a:r>
            <a:endParaRPr>
              <a:solidFill>
                <a:srgbClr val="9900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0"/>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Logistic Regression (cont.)</a:t>
            </a:r>
            <a:endParaRPr/>
          </a:p>
        </p:txBody>
      </p:sp>
      <p:pic>
        <p:nvPicPr>
          <p:cNvPr id="139" name="Google Shape;139;p20"/>
          <p:cNvPicPr preferRelativeResize="0"/>
          <p:nvPr/>
        </p:nvPicPr>
        <p:blipFill>
          <a:blip r:embed="rId3">
            <a:alphaModFix/>
          </a:blip>
          <a:stretch>
            <a:fillRect/>
          </a:stretch>
        </p:blipFill>
        <p:spPr>
          <a:xfrm>
            <a:off x="1557793" y="636538"/>
            <a:ext cx="6028425" cy="387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13" y="170850"/>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Random Forest</a:t>
            </a:r>
            <a:endParaRPr/>
          </a:p>
        </p:txBody>
      </p:sp>
      <p:pic>
        <p:nvPicPr>
          <p:cNvPr id="145" name="Google Shape;145;p21"/>
          <p:cNvPicPr preferRelativeResize="0"/>
          <p:nvPr/>
        </p:nvPicPr>
        <p:blipFill>
          <a:blip r:embed="rId3">
            <a:alphaModFix/>
          </a:blip>
          <a:stretch>
            <a:fillRect/>
          </a:stretch>
        </p:blipFill>
        <p:spPr>
          <a:xfrm>
            <a:off x="1937825" y="1277400"/>
            <a:ext cx="5268375" cy="3319800"/>
          </a:xfrm>
          <a:prstGeom prst="rect">
            <a:avLst/>
          </a:prstGeom>
          <a:noFill/>
          <a:ln>
            <a:noFill/>
          </a:ln>
        </p:spPr>
      </p:pic>
      <p:sp>
        <p:nvSpPr>
          <p:cNvPr id="146" name="Google Shape;146;p21"/>
          <p:cNvSpPr txBox="1"/>
          <p:nvPr/>
        </p:nvSpPr>
        <p:spPr>
          <a:xfrm>
            <a:off x="3123575" y="887925"/>
            <a:ext cx="2466300" cy="2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Confusion Matrix</a:t>
            </a:r>
            <a:endParaRPr>
              <a:latin typeface="Calibri"/>
              <a:ea typeface="Calibri"/>
              <a:cs typeface="Calibri"/>
              <a:sym typeface="Calibri"/>
            </a:endParaRPr>
          </a:p>
        </p:txBody>
      </p:sp>
      <p:sp>
        <p:nvSpPr>
          <p:cNvPr id="147" name="Google Shape;147;p21"/>
          <p:cNvSpPr txBox="1"/>
          <p:nvPr/>
        </p:nvSpPr>
        <p:spPr>
          <a:xfrm>
            <a:off x="7308100" y="2587200"/>
            <a:ext cx="1524300" cy="9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FF"/>
                </a:solidFill>
                <a:latin typeface="Calibri"/>
                <a:ea typeface="Calibri"/>
                <a:cs typeface="Calibri"/>
                <a:sym typeface="Calibri"/>
              </a:rPr>
              <a:t>Prediction Accuracy</a:t>
            </a:r>
            <a:endParaRPr>
              <a:solidFill>
                <a:srgbClr val="9900FF"/>
              </a:solidFill>
              <a:latin typeface="Calibri"/>
              <a:ea typeface="Calibri"/>
              <a:cs typeface="Calibri"/>
              <a:sym typeface="Calibri"/>
            </a:endParaRPr>
          </a:p>
          <a:p>
            <a:pPr indent="0" lvl="0" marL="0" rtl="0" algn="ctr">
              <a:spcBef>
                <a:spcPts val="0"/>
              </a:spcBef>
              <a:spcAft>
                <a:spcPts val="0"/>
              </a:spcAft>
              <a:buNone/>
            </a:pPr>
            <a:r>
              <a:t/>
            </a:r>
            <a:endParaRPr>
              <a:solidFill>
                <a:srgbClr val="9900FF"/>
              </a:solidFill>
              <a:latin typeface="Calibri"/>
              <a:ea typeface="Calibri"/>
              <a:cs typeface="Calibri"/>
              <a:sym typeface="Calibri"/>
            </a:endParaRPr>
          </a:p>
          <a:p>
            <a:pPr indent="0" lvl="0" marL="0" rtl="0" algn="ctr">
              <a:spcBef>
                <a:spcPts val="0"/>
              </a:spcBef>
              <a:spcAft>
                <a:spcPts val="0"/>
              </a:spcAft>
              <a:buNone/>
            </a:pPr>
            <a:r>
              <a:rPr lang="en">
                <a:solidFill>
                  <a:srgbClr val="9900FF"/>
                </a:solidFill>
                <a:latin typeface="Calibri"/>
                <a:ea typeface="Calibri"/>
                <a:cs typeface="Calibri"/>
                <a:sym typeface="Calibri"/>
              </a:rPr>
              <a:t>.7963</a:t>
            </a:r>
            <a:endParaRPr>
              <a:solidFill>
                <a:srgbClr val="9900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12357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Surprises and Limitations</a:t>
            </a:r>
            <a:endParaRPr/>
          </a:p>
        </p:txBody>
      </p:sp>
      <p:pic>
        <p:nvPicPr>
          <p:cNvPr id="153" name="Google Shape;153;p22"/>
          <p:cNvPicPr preferRelativeResize="0"/>
          <p:nvPr/>
        </p:nvPicPr>
        <p:blipFill>
          <a:blip r:embed="rId3">
            <a:alphaModFix/>
          </a:blip>
          <a:stretch>
            <a:fillRect/>
          </a:stretch>
        </p:blipFill>
        <p:spPr>
          <a:xfrm>
            <a:off x="311700" y="1170125"/>
            <a:ext cx="8520600" cy="34721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SU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