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rial Bold" charset="1" panose="020B0802020202020204"/>
      <p:regular r:id="rId21"/>
    </p:embeddedFont>
    <p:embeddedFont>
      <p:font typeface="Telegraf" charset="1" panose="00000500000000000000"/>
      <p:regular r:id="rId22"/>
    </p:embeddedFont>
    <p:embeddedFont>
      <p:font typeface="Telegraf Bold" charset="1" panose="00000800000000000000"/>
      <p:regular r:id="rId23"/>
    </p:embeddedFont>
    <p:embeddedFont>
      <p:font typeface="Arial" charset="1" panose="020B0502020202020204"/>
      <p:regular r:id="rId24"/>
    </p:embeddedFont>
    <p:embeddedFont>
      <p:font typeface="Roboto Bold" charset="1" panose="02000000000000000000"/>
      <p:regular r:id="rId25"/>
    </p:embeddedFont>
    <p:embeddedFont>
      <p:font typeface="Telegraf Medium" charset="1" panose="00000600000000000000"/>
      <p:regular r:id="rId26"/>
    </p:embeddedFont>
    <p:embeddedFont>
      <p:font typeface="Open Sauce" charset="1" panose="00000500000000000000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mylakehead/deep-learning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881149"/>
            <a:ext cx="8115300" cy="6524701"/>
          </a:xfrm>
          <a:custGeom>
            <a:avLst/>
            <a:gdLst/>
            <a:ahLst/>
            <a:cxnLst/>
            <a:rect r="r" b="b" t="t" l="l"/>
            <a:pathLst>
              <a:path h="6524701" w="8115300">
                <a:moveTo>
                  <a:pt x="0" y="0"/>
                </a:moveTo>
                <a:lnTo>
                  <a:pt x="8115300" y="0"/>
                </a:lnTo>
                <a:lnTo>
                  <a:pt x="8115300" y="6524702"/>
                </a:lnTo>
                <a:lnTo>
                  <a:pt x="0" y="652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4474"/>
            <a:ext cx="8115300" cy="98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F7562B"/>
                </a:solidFill>
                <a:latin typeface="Arial Bold"/>
                <a:ea typeface="Arial Bold"/>
                <a:cs typeface="Arial Bold"/>
                <a:sym typeface="Arial Bold"/>
              </a:rPr>
              <a:t>Vehicle Theft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758026"/>
            <a:ext cx="364073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PRESENTED BY:</a:t>
            </a:r>
          </a:p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STUDENT ID:</a:t>
            </a:r>
          </a:p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DATE: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26709" y="6758026"/>
            <a:ext cx="3027022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KANG HONG</a:t>
            </a:r>
          </a:p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1256161</a:t>
            </a:r>
          </a:p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2024-08-08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86444"/>
            <a:ext cx="77250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211C2D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15817"/>
            <a:ext cx="8115300" cy="68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>
                <a:solidFill>
                  <a:srgbClr val="290606"/>
                </a:solidFill>
                <a:latin typeface="Arial"/>
                <a:ea typeface="Arial"/>
                <a:cs typeface="Arial"/>
                <a:sym typeface="Arial"/>
              </a:rPr>
              <a:t>Recognition with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613326"/>
            <a:ext cx="8115300" cy="101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5E17EB"/>
                </a:solidFill>
                <a:latin typeface="Roboto Bold"/>
                <a:ea typeface="Roboto Bold"/>
                <a:cs typeface="Roboto Bold"/>
                <a:sym typeface="Roboto Bold"/>
              </a:rPr>
              <a:t>Attention Models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6139" y="4084027"/>
            <a:ext cx="4039660" cy="4883500"/>
          </a:xfrm>
          <a:custGeom>
            <a:avLst/>
            <a:gdLst/>
            <a:ahLst/>
            <a:cxnLst/>
            <a:rect r="r" b="b" t="t" l="l"/>
            <a:pathLst>
              <a:path h="4883500" w="4039660">
                <a:moveTo>
                  <a:pt x="0" y="0"/>
                </a:moveTo>
                <a:lnTo>
                  <a:pt x="4039660" y="0"/>
                </a:lnTo>
                <a:lnTo>
                  <a:pt x="4039660" y="4883500"/>
                </a:lnTo>
                <a:lnTo>
                  <a:pt x="0" y="488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2907108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PROBLEMS AND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4252"/>
            <a:ext cx="13935808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2.    The training results oscillate around a certain value.</a:t>
            </a: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Guess: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Learning rate is too high</a:t>
            </a: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Solution: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Reduce Learning Rate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Result: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Fixed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0493" y="4372446"/>
            <a:ext cx="11054245" cy="4885854"/>
          </a:xfrm>
          <a:custGeom>
            <a:avLst/>
            <a:gdLst/>
            <a:ahLst/>
            <a:cxnLst/>
            <a:rect r="r" b="b" t="t" l="l"/>
            <a:pathLst>
              <a:path h="4885854" w="11054245">
                <a:moveTo>
                  <a:pt x="0" y="0"/>
                </a:moveTo>
                <a:lnTo>
                  <a:pt x="11054245" y="0"/>
                </a:lnTo>
                <a:lnTo>
                  <a:pt x="11054245" y="4885854"/>
                </a:lnTo>
                <a:lnTo>
                  <a:pt x="0" y="48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2907108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PROBLEMS AND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4252"/>
            <a:ext cx="13935808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3.    Big gap between training results and validation results</a:t>
            </a: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Guess: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Overfitting</a:t>
            </a: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Solution: Add Dropouts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Result: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Fixed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21351"/>
            <a:ext cx="12396229" cy="6136949"/>
          </a:xfrm>
          <a:custGeom>
            <a:avLst/>
            <a:gdLst/>
            <a:ahLst/>
            <a:cxnLst/>
            <a:rect r="r" b="b" t="t" l="l"/>
            <a:pathLst>
              <a:path h="6136949" w="12396229">
                <a:moveTo>
                  <a:pt x="0" y="0"/>
                </a:moveTo>
                <a:lnTo>
                  <a:pt x="12396229" y="0"/>
                </a:lnTo>
                <a:lnTo>
                  <a:pt x="12396229" y="6136949"/>
                </a:lnTo>
                <a:lnTo>
                  <a:pt x="0" y="613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81153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2882" y="2789726"/>
            <a:ext cx="3860796" cy="3886449"/>
          </a:xfrm>
          <a:custGeom>
            <a:avLst/>
            <a:gdLst/>
            <a:ahLst/>
            <a:cxnLst/>
            <a:rect r="r" b="b" t="t" l="l"/>
            <a:pathLst>
              <a:path h="3886449" w="3860796">
                <a:moveTo>
                  <a:pt x="0" y="0"/>
                </a:moveTo>
                <a:lnTo>
                  <a:pt x="3860797" y="0"/>
                </a:lnTo>
                <a:lnTo>
                  <a:pt x="3860797" y="3886449"/>
                </a:lnTo>
                <a:lnTo>
                  <a:pt x="0" y="3886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9360877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RESULTS (HOWEVER)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2882" y="2118213"/>
            <a:ext cx="1225648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Loss and Accuracy measurements are not beautiful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2882" y="6867467"/>
            <a:ext cx="1225648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training results are not stable enough.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2882" y="7639783"/>
            <a:ext cx="1601641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main reason is likely the </a:t>
            </a:r>
            <a:r>
              <a:rPr lang="en-US" sz="3500" spc="171">
                <a:solidFill>
                  <a:srgbClr val="F7562B"/>
                </a:solidFill>
                <a:latin typeface="Telegraf Bold"/>
                <a:ea typeface="Telegraf Bold"/>
                <a:cs typeface="Telegraf Bold"/>
                <a:sym typeface="Telegraf Bold"/>
              </a:rPr>
              <a:t>lack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of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training data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; currently, there are only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25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vehicle theft videos and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13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non-theft videos.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3475"/>
            <a:ext cx="81153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28875"/>
            <a:ext cx="1725930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Through continuous parameter tuning, an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improvement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in AUC was achieved, which to some extent indicates the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correctness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of the model. However, the training results are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unstable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and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accuracy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needs to be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improved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 This is largely due to the lack of training data. Overall, this is a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successful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3500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attempt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3475"/>
            <a:ext cx="81153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Q&amp;A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693920"/>
            <a:ext cx="8619863" cy="276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spatial-temporal attention mechanism can be applied to many </a:t>
            </a:r>
            <a:r>
              <a:rPr lang="en-US" sz="2599" spc="116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action recognition</a:t>
            </a: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scenarios. If you're interested, you can check out and improve this implementation. By replacing the FNN, it can be adapted for </a:t>
            </a:r>
            <a:r>
              <a:rPr lang="en-US" sz="2599" spc="116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multi-class classification</a:t>
            </a: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scenarios.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46840"/>
            <a:ext cx="8619863" cy="11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1"/>
              </a:lnSpc>
            </a:pPr>
            <a:r>
              <a:rPr lang="en-US" sz="3401">
                <a:solidFill>
                  <a:srgbClr val="290606"/>
                </a:solidFill>
                <a:latin typeface="Arimo"/>
                <a:ea typeface="Arimo"/>
                <a:cs typeface="Arimo"/>
                <a:sym typeface="Arimo"/>
              </a:rPr>
              <a:t>Get code in:</a:t>
            </a:r>
          </a:p>
          <a:p>
            <a:pPr algn="l">
              <a:lnSpc>
                <a:spcPts val="4761"/>
              </a:lnSpc>
            </a:pPr>
            <a:r>
              <a:rPr lang="en-US" sz="3401" u="sng">
                <a:solidFill>
                  <a:srgbClr val="290606"/>
                </a:solidFill>
                <a:latin typeface="Arimo"/>
                <a:ea typeface="Arimo"/>
                <a:cs typeface="Arimo"/>
                <a:sym typeface="Arimo"/>
                <a:hlinkClick r:id="rId2" tooltip="https://github.com/mylakehead/deep-learning"/>
              </a:rPr>
              <a:t>https://github.com/mylakehead/deep-learning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4962" y="1951990"/>
            <a:ext cx="7948066" cy="393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Introduction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Spatiotemporal Strategy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Implementation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Problems and Solutions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Results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Conclusion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Q&amp;A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304328" cy="69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4500" spc="220">
                <a:solidFill>
                  <a:srgbClr val="290606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44395"/>
            <a:ext cx="642197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7"/>
              </a:lnSpc>
            </a:pPr>
            <a:r>
              <a:rPr lang="en-US" sz="3539" spc="17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Vehicle theft</a:t>
            </a:r>
            <a:r>
              <a:rPr lang="en-US" sz="3539" spc="17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remains a significant issue in Canada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450679" y="2492020"/>
            <a:ext cx="10601609" cy="6320269"/>
          </a:xfrm>
          <a:custGeom>
            <a:avLst/>
            <a:gdLst/>
            <a:ahLst/>
            <a:cxnLst/>
            <a:rect r="r" b="b" t="t" l="l"/>
            <a:pathLst>
              <a:path h="6320269" w="10601609">
                <a:moveTo>
                  <a:pt x="0" y="0"/>
                </a:moveTo>
                <a:lnTo>
                  <a:pt x="10601609" y="0"/>
                </a:lnTo>
                <a:lnTo>
                  <a:pt x="10601609" y="6320269"/>
                </a:lnTo>
                <a:lnTo>
                  <a:pt x="0" y="6320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13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33475"/>
            <a:ext cx="7403786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42456"/>
            <a:ext cx="6421979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7"/>
              </a:lnSpc>
            </a:pP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Between 2018 and 2023</a:t>
            </a:r>
          </a:p>
          <a:p>
            <a:pPr algn="l" marL="656316" indent="-328158" lvl="1">
              <a:lnSpc>
                <a:spcPts val="3647"/>
              </a:lnSpc>
              <a:buFont typeface="Arial"/>
              <a:buChar char="•"/>
            </a:pP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theft claims cost increased by </a:t>
            </a:r>
            <a:r>
              <a:rPr lang="en-US" sz="3039" spc="148">
                <a:solidFill>
                  <a:srgbClr val="F7562B"/>
                </a:solidFill>
                <a:latin typeface="Telegraf"/>
                <a:ea typeface="Telegraf"/>
                <a:cs typeface="Telegraf"/>
                <a:sym typeface="Telegraf"/>
              </a:rPr>
              <a:t>254%</a:t>
            </a:r>
          </a:p>
          <a:p>
            <a:pPr algn="l" marL="656316" indent="-328158" lvl="1">
              <a:lnSpc>
                <a:spcPts val="3647"/>
              </a:lnSpc>
              <a:buFont typeface="Arial"/>
              <a:buChar char="•"/>
            </a:pP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claims count increased by </a:t>
            </a:r>
            <a:r>
              <a:rPr lang="en-US" sz="3039" spc="148">
                <a:solidFill>
                  <a:srgbClr val="F7562B"/>
                </a:solidFill>
                <a:latin typeface="Telegraf"/>
                <a:ea typeface="Telegraf"/>
                <a:cs typeface="Telegraf"/>
                <a:sym typeface="Telegraf"/>
              </a:rPr>
              <a:t>56%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497714"/>
            <a:ext cx="6421979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7"/>
              </a:lnSpc>
            </a:pP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 2023,</a:t>
            </a:r>
          </a:p>
          <a:p>
            <a:pPr algn="l" marL="656316" indent="-328158" lvl="1">
              <a:lnSpc>
                <a:spcPts val="3647"/>
              </a:lnSpc>
              <a:buFont typeface="Arial"/>
              <a:buChar char="•"/>
            </a:pP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theft claims has an increase of </a:t>
            </a:r>
            <a:r>
              <a:rPr lang="en-US" sz="3039" spc="148">
                <a:solidFill>
                  <a:srgbClr val="F7562B"/>
                </a:solidFill>
                <a:latin typeface="Telegraf"/>
                <a:ea typeface="Telegraf"/>
                <a:cs typeface="Telegraf"/>
                <a:sym typeface="Telegraf"/>
              </a:rPr>
              <a:t>19%</a:t>
            </a: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from 2022</a:t>
            </a:r>
          </a:p>
          <a:p>
            <a:pPr algn="l" marL="656316" indent="-328158" lvl="1">
              <a:lnSpc>
                <a:spcPts val="3647"/>
              </a:lnSpc>
              <a:buFont typeface="Arial"/>
              <a:buChar char="•"/>
            </a:pPr>
            <a:r>
              <a:rPr lang="en-US" sz="3039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claims count increased by </a:t>
            </a:r>
            <a:r>
              <a:rPr lang="en-US" sz="3039" spc="148">
                <a:solidFill>
                  <a:srgbClr val="F7562B"/>
                </a:solidFill>
                <a:latin typeface="Telegraf"/>
                <a:ea typeface="Telegraf"/>
                <a:cs typeface="Telegraf"/>
                <a:sym typeface="Telegraf"/>
              </a:rPr>
              <a:t>10%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4512" y="2186354"/>
            <a:ext cx="8994788" cy="6930795"/>
          </a:xfrm>
          <a:custGeom>
            <a:avLst/>
            <a:gdLst/>
            <a:ahLst/>
            <a:cxnLst/>
            <a:rect r="r" b="b" t="t" l="l"/>
            <a:pathLst>
              <a:path h="6930795" w="8994788">
                <a:moveTo>
                  <a:pt x="0" y="0"/>
                </a:moveTo>
                <a:lnTo>
                  <a:pt x="8994788" y="0"/>
                </a:lnTo>
                <a:lnTo>
                  <a:pt x="8994788" y="6930795"/>
                </a:lnTo>
                <a:lnTo>
                  <a:pt x="0" y="6930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62306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SPATIOTEMPORAL STRATEGY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25442"/>
            <a:ext cx="6928081" cy="332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To 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analyze and process data that has both </a:t>
            </a:r>
          </a:p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spatial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(space-related) </a:t>
            </a:r>
          </a:p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and </a:t>
            </a:r>
          </a:p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temporal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(time-related) </a:t>
            </a:r>
          </a:p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dimensions.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197232"/>
            <a:ext cx="6928081" cy="2212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2920" spc="143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video</a:t>
            </a:r>
            <a:r>
              <a:rPr lang="en-US" sz="2920" spc="14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analysis</a:t>
            </a:r>
          </a:p>
          <a:p>
            <a:pPr algn="ctr">
              <a:lnSpc>
                <a:spcPts val="4381"/>
              </a:lnSpc>
            </a:pPr>
            <a:r>
              <a:rPr lang="en-US" sz="2920" spc="143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action</a:t>
            </a:r>
            <a:r>
              <a:rPr lang="en-US" sz="2920" spc="14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recognition</a:t>
            </a:r>
          </a:p>
          <a:p>
            <a:pPr algn="ctr">
              <a:lnSpc>
                <a:spcPts val="4381"/>
              </a:lnSpc>
            </a:pPr>
            <a:r>
              <a:rPr lang="en-US" sz="2920" spc="143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time-series</a:t>
            </a:r>
            <a:r>
              <a:rPr lang="en-US" sz="2920" spc="14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forecasting </a:t>
            </a:r>
          </a:p>
          <a:p>
            <a:pPr algn="ctr">
              <a:lnSpc>
                <a:spcPts val="4381"/>
              </a:lnSpc>
            </a:pPr>
            <a:r>
              <a:rPr lang="en-US" sz="2920" spc="14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(</a:t>
            </a:r>
            <a:r>
              <a:rPr lang="en-US" sz="2920" spc="143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appearance</a:t>
            </a:r>
            <a:r>
              <a:rPr lang="en-US" sz="2920" spc="14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</a:t>
            </a:r>
            <a:r>
              <a:rPr lang="en-US" sz="2920" spc="143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movement</a:t>
            </a:r>
            <a:r>
              <a:rPr lang="en-US" sz="2920" spc="14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over time)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67721" y="2794782"/>
            <a:ext cx="6891579" cy="5479370"/>
          </a:xfrm>
          <a:custGeom>
            <a:avLst/>
            <a:gdLst/>
            <a:ahLst/>
            <a:cxnLst/>
            <a:rect r="r" b="b" t="t" l="l"/>
            <a:pathLst>
              <a:path h="5479370" w="6891579">
                <a:moveTo>
                  <a:pt x="0" y="0"/>
                </a:moveTo>
                <a:lnTo>
                  <a:pt x="6891579" y="0"/>
                </a:lnTo>
                <a:lnTo>
                  <a:pt x="6891579" y="5479370"/>
                </a:lnTo>
                <a:lnTo>
                  <a:pt x="0" y="5479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62306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INCEPTION3D NETWORK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92534"/>
            <a:ext cx="9223467" cy="166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take a sequence of video frames as input and apply multiple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3D convolution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and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pooling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operations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in parallel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59652"/>
            <a:ext cx="9223467" cy="166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one might focus on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reducing dimensionality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another on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capturing fine details across time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and another on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broader patterns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316117"/>
            <a:ext cx="9223467" cy="2221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outputs of all these operations are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concatenated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creating a rich feature map that contains information at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various levels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of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abstraction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both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spatially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and </a:t>
            </a:r>
            <a:r>
              <a:rPr lang="en-US" sz="2945" spc="144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temporally</a:t>
            </a:r>
            <a:r>
              <a:rPr lang="en-US" sz="2945" spc="14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4512" y="2186354"/>
            <a:ext cx="8994788" cy="6930795"/>
          </a:xfrm>
          <a:custGeom>
            <a:avLst/>
            <a:gdLst/>
            <a:ahLst/>
            <a:cxnLst/>
            <a:rect r="r" b="b" t="t" l="l"/>
            <a:pathLst>
              <a:path h="6930795" w="8994788">
                <a:moveTo>
                  <a:pt x="0" y="0"/>
                </a:moveTo>
                <a:lnTo>
                  <a:pt x="8994788" y="0"/>
                </a:lnTo>
                <a:lnTo>
                  <a:pt x="8994788" y="6930795"/>
                </a:lnTo>
                <a:lnTo>
                  <a:pt x="0" y="6930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356" y="4498729"/>
            <a:ext cx="4987800" cy="820574"/>
          </a:xfrm>
          <a:custGeom>
            <a:avLst/>
            <a:gdLst/>
            <a:ahLst/>
            <a:cxnLst/>
            <a:rect r="r" b="b" t="t" l="l"/>
            <a:pathLst>
              <a:path h="820574" w="4987800">
                <a:moveTo>
                  <a:pt x="0" y="0"/>
                </a:moveTo>
                <a:lnTo>
                  <a:pt x="4987800" y="0"/>
                </a:lnTo>
                <a:lnTo>
                  <a:pt x="4987800" y="820574"/>
                </a:lnTo>
                <a:lnTo>
                  <a:pt x="0" y="820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01696" y="6233703"/>
            <a:ext cx="2861120" cy="889467"/>
          </a:xfrm>
          <a:custGeom>
            <a:avLst/>
            <a:gdLst/>
            <a:ahLst/>
            <a:cxnLst/>
            <a:rect r="r" b="b" t="t" l="l"/>
            <a:pathLst>
              <a:path h="889467" w="2861120">
                <a:moveTo>
                  <a:pt x="0" y="0"/>
                </a:moveTo>
                <a:lnTo>
                  <a:pt x="2861120" y="0"/>
                </a:lnTo>
                <a:lnTo>
                  <a:pt x="2861120" y="889467"/>
                </a:lnTo>
                <a:lnTo>
                  <a:pt x="0" y="88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96963" y="8036105"/>
            <a:ext cx="4091304" cy="854899"/>
          </a:xfrm>
          <a:custGeom>
            <a:avLst/>
            <a:gdLst/>
            <a:ahLst/>
            <a:cxnLst/>
            <a:rect r="r" b="b" t="t" l="l"/>
            <a:pathLst>
              <a:path h="854899" w="4091304">
                <a:moveTo>
                  <a:pt x="0" y="0"/>
                </a:moveTo>
                <a:lnTo>
                  <a:pt x="4091304" y="0"/>
                </a:lnTo>
                <a:lnTo>
                  <a:pt x="4091304" y="854899"/>
                </a:lnTo>
                <a:lnTo>
                  <a:pt x="0" y="8548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33475"/>
            <a:ext cx="162306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SPATIOTEMPORAL STRATEGY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393829"/>
            <a:ext cx="826451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3D features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extracted by the Inception3D network will be first input into S-pool3D module, in which the 3-dimensional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average pooling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method is used.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6542" y="5433603"/>
            <a:ext cx="7851428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3D features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are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reduced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in the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spatial dimension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and the information in the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time dimension is retained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6542" y="7237470"/>
            <a:ext cx="787214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Point Multiplication Operation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for Temporal Weight Assignment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8327" y="2400812"/>
            <a:ext cx="748785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Temporal Attention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4512" y="2186354"/>
            <a:ext cx="8994788" cy="6930795"/>
          </a:xfrm>
          <a:custGeom>
            <a:avLst/>
            <a:gdLst/>
            <a:ahLst/>
            <a:cxnLst/>
            <a:rect r="r" b="b" t="t" l="l"/>
            <a:pathLst>
              <a:path h="6930795" w="8994788">
                <a:moveTo>
                  <a:pt x="0" y="0"/>
                </a:moveTo>
                <a:lnTo>
                  <a:pt x="8994788" y="0"/>
                </a:lnTo>
                <a:lnTo>
                  <a:pt x="8994788" y="6930795"/>
                </a:lnTo>
                <a:lnTo>
                  <a:pt x="0" y="6930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1691" y="4506830"/>
            <a:ext cx="4521129" cy="804373"/>
          </a:xfrm>
          <a:custGeom>
            <a:avLst/>
            <a:gdLst/>
            <a:ahLst/>
            <a:cxnLst/>
            <a:rect r="r" b="b" t="t" l="l"/>
            <a:pathLst>
              <a:path h="804373" w="4521129">
                <a:moveTo>
                  <a:pt x="0" y="0"/>
                </a:moveTo>
                <a:lnTo>
                  <a:pt x="4521129" y="0"/>
                </a:lnTo>
                <a:lnTo>
                  <a:pt x="4521129" y="804372"/>
                </a:lnTo>
                <a:lnTo>
                  <a:pt x="0" y="804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26844" y="6342512"/>
            <a:ext cx="2831541" cy="780659"/>
          </a:xfrm>
          <a:custGeom>
            <a:avLst/>
            <a:gdLst/>
            <a:ahLst/>
            <a:cxnLst/>
            <a:rect r="r" b="b" t="t" l="l"/>
            <a:pathLst>
              <a:path h="780659" w="2831541">
                <a:moveTo>
                  <a:pt x="0" y="0"/>
                </a:moveTo>
                <a:lnTo>
                  <a:pt x="2831542" y="0"/>
                </a:lnTo>
                <a:lnTo>
                  <a:pt x="2831542" y="780658"/>
                </a:lnTo>
                <a:lnTo>
                  <a:pt x="0" y="780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11507" y="8037570"/>
            <a:ext cx="4241497" cy="903424"/>
          </a:xfrm>
          <a:custGeom>
            <a:avLst/>
            <a:gdLst/>
            <a:ahLst/>
            <a:cxnLst/>
            <a:rect r="r" b="b" t="t" l="l"/>
            <a:pathLst>
              <a:path h="903424" w="4241497">
                <a:moveTo>
                  <a:pt x="0" y="0"/>
                </a:moveTo>
                <a:lnTo>
                  <a:pt x="4241497" y="0"/>
                </a:lnTo>
                <a:lnTo>
                  <a:pt x="4241497" y="903424"/>
                </a:lnTo>
                <a:lnTo>
                  <a:pt x="0" y="903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33475"/>
            <a:ext cx="162306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SPATIOTEMPORAL STRATEGY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901" y="3401930"/>
            <a:ext cx="7851428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feature matrix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obtained through temporal attention is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reduced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in the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time dimension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while the information in the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spatial dimension is retained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6542" y="7237470"/>
            <a:ext cx="787214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Point Multiplication Operation</a:t>
            </a:r>
            <a:r>
              <a:rPr lang="en-US" sz="2000" spc="9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for </a:t>
            </a:r>
            <a:r>
              <a:rPr lang="en-US" sz="2000" spc="9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Spatiotemporal Weight Allocation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8327" y="2400812"/>
            <a:ext cx="748785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Spatial Attention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43146"/>
            <a:ext cx="5376915" cy="7584279"/>
          </a:xfrm>
          <a:custGeom>
            <a:avLst/>
            <a:gdLst/>
            <a:ahLst/>
            <a:cxnLst/>
            <a:rect r="r" b="b" t="t" l="l"/>
            <a:pathLst>
              <a:path h="7584279" w="5376915">
                <a:moveTo>
                  <a:pt x="0" y="0"/>
                </a:moveTo>
                <a:lnTo>
                  <a:pt x="5376915" y="0"/>
                </a:lnTo>
                <a:lnTo>
                  <a:pt x="5376915" y="7584279"/>
                </a:lnTo>
                <a:lnTo>
                  <a:pt x="0" y="7584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94501" y="2143146"/>
            <a:ext cx="5098998" cy="3453119"/>
          </a:xfrm>
          <a:custGeom>
            <a:avLst/>
            <a:gdLst/>
            <a:ahLst/>
            <a:cxnLst/>
            <a:rect r="r" b="b" t="t" l="l"/>
            <a:pathLst>
              <a:path h="3453119" w="5098998">
                <a:moveTo>
                  <a:pt x="0" y="0"/>
                </a:moveTo>
                <a:lnTo>
                  <a:pt x="5098998" y="0"/>
                </a:lnTo>
                <a:lnTo>
                  <a:pt x="5098998" y="3453118"/>
                </a:lnTo>
                <a:lnTo>
                  <a:pt x="0" y="3453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14579" y="2143146"/>
            <a:ext cx="2996474" cy="3862754"/>
          </a:xfrm>
          <a:custGeom>
            <a:avLst/>
            <a:gdLst/>
            <a:ahLst/>
            <a:cxnLst/>
            <a:rect r="r" b="b" t="t" l="l"/>
            <a:pathLst>
              <a:path h="3862754" w="2996474">
                <a:moveTo>
                  <a:pt x="0" y="0"/>
                </a:moveTo>
                <a:lnTo>
                  <a:pt x="2996475" y="0"/>
                </a:lnTo>
                <a:lnTo>
                  <a:pt x="2996475" y="3862754"/>
                </a:lnTo>
                <a:lnTo>
                  <a:pt x="0" y="3862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55358" y="7839346"/>
            <a:ext cx="5738779" cy="570707"/>
          </a:xfrm>
          <a:custGeom>
            <a:avLst/>
            <a:gdLst/>
            <a:ahLst/>
            <a:cxnLst/>
            <a:rect r="r" b="b" t="t" l="l"/>
            <a:pathLst>
              <a:path h="570707" w="5738779">
                <a:moveTo>
                  <a:pt x="0" y="0"/>
                </a:moveTo>
                <a:lnTo>
                  <a:pt x="5738779" y="0"/>
                </a:lnTo>
                <a:lnTo>
                  <a:pt x="5738779" y="570708"/>
                </a:lnTo>
                <a:lnTo>
                  <a:pt x="0" y="5707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33475"/>
            <a:ext cx="8115300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55358" y="7027454"/>
            <a:ext cx="327808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Loss Function: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8163" y="4089816"/>
            <a:ext cx="12126058" cy="5168484"/>
          </a:xfrm>
          <a:custGeom>
            <a:avLst/>
            <a:gdLst/>
            <a:ahLst/>
            <a:cxnLst/>
            <a:rect r="r" b="b" t="t" l="l"/>
            <a:pathLst>
              <a:path h="5168484" w="12126058">
                <a:moveTo>
                  <a:pt x="0" y="0"/>
                </a:moveTo>
                <a:lnTo>
                  <a:pt x="12126058" y="0"/>
                </a:lnTo>
                <a:lnTo>
                  <a:pt x="12126058" y="5168484"/>
                </a:lnTo>
                <a:lnTo>
                  <a:pt x="0" y="516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2907108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spc="308">
                <a:solidFill>
                  <a:srgbClr val="290606"/>
                </a:solidFill>
                <a:latin typeface="Open Sauce"/>
                <a:ea typeface="Open Sauce"/>
                <a:cs typeface="Open Sauce"/>
                <a:sym typeface="Open Sauce"/>
              </a:rPr>
              <a:t>PROBLEMS AND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4252"/>
            <a:ext cx="13935808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1.    The training results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stop changing</a:t>
            </a: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after a few epochs.</a:t>
            </a: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Guess: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Sigmoid Gradient Vanishing</a:t>
            </a: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Solution: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LayerNorm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      Result: </a:t>
            </a:r>
            <a:r>
              <a:rPr lang="en-US" sz="3000" spc="14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Fixed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DAGM7KQKqe0</dc:identifier>
  <dcterms:modified xsi:type="dcterms:W3CDTF">2011-08-01T06:04:30Z</dcterms:modified>
  <cp:revision>1</cp:revision>
  <dc:title>Vehicle Theft Detection Using Spatiotemporal Attention in Deep Learning Models</dc:title>
</cp:coreProperties>
</file>