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low Bold" charset="1" panose="00000800000000000000"/>
      <p:regular r:id="rId19"/>
    </p:embeddedFont>
    <p:embeddedFont>
      <p:font typeface="Barlow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334420" y="1960258"/>
            <a:ext cx="9924880" cy="6366484"/>
          </a:xfrm>
          <a:custGeom>
            <a:avLst/>
            <a:gdLst/>
            <a:ahLst/>
            <a:cxnLst/>
            <a:rect r="r" b="b" t="t" l="l"/>
            <a:pathLst>
              <a:path h="6366484" w="9924880">
                <a:moveTo>
                  <a:pt x="0" y="0"/>
                </a:moveTo>
                <a:lnTo>
                  <a:pt x="9924880" y="0"/>
                </a:lnTo>
                <a:lnTo>
                  <a:pt x="9924880" y="6366484"/>
                </a:lnTo>
                <a:lnTo>
                  <a:pt x="0" y="6366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38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0258"/>
            <a:ext cx="6305720" cy="3908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0"/>
              </a:lnSpc>
            </a:pPr>
            <a:r>
              <a:rPr lang="en-US" sz="8559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Attention </a:t>
            </a:r>
          </a:p>
          <a:p>
            <a:pPr algn="ctr">
              <a:lnSpc>
                <a:spcPts val="10270"/>
              </a:lnSpc>
            </a:pPr>
          </a:p>
          <a:p>
            <a:pPr algn="ctr" marL="0" indent="0" lvl="0">
              <a:lnSpc>
                <a:spcPts val="1027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1381" y="5977341"/>
            <a:ext cx="5425179" cy="246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2100" spc="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Presented by </a:t>
            </a:r>
          </a:p>
          <a:p>
            <a:pPr algn="ctr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Xingjian Han</a:t>
            </a:r>
          </a:p>
          <a:p>
            <a:pPr algn="ctr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Anh Minh Nguyen</a:t>
            </a:r>
          </a:p>
          <a:p>
            <a:pPr algn="ctr">
              <a:lnSpc>
                <a:spcPts val="4199"/>
              </a:lnSpc>
            </a:pPr>
            <a:r>
              <a:rPr lang="en-US" sz="2799" spc="11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Kang Hong</a:t>
            </a: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31381" y="3276574"/>
            <a:ext cx="5425179" cy="63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49"/>
              </a:lnSpc>
              <a:spcBef>
                <a:spcPct val="0"/>
              </a:spcBef>
            </a:pPr>
            <a:r>
              <a:rPr lang="en-US" b="true" sz="3499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Is All You Need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62778" y="1242060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85535"/>
            <a:ext cx="7502351" cy="3122854"/>
          </a:xfrm>
          <a:custGeom>
            <a:avLst/>
            <a:gdLst/>
            <a:ahLst/>
            <a:cxnLst/>
            <a:rect r="r" b="b" t="t" l="l"/>
            <a:pathLst>
              <a:path h="3122854" w="7502351">
                <a:moveTo>
                  <a:pt x="0" y="0"/>
                </a:moveTo>
                <a:lnTo>
                  <a:pt x="7502351" y="0"/>
                </a:lnTo>
                <a:lnTo>
                  <a:pt x="7502351" y="3122853"/>
                </a:lnTo>
                <a:lnTo>
                  <a:pt x="0" y="3122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2778" y="6291366"/>
            <a:ext cx="7468273" cy="3108669"/>
          </a:xfrm>
          <a:custGeom>
            <a:avLst/>
            <a:gdLst/>
            <a:ahLst/>
            <a:cxnLst/>
            <a:rect r="r" b="b" t="t" l="l"/>
            <a:pathLst>
              <a:path h="3108669" w="7468273">
                <a:moveTo>
                  <a:pt x="0" y="0"/>
                </a:moveTo>
                <a:lnTo>
                  <a:pt x="7468273" y="0"/>
                </a:lnTo>
                <a:lnTo>
                  <a:pt x="7468273" y="3108669"/>
                </a:lnTo>
                <a:lnTo>
                  <a:pt x="0" y="3108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303973"/>
            <a:ext cx="4965982" cy="1119678"/>
          </a:xfrm>
          <a:custGeom>
            <a:avLst/>
            <a:gdLst/>
            <a:ahLst/>
            <a:cxnLst/>
            <a:rect r="r" b="b" t="t" l="l"/>
            <a:pathLst>
              <a:path h="1119678" w="4965982">
                <a:moveTo>
                  <a:pt x="0" y="0"/>
                </a:moveTo>
                <a:lnTo>
                  <a:pt x="4965982" y="0"/>
                </a:lnTo>
                <a:lnTo>
                  <a:pt x="4965982" y="1119678"/>
                </a:lnTo>
                <a:lnTo>
                  <a:pt x="0" y="1119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13" r="0" b="-211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84377" y="2485535"/>
            <a:ext cx="7502351" cy="3122854"/>
          </a:xfrm>
          <a:custGeom>
            <a:avLst/>
            <a:gdLst/>
            <a:ahLst/>
            <a:cxnLst/>
            <a:rect r="r" b="b" t="t" l="l"/>
            <a:pathLst>
              <a:path h="3122854" w="7502351">
                <a:moveTo>
                  <a:pt x="0" y="0"/>
                </a:moveTo>
                <a:lnTo>
                  <a:pt x="7502351" y="0"/>
                </a:lnTo>
                <a:lnTo>
                  <a:pt x="7502351" y="3122853"/>
                </a:lnTo>
                <a:lnTo>
                  <a:pt x="0" y="3122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79856" y="6291155"/>
            <a:ext cx="7406872" cy="3083110"/>
          </a:xfrm>
          <a:custGeom>
            <a:avLst/>
            <a:gdLst/>
            <a:ahLst/>
            <a:cxnLst/>
            <a:rect r="r" b="b" t="t" l="l"/>
            <a:pathLst>
              <a:path h="3083110" w="7406872">
                <a:moveTo>
                  <a:pt x="0" y="0"/>
                </a:moveTo>
                <a:lnTo>
                  <a:pt x="7406872" y="0"/>
                </a:lnTo>
                <a:lnTo>
                  <a:pt x="7406872" y="3083111"/>
                </a:lnTo>
                <a:lnTo>
                  <a:pt x="0" y="3083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037993" y="1035368"/>
            <a:ext cx="22130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-19050"/>
            <a:ext cx="1529013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Training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6162" y="5541713"/>
            <a:ext cx="190507" cy="3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  <a:spcBef>
                <a:spcPct val="0"/>
              </a:spcBef>
            </a:pPr>
            <a:r>
              <a:rPr lang="en-US" b="true" sz="2222" spc="8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66162" y="9333360"/>
            <a:ext cx="176147" cy="3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  <a:spcBef>
                <a:spcPct val="0"/>
              </a:spcBef>
            </a:pPr>
            <a:r>
              <a:rPr lang="en-US" b="true" sz="2222" spc="8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71619" y="9307591"/>
            <a:ext cx="176147" cy="3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  <a:spcBef>
                <a:spcPct val="0"/>
              </a:spcBef>
            </a:pPr>
            <a:r>
              <a:rPr lang="en-US" b="true" sz="2222" spc="8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57259" y="5560763"/>
            <a:ext cx="190507" cy="39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3"/>
              </a:lnSpc>
              <a:spcBef>
                <a:spcPct val="0"/>
              </a:spcBef>
            </a:pPr>
            <a:r>
              <a:rPr lang="en-US" b="true" sz="2222" spc="8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30397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927508"/>
            <a:ext cx="7343876" cy="3056888"/>
          </a:xfrm>
          <a:custGeom>
            <a:avLst/>
            <a:gdLst/>
            <a:ahLst/>
            <a:cxnLst/>
            <a:rect r="r" b="b" t="t" l="l"/>
            <a:pathLst>
              <a:path h="3056888" w="7343876">
                <a:moveTo>
                  <a:pt x="0" y="0"/>
                </a:moveTo>
                <a:lnTo>
                  <a:pt x="7343876" y="0"/>
                </a:lnTo>
                <a:lnTo>
                  <a:pt x="7343876" y="3056888"/>
                </a:lnTo>
                <a:lnTo>
                  <a:pt x="0" y="3056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338" y="6255223"/>
            <a:ext cx="7279238" cy="3029983"/>
          </a:xfrm>
          <a:custGeom>
            <a:avLst/>
            <a:gdLst/>
            <a:ahLst/>
            <a:cxnLst/>
            <a:rect r="r" b="b" t="t" l="l"/>
            <a:pathLst>
              <a:path h="3029983" w="7279238">
                <a:moveTo>
                  <a:pt x="0" y="0"/>
                </a:moveTo>
                <a:lnTo>
                  <a:pt x="7279238" y="0"/>
                </a:lnTo>
                <a:lnTo>
                  <a:pt x="7279238" y="3029982"/>
                </a:lnTo>
                <a:lnTo>
                  <a:pt x="0" y="3029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42606" y="1097280"/>
            <a:ext cx="16564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-19050"/>
            <a:ext cx="1529013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Overfitting Reduction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16215" y="4936807"/>
            <a:ext cx="76884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6-layer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144000" y="3889141"/>
            <a:ext cx="7191406" cy="2993423"/>
          </a:xfrm>
          <a:custGeom>
            <a:avLst/>
            <a:gdLst/>
            <a:ahLst/>
            <a:cxnLst/>
            <a:rect r="r" b="b" t="t" l="l"/>
            <a:pathLst>
              <a:path h="2993423" w="7191406">
                <a:moveTo>
                  <a:pt x="0" y="0"/>
                </a:moveTo>
                <a:lnTo>
                  <a:pt x="7191406" y="0"/>
                </a:lnTo>
                <a:lnTo>
                  <a:pt x="7191406" y="2993423"/>
                </a:lnTo>
                <a:lnTo>
                  <a:pt x="0" y="2993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63989" y="9237580"/>
            <a:ext cx="7210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1-layer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52527" y="6815889"/>
            <a:ext cx="7743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2-layer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010246" y="1347908"/>
            <a:ext cx="7876482" cy="3686867"/>
          </a:xfrm>
          <a:custGeom>
            <a:avLst/>
            <a:gdLst/>
            <a:ahLst/>
            <a:cxnLst/>
            <a:rect r="r" b="b" t="t" l="l"/>
            <a:pathLst>
              <a:path h="3686867" w="7876482">
                <a:moveTo>
                  <a:pt x="0" y="0"/>
                </a:moveTo>
                <a:lnTo>
                  <a:pt x="7876482" y="0"/>
                </a:lnTo>
                <a:lnTo>
                  <a:pt x="7876482" y="3686868"/>
                </a:lnTo>
                <a:lnTo>
                  <a:pt x="0" y="368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89" t="0" r="-516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8055" y="5143500"/>
            <a:ext cx="8412191" cy="3501575"/>
          </a:xfrm>
          <a:custGeom>
            <a:avLst/>
            <a:gdLst/>
            <a:ahLst/>
            <a:cxnLst/>
            <a:rect r="r" b="b" t="t" l="l"/>
            <a:pathLst>
              <a:path h="3501575" w="8412191">
                <a:moveTo>
                  <a:pt x="0" y="0"/>
                </a:moveTo>
                <a:lnTo>
                  <a:pt x="8412191" y="0"/>
                </a:lnTo>
                <a:lnTo>
                  <a:pt x="8412191" y="3501575"/>
                </a:lnTo>
                <a:lnTo>
                  <a:pt x="0" y="3501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-209550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Final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56581" y="4968101"/>
            <a:ext cx="16289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6029" y="8578400"/>
            <a:ext cx="150614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98614" y="5563421"/>
            <a:ext cx="8365020" cy="308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7"/>
              </a:lnSpc>
            </a:pPr>
            <a:r>
              <a:rPr lang="en-US" sz="4571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Accuracy (mean):</a:t>
            </a:r>
          </a:p>
          <a:p>
            <a:pPr algn="l">
              <a:lnSpc>
                <a:spcPts val="6857"/>
              </a:lnSpc>
            </a:pPr>
            <a:r>
              <a:rPr lang="en-US" sz="4571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</a:t>
            </a:r>
            <a:r>
              <a:rPr lang="en-US" sz="4571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xperiment A: </a:t>
            </a:r>
            <a:r>
              <a:rPr lang="en-US" sz="4571" spc="18" b="true">
                <a:solidFill>
                  <a:srgbClr val="FF5757"/>
                </a:solidFill>
                <a:latin typeface="Barlow Bold"/>
                <a:ea typeface="Barlow Bold"/>
                <a:cs typeface="Barlow Bold"/>
                <a:sym typeface="Barlow Bold"/>
              </a:rPr>
              <a:t>83.034</a:t>
            </a:r>
          </a:p>
          <a:p>
            <a:pPr algn="l">
              <a:lnSpc>
                <a:spcPts val="6857"/>
              </a:lnSpc>
            </a:pPr>
            <a:r>
              <a:rPr lang="en-US" sz="4571" spc="18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Experiment B: </a:t>
            </a:r>
            <a:r>
              <a:rPr lang="en-US" sz="4571" spc="18" b="true">
                <a:solidFill>
                  <a:srgbClr val="FF5757"/>
                </a:solidFill>
                <a:latin typeface="Barlow Bold"/>
                <a:ea typeface="Barlow Bold"/>
                <a:cs typeface="Barlow Bold"/>
                <a:sym typeface="Barlow Bold"/>
              </a:rPr>
              <a:t>72.018</a:t>
            </a:r>
          </a:p>
          <a:p>
            <a:pPr algn="l">
              <a:lnSpc>
                <a:spcPts val="411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620105"/>
            <a:ext cx="629093" cy="629093"/>
          </a:xfrm>
          <a:custGeom>
            <a:avLst/>
            <a:gdLst/>
            <a:ahLst/>
            <a:cxnLst/>
            <a:rect r="r" b="b" t="t" l="l"/>
            <a:pathLst>
              <a:path h="629093" w="629093">
                <a:moveTo>
                  <a:pt x="0" y="0"/>
                </a:moveTo>
                <a:lnTo>
                  <a:pt x="629093" y="0"/>
                </a:lnTo>
                <a:lnTo>
                  <a:pt x="629093" y="629093"/>
                </a:lnTo>
                <a:lnTo>
                  <a:pt x="0" y="629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66868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b="true" sz="16656" u="non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1450" y="6648680"/>
            <a:ext cx="8255906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 spc="15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https://github.com/mylakehead/eeg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174555" y="1120843"/>
            <a:ext cx="5712174" cy="8045315"/>
          </a:xfrm>
          <a:custGeom>
            <a:avLst/>
            <a:gdLst/>
            <a:ahLst/>
            <a:cxnLst/>
            <a:rect r="r" b="b" t="t" l="l"/>
            <a:pathLst>
              <a:path h="8045315" w="5712174">
                <a:moveTo>
                  <a:pt x="0" y="0"/>
                </a:moveTo>
                <a:lnTo>
                  <a:pt x="5712173" y="0"/>
                </a:lnTo>
                <a:lnTo>
                  <a:pt x="5712173" y="8045314"/>
                </a:lnTo>
                <a:lnTo>
                  <a:pt x="0" y="8045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76677" y="1886749"/>
            <a:ext cx="612281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Transformer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5968" y="3367317"/>
            <a:ext cx="9668587" cy="436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Encoder-Decoder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b="true" sz="3304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Self-Attention Mechanism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b="true" sz="3304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Multi-Head Attention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Positional Encoding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Feed-Forward Networks 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Residual Connections and Layer Normalization</a:t>
            </a:r>
          </a:p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Parallelism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76663" y="1163555"/>
            <a:ext cx="5410065" cy="7959891"/>
          </a:xfrm>
          <a:custGeom>
            <a:avLst/>
            <a:gdLst/>
            <a:ahLst/>
            <a:cxnLst/>
            <a:rect r="r" b="b" t="t" l="l"/>
            <a:pathLst>
              <a:path h="7959891" w="5410065">
                <a:moveTo>
                  <a:pt x="0" y="0"/>
                </a:moveTo>
                <a:lnTo>
                  <a:pt x="5410065" y="0"/>
                </a:lnTo>
                <a:lnTo>
                  <a:pt x="5410065" y="7959890"/>
                </a:lnTo>
                <a:lnTo>
                  <a:pt x="0" y="795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997" y="1886749"/>
            <a:ext cx="6294024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Convolutional 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Transformer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997" y="4351791"/>
            <a:ext cx="10082351" cy="499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3463" indent="-356731" lvl="1">
              <a:lnSpc>
                <a:spcPts val="4956"/>
              </a:lnSpc>
              <a:buFont typeface="Arial"/>
              <a:buChar char="•"/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Convolutional Layer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Feature Upscaling 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(</a:t>
            </a:r>
            <a:r>
              <a:rPr lang="en-US" sz="3304" spc="13" b="true">
                <a:solidFill>
                  <a:srgbClr val="FF3131"/>
                </a:solidFill>
                <a:latin typeface="Barlow Bold"/>
                <a:ea typeface="Barlow Bold"/>
                <a:cs typeface="Barlow Bold"/>
                <a:sym typeface="Barlow Bold"/>
              </a:rPr>
              <a:t>bands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 (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5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10, 62) —&gt; (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40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10, 62)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learnable parameters: 5*40 + 40 = 240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Feature Reduction 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(</a:t>
            </a:r>
            <a:r>
              <a:rPr lang="en-US" sz="3304" spc="13" b="true">
                <a:solidFill>
                  <a:srgbClr val="FF3131"/>
                </a:solidFill>
                <a:latin typeface="Barlow Bold"/>
                <a:ea typeface="Barlow Bold"/>
                <a:cs typeface="Barlow Bold"/>
                <a:sym typeface="Barlow Bold"/>
              </a:rPr>
              <a:t>time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  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(40, 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62) -&gt; (40, 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62)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learnable parameters: 40*40*10 + 40 = 16,040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Rearrange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(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40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1, 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62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 -&gt; (1, 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62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304" spc="13" b="true">
                <a:solidFill>
                  <a:srgbClr val="004AAD"/>
                </a:solidFill>
                <a:latin typeface="Barlow Bold"/>
                <a:ea typeface="Barlow Bold"/>
                <a:cs typeface="Barlow Bold"/>
                <a:sym typeface="Barlow Bold"/>
              </a:rPr>
              <a:t>40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algn="l">
              <a:lnSpc>
                <a:spcPts val="4956"/>
              </a:lnSpc>
            </a:pPr>
          </a:p>
          <a:p>
            <a:pPr algn="l">
              <a:lnSpc>
                <a:spcPts val="495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41997" y="1886749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Multi-Head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1540" y="3295979"/>
            <a:ext cx="10082351" cy="562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Input (1, 62, 40) —&gt; </a:t>
            </a:r>
            <a:r>
              <a:rPr lang="en-US" sz="3304" spc="13" b="true">
                <a:solidFill>
                  <a:srgbClr val="FF5757"/>
                </a:solidFill>
                <a:latin typeface="Barlow Bold"/>
                <a:ea typeface="Barlow Bold"/>
                <a:cs typeface="Barlow Bold"/>
                <a:sym typeface="Barlow Bold"/>
              </a:rPr>
              <a:t>Q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304" spc="13" b="true">
                <a:solidFill>
                  <a:srgbClr val="FF5757"/>
                </a:solidFill>
                <a:latin typeface="Barlow Bold"/>
                <a:ea typeface="Barlow Bold"/>
                <a:cs typeface="Barlow Bold"/>
                <a:sym typeface="Barlow Bold"/>
              </a:rPr>
              <a:t>K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304" spc="13" b="true">
                <a:solidFill>
                  <a:srgbClr val="FF5757"/>
                </a:solidFill>
                <a:latin typeface="Barlow Bold"/>
                <a:ea typeface="Barlow Bold"/>
                <a:cs typeface="Barlow Bold"/>
                <a:sym typeface="Barlow Bold"/>
              </a:rPr>
              <a:t>V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Linear Layers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learnable parameters:  (40 * 40 + 40) * 3 = 4,920</a:t>
            </a: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Output (1, 62, 40) </a:t>
            </a:r>
          </a:p>
          <a:p>
            <a:pPr algn="l">
              <a:lnSpc>
                <a:spcPts val="4956"/>
              </a:lnSpc>
            </a:pPr>
          </a:p>
          <a:p>
            <a:pPr algn="l">
              <a:lnSpc>
                <a:spcPts val="4956"/>
              </a:lnSpc>
            </a:pP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Rearrange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(1, 62,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 —&gt; (1,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62,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algn="l">
              <a:lnSpc>
                <a:spcPts val="4956"/>
              </a:lnSpc>
            </a:pPr>
          </a:p>
          <a:p>
            <a:pPr algn="l">
              <a:lnSpc>
                <a:spcPts val="4956"/>
              </a:lnSpc>
            </a:pPr>
          </a:p>
          <a:p>
            <a:pPr algn="l">
              <a:lnSpc>
                <a:spcPts val="4956"/>
              </a:lnSpc>
            </a:pPr>
          </a:p>
          <a:p>
            <a:pPr algn="l">
              <a:lnSpc>
                <a:spcPts val="495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674796" y="1120843"/>
            <a:ext cx="6211932" cy="8045315"/>
          </a:xfrm>
          <a:custGeom>
            <a:avLst/>
            <a:gdLst/>
            <a:ahLst/>
            <a:cxnLst/>
            <a:rect r="r" b="b" t="t" l="l"/>
            <a:pathLst>
              <a:path h="8045315" w="6211932">
                <a:moveTo>
                  <a:pt x="0" y="0"/>
                </a:moveTo>
                <a:lnTo>
                  <a:pt x="6211932" y="0"/>
                </a:lnTo>
                <a:lnTo>
                  <a:pt x="6211932" y="8045314"/>
                </a:lnTo>
                <a:lnTo>
                  <a:pt x="0" y="8045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1997" y="3259720"/>
            <a:ext cx="13393358" cy="4972284"/>
          </a:xfrm>
          <a:custGeom>
            <a:avLst/>
            <a:gdLst/>
            <a:ahLst/>
            <a:cxnLst/>
            <a:rect r="r" b="b" t="t" l="l"/>
            <a:pathLst>
              <a:path h="4972284" w="13393358">
                <a:moveTo>
                  <a:pt x="0" y="0"/>
                </a:moveTo>
                <a:lnTo>
                  <a:pt x="13393358" y="0"/>
                </a:lnTo>
                <a:lnTo>
                  <a:pt x="13393358" y="4972284"/>
                </a:lnTo>
                <a:lnTo>
                  <a:pt x="0" y="4972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997" y="1886749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Multi-Head Attention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6047" y="8393767"/>
            <a:ext cx="6829308" cy="59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6"/>
              </a:lnSpc>
            </a:pP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Rearrange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 (1,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, 62,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  —&gt; (1, 62, </a:t>
            </a:r>
            <a:r>
              <a:rPr lang="en-US" sz="3304" spc="13" b="true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40</a:t>
            </a:r>
            <a:r>
              <a:rPr lang="en-US" sz="3304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675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131282" y="2092435"/>
            <a:ext cx="10128018" cy="6102131"/>
          </a:xfrm>
          <a:custGeom>
            <a:avLst/>
            <a:gdLst/>
            <a:ahLst/>
            <a:cxnLst/>
            <a:rect r="r" b="b" t="t" l="l"/>
            <a:pathLst>
              <a:path h="6102131" w="10128018">
                <a:moveTo>
                  <a:pt x="0" y="0"/>
                </a:moveTo>
                <a:lnTo>
                  <a:pt x="10128018" y="0"/>
                </a:lnTo>
                <a:lnTo>
                  <a:pt x="10128018" y="6102130"/>
                </a:lnTo>
                <a:lnTo>
                  <a:pt x="0" y="6102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997" y="1886749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Dense layers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96253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675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118528" y="2605190"/>
            <a:ext cx="6768200" cy="5211876"/>
          </a:xfrm>
          <a:custGeom>
            <a:avLst/>
            <a:gdLst/>
            <a:ahLst/>
            <a:cxnLst/>
            <a:rect r="r" b="b" t="t" l="l"/>
            <a:pathLst>
              <a:path h="5211876" w="6768200">
                <a:moveTo>
                  <a:pt x="0" y="0"/>
                </a:moveTo>
                <a:lnTo>
                  <a:pt x="6768200" y="0"/>
                </a:lnTo>
                <a:lnTo>
                  <a:pt x="6768200" y="5211875"/>
                </a:lnTo>
                <a:lnTo>
                  <a:pt x="0" y="5211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997" y="1886749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96253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997" y="3537172"/>
            <a:ext cx="8498125" cy="185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947" indent="-362974" lvl="1">
              <a:lnSpc>
                <a:spcPts val="5043"/>
              </a:lnSpc>
              <a:buFont typeface="Arial"/>
              <a:buChar char="•"/>
            </a:pPr>
            <a:r>
              <a:rPr lang="en-US" b="true" sz="3362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de_LDS with time window of 4 second</a:t>
            </a:r>
          </a:p>
          <a:p>
            <a:pPr algn="l" marL="725947" indent="-362974" lvl="1">
              <a:lnSpc>
                <a:spcPts val="5043"/>
              </a:lnSpc>
              <a:buFont typeface="Arial"/>
              <a:buChar char="•"/>
            </a:pPr>
            <a:r>
              <a:rPr lang="en-US" b="true" sz="3362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block = 10 * time window</a:t>
            </a:r>
          </a:p>
          <a:p>
            <a:pPr algn="l" marL="725947" indent="-362974" lvl="1">
              <a:lnSpc>
                <a:spcPts val="5043"/>
              </a:lnSpc>
              <a:buFont typeface="Arial"/>
              <a:buChar char="•"/>
            </a:pPr>
            <a:r>
              <a:rPr lang="en-US" b="true" sz="3362" spc="13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5 frequency bands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3346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68477" y="1111110"/>
            <a:ext cx="5152579" cy="2808578"/>
          </a:xfrm>
          <a:custGeom>
            <a:avLst/>
            <a:gdLst/>
            <a:ahLst/>
            <a:cxnLst/>
            <a:rect r="r" b="b" t="t" l="l"/>
            <a:pathLst>
              <a:path h="2808578" w="5152579">
                <a:moveTo>
                  <a:pt x="0" y="0"/>
                </a:moveTo>
                <a:lnTo>
                  <a:pt x="5152579" y="0"/>
                </a:lnTo>
                <a:lnTo>
                  <a:pt x="5152579" y="2808578"/>
                </a:lnTo>
                <a:lnTo>
                  <a:pt x="0" y="2808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69410" y="1111110"/>
            <a:ext cx="5178474" cy="2822693"/>
          </a:xfrm>
          <a:custGeom>
            <a:avLst/>
            <a:gdLst/>
            <a:ahLst/>
            <a:cxnLst/>
            <a:rect r="r" b="b" t="t" l="l"/>
            <a:pathLst>
              <a:path h="2822693" w="5178474">
                <a:moveTo>
                  <a:pt x="0" y="0"/>
                </a:moveTo>
                <a:lnTo>
                  <a:pt x="5178475" y="0"/>
                </a:lnTo>
                <a:lnTo>
                  <a:pt x="5178475" y="2822693"/>
                </a:lnTo>
                <a:lnTo>
                  <a:pt x="0" y="282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68477" y="4010003"/>
            <a:ext cx="5152579" cy="2808578"/>
          </a:xfrm>
          <a:custGeom>
            <a:avLst/>
            <a:gdLst/>
            <a:ahLst/>
            <a:cxnLst/>
            <a:rect r="r" b="b" t="t" l="l"/>
            <a:pathLst>
              <a:path h="2808578" w="5152579">
                <a:moveTo>
                  <a:pt x="0" y="0"/>
                </a:moveTo>
                <a:lnTo>
                  <a:pt x="5152579" y="0"/>
                </a:lnTo>
                <a:lnTo>
                  <a:pt x="5152579" y="2808578"/>
                </a:lnTo>
                <a:lnTo>
                  <a:pt x="0" y="280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981773"/>
            <a:ext cx="5204370" cy="2836808"/>
          </a:xfrm>
          <a:custGeom>
            <a:avLst/>
            <a:gdLst/>
            <a:ahLst/>
            <a:cxnLst/>
            <a:rect r="r" b="b" t="t" l="l"/>
            <a:pathLst>
              <a:path h="2836808" w="5204370">
                <a:moveTo>
                  <a:pt x="0" y="0"/>
                </a:moveTo>
                <a:lnTo>
                  <a:pt x="5204370" y="0"/>
                </a:lnTo>
                <a:lnTo>
                  <a:pt x="5204370" y="2836808"/>
                </a:lnTo>
                <a:lnTo>
                  <a:pt x="0" y="2836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6463" y="3995888"/>
            <a:ext cx="5204370" cy="2836808"/>
          </a:xfrm>
          <a:custGeom>
            <a:avLst/>
            <a:gdLst/>
            <a:ahLst/>
            <a:cxnLst/>
            <a:rect r="r" b="b" t="t" l="l"/>
            <a:pathLst>
              <a:path h="2836808" w="5204370">
                <a:moveTo>
                  <a:pt x="0" y="0"/>
                </a:moveTo>
                <a:lnTo>
                  <a:pt x="5204369" y="0"/>
                </a:lnTo>
                <a:lnTo>
                  <a:pt x="5204369" y="2836808"/>
                </a:lnTo>
                <a:lnTo>
                  <a:pt x="0" y="2836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104653" y="7124359"/>
          <a:ext cx="7743232" cy="1832754"/>
        </p:xfrm>
        <a:graphic>
          <a:graphicData uri="http://schemas.openxmlformats.org/drawingml/2006/table">
            <a:tbl>
              <a:tblPr/>
              <a:tblGrid>
                <a:gridCol w="1290539"/>
                <a:gridCol w="1290539"/>
                <a:gridCol w="1290539"/>
                <a:gridCol w="1290539"/>
                <a:gridCol w="1290539"/>
                <a:gridCol w="1290539"/>
              </a:tblGrid>
              <a:tr h="10448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Bands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Theta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Alpha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313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313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Gamma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9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F-test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55.59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88.49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97.98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313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121.41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313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216.08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141997" y="1886749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178243"/>
            <a:ext cx="1585802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5858028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1997" y="2023872"/>
            <a:ext cx="6718558" cy="2808578"/>
          </a:xfrm>
          <a:custGeom>
            <a:avLst/>
            <a:gdLst/>
            <a:ahLst/>
            <a:cxnLst/>
            <a:rect r="r" b="b" t="t" l="l"/>
            <a:pathLst>
              <a:path h="2808578" w="6718558">
                <a:moveTo>
                  <a:pt x="0" y="0"/>
                </a:moveTo>
                <a:lnTo>
                  <a:pt x="6718558" y="0"/>
                </a:lnTo>
                <a:lnTo>
                  <a:pt x="6718558" y="2808578"/>
                </a:lnTo>
                <a:lnTo>
                  <a:pt x="0" y="2808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68170" y="2023872"/>
            <a:ext cx="6718558" cy="2808578"/>
          </a:xfrm>
          <a:custGeom>
            <a:avLst/>
            <a:gdLst/>
            <a:ahLst/>
            <a:cxnLst/>
            <a:rect r="r" b="b" t="t" l="l"/>
            <a:pathLst>
              <a:path h="2808578" w="6718558">
                <a:moveTo>
                  <a:pt x="0" y="0"/>
                </a:moveTo>
                <a:lnTo>
                  <a:pt x="6718558" y="0"/>
                </a:lnTo>
                <a:lnTo>
                  <a:pt x="6718558" y="2808578"/>
                </a:lnTo>
                <a:lnTo>
                  <a:pt x="0" y="2808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68170" y="5782639"/>
            <a:ext cx="6718558" cy="2808578"/>
          </a:xfrm>
          <a:custGeom>
            <a:avLst/>
            <a:gdLst/>
            <a:ahLst/>
            <a:cxnLst/>
            <a:rect r="r" b="b" t="t" l="l"/>
            <a:pathLst>
              <a:path h="2808578" w="6718558">
                <a:moveTo>
                  <a:pt x="0" y="0"/>
                </a:moveTo>
                <a:lnTo>
                  <a:pt x="6718558" y="0"/>
                </a:lnTo>
                <a:lnTo>
                  <a:pt x="6718558" y="2808578"/>
                </a:lnTo>
                <a:lnTo>
                  <a:pt x="0" y="280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1997" y="5855541"/>
            <a:ext cx="6687154" cy="2783528"/>
          </a:xfrm>
          <a:custGeom>
            <a:avLst/>
            <a:gdLst/>
            <a:ahLst/>
            <a:cxnLst/>
            <a:rect r="r" b="b" t="t" l="l"/>
            <a:pathLst>
              <a:path h="2783528" w="6687154">
                <a:moveTo>
                  <a:pt x="0" y="0"/>
                </a:moveTo>
                <a:lnTo>
                  <a:pt x="6687154" y="0"/>
                </a:lnTo>
                <a:lnTo>
                  <a:pt x="6687154" y="2783528"/>
                </a:lnTo>
                <a:lnTo>
                  <a:pt x="0" y="27835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-19050"/>
            <a:ext cx="953279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EDA Test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86728" y="97155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15272" y="4796790"/>
            <a:ext cx="76795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2-band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45928" y="4796790"/>
            <a:ext cx="76304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3-band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84705" y="8572394"/>
            <a:ext cx="762893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5-band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15272" y="8600969"/>
            <a:ext cx="77881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  <a:spcBef>
                <a:spcPct val="0"/>
              </a:spcBef>
            </a:pPr>
            <a:r>
              <a:rPr lang="en-US" b="true" sz="1899" spc="7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4-band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DAGXmqKFz3s</dc:identifier>
  <dcterms:modified xsi:type="dcterms:W3CDTF">2011-08-01T06:04:30Z</dcterms:modified>
  <cp:revision>1</cp:revision>
  <dc:title>Attention is all you need</dc:title>
</cp:coreProperties>
</file>