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27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53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89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4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77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4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72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2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9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0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0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36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8E2B-2161-4AE4-9927-30BECD2D52E4}" type="datetimeFigureOut">
              <a:rPr lang="ru-RU" smtClean="0"/>
              <a:t>06.04.2024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C603E4-30F8-43D3-9E11-542027AC1E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0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C9D99-CAC9-0D88-D7FD-C175AE01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64" y="2443201"/>
            <a:ext cx="7766936" cy="1646302"/>
          </a:xfrm>
        </p:spPr>
        <p:txBody>
          <a:bodyPr/>
          <a:lstStyle/>
          <a:p>
            <a:r>
              <a:rPr lang="ru-RU" dirty="0"/>
              <a:t>Нахождение четырёхугольника с максимальной площадью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12099-D236-86E5-E12D-8E6DD5FC2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64" y="4193990"/>
            <a:ext cx="7766936" cy="1096899"/>
          </a:xfrm>
        </p:spPr>
        <p:txBody>
          <a:bodyPr/>
          <a:lstStyle/>
          <a:p>
            <a:r>
              <a:rPr lang="ru-RU" dirty="0"/>
              <a:t>Годовой проект по информатике. Ученик: Большаков Арсений 10-4. Учитель: Селезнёв Александр Викторович.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967F0C1-C9FF-D01B-B7D8-DA4E1BAE6E79}"/>
              </a:ext>
            </a:extLst>
          </p:cNvPr>
          <p:cNvGrpSpPr/>
          <p:nvPr/>
        </p:nvGrpSpPr>
        <p:grpSpPr>
          <a:xfrm>
            <a:off x="530497" y="4830735"/>
            <a:ext cx="2920482" cy="1810139"/>
            <a:chOff x="4147457" y="4906437"/>
            <a:chExt cx="2920482" cy="1810139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61E95ACC-CEE2-D557-9DB0-2DEBC1F1797A}"/>
                </a:ext>
              </a:extLst>
            </p:cNvPr>
            <p:cNvSpPr/>
            <p:nvPr/>
          </p:nvSpPr>
          <p:spPr>
            <a:xfrm rot="5119194">
              <a:off x="4702628" y="4351266"/>
              <a:ext cx="1810139" cy="2920482"/>
            </a:xfrm>
            <a:custGeom>
              <a:avLst/>
              <a:gdLst>
                <a:gd name="connsiteX0" fmla="*/ 0 w 1810139"/>
                <a:gd name="connsiteY0" fmla="*/ 1558212 h 2920482"/>
                <a:gd name="connsiteX1" fmla="*/ 662474 w 1810139"/>
                <a:gd name="connsiteY1" fmla="*/ 0 h 2920482"/>
                <a:gd name="connsiteX2" fmla="*/ 1810139 w 1810139"/>
                <a:gd name="connsiteY2" fmla="*/ 783771 h 2920482"/>
                <a:gd name="connsiteX3" fmla="*/ 942392 w 1810139"/>
                <a:gd name="connsiteY3" fmla="*/ 2920482 h 2920482"/>
                <a:gd name="connsiteX4" fmla="*/ 0 w 1810139"/>
                <a:gd name="connsiteY4" fmla="*/ 1558212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0139" h="2920482">
                  <a:moveTo>
                    <a:pt x="0" y="1558212"/>
                  </a:moveTo>
                  <a:lnTo>
                    <a:pt x="662474" y="0"/>
                  </a:lnTo>
                  <a:lnTo>
                    <a:pt x="1810139" y="783771"/>
                  </a:lnTo>
                  <a:lnTo>
                    <a:pt x="942392" y="2920482"/>
                  </a:lnTo>
                  <a:lnTo>
                    <a:pt x="0" y="1558212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939D5459-8937-B40D-EFB8-DA59AC24EC06}"/>
                </a:ext>
              </a:extLst>
            </p:cNvPr>
            <p:cNvSpPr/>
            <p:nvPr/>
          </p:nvSpPr>
          <p:spPr>
            <a:xfrm>
              <a:off x="4157980" y="5448300"/>
              <a:ext cx="2877820" cy="518160"/>
            </a:xfrm>
            <a:custGeom>
              <a:avLst/>
              <a:gdLst>
                <a:gd name="connsiteX0" fmla="*/ 0 w 2877820"/>
                <a:gd name="connsiteY0" fmla="*/ 518160 h 518160"/>
                <a:gd name="connsiteX1" fmla="*/ 2877820 w 2877820"/>
                <a:gd name="connsiteY1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820" h="518160">
                  <a:moveTo>
                    <a:pt x="0" y="518160"/>
                  </a:moveTo>
                  <a:lnTo>
                    <a:pt x="2877820" y="0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9D72BB-049B-B074-12BE-B150595F2725}"/>
                </a:ext>
              </a:extLst>
            </p:cNvPr>
            <p:cNvSpPr txBox="1"/>
            <p:nvPr/>
          </p:nvSpPr>
          <p:spPr>
            <a:xfrm>
              <a:off x="5257177" y="5142832"/>
              <a:ext cx="701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S1</a:t>
              </a:r>
              <a:endParaRPr lang="ru-RU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261D1-59F1-6DBE-2361-3C9F620EEC4A}"/>
                </a:ext>
              </a:extLst>
            </p:cNvPr>
            <p:cNvSpPr txBox="1"/>
            <p:nvPr/>
          </p:nvSpPr>
          <p:spPr>
            <a:xfrm>
              <a:off x="5715000" y="5811507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S2</a:t>
              </a:r>
              <a:endParaRPr lang="ru-R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24C3A7-DE0B-BBA0-4E7A-56530F1E7CDB}"/>
              </a:ext>
            </a:extLst>
          </p:cNvPr>
          <p:cNvSpPr txBox="1"/>
          <p:nvPr/>
        </p:nvSpPr>
        <p:spPr>
          <a:xfrm>
            <a:off x="3418840" y="5809465"/>
            <a:ext cx="19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S=S1+S2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41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6C629-AA96-0720-836E-FA35690C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List&lt;E&gt;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01D35-21A5-4E07-9DC1-792AA53E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429"/>
            <a:ext cx="9868746" cy="3880773"/>
          </a:xfrm>
        </p:spPr>
        <p:txBody>
          <a:bodyPr/>
          <a:lstStyle/>
          <a:p>
            <a:r>
              <a:rPr lang="ru-RU" dirty="0"/>
              <a:t>Упорядоченная коллекция (также известная как </a:t>
            </a:r>
            <a:r>
              <a:rPr lang="ru-RU" i="1" dirty="0"/>
              <a:t>последовательность</a:t>
            </a:r>
            <a:r>
              <a:rPr lang="ru-RU" dirty="0"/>
              <a:t>). Пользователь имеет точный контроль над тем, где в списке находится каждый элемент. Пользователь может получать доступ к элементам по их индексу (позиции в списке) и искать элементы в списке.</a:t>
            </a:r>
          </a:p>
          <a:p>
            <a:r>
              <a:rPr lang="ru-RU" dirty="0"/>
              <a:t>В отличие от наборов, списки допускают дублирование элементов.</a:t>
            </a:r>
          </a:p>
          <a:p>
            <a:r>
              <a:rPr lang="ru-RU" dirty="0"/>
              <a:t> Типовые параметры: Е - тип элементов, поддерживаемых этой </a:t>
            </a:r>
            <a:r>
              <a:rPr lang="ru-RU" i="1" dirty="0"/>
              <a:t>последовательностью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88FC56-9F35-C9C1-45CE-4C16DAF3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09" y="3647477"/>
            <a:ext cx="7697274" cy="2438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7A6C0-17D1-67FD-B1BC-733838948823}"/>
              </a:ext>
            </a:extLst>
          </p:cNvPr>
          <p:cNvSpPr txBox="1"/>
          <p:nvPr/>
        </p:nvSpPr>
        <p:spPr>
          <a:xfrm>
            <a:off x="812109" y="4269242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Переписанная встроенная функция сортировки, для расположения точек по углу с осью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05A123-3382-0B95-863F-35BBC38E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6270883"/>
            <a:ext cx="5934903" cy="295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E342-6E6D-2090-238E-171E45DA61AB}"/>
              </a:ext>
            </a:extLst>
          </p:cNvPr>
          <p:cNvSpPr txBox="1"/>
          <p:nvPr/>
        </p:nvSpPr>
        <p:spPr>
          <a:xfrm>
            <a:off x="776160" y="6233875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вхождения объекта в лист</a:t>
            </a:r>
          </a:p>
        </p:txBody>
      </p:sp>
    </p:spTree>
    <p:extLst>
      <p:ext uri="{BB962C8B-B14F-4D97-AF65-F5344CB8AC3E}">
        <p14:creationId xmlns:p14="http://schemas.microsoft.com/office/powerpoint/2010/main" val="67556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21452-D2E1-5728-B6D5-22732D73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PriorityQueue&lt;E&gt;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209BF-5AEC-35D8-5215-EBC9122F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/>
              <a:t>Типовые параметры: Е - тип элементов, поддерживаемых этой </a:t>
            </a:r>
            <a:r>
              <a:rPr lang="ru-RU" i="1" dirty="0"/>
              <a:t>очередью</a:t>
            </a:r>
            <a:r>
              <a:rPr lang="ru-RU" dirty="0"/>
              <a:t>.</a:t>
            </a:r>
          </a:p>
          <a:p>
            <a:r>
              <a:rPr lang="ru-RU" dirty="0"/>
              <a:t>Элементы приоритетной очереди упорядочиваются в соответствии с их естественным порядком или в соответствии с </a:t>
            </a:r>
            <a:r>
              <a:rPr lang="ru-RU" b="1" dirty="0"/>
              <a:t>Comparator</a:t>
            </a:r>
            <a:r>
              <a:rPr lang="ru-RU" dirty="0"/>
              <a:t> заданным во время построения очереди. Головой этой очереди является наименьший элемент относительно указанного порядка.</a:t>
            </a:r>
          </a:p>
          <a:p>
            <a:r>
              <a:rPr lang="en-US" dirty="0"/>
              <a:t>poll, remove, peek, element</a:t>
            </a:r>
            <a:r>
              <a:rPr lang="ru-RU" dirty="0"/>
              <a:t> – для доступа к элементам.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D9F9AC-0845-C6A3-7660-518C7756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79" y="3893240"/>
            <a:ext cx="9593014" cy="685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080528-6FBF-8F9B-837B-2E261130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79" y="4694231"/>
            <a:ext cx="9593014" cy="189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C8677-ACDE-3756-1BE5-C7ED739E5581}"/>
              </a:ext>
            </a:extLst>
          </p:cNvPr>
          <p:cNvSpPr txBox="1"/>
          <p:nvPr/>
        </p:nvSpPr>
        <p:spPr>
          <a:xfrm>
            <a:off x="895739" y="5175580"/>
            <a:ext cx="173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новых элементов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E32B9-90C1-0EC9-7466-5D032DDC2C24}"/>
              </a:ext>
            </a:extLst>
          </p:cNvPr>
          <p:cNvSpPr txBox="1"/>
          <p:nvPr/>
        </p:nvSpPr>
        <p:spPr>
          <a:xfrm>
            <a:off x="915106" y="391302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очереди</a:t>
            </a:r>
          </a:p>
        </p:txBody>
      </p:sp>
    </p:spTree>
    <p:extLst>
      <p:ext uri="{BB962C8B-B14F-4D97-AF65-F5344CB8AC3E}">
        <p14:creationId xmlns:p14="http://schemas.microsoft.com/office/powerpoint/2010/main" val="78750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1A65E-B365-0937-06E9-6C31CB7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9559"/>
            <a:ext cx="8596668" cy="1320800"/>
          </a:xfrm>
        </p:spPr>
        <p:txBody>
          <a:bodyPr/>
          <a:lstStyle/>
          <a:p>
            <a:r>
              <a:rPr lang="en-US" dirty="0" err="1"/>
              <a:t>CountDownLatch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9C1B1-778A-11A9-2CAF-3551F58E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ru-RU" dirty="0" err="1"/>
              <a:t>СountDownLatch</a:t>
            </a:r>
            <a:r>
              <a:rPr lang="ru-RU" dirty="0"/>
              <a:t> в Java является классом, который гарантирует, что один или несколько потоков находятся в очереди, чтобы другие потоки завершили свой набор операций.</a:t>
            </a:r>
          </a:p>
          <a:p>
            <a:r>
              <a:rPr lang="ru-RU" dirty="0"/>
              <a:t>Метод </a:t>
            </a:r>
            <a:r>
              <a:rPr lang="ru-RU" dirty="0" err="1"/>
              <a:t>await</a:t>
            </a:r>
            <a:r>
              <a:rPr lang="ru-RU" dirty="0"/>
              <a:t>() переводит текущий поток в режим ожидания до тех пор, пока не будет выполнено любое из следующих действий −</a:t>
            </a:r>
          </a:p>
          <a:p>
            <a:pPr lvl="1"/>
            <a:r>
              <a:rPr lang="ru-RU" sz="1800" dirty="0"/>
              <a:t>Время обратного отсчета уменьшилось до нуля.</a:t>
            </a:r>
          </a:p>
          <a:p>
            <a:pPr lvl="1"/>
            <a:r>
              <a:rPr lang="ru-RU" sz="1800" dirty="0"/>
              <a:t>Прерывание потока не выполняется.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11110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16AA2-57F1-31CB-91E5-137535B8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3EC5D-A226-3918-8171-C400CC93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данному набору точек будет посчитано 10 самых больших фигур образованных 4 точками. </a:t>
            </a:r>
          </a:p>
          <a:p>
            <a:r>
              <a:rPr lang="ru-RU" dirty="0"/>
              <a:t>Последовательный вывод их на экран</a:t>
            </a:r>
          </a:p>
          <a:p>
            <a:r>
              <a:rPr lang="ru-RU" dirty="0"/>
              <a:t>Запись информации про них в файл</a:t>
            </a:r>
          </a:p>
          <a:p>
            <a:r>
              <a:rPr lang="ru-RU" dirty="0"/>
              <a:t>Запись самой большой из них в файл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8179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6185-A59A-AD4E-E477-C9116DB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случаев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042FA-5B8A-5047-A9F0-C497BC67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7FD3CB-B47B-4FCA-9573-866E6CE2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1958"/>
            <a:ext cx="4126120" cy="4329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DC0F3A-EF07-8E62-32E6-F5947227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1958"/>
            <a:ext cx="4126120" cy="4329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A50B3-3D0C-4429-A084-5840FE35F4DB}"/>
              </a:ext>
            </a:extLst>
          </p:cNvPr>
          <p:cNvSpPr txBox="1"/>
          <p:nvPr/>
        </p:nvSpPr>
        <p:spPr>
          <a:xfrm>
            <a:off x="2313834" y="624529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3355E-7CF2-F1C3-3EBA-039E52E5B3A7}"/>
              </a:ext>
            </a:extLst>
          </p:cNvPr>
          <p:cNvSpPr txBox="1"/>
          <p:nvPr/>
        </p:nvSpPr>
        <p:spPr>
          <a:xfrm>
            <a:off x="7385451" y="627155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31930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F50A0-8139-D13D-74CB-D01C966E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случаев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E4D28E-E718-5195-8E68-702912D1D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1380"/>
            <a:ext cx="4258560" cy="44683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C0D91-5194-39B7-56A1-9DF879D1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37" y="1731380"/>
            <a:ext cx="4258560" cy="4468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74C6D-1D5F-E745-5649-79610EB1122D}"/>
              </a:ext>
            </a:extLst>
          </p:cNvPr>
          <p:cNvSpPr txBox="1"/>
          <p:nvPr/>
        </p:nvSpPr>
        <p:spPr>
          <a:xfrm>
            <a:off x="2178878" y="62484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Выпуклый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2D2A4-8D10-FAAA-A7FA-E93D362A6A21}"/>
              </a:ext>
            </a:extLst>
          </p:cNvPr>
          <p:cNvSpPr txBox="1"/>
          <p:nvPr/>
        </p:nvSpPr>
        <p:spPr>
          <a:xfrm>
            <a:off x="7868933" y="62484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Невыпуклый</a:t>
            </a:r>
          </a:p>
        </p:txBody>
      </p:sp>
    </p:spTree>
    <p:extLst>
      <p:ext uri="{BB962C8B-B14F-4D97-AF65-F5344CB8AC3E}">
        <p14:creationId xmlns:p14="http://schemas.microsoft.com/office/powerpoint/2010/main" val="112231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381AF-BF44-3DEC-9286-FE1033B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файлов с результатами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D569E7-DA4D-50BE-5886-7074BAEA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4" y="2833834"/>
            <a:ext cx="3881437" cy="388143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4F71-6ECC-C199-B2E0-B09CA296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5" y="1513034"/>
            <a:ext cx="7514943" cy="2675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B8D03-D496-607B-3910-D2A4500E1DE0}"/>
              </a:ext>
            </a:extLst>
          </p:cNvPr>
          <p:cNvSpPr txBox="1"/>
          <p:nvPr/>
        </p:nvSpPr>
        <p:spPr>
          <a:xfrm>
            <a:off x="1184988" y="4301412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.</a:t>
            </a:r>
            <a:r>
              <a:rPr lang="en-US" dirty="0"/>
              <a:t>txt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1BE48-353F-35E4-5C12-6989D1C477DD}"/>
              </a:ext>
            </a:extLst>
          </p:cNvPr>
          <p:cNvSpPr txBox="1"/>
          <p:nvPr/>
        </p:nvSpPr>
        <p:spPr>
          <a:xfrm>
            <a:off x="9415327" y="2397967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.</a:t>
            </a:r>
            <a:r>
              <a:rPr lang="en-US" dirty="0" err="1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14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33779-376B-3E29-64C3-78785D79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ввода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9FED8-8DFD-591C-BC84-0A465CE4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46A5D-62C0-EC09-E1A0-4215757C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0261"/>
            <a:ext cx="3872901" cy="4208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61D2FE-B081-271B-D725-F928ECEC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23" y="270587"/>
            <a:ext cx="3941319" cy="4282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E2399-EF19-38F0-60E7-99746661F095}"/>
              </a:ext>
            </a:extLst>
          </p:cNvPr>
          <p:cNvSpPr txBox="1"/>
          <p:nvPr/>
        </p:nvSpPr>
        <p:spPr>
          <a:xfrm>
            <a:off x="1796893" y="56782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ru-RU" dirty="0"/>
              <a:t> клавиатуры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B0E59-8B3A-22BD-BE89-E31C483B36C9}"/>
              </a:ext>
            </a:extLst>
          </p:cNvPr>
          <p:cNvSpPr txBox="1"/>
          <p:nvPr/>
        </p:nvSpPr>
        <p:spPr>
          <a:xfrm>
            <a:off x="6096000" y="459855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Случайная генерация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20283-4446-667C-3F30-051662DF2EB3}"/>
              </a:ext>
            </a:extLst>
          </p:cNvPr>
          <p:cNvSpPr txBox="1"/>
          <p:nvPr/>
        </p:nvSpPr>
        <p:spPr>
          <a:xfrm>
            <a:off x="4973357" y="5401251"/>
            <a:ext cx="7218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же: ЛКМ – добавление точки</a:t>
            </a:r>
          </a:p>
          <a:p>
            <a:r>
              <a:rPr lang="ru-RU" dirty="0"/>
              <a:t>		СКМ – сброс всех точек</a:t>
            </a:r>
          </a:p>
          <a:p>
            <a:r>
              <a:rPr lang="ru-RU" dirty="0"/>
              <a:t>		</a:t>
            </a:r>
            <a:r>
              <a:rPr lang="en-US" dirty="0"/>
              <a:t>ctrl + z – </a:t>
            </a:r>
            <a:r>
              <a:rPr lang="ru-RU" dirty="0"/>
              <a:t>отмена последней точки, если ее ввели мышью</a:t>
            </a:r>
          </a:p>
        </p:txBody>
      </p:sp>
    </p:spTree>
    <p:extLst>
      <p:ext uri="{BB962C8B-B14F-4D97-AF65-F5344CB8AC3E}">
        <p14:creationId xmlns:p14="http://schemas.microsoft.com/office/powerpoint/2010/main" val="106232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C66AE-EDA9-7A52-C491-EC13168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DC924E-5978-8109-74C1-A2699BB95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310" y="1488613"/>
                <a:ext cx="8596668" cy="3880773"/>
              </a:xfrm>
            </p:spPr>
            <p:txBody>
              <a:bodyPr/>
              <a:lstStyle/>
              <a:p>
                <a:r>
                  <a:rPr lang="ru-RU" dirty="0"/>
                  <a:t>Площадь треугольника по координатам вершин.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∗0.5</m:t>
                    </m:r>
                  </m:oMath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8DC924E-5978-8109-74C1-A2699BB95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310" y="1488613"/>
                <a:ext cx="8596668" cy="3880773"/>
              </a:xfrm>
              <a:blipFill>
                <a:blip r:embed="rId2"/>
                <a:stretch>
                  <a:fillRect l="-213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F47C301E-5987-1801-89FE-1E52C6646F6A}"/>
              </a:ext>
            </a:extLst>
          </p:cNvPr>
          <p:cNvSpPr/>
          <p:nvPr/>
        </p:nvSpPr>
        <p:spPr>
          <a:xfrm>
            <a:off x="6988629" y="770155"/>
            <a:ext cx="2108718" cy="1436915"/>
          </a:xfrm>
          <a:custGeom>
            <a:avLst/>
            <a:gdLst>
              <a:gd name="connsiteX0" fmla="*/ 0 w 2108718"/>
              <a:gd name="connsiteY0" fmla="*/ 1436915 h 1436915"/>
              <a:gd name="connsiteX1" fmla="*/ 867747 w 2108718"/>
              <a:gd name="connsiteY1" fmla="*/ 0 h 1436915"/>
              <a:gd name="connsiteX2" fmla="*/ 2108718 w 2108718"/>
              <a:gd name="connsiteY2" fmla="*/ 653143 h 1436915"/>
              <a:gd name="connsiteX3" fmla="*/ 0 w 2108718"/>
              <a:gd name="connsiteY3" fmla="*/ 1436915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718" h="1436915">
                <a:moveTo>
                  <a:pt x="0" y="1436915"/>
                </a:moveTo>
                <a:lnTo>
                  <a:pt x="867747" y="0"/>
                </a:lnTo>
                <a:lnTo>
                  <a:pt x="2108718" y="653143"/>
                </a:lnTo>
                <a:lnTo>
                  <a:pt x="0" y="1436915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C156-093B-C8DE-60F1-FC7C5672A242}"/>
              </a:ext>
            </a:extLst>
          </p:cNvPr>
          <p:cNvSpPr txBox="1"/>
          <p:nvPr/>
        </p:nvSpPr>
        <p:spPr>
          <a:xfrm>
            <a:off x="7324530" y="3655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A9790-288A-73DF-045E-BBADB5D3A41D}"/>
              </a:ext>
            </a:extLst>
          </p:cNvPr>
          <p:cNvSpPr txBox="1"/>
          <p:nvPr/>
        </p:nvSpPr>
        <p:spPr>
          <a:xfrm>
            <a:off x="6455962" y="220707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D474-F9C5-9074-CA88-B673011B0290}"/>
              </a:ext>
            </a:extLst>
          </p:cNvPr>
          <p:cNvSpPr txBox="1"/>
          <p:nvPr/>
        </p:nvSpPr>
        <p:spPr>
          <a:xfrm>
            <a:off x="8759996" y="153397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 y3)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36DFD-4CBE-1E09-7281-E25BB7E0CF36}"/>
              </a:ext>
            </a:extLst>
          </p:cNvPr>
          <p:cNvSpPr txBox="1"/>
          <p:nvPr/>
        </p:nvSpPr>
        <p:spPr>
          <a:xfrm>
            <a:off x="7815209" y="1212712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CE6834-386C-6197-2BB3-4BEA1778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99" y="2932382"/>
            <a:ext cx="6532119" cy="13876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7B44128-F162-5677-088F-867157E5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10" y="4420387"/>
            <a:ext cx="6923146" cy="2331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E1B07C-D1AC-97C6-200E-4DA82A36A2FD}"/>
              </a:ext>
            </a:extLst>
          </p:cNvPr>
          <p:cNvSpPr txBox="1"/>
          <p:nvPr/>
        </p:nvSpPr>
        <p:spPr>
          <a:xfrm>
            <a:off x="9741355" y="4507082"/>
            <a:ext cx="204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три точки на одной прямой то фигура - </a:t>
            </a:r>
            <a:r>
              <a:rPr lang="ru-RU" i="1" dirty="0"/>
              <a:t>треугольник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E510-0227-1023-EC61-DF234FD71C12}"/>
              </a:ext>
            </a:extLst>
          </p:cNvPr>
          <p:cNvSpPr txBox="1"/>
          <p:nvPr/>
        </p:nvSpPr>
        <p:spPr>
          <a:xfrm>
            <a:off x="677334" y="3497057"/>
            <a:ext cx="4050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точка внутри треугольника из других то четырехугольник - </a:t>
            </a:r>
            <a:r>
              <a:rPr lang="ru-RU" i="1" dirty="0"/>
              <a:t>невыпуклый</a:t>
            </a:r>
          </a:p>
        </p:txBody>
      </p:sp>
    </p:spTree>
    <p:extLst>
      <p:ext uri="{BB962C8B-B14F-4D97-AF65-F5344CB8AC3E}">
        <p14:creationId xmlns:p14="http://schemas.microsoft.com/office/powerpoint/2010/main" val="12779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3F47D-33D7-E264-20B1-0DF58027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Определение </a:t>
            </a:r>
            <a:r>
              <a:rPr lang="en-US" b="1" i="0" dirty="0">
                <a:effectLst/>
                <a:latin typeface="system-ui"/>
              </a:rPr>
              <a:t>Java Collection Framework</a:t>
            </a:r>
            <a:br>
              <a:rPr lang="en-US" b="1" i="0" dirty="0">
                <a:effectLst/>
                <a:latin typeface="system-ui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CFD1D-0D0F-232C-288D-7A829C97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Java Collection Framework (JCF) – это собрание классов и интерфейсов в Java, предназначенных для хранения и обработки данных в оперативной памяти. Он предоставляет различные абстракции для работы с группами (или, как их ещё называют, коллекциями) объектов, что позволяет эффективно решать самые разнообразные задачи.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2629F3-56DF-CC69-0BD1-EB39AB0E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90" y="2956574"/>
            <a:ext cx="5672012" cy="37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D9E7F-31EB-2799-035D-65782B20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Set&lt;E&gt;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E8FC9-F333-9E39-5B80-3771CDBB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086426" cy="3880773"/>
          </a:xfrm>
        </p:spPr>
        <p:txBody>
          <a:bodyPr/>
          <a:lstStyle/>
          <a:p>
            <a:r>
              <a:rPr lang="ru-RU" dirty="0"/>
              <a:t>Коллекция, не содержащая повторяющихся элементов. Как следует из названия, этот интерфейс моделирует абстракцию математического </a:t>
            </a:r>
            <a:r>
              <a:rPr lang="ru-RU" i="1" dirty="0"/>
              <a:t>множества</a:t>
            </a:r>
            <a:r>
              <a:rPr lang="ru-RU" dirty="0"/>
              <a:t>.</a:t>
            </a:r>
          </a:p>
          <a:p>
            <a:r>
              <a:rPr lang="ru-RU" dirty="0"/>
              <a:t>Типовые параметры: Е - тип элементов, поддерживаемых этим </a:t>
            </a:r>
            <a:r>
              <a:rPr lang="ru-RU" i="1" dirty="0"/>
              <a:t>множеством</a:t>
            </a:r>
            <a:r>
              <a:rPr lang="ru-RU" dirty="0"/>
              <a:t>.</a:t>
            </a:r>
          </a:p>
          <a:p>
            <a:r>
              <a:rPr lang="ru-RU" dirty="0"/>
              <a:t>Порядок итерации элементов набора не указан и может быть изменен.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E382D-82E3-7EBA-D398-53BC04A3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5" y="3408680"/>
            <a:ext cx="8044391" cy="2971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84B0FF-8D55-25DB-A43B-897CE9ED0066}"/>
              </a:ext>
            </a:extLst>
          </p:cNvPr>
          <p:cNvSpPr txBox="1"/>
          <p:nvPr/>
        </p:nvSpPr>
        <p:spPr>
          <a:xfrm>
            <a:off x="831169" y="4571224"/>
            <a:ext cx="289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Генерация случайных и неповторяющихся точек</a:t>
            </a:r>
          </a:p>
        </p:txBody>
      </p:sp>
    </p:spTree>
    <p:extLst>
      <p:ext uri="{BB962C8B-B14F-4D97-AF65-F5344CB8AC3E}">
        <p14:creationId xmlns:p14="http://schemas.microsoft.com/office/powerpoint/2010/main" val="32240869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1485</TotalTime>
  <Words>489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system-ui</vt:lpstr>
      <vt:lpstr>Trebuchet MS</vt:lpstr>
      <vt:lpstr>Wingdings 3</vt:lpstr>
      <vt:lpstr>Аспект</vt:lpstr>
      <vt:lpstr>Нахождение четырёхугольника с максимальной площадью</vt:lpstr>
      <vt:lpstr>Постановка задачи</vt:lpstr>
      <vt:lpstr>Разбор случаев</vt:lpstr>
      <vt:lpstr>Разбор случаев</vt:lpstr>
      <vt:lpstr>Пример файлов с результатами</vt:lpstr>
      <vt:lpstr>Способы ввода</vt:lpstr>
      <vt:lpstr>Математическая модель</vt:lpstr>
      <vt:lpstr>Определение Java Collection Framework </vt:lpstr>
      <vt:lpstr>Interface Set&lt;E&gt;</vt:lpstr>
      <vt:lpstr>Interface List&lt;E&gt;</vt:lpstr>
      <vt:lpstr>Class PriorityQueue&lt;E&gt;</vt:lpstr>
      <vt:lpstr>CountDownLatch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четырёхугольника с максимальной площадью</dc:title>
  <dc:creator>Большаков Арсений</dc:creator>
  <cp:lastModifiedBy>Большаков Арсений</cp:lastModifiedBy>
  <cp:revision>9</cp:revision>
  <dcterms:created xsi:type="dcterms:W3CDTF">2024-04-05T19:55:31Z</dcterms:created>
  <dcterms:modified xsi:type="dcterms:W3CDTF">2024-04-07T19:56:12Z</dcterms:modified>
</cp:coreProperties>
</file>