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67" r:id="rId5"/>
    <p:sldId id="257" r:id="rId6"/>
    <p:sldId id="258" r:id="rId7"/>
    <p:sldId id="260"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00744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72825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77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3399202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293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4034608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333715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332475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3426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63247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11405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A280F-F89E-4051-BD2C-FBA5F67C814E}"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45521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A280F-F89E-4051-BD2C-FBA5F67C814E}"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74872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A280F-F89E-4051-BD2C-FBA5F67C814E}"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00399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10375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87891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7A280F-F89E-4051-BD2C-FBA5F67C814E}" type="datetimeFigureOut">
              <a:rPr lang="en-IN" smtClean="0"/>
              <a:t>20-12-2023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169A32-1313-4F1E-9957-A39EDD5388CF}" type="slidenum">
              <a:rPr lang="en-IN" smtClean="0"/>
              <a:t>‹#›</a:t>
            </a:fld>
            <a:endParaRPr lang="en-IN"/>
          </a:p>
        </p:txBody>
      </p:sp>
    </p:spTree>
    <p:extLst>
      <p:ext uri="{BB962C8B-B14F-4D97-AF65-F5344CB8AC3E}">
        <p14:creationId xmlns:p14="http://schemas.microsoft.com/office/powerpoint/2010/main" val="3740583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9B16-D047-C871-B059-23F5C7E0E040}"/>
              </a:ext>
            </a:extLst>
          </p:cNvPr>
          <p:cNvSpPr>
            <a:spLocks noGrp="1"/>
          </p:cNvSpPr>
          <p:nvPr>
            <p:ph type="ctrTitle"/>
          </p:nvPr>
        </p:nvSpPr>
        <p:spPr/>
        <p:txBody>
          <a:bodyPr/>
          <a:lstStyle/>
          <a:p>
            <a:r>
              <a:rPr lang="en-IN" dirty="0"/>
              <a:t>Assignment based Subjective Questions</a:t>
            </a:r>
          </a:p>
        </p:txBody>
      </p:sp>
      <p:sp>
        <p:nvSpPr>
          <p:cNvPr id="3" name="Subtitle 2">
            <a:extLst>
              <a:ext uri="{FF2B5EF4-FFF2-40B4-BE49-F238E27FC236}">
                <a16:creationId xmlns:a16="http://schemas.microsoft.com/office/drawing/2014/main" id="{BC897CE3-5A38-87FE-A0CC-DE9871B76EC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7956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9381A26-4B72-BCBF-58D8-7A79780743FD}"/>
              </a:ext>
            </a:extLst>
          </p:cNvPr>
          <p:cNvGraphicFramePr>
            <a:graphicFrameLocks noGrp="1"/>
          </p:cNvGraphicFramePr>
          <p:nvPr>
            <p:extLst>
              <p:ext uri="{D42A27DB-BD31-4B8C-83A1-F6EECF244321}">
                <p14:modId xmlns:p14="http://schemas.microsoft.com/office/powerpoint/2010/main" val="3140986270"/>
              </p:ext>
            </p:extLst>
          </p:nvPr>
        </p:nvGraphicFramePr>
        <p:xfrm>
          <a:off x="1895475" y="628650"/>
          <a:ext cx="9544050" cy="6046081"/>
        </p:xfrm>
        <a:graphic>
          <a:graphicData uri="http://schemas.openxmlformats.org/drawingml/2006/table">
            <a:tbl>
              <a:tblPr firstRow="1" bandRow="1">
                <a:tableStyleId>{5C22544A-7EE6-4342-B048-85BDC9FD1C3A}</a:tableStyleId>
              </a:tblPr>
              <a:tblGrid>
                <a:gridCol w="4772025">
                  <a:extLst>
                    <a:ext uri="{9D8B030D-6E8A-4147-A177-3AD203B41FA5}">
                      <a16:colId xmlns:a16="http://schemas.microsoft.com/office/drawing/2014/main" val="3090580713"/>
                    </a:ext>
                  </a:extLst>
                </a:gridCol>
                <a:gridCol w="4772025">
                  <a:extLst>
                    <a:ext uri="{9D8B030D-6E8A-4147-A177-3AD203B41FA5}">
                      <a16:colId xmlns:a16="http://schemas.microsoft.com/office/drawing/2014/main" val="1019816972"/>
                    </a:ext>
                  </a:extLst>
                </a:gridCol>
              </a:tblGrid>
              <a:tr h="915608">
                <a:tc>
                  <a:txBody>
                    <a:bodyPr/>
                    <a:lstStyle/>
                    <a:p>
                      <a:pPr algn="ctr"/>
                      <a:r>
                        <a:rPr lang="en-IN" dirty="0"/>
                        <a:t>Normalized Scaling</a:t>
                      </a:r>
                    </a:p>
                  </a:txBody>
                  <a:tcPr/>
                </a:tc>
                <a:tc>
                  <a:txBody>
                    <a:bodyPr/>
                    <a:lstStyle/>
                    <a:p>
                      <a:pPr algn="ctr"/>
                      <a:r>
                        <a:rPr lang="en-IN" dirty="0"/>
                        <a:t>Standardization Scaling</a:t>
                      </a:r>
                    </a:p>
                  </a:txBody>
                  <a:tcPr/>
                </a:tc>
                <a:extLst>
                  <a:ext uri="{0D108BD9-81ED-4DB2-BD59-A6C34878D82A}">
                    <a16:rowId xmlns:a16="http://schemas.microsoft.com/office/drawing/2014/main" val="2453905724"/>
                  </a:ext>
                </a:extLst>
              </a:tr>
              <a:tr h="1923789">
                <a:tc>
                  <a:txBody>
                    <a:bodyPr/>
                    <a:lstStyle/>
                    <a:p>
                      <a:r>
                        <a:rPr lang="en-IN" dirty="0"/>
                        <a:t>Normalized scaling is helpful when the feature distribution is unclear, and </a:t>
                      </a:r>
                      <a:r>
                        <a:rPr lang="en-IN" sz="1800" b="0" i="0" kern="1200" dirty="0">
                          <a:solidFill>
                            <a:schemeClr val="dk1"/>
                          </a:solidFill>
                          <a:effectLst/>
                          <a:latin typeface="+mn-lt"/>
                          <a:ea typeface="+mn-ea"/>
                          <a:cs typeface="+mn-cs"/>
                        </a:rPr>
                        <a:t> data's distribution does not match a Gaussian distribution. A practical transformation approach that helps the model perform and be more accurate is normalization.</a:t>
                      </a:r>
                      <a:endParaRPr lang="en-IN" dirty="0"/>
                    </a:p>
                  </a:txBody>
                  <a:tcPr/>
                </a:tc>
                <a:tc>
                  <a:txBody>
                    <a:bodyPr/>
                    <a:lstStyle/>
                    <a:p>
                      <a:r>
                        <a:rPr lang="en-IN" dirty="0"/>
                        <a:t>Standardization Scaling is helpful when feature distribution is consistent and </a:t>
                      </a:r>
                      <a:r>
                        <a:rPr lang="en-IN" sz="1800" b="0" i="0" kern="1200" dirty="0">
                          <a:solidFill>
                            <a:schemeClr val="dk1"/>
                          </a:solidFill>
                          <a:effectLst/>
                          <a:latin typeface="+mn-lt"/>
                          <a:ea typeface="+mn-ea"/>
                          <a:cs typeface="+mn-cs"/>
                        </a:rPr>
                        <a:t>you are entirely aware of the feature distribution of your data or when your data has a Gaussian distribution.</a:t>
                      </a:r>
                      <a:endParaRPr lang="en-IN" dirty="0"/>
                    </a:p>
                  </a:txBody>
                  <a:tcPr/>
                </a:tc>
                <a:extLst>
                  <a:ext uri="{0D108BD9-81ED-4DB2-BD59-A6C34878D82A}">
                    <a16:rowId xmlns:a16="http://schemas.microsoft.com/office/drawing/2014/main" val="612661867"/>
                  </a:ext>
                </a:extLst>
              </a:tr>
              <a:tr h="1294956">
                <a:tc>
                  <a:txBody>
                    <a:bodyPr/>
                    <a:lstStyle/>
                    <a:p>
                      <a:r>
                        <a:rPr lang="en-IN" dirty="0"/>
                        <a:t>Normalized scaling </a:t>
                      </a:r>
                      <a:r>
                        <a:rPr lang="en-IN" sz="1800" b="0" i="0" kern="1200" dirty="0">
                          <a:solidFill>
                            <a:schemeClr val="dk1"/>
                          </a:solidFill>
                          <a:effectLst/>
                          <a:latin typeface="+mn-lt"/>
                          <a:ea typeface="+mn-ea"/>
                          <a:cs typeface="+mn-cs"/>
                        </a:rPr>
                        <a:t>additionally known as scaling normalization, </a:t>
                      </a:r>
                      <a:r>
                        <a:rPr lang="en-IN" dirty="0"/>
                        <a:t>values on the scale fall between [0, 1] and [-1, 1].</a:t>
                      </a:r>
                    </a:p>
                  </a:txBody>
                  <a:tcPr/>
                </a:tc>
                <a:tc>
                  <a:txBody>
                    <a:bodyPr/>
                    <a:lstStyle/>
                    <a:p>
                      <a:r>
                        <a:rPr lang="en-IN" dirty="0"/>
                        <a:t>Standardization Scaling is called Z-score normalization, values on a scale are not constrained to a particular range.</a:t>
                      </a:r>
                    </a:p>
                  </a:txBody>
                  <a:tcPr/>
                </a:tc>
                <a:extLst>
                  <a:ext uri="{0D108BD9-81ED-4DB2-BD59-A6C34878D82A}">
                    <a16:rowId xmlns:a16="http://schemas.microsoft.com/office/drawing/2014/main" val="1365403402"/>
                  </a:ext>
                </a:extLst>
              </a:tr>
              <a:tr h="9156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This method scales the model using minimum and maximum values.</a:t>
                      </a:r>
                    </a:p>
                  </a:txBody>
                  <a:tcPr/>
                </a:tc>
                <a:tc>
                  <a:txBody>
                    <a:bodyPr/>
                    <a:lstStyle/>
                    <a:p>
                      <a:r>
                        <a:rPr lang="en-IN" dirty="0"/>
                        <a:t>This method scales the model using the mean and standard deviation.</a:t>
                      </a:r>
                    </a:p>
                  </a:txBody>
                  <a:tcPr/>
                </a:tc>
                <a:extLst>
                  <a:ext uri="{0D108BD9-81ED-4DB2-BD59-A6C34878D82A}">
                    <a16:rowId xmlns:a16="http://schemas.microsoft.com/office/drawing/2014/main" val="3622891799"/>
                  </a:ext>
                </a:extLst>
              </a:tr>
              <a:tr h="996120">
                <a:tc>
                  <a:txBody>
                    <a:bodyPr/>
                    <a:lstStyle/>
                    <a:p>
                      <a:r>
                        <a:rPr lang="en-IN" dirty="0"/>
                        <a:t>When features are on various scales, it is functional.</a:t>
                      </a:r>
                    </a:p>
                  </a:txBody>
                  <a:tcPr/>
                </a:tc>
                <a:tc>
                  <a:txBody>
                    <a:bodyPr/>
                    <a:lstStyle/>
                    <a:p>
                      <a:r>
                        <a:rPr lang="en-IN" dirty="0"/>
                        <a:t>When a variable's mean and standard deviation are both set to 0, it is beneficial.</a:t>
                      </a:r>
                    </a:p>
                  </a:txBody>
                  <a:tcPr/>
                </a:tc>
                <a:extLst>
                  <a:ext uri="{0D108BD9-81ED-4DB2-BD59-A6C34878D82A}">
                    <a16:rowId xmlns:a16="http://schemas.microsoft.com/office/drawing/2014/main" val="3525401707"/>
                  </a:ext>
                </a:extLst>
              </a:tr>
            </a:tbl>
          </a:graphicData>
        </a:graphic>
      </p:graphicFrame>
    </p:spTree>
    <p:extLst>
      <p:ext uri="{BB962C8B-B14F-4D97-AF65-F5344CB8AC3E}">
        <p14:creationId xmlns:p14="http://schemas.microsoft.com/office/powerpoint/2010/main" val="52537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60"/>
            <a:ext cx="8999269" cy="957040"/>
          </a:xfrm>
        </p:spPr>
        <p:txBody>
          <a:bodyPr>
            <a:normAutofit/>
          </a:bodyPr>
          <a:lstStyle/>
          <a:p>
            <a:r>
              <a:rPr lang="en-IN" sz="2800" b="1" dirty="0"/>
              <a:t>1. You might have observed that sometimes the value of VIF is infinite. Why does this happen?</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33495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From your analysis of the categorical variables from the dataset, what could you infer about </a:t>
            </a:r>
            <a:br>
              <a:rPr lang="en-IN" sz="2400" b="1" dirty="0"/>
            </a:br>
            <a:r>
              <a:rPr lang="en-IN" sz="2400" b="1" dirty="0"/>
              <a:t>their effect on the dependent variable? </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6728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Why is it important to use </a:t>
            </a:r>
            <a:r>
              <a:rPr lang="en-IN" sz="2400" b="1" dirty="0" err="1"/>
              <a:t>drop_first</a:t>
            </a:r>
            <a:r>
              <a:rPr lang="en-IN" sz="2400" b="1" dirty="0"/>
              <a:t>=True during dummy variable creation?</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a:t>The parameter </a:t>
            </a:r>
            <a:r>
              <a:rPr lang="en-IN" dirty="0" err="1"/>
              <a:t>drop_first</a:t>
            </a:r>
            <a:r>
              <a:rPr lang="en-IN" dirty="0"/>
              <a:t>=True is used to prevent multicollinearity in regression models.</a:t>
            </a:r>
          </a:p>
          <a:p>
            <a:pPr marL="0" indent="0">
              <a:buNone/>
            </a:pPr>
            <a:r>
              <a:rPr lang="en-IN" dirty="0"/>
              <a:t>			The dummy variable trap occurs when the dummy variables created for a categorical variable are highly correlated, leading to problems in the estimation and interpretation of regression coefficients. By setting </a:t>
            </a:r>
            <a:r>
              <a:rPr lang="en-IN" dirty="0" err="1"/>
              <a:t>drop_first</a:t>
            </a:r>
            <a:r>
              <a:rPr lang="en-IN"/>
              <a:t>=True, we can automatically exclude one of the dummy variables for each categorical variable, eliminating the trap.</a:t>
            </a:r>
            <a:endParaRPr lang="en-IN" dirty="0"/>
          </a:p>
        </p:txBody>
      </p:sp>
    </p:spTree>
    <p:extLst>
      <p:ext uri="{BB962C8B-B14F-4D97-AF65-F5344CB8AC3E}">
        <p14:creationId xmlns:p14="http://schemas.microsoft.com/office/powerpoint/2010/main" val="316463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9B16-D047-C871-B059-23F5C7E0E040}"/>
              </a:ext>
            </a:extLst>
          </p:cNvPr>
          <p:cNvSpPr>
            <a:spLocks noGrp="1"/>
          </p:cNvSpPr>
          <p:nvPr>
            <p:ph type="ctrTitle"/>
          </p:nvPr>
        </p:nvSpPr>
        <p:spPr/>
        <p:txBody>
          <a:bodyPr/>
          <a:lstStyle/>
          <a:p>
            <a:r>
              <a:rPr lang="en-IN" dirty="0"/>
              <a:t>General Subjective Questions</a:t>
            </a:r>
          </a:p>
        </p:txBody>
      </p:sp>
      <p:sp>
        <p:nvSpPr>
          <p:cNvPr id="3" name="Subtitle 2">
            <a:extLst>
              <a:ext uri="{FF2B5EF4-FFF2-40B4-BE49-F238E27FC236}">
                <a16:creationId xmlns:a16="http://schemas.microsoft.com/office/drawing/2014/main" id="{BC897CE3-5A38-87FE-A0CC-DE9871B76EC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2302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60"/>
            <a:ext cx="8911687" cy="652240"/>
          </a:xfrm>
        </p:spPr>
        <p:txBody>
          <a:bodyPr/>
          <a:lstStyle/>
          <a:p>
            <a:r>
              <a:rPr lang="en-IN" sz="2800" b="1" dirty="0"/>
              <a:t>1. Explain the linear regression algorithm in detail.</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1400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FBDD-0FEA-1D4B-3894-90695486F495}"/>
              </a:ext>
            </a:extLst>
          </p:cNvPr>
          <p:cNvSpPr>
            <a:spLocks noGrp="1"/>
          </p:cNvSpPr>
          <p:nvPr>
            <p:ph type="title"/>
          </p:nvPr>
        </p:nvSpPr>
        <p:spPr>
          <a:xfrm>
            <a:off x="1590675" y="681037"/>
            <a:ext cx="10515600" cy="911225"/>
          </a:xfrm>
        </p:spPr>
        <p:txBody>
          <a:bodyPr>
            <a:normAutofit/>
          </a:bodyPr>
          <a:lstStyle/>
          <a:p>
            <a:r>
              <a:rPr lang="en-IN" sz="2800" b="1" dirty="0"/>
              <a:t>2. Explain the Anscombe’s quartet in detail.</a:t>
            </a:r>
          </a:p>
        </p:txBody>
      </p:sp>
      <p:sp>
        <p:nvSpPr>
          <p:cNvPr id="3" name="Content Placeholder 2">
            <a:extLst>
              <a:ext uri="{FF2B5EF4-FFF2-40B4-BE49-F238E27FC236}">
                <a16:creationId xmlns:a16="http://schemas.microsoft.com/office/drawing/2014/main" id="{555BE7AC-8B6C-5C74-AB24-E9677740DBDA}"/>
              </a:ext>
            </a:extLst>
          </p:cNvPr>
          <p:cNvSpPr>
            <a:spLocks noGrp="1"/>
          </p:cNvSpPr>
          <p:nvPr>
            <p:ph idx="1"/>
          </p:nvPr>
        </p:nvSpPr>
        <p:spPr>
          <a:xfrm>
            <a:off x="1590674" y="1592262"/>
            <a:ext cx="9763125" cy="4584701"/>
          </a:xfrm>
        </p:spPr>
        <p:txBody>
          <a:bodyPr>
            <a:normAutofit/>
          </a:bodyPr>
          <a:lstStyle/>
          <a:p>
            <a:r>
              <a:rPr lang="en-IN" dirty="0"/>
              <a:t>Anscombe’s quartet is a set of four dataset that have identical descriptive statistical properties in terms of means, variance, R-Squared, correlations and linear regression lines but having different representations when we scatter plot on graph. Each dataset consists of eleven (x, y) points. The datasets were created to demonstrate the importance of visualizing data and to show that summary statistics alone can be misleading.</a:t>
            </a:r>
          </a:p>
          <a:p>
            <a:pPr marL="0" indent="0">
              <a:buNone/>
            </a:pPr>
            <a:endParaRPr lang="en-IN" dirty="0"/>
          </a:p>
          <a:p>
            <a:r>
              <a:rPr lang="en-IN" dirty="0"/>
              <a:t>Anscombe’s quartet is used to illustrate the importance  of exploratory data analysis and the drawbacks of depending only on summary statistics. It also emphasizes the importance of using data visualization to spot trends, outliers, and other crucial details that might not be obvious from summary statistics alone.</a:t>
            </a:r>
          </a:p>
        </p:txBody>
      </p:sp>
    </p:spTree>
    <p:extLst>
      <p:ext uri="{BB962C8B-B14F-4D97-AF65-F5344CB8AC3E}">
        <p14:creationId xmlns:p14="http://schemas.microsoft.com/office/powerpoint/2010/main" val="277137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716356" y="690785"/>
            <a:ext cx="8911687" cy="652240"/>
          </a:xfrm>
        </p:spPr>
        <p:txBody>
          <a:bodyPr/>
          <a:lstStyle/>
          <a:p>
            <a:r>
              <a:rPr lang="en-IN" sz="2800" b="1" dirty="0"/>
              <a:t>3. What is Pearson’s R?</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1716356" y="1343025"/>
            <a:ext cx="8915400" cy="2447925"/>
          </a:xfrm>
        </p:spPr>
        <p:txBody>
          <a:bodyPr>
            <a:normAutofit fontScale="92500"/>
          </a:bodyPr>
          <a:lstStyle/>
          <a:p>
            <a:r>
              <a:rPr lang="en-IN" dirty="0"/>
              <a:t>The Pearson correlation coefficient is a descriptive statistic, meaning that it summarizes the characteristics of a dataset. Specifically, it describes the strength and direction of the linear relationship between two quantitative variables.</a:t>
            </a:r>
          </a:p>
          <a:p>
            <a:r>
              <a:rPr lang="en-IN" dirty="0"/>
              <a:t> It is a number between –1 and 1 with +1 representing a positive correlation, -1 representing a negative correlation, and 0 representing no relationship. When one variable changes, the other variable changes in the same direction.</a:t>
            </a:r>
          </a:p>
          <a:p>
            <a:r>
              <a:rPr lang="en-IN" dirty="0"/>
              <a:t>It can be represented by the formula:</a:t>
            </a:r>
          </a:p>
        </p:txBody>
      </p:sp>
      <p:pic>
        <p:nvPicPr>
          <p:cNvPr id="4" name="Picture 3">
            <a:extLst>
              <a:ext uri="{FF2B5EF4-FFF2-40B4-BE49-F238E27FC236}">
                <a16:creationId xmlns:a16="http://schemas.microsoft.com/office/drawing/2014/main" id="{7F945309-947B-99FA-098D-DDB22346D6C1}"/>
              </a:ext>
            </a:extLst>
          </p:cNvPr>
          <p:cNvPicPr>
            <a:picLocks noChangeAspect="1"/>
          </p:cNvPicPr>
          <p:nvPr/>
        </p:nvPicPr>
        <p:blipFill>
          <a:blip r:embed="rId2"/>
          <a:stretch>
            <a:fillRect/>
          </a:stretch>
        </p:blipFill>
        <p:spPr>
          <a:xfrm>
            <a:off x="2326639" y="3790951"/>
            <a:ext cx="5179061" cy="2824162"/>
          </a:xfrm>
          <a:prstGeom prst="rect">
            <a:avLst/>
          </a:prstGeom>
        </p:spPr>
      </p:pic>
    </p:spTree>
    <p:extLst>
      <p:ext uri="{BB962C8B-B14F-4D97-AF65-F5344CB8AC3E}">
        <p14:creationId xmlns:p14="http://schemas.microsoft.com/office/powerpoint/2010/main" val="32044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59"/>
            <a:ext cx="8911687" cy="1252315"/>
          </a:xfrm>
        </p:spPr>
        <p:txBody>
          <a:bodyPr>
            <a:normAutofit fontScale="90000"/>
          </a:bodyPr>
          <a:lstStyle/>
          <a:p>
            <a:r>
              <a:rPr lang="en-IN" sz="2800" b="1" dirty="0"/>
              <a:t>4. What is scaling? Why is scaling performed? What is the difference between normalized scaling</a:t>
            </a:r>
            <a:br>
              <a:rPr lang="en-IN" sz="2800" b="1" dirty="0"/>
            </a:br>
            <a:r>
              <a:rPr lang="en-IN" sz="2800" b="1" dirty="0"/>
              <a:t>and standardized scaling?</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1760537" y="1971674"/>
            <a:ext cx="8915400" cy="4600576"/>
          </a:xfrm>
        </p:spPr>
        <p:txBody>
          <a:bodyPr>
            <a:normAutofit/>
          </a:bodyPr>
          <a:lstStyle/>
          <a:p>
            <a:endParaRPr lang="en-IN" dirty="0"/>
          </a:p>
          <a:p>
            <a:r>
              <a:rPr lang="en-IN" dirty="0"/>
              <a:t>Scaling is a step of data Pre-Processing which is applied to independent variables to normalize the data within a particular range. It also helps in speeding up the calculations in an algorithm.</a:t>
            </a:r>
          </a:p>
          <a:p>
            <a:r>
              <a:rPr lang="en-IN" dirty="0"/>
              <a:t>Most of the times, collected data set contains features highly varying in magnitudes, units and range. If scaling is not done then algorithm only takes magnitude in account and not units hence incorrect modelling. To solve this issue, we have to do scaling to bring all the variables to the same level of magnitude.</a:t>
            </a:r>
          </a:p>
          <a:p>
            <a:pPr marL="457200" lvl="1" indent="0">
              <a:buNone/>
            </a:pPr>
            <a:r>
              <a:rPr lang="en-IN" sz="1800" dirty="0"/>
              <a:t>It is important to note that scaling just affects the coefficients and none of the other parameters like t-statistic, F-statistic, p-values, R-squared, etc.</a:t>
            </a:r>
          </a:p>
          <a:p>
            <a:pPr marL="0" indent="0">
              <a:buNone/>
            </a:pPr>
            <a:endParaRPr lang="en-IN" dirty="0"/>
          </a:p>
        </p:txBody>
      </p:sp>
    </p:spTree>
    <p:extLst>
      <p:ext uri="{BB962C8B-B14F-4D97-AF65-F5344CB8AC3E}">
        <p14:creationId xmlns:p14="http://schemas.microsoft.com/office/powerpoint/2010/main" val="229971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38979CF-52E3-356A-F127-3AA6F6B04F23}"/>
              </a:ext>
            </a:extLst>
          </p:cNvPr>
          <p:cNvSpPr>
            <a:spLocks noGrp="1"/>
          </p:cNvSpPr>
          <p:nvPr>
            <p:ph idx="1"/>
          </p:nvPr>
        </p:nvSpPr>
        <p:spPr>
          <a:xfrm>
            <a:off x="2141538" y="1133475"/>
            <a:ext cx="8915400" cy="4791075"/>
          </a:xfrm>
        </p:spPr>
        <p:txBody>
          <a:bodyPr>
            <a:normAutofit/>
          </a:bodyPr>
          <a:lstStyle/>
          <a:p>
            <a:pPr marL="0" indent="0">
              <a:buNone/>
            </a:pPr>
            <a:endParaRPr lang="en-IN" sz="1700" dirty="0"/>
          </a:p>
          <a:p>
            <a:r>
              <a:rPr lang="en-IN" sz="1700" b="1" dirty="0"/>
              <a:t>Normalized Scaling</a:t>
            </a:r>
            <a:r>
              <a:rPr lang="en-IN" sz="1700" dirty="0"/>
              <a:t>:</a:t>
            </a:r>
          </a:p>
          <a:p>
            <a:r>
              <a:rPr lang="en-IN" sz="1700" dirty="0"/>
              <a:t>It brings all the data in the range of 0 and 1. sklearn.preprocessing.MinMaxScaler helps to implement normalization in python.</a:t>
            </a:r>
          </a:p>
          <a:p>
            <a:r>
              <a:rPr lang="en-IN" sz="1700" dirty="0"/>
              <a:t>Normalized Scaling(x) = (x - min(x))/(max(x) – min(x))</a:t>
            </a:r>
          </a:p>
          <a:p>
            <a:pPr marL="0" indent="0">
              <a:buNone/>
            </a:pPr>
            <a:endParaRPr lang="en-IN" sz="1700" dirty="0"/>
          </a:p>
          <a:p>
            <a:r>
              <a:rPr lang="en-IN" sz="1700" b="1" dirty="0"/>
              <a:t>Standardization Scaling</a:t>
            </a:r>
            <a:r>
              <a:rPr lang="en-IN" sz="1700" dirty="0"/>
              <a:t>:</a:t>
            </a:r>
          </a:p>
          <a:p>
            <a:r>
              <a:rPr lang="en-IN" sz="1700" dirty="0"/>
              <a:t>Standardization replaces the values by their Z scores. It brings all the data into a standard normal distribution which has mean (μ) zero and standard deviation one (σ).</a:t>
            </a:r>
          </a:p>
          <a:p>
            <a:r>
              <a:rPr lang="en-IN" sz="1700" dirty="0"/>
              <a:t>Normalized Scaling(x) = (x - mean(x))/</a:t>
            </a:r>
            <a:r>
              <a:rPr lang="en-IN" sz="1700" dirty="0" err="1"/>
              <a:t>sd</a:t>
            </a:r>
            <a:r>
              <a:rPr lang="en-IN" sz="1700" dirty="0"/>
              <a:t>(x)</a:t>
            </a:r>
          </a:p>
          <a:p>
            <a:endParaRPr lang="en-IN" sz="1700" dirty="0"/>
          </a:p>
          <a:p>
            <a:endParaRPr lang="en-IN" sz="1700" dirty="0"/>
          </a:p>
        </p:txBody>
      </p:sp>
    </p:spTree>
    <p:extLst>
      <p:ext uri="{BB962C8B-B14F-4D97-AF65-F5344CB8AC3E}">
        <p14:creationId xmlns:p14="http://schemas.microsoft.com/office/powerpoint/2010/main" val="21575573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2466</TotalTime>
  <Words>795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Assignment based Subjective Questions</vt:lpstr>
      <vt:lpstr>From your analysis of the categorical variables from the dataset, what could you infer about  their effect on the dependent variable? </vt:lpstr>
      <vt:lpstr>Why is it important to use drop_first=True during dummy variable creation?</vt:lpstr>
      <vt:lpstr>General Subjective Questions</vt:lpstr>
      <vt:lpstr>1. Explain the linear regression algorithm in detail.</vt:lpstr>
      <vt:lpstr>2. Explain the Anscombe’s quartet in detail.</vt:lpstr>
      <vt:lpstr>3. What is Pearson’s R?</vt:lpstr>
      <vt:lpstr>4. What is scaling? Why is scaling performed? What is the difference between normalized scaling and standardized scaling?</vt:lpstr>
      <vt:lpstr>PowerPoint Presentation</vt:lpstr>
      <vt:lpstr>PowerPoint Presentation</vt:lpstr>
      <vt:lpstr>1. You might have observed that sometimes the value of VIF is infinite. Why does this happen?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Subjective Questions</dc:title>
  <dc:creator>Arpita Datta</dc:creator>
  <cp:lastModifiedBy>Arpita Datta</cp:lastModifiedBy>
  <cp:revision>13</cp:revision>
  <dcterms:created xsi:type="dcterms:W3CDTF">2023-12-11T09:28:29Z</dcterms:created>
  <dcterms:modified xsi:type="dcterms:W3CDTF">2023-12-20T13:07:58Z</dcterms:modified>
</cp:coreProperties>
</file>