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2" r:id="rId5"/>
    <p:sldId id="273" r:id="rId6"/>
    <p:sldId id="274" r:id="rId7"/>
    <p:sldId id="267" r:id="rId8"/>
    <p:sldId id="271" r:id="rId9"/>
    <p:sldId id="257" r:id="rId10"/>
    <p:sldId id="258" r:id="rId11"/>
    <p:sldId id="260" r:id="rId12"/>
    <p:sldId id="261" r:id="rId13"/>
    <p:sldId id="264" r:id="rId14"/>
    <p:sldId id="265"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00744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72825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77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3399202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293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4034608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333715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332475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3426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A280F-F89E-4051-BD2C-FBA5F67C814E}" type="datetimeFigureOut">
              <a:rPr lang="en-IN" smtClean="0"/>
              <a:t>20-12-2023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63247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11405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A280F-F89E-4051-BD2C-FBA5F67C814E}" type="datetimeFigureOut">
              <a:rPr lang="en-IN" smtClean="0"/>
              <a:t>20-12-2023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45521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A280F-F89E-4051-BD2C-FBA5F67C814E}" type="datetimeFigureOut">
              <a:rPr lang="en-IN" smtClean="0"/>
              <a:t>20-12-2023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74872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A280F-F89E-4051-BD2C-FBA5F67C814E}" type="datetimeFigureOut">
              <a:rPr lang="en-IN" smtClean="0"/>
              <a:t>20-12-2023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100399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210375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A280F-F89E-4051-BD2C-FBA5F67C814E}" type="datetimeFigureOut">
              <a:rPr lang="en-IN" smtClean="0"/>
              <a:t>20-12-2023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169A32-1313-4F1E-9957-A39EDD5388CF}" type="slidenum">
              <a:rPr lang="en-IN" smtClean="0"/>
              <a:t>‹#›</a:t>
            </a:fld>
            <a:endParaRPr lang="en-IN"/>
          </a:p>
        </p:txBody>
      </p:sp>
    </p:spTree>
    <p:extLst>
      <p:ext uri="{BB962C8B-B14F-4D97-AF65-F5344CB8AC3E}">
        <p14:creationId xmlns:p14="http://schemas.microsoft.com/office/powerpoint/2010/main" val="87891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7A280F-F89E-4051-BD2C-FBA5F67C814E}" type="datetimeFigureOut">
              <a:rPr lang="en-IN" smtClean="0"/>
              <a:t>20-12-2023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169A32-1313-4F1E-9957-A39EDD5388CF}" type="slidenum">
              <a:rPr lang="en-IN" smtClean="0"/>
              <a:t>‹#›</a:t>
            </a:fld>
            <a:endParaRPr lang="en-IN"/>
          </a:p>
        </p:txBody>
      </p:sp>
    </p:spTree>
    <p:extLst>
      <p:ext uri="{BB962C8B-B14F-4D97-AF65-F5344CB8AC3E}">
        <p14:creationId xmlns:p14="http://schemas.microsoft.com/office/powerpoint/2010/main" val="3740583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9B16-D047-C871-B059-23F5C7E0E040}"/>
              </a:ext>
            </a:extLst>
          </p:cNvPr>
          <p:cNvSpPr>
            <a:spLocks noGrp="1"/>
          </p:cNvSpPr>
          <p:nvPr>
            <p:ph type="ctrTitle"/>
          </p:nvPr>
        </p:nvSpPr>
        <p:spPr/>
        <p:txBody>
          <a:bodyPr/>
          <a:lstStyle/>
          <a:p>
            <a:r>
              <a:rPr lang="en-IN" dirty="0"/>
              <a:t>Assignment based Subjective Questions</a:t>
            </a:r>
          </a:p>
        </p:txBody>
      </p:sp>
    </p:spTree>
    <p:extLst>
      <p:ext uri="{BB962C8B-B14F-4D97-AF65-F5344CB8AC3E}">
        <p14:creationId xmlns:p14="http://schemas.microsoft.com/office/powerpoint/2010/main" val="307956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FBDD-0FEA-1D4B-3894-90695486F495}"/>
              </a:ext>
            </a:extLst>
          </p:cNvPr>
          <p:cNvSpPr>
            <a:spLocks noGrp="1"/>
          </p:cNvSpPr>
          <p:nvPr>
            <p:ph type="title"/>
          </p:nvPr>
        </p:nvSpPr>
        <p:spPr>
          <a:xfrm>
            <a:off x="1590675" y="681037"/>
            <a:ext cx="10515600" cy="911225"/>
          </a:xfrm>
        </p:spPr>
        <p:txBody>
          <a:bodyPr>
            <a:normAutofit/>
          </a:bodyPr>
          <a:lstStyle/>
          <a:p>
            <a:r>
              <a:rPr lang="en-IN" sz="2800" b="1" dirty="0"/>
              <a:t>2. Explain the Anscombe’s quartet in detail.</a:t>
            </a:r>
          </a:p>
        </p:txBody>
      </p:sp>
      <p:sp>
        <p:nvSpPr>
          <p:cNvPr id="3" name="Content Placeholder 2">
            <a:extLst>
              <a:ext uri="{FF2B5EF4-FFF2-40B4-BE49-F238E27FC236}">
                <a16:creationId xmlns:a16="http://schemas.microsoft.com/office/drawing/2014/main" id="{555BE7AC-8B6C-5C74-AB24-E9677740DBDA}"/>
              </a:ext>
            </a:extLst>
          </p:cNvPr>
          <p:cNvSpPr>
            <a:spLocks noGrp="1"/>
          </p:cNvSpPr>
          <p:nvPr>
            <p:ph idx="1"/>
          </p:nvPr>
        </p:nvSpPr>
        <p:spPr>
          <a:xfrm>
            <a:off x="1590674" y="1592262"/>
            <a:ext cx="9763125" cy="4584701"/>
          </a:xfrm>
        </p:spPr>
        <p:txBody>
          <a:bodyPr>
            <a:normAutofit/>
          </a:bodyPr>
          <a:lstStyle/>
          <a:p>
            <a:r>
              <a:rPr lang="en-IN" dirty="0"/>
              <a:t>Anscombe’s quartet is a set of four dataset that have identical descriptive statistical properties in terms of means, variance, R-Squared, correlations and linear regression lines but having different representations when we scatter plot on graph. Each dataset consists of eleven (x, y) points. The datasets were created to demonstrate the importance of visualizing data and to show that summary statistics alone can be misleading.</a:t>
            </a:r>
          </a:p>
          <a:p>
            <a:pPr marL="0" indent="0">
              <a:buNone/>
            </a:pPr>
            <a:endParaRPr lang="en-IN" dirty="0"/>
          </a:p>
          <a:p>
            <a:r>
              <a:rPr lang="en-IN" dirty="0"/>
              <a:t>Anscombe’s quartet is used to illustrate the importance  of exploratory data analysis and the drawbacks of depending only on summary statistics. It also emphasizes the importance of using data visualization to spot trends, outliers, and other crucial details that might not be obvious from summary statistics alone.</a:t>
            </a:r>
          </a:p>
        </p:txBody>
      </p:sp>
    </p:spTree>
    <p:extLst>
      <p:ext uri="{BB962C8B-B14F-4D97-AF65-F5344CB8AC3E}">
        <p14:creationId xmlns:p14="http://schemas.microsoft.com/office/powerpoint/2010/main" val="277137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716356" y="690785"/>
            <a:ext cx="8911687" cy="652240"/>
          </a:xfrm>
        </p:spPr>
        <p:txBody>
          <a:bodyPr/>
          <a:lstStyle/>
          <a:p>
            <a:r>
              <a:rPr lang="en-IN" sz="2800" b="1" dirty="0"/>
              <a:t>3. What is Pearson’s R?</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1716356" y="1343025"/>
            <a:ext cx="8915400" cy="2447925"/>
          </a:xfrm>
        </p:spPr>
        <p:txBody>
          <a:bodyPr>
            <a:normAutofit fontScale="92500"/>
          </a:bodyPr>
          <a:lstStyle/>
          <a:p>
            <a:r>
              <a:rPr lang="en-IN" dirty="0"/>
              <a:t>The Pearson correlation coefficient is a descriptive statistic, meaning that it summarizes the characteristics of a dataset. Specifically, it describes the strength and direction of the linear relationship between two quantitative variables.</a:t>
            </a:r>
          </a:p>
          <a:p>
            <a:r>
              <a:rPr lang="en-IN" dirty="0"/>
              <a:t> It is a number between –1 and 1 with +1 representing a positive correlation, -1 representing a negative correlation, and 0 representing no relationship. When one variable changes, the other variable changes in the same direction.</a:t>
            </a:r>
          </a:p>
          <a:p>
            <a:r>
              <a:rPr lang="en-IN" dirty="0"/>
              <a:t>It can be represented by the formula:</a:t>
            </a:r>
          </a:p>
        </p:txBody>
      </p:sp>
      <p:pic>
        <p:nvPicPr>
          <p:cNvPr id="4" name="Picture 3">
            <a:extLst>
              <a:ext uri="{FF2B5EF4-FFF2-40B4-BE49-F238E27FC236}">
                <a16:creationId xmlns:a16="http://schemas.microsoft.com/office/drawing/2014/main" id="{7F945309-947B-99FA-098D-DDB22346D6C1}"/>
              </a:ext>
            </a:extLst>
          </p:cNvPr>
          <p:cNvPicPr>
            <a:picLocks noChangeAspect="1"/>
          </p:cNvPicPr>
          <p:nvPr/>
        </p:nvPicPr>
        <p:blipFill>
          <a:blip r:embed="rId2"/>
          <a:stretch>
            <a:fillRect/>
          </a:stretch>
        </p:blipFill>
        <p:spPr>
          <a:xfrm>
            <a:off x="2326639" y="3790951"/>
            <a:ext cx="5179061" cy="2824162"/>
          </a:xfrm>
          <a:prstGeom prst="rect">
            <a:avLst/>
          </a:prstGeom>
        </p:spPr>
      </p:pic>
    </p:spTree>
    <p:extLst>
      <p:ext uri="{BB962C8B-B14F-4D97-AF65-F5344CB8AC3E}">
        <p14:creationId xmlns:p14="http://schemas.microsoft.com/office/powerpoint/2010/main" val="32044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59"/>
            <a:ext cx="8911687" cy="1252315"/>
          </a:xfrm>
        </p:spPr>
        <p:txBody>
          <a:bodyPr>
            <a:normAutofit fontScale="90000"/>
          </a:bodyPr>
          <a:lstStyle/>
          <a:p>
            <a:r>
              <a:rPr lang="en-IN" sz="2800" b="1" dirty="0"/>
              <a:t>4. What is scaling? Why is scaling performed? What is the difference between normalized scaling</a:t>
            </a:r>
            <a:br>
              <a:rPr lang="en-IN" sz="2800" b="1" dirty="0"/>
            </a:br>
            <a:r>
              <a:rPr lang="en-IN" sz="2800" b="1" dirty="0"/>
              <a:t>and standardized scaling?</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1760537" y="1971674"/>
            <a:ext cx="8915400" cy="4600576"/>
          </a:xfrm>
        </p:spPr>
        <p:txBody>
          <a:bodyPr>
            <a:normAutofit/>
          </a:bodyPr>
          <a:lstStyle/>
          <a:p>
            <a:endParaRPr lang="en-IN" dirty="0"/>
          </a:p>
          <a:p>
            <a:r>
              <a:rPr lang="en-IN" dirty="0"/>
              <a:t>Scaling is a step of data Pre-Processing which is applied to independent variables to normalize the data within a particular range. It also helps in speeding up the calculations in an algorithm.</a:t>
            </a:r>
          </a:p>
          <a:p>
            <a:r>
              <a:rPr lang="en-IN" dirty="0"/>
              <a:t>Most of the times, collected data set contains features highly varying in magnitudes, units and range. If scaling is not done then algorithm only takes magnitude in account and not units hence incorrect modelling. To solve this issue, we have to do scaling to bring all the variables to the same level of magnitude.</a:t>
            </a:r>
          </a:p>
          <a:p>
            <a:pPr marL="457200" lvl="1" indent="0">
              <a:buNone/>
            </a:pPr>
            <a:r>
              <a:rPr lang="en-IN" sz="1800" dirty="0"/>
              <a:t>It is important to note that scaling just affects the coefficients and none of the other parameters like t-statistic, F-statistic, p-values, R-squared, etc.</a:t>
            </a:r>
          </a:p>
          <a:p>
            <a:pPr marL="0" indent="0">
              <a:buNone/>
            </a:pPr>
            <a:endParaRPr lang="en-IN" dirty="0"/>
          </a:p>
        </p:txBody>
      </p:sp>
    </p:spTree>
    <p:extLst>
      <p:ext uri="{BB962C8B-B14F-4D97-AF65-F5344CB8AC3E}">
        <p14:creationId xmlns:p14="http://schemas.microsoft.com/office/powerpoint/2010/main" val="229971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38979CF-52E3-356A-F127-3AA6F6B04F23}"/>
              </a:ext>
            </a:extLst>
          </p:cNvPr>
          <p:cNvSpPr>
            <a:spLocks noGrp="1"/>
          </p:cNvSpPr>
          <p:nvPr>
            <p:ph idx="1"/>
          </p:nvPr>
        </p:nvSpPr>
        <p:spPr>
          <a:xfrm>
            <a:off x="2141538" y="1133475"/>
            <a:ext cx="8915400" cy="4791075"/>
          </a:xfrm>
        </p:spPr>
        <p:txBody>
          <a:bodyPr>
            <a:normAutofit/>
          </a:bodyPr>
          <a:lstStyle/>
          <a:p>
            <a:pPr marL="0" indent="0">
              <a:buNone/>
            </a:pPr>
            <a:endParaRPr lang="en-IN" sz="1700" dirty="0"/>
          </a:p>
          <a:p>
            <a:r>
              <a:rPr lang="en-IN" sz="1700" b="1" dirty="0"/>
              <a:t>Normalized Scaling</a:t>
            </a:r>
            <a:r>
              <a:rPr lang="en-IN" sz="1700" dirty="0"/>
              <a:t>:</a:t>
            </a:r>
          </a:p>
          <a:p>
            <a:r>
              <a:rPr lang="en-IN" sz="1700" dirty="0"/>
              <a:t>It brings all the data in the range of 0 and 1. sklearn.preprocessing.MinMaxScaler helps to implement normalization in python.</a:t>
            </a:r>
          </a:p>
          <a:p>
            <a:r>
              <a:rPr lang="en-IN" sz="1700" dirty="0"/>
              <a:t>Normalized Scaling(x) = (x - min(x))/(max(x) – min(x))</a:t>
            </a:r>
          </a:p>
          <a:p>
            <a:pPr marL="0" indent="0">
              <a:buNone/>
            </a:pPr>
            <a:endParaRPr lang="en-IN" sz="1700" dirty="0"/>
          </a:p>
          <a:p>
            <a:r>
              <a:rPr lang="en-IN" sz="1700" b="1" dirty="0"/>
              <a:t>Standardization Scaling</a:t>
            </a:r>
            <a:r>
              <a:rPr lang="en-IN" sz="1700" dirty="0"/>
              <a:t>:</a:t>
            </a:r>
          </a:p>
          <a:p>
            <a:r>
              <a:rPr lang="en-IN" sz="1700" dirty="0"/>
              <a:t>Standardization replaces the values by their Z scores. It brings all the data into a standard normal distribution which has mean (μ) zero and standard deviation one (σ).</a:t>
            </a:r>
          </a:p>
          <a:p>
            <a:r>
              <a:rPr lang="en-IN" sz="1700" dirty="0"/>
              <a:t>Normalized Scaling(x) = (x - mean(x))/</a:t>
            </a:r>
            <a:r>
              <a:rPr lang="en-IN" sz="1700" dirty="0" err="1"/>
              <a:t>sd</a:t>
            </a:r>
            <a:r>
              <a:rPr lang="en-IN" sz="1700" dirty="0"/>
              <a:t>(x)</a:t>
            </a:r>
          </a:p>
          <a:p>
            <a:endParaRPr lang="en-IN" sz="1700" dirty="0"/>
          </a:p>
          <a:p>
            <a:endParaRPr lang="en-IN" sz="1700" dirty="0"/>
          </a:p>
        </p:txBody>
      </p:sp>
    </p:spTree>
    <p:extLst>
      <p:ext uri="{BB962C8B-B14F-4D97-AF65-F5344CB8AC3E}">
        <p14:creationId xmlns:p14="http://schemas.microsoft.com/office/powerpoint/2010/main" val="215755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9381A26-4B72-BCBF-58D8-7A79780743FD}"/>
              </a:ext>
            </a:extLst>
          </p:cNvPr>
          <p:cNvGraphicFramePr>
            <a:graphicFrameLocks noGrp="1"/>
          </p:cNvGraphicFramePr>
          <p:nvPr>
            <p:extLst>
              <p:ext uri="{D42A27DB-BD31-4B8C-83A1-F6EECF244321}">
                <p14:modId xmlns:p14="http://schemas.microsoft.com/office/powerpoint/2010/main" val="3140986270"/>
              </p:ext>
            </p:extLst>
          </p:nvPr>
        </p:nvGraphicFramePr>
        <p:xfrm>
          <a:off x="1895475" y="628650"/>
          <a:ext cx="9544050" cy="6046081"/>
        </p:xfrm>
        <a:graphic>
          <a:graphicData uri="http://schemas.openxmlformats.org/drawingml/2006/table">
            <a:tbl>
              <a:tblPr firstRow="1" bandRow="1">
                <a:tableStyleId>{5C22544A-7EE6-4342-B048-85BDC9FD1C3A}</a:tableStyleId>
              </a:tblPr>
              <a:tblGrid>
                <a:gridCol w="4772025">
                  <a:extLst>
                    <a:ext uri="{9D8B030D-6E8A-4147-A177-3AD203B41FA5}">
                      <a16:colId xmlns:a16="http://schemas.microsoft.com/office/drawing/2014/main" val="3090580713"/>
                    </a:ext>
                  </a:extLst>
                </a:gridCol>
                <a:gridCol w="4772025">
                  <a:extLst>
                    <a:ext uri="{9D8B030D-6E8A-4147-A177-3AD203B41FA5}">
                      <a16:colId xmlns:a16="http://schemas.microsoft.com/office/drawing/2014/main" val="1019816972"/>
                    </a:ext>
                  </a:extLst>
                </a:gridCol>
              </a:tblGrid>
              <a:tr h="915608">
                <a:tc>
                  <a:txBody>
                    <a:bodyPr/>
                    <a:lstStyle/>
                    <a:p>
                      <a:pPr algn="ctr"/>
                      <a:r>
                        <a:rPr lang="en-IN" dirty="0"/>
                        <a:t>Normalized Scaling</a:t>
                      </a:r>
                    </a:p>
                  </a:txBody>
                  <a:tcPr/>
                </a:tc>
                <a:tc>
                  <a:txBody>
                    <a:bodyPr/>
                    <a:lstStyle/>
                    <a:p>
                      <a:pPr algn="ctr"/>
                      <a:r>
                        <a:rPr lang="en-IN" dirty="0"/>
                        <a:t>Standardization Scaling</a:t>
                      </a:r>
                    </a:p>
                  </a:txBody>
                  <a:tcPr/>
                </a:tc>
                <a:extLst>
                  <a:ext uri="{0D108BD9-81ED-4DB2-BD59-A6C34878D82A}">
                    <a16:rowId xmlns:a16="http://schemas.microsoft.com/office/drawing/2014/main" val="2453905724"/>
                  </a:ext>
                </a:extLst>
              </a:tr>
              <a:tr h="1923789">
                <a:tc>
                  <a:txBody>
                    <a:bodyPr/>
                    <a:lstStyle/>
                    <a:p>
                      <a:r>
                        <a:rPr lang="en-IN" dirty="0"/>
                        <a:t>Normalized scaling is helpful when the feature distribution is unclear, and </a:t>
                      </a:r>
                      <a:r>
                        <a:rPr lang="en-IN" sz="1800" b="0" i="0" kern="1200" dirty="0">
                          <a:solidFill>
                            <a:schemeClr val="dk1"/>
                          </a:solidFill>
                          <a:effectLst/>
                          <a:latin typeface="+mn-lt"/>
                          <a:ea typeface="+mn-ea"/>
                          <a:cs typeface="+mn-cs"/>
                        </a:rPr>
                        <a:t> data's distribution does not match a Gaussian distribution. A practical transformation approach that helps the model perform and be more accurate is normalization.</a:t>
                      </a:r>
                      <a:endParaRPr lang="en-IN" dirty="0"/>
                    </a:p>
                  </a:txBody>
                  <a:tcPr/>
                </a:tc>
                <a:tc>
                  <a:txBody>
                    <a:bodyPr/>
                    <a:lstStyle/>
                    <a:p>
                      <a:r>
                        <a:rPr lang="en-IN" dirty="0"/>
                        <a:t>Standardization Scaling is helpful when feature distribution is consistent and </a:t>
                      </a:r>
                      <a:r>
                        <a:rPr lang="en-IN" sz="1800" b="0" i="0" kern="1200" dirty="0">
                          <a:solidFill>
                            <a:schemeClr val="dk1"/>
                          </a:solidFill>
                          <a:effectLst/>
                          <a:latin typeface="+mn-lt"/>
                          <a:ea typeface="+mn-ea"/>
                          <a:cs typeface="+mn-cs"/>
                        </a:rPr>
                        <a:t>you are entirely aware of the feature distribution of your data or when your data has a Gaussian distribution.</a:t>
                      </a:r>
                      <a:endParaRPr lang="en-IN" dirty="0"/>
                    </a:p>
                  </a:txBody>
                  <a:tcPr/>
                </a:tc>
                <a:extLst>
                  <a:ext uri="{0D108BD9-81ED-4DB2-BD59-A6C34878D82A}">
                    <a16:rowId xmlns:a16="http://schemas.microsoft.com/office/drawing/2014/main" val="612661867"/>
                  </a:ext>
                </a:extLst>
              </a:tr>
              <a:tr h="1294956">
                <a:tc>
                  <a:txBody>
                    <a:bodyPr/>
                    <a:lstStyle/>
                    <a:p>
                      <a:r>
                        <a:rPr lang="en-IN" dirty="0"/>
                        <a:t>Normalized scaling </a:t>
                      </a:r>
                      <a:r>
                        <a:rPr lang="en-IN" sz="1800" b="0" i="0" kern="1200" dirty="0">
                          <a:solidFill>
                            <a:schemeClr val="dk1"/>
                          </a:solidFill>
                          <a:effectLst/>
                          <a:latin typeface="+mn-lt"/>
                          <a:ea typeface="+mn-ea"/>
                          <a:cs typeface="+mn-cs"/>
                        </a:rPr>
                        <a:t>additionally known as scaling normalization, </a:t>
                      </a:r>
                      <a:r>
                        <a:rPr lang="en-IN" dirty="0"/>
                        <a:t>values on the scale fall between [0, 1] and [-1, 1].</a:t>
                      </a:r>
                    </a:p>
                  </a:txBody>
                  <a:tcPr/>
                </a:tc>
                <a:tc>
                  <a:txBody>
                    <a:bodyPr/>
                    <a:lstStyle/>
                    <a:p>
                      <a:r>
                        <a:rPr lang="en-IN" dirty="0"/>
                        <a:t>Standardization Scaling is called Z-score normalization, values on a scale are not constrained to a particular range.</a:t>
                      </a:r>
                    </a:p>
                  </a:txBody>
                  <a:tcPr/>
                </a:tc>
                <a:extLst>
                  <a:ext uri="{0D108BD9-81ED-4DB2-BD59-A6C34878D82A}">
                    <a16:rowId xmlns:a16="http://schemas.microsoft.com/office/drawing/2014/main" val="1365403402"/>
                  </a:ext>
                </a:extLst>
              </a:tr>
              <a:tr h="9156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This method scales the model using minimum and maximum values.</a:t>
                      </a:r>
                    </a:p>
                  </a:txBody>
                  <a:tcPr/>
                </a:tc>
                <a:tc>
                  <a:txBody>
                    <a:bodyPr/>
                    <a:lstStyle/>
                    <a:p>
                      <a:r>
                        <a:rPr lang="en-IN" dirty="0"/>
                        <a:t>This method scales the model using the mean and standard deviation.</a:t>
                      </a:r>
                    </a:p>
                  </a:txBody>
                  <a:tcPr/>
                </a:tc>
                <a:extLst>
                  <a:ext uri="{0D108BD9-81ED-4DB2-BD59-A6C34878D82A}">
                    <a16:rowId xmlns:a16="http://schemas.microsoft.com/office/drawing/2014/main" val="3622891799"/>
                  </a:ext>
                </a:extLst>
              </a:tr>
              <a:tr h="996120">
                <a:tc>
                  <a:txBody>
                    <a:bodyPr/>
                    <a:lstStyle/>
                    <a:p>
                      <a:r>
                        <a:rPr lang="en-IN" dirty="0"/>
                        <a:t>When features are on various scales, it is functional.</a:t>
                      </a:r>
                    </a:p>
                  </a:txBody>
                  <a:tcPr/>
                </a:tc>
                <a:tc>
                  <a:txBody>
                    <a:bodyPr/>
                    <a:lstStyle/>
                    <a:p>
                      <a:r>
                        <a:rPr lang="en-IN" dirty="0"/>
                        <a:t>When a variable's mean and standard deviation are both set to 0, it is beneficial.</a:t>
                      </a:r>
                    </a:p>
                  </a:txBody>
                  <a:tcPr/>
                </a:tc>
                <a:extLst>
                  <a:ext uri="{0D108BD9-81ED-4DB2-BD59-A6C34878D82A}">
                    <a16:rowId xmlns:a16="http://schemas.microsoft.com/office/drawing/2014/main" val="3525401707"/>
                  </a:ext>
                </a:extLst>
              </a:tr>
            </a:tbl>
          </a:graphicData>
        </a:graphic>
      </p:graphicFrame>
    </p:spTree>
    <p:extLst>
      <p:ext uri="{BB962C8B-B14F-4D97-AF65-F5344CB8AC3E}">
        <p14:creationId xmlns:p14="http://schemas.microsoft.com/office/powerpoint/2010/main" val="52537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60"/>
            <a:ext cx="8999269" cy="957040"/>
          </a:xfrm>
        </p:spPr>
        <p:txBody>
          <a:bodyPr>
            <a:normAutofit/>
          </a:bodyPr>
          <a:lstStyle/>
          <a:p>
            <a:r>
              <a:rPr lang="en-IN" sz="2800" b="1" dirty="0"/>
              <a:t>5. You might have observed that sometimes the value of VIF is infinite. Why does this happen?</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2589212" y="2133600"/>
            <a:ext cx="8915400" cy="4343400"/>
          </a:xfrm>
        </p:spPr>
        <p:txBody>
          <a:bodyPr>
            <a:normAutofit lnSpcReduction="10000"/>
          </a:bodyPr>
          <a:lstStyle/>
          <a:p>
            <a:r>
              <a:rPr lang="en-IN" dirty="0"/>
              <a:t>Formula for calculating VIF is:</a:t>
            </a:r>
          </a:p>
          <a:p>
            <a:endParaRPr lang="en-IN" dirty="0"/>
          </a:p>
          <a:p>
            <a:endParaRPr lang="en-IN" dirty="0"/>
          </a:p>
          <a:p>
            <a:endParaRPr lang="en-IN" dirty="0"/>
          </a:p>
          <a:p>
            <a:endParaRPr lang="en-IN" dirty="0"/>
          </a:p>
          <a:p>
            <a:r>
              <a:rPr lang="en-IN" dirty="0"/>
              <a:t>IF VIF is infinite that means that Ri^2 value is = 1. It indicates a perfect linear relationship between the </a:t>
            </a:r>
            <a:r>
              <a:rPr lang="en-IN" dirty="0" err="1"/>
              <a:t>i-th</a:t>
            </a:r>
            <a:r>
              <a:rPr lang="en-IN" dirty="0"/>
              <a:t> variable and the other independent variables. This situation occurs when there is a perfect multicollinearity.</a:t>
            </a:r>
          </a:p>
          <a:p>
            <a:r>
              <a:rPr lang="en-IN" dirty="0"/>
              <a:t>Perfect multicollinearity occurs when one or more independent variables in a regression model can be exactly predicted from the others. This leads to a situation where the correlation matrix of the independent variables is singular, and the inverse of the matrix doesn't exist, resulting in an infinite VIF.</a:t>
            </a:r>
          </a:p>
        </p:txBody>
      </p:sp>
      <p:pic>
        <p:nvPicPr>
          <p:cNvPr id="5" name="Picture 4">
            <a:extLst>
              <a:ext uri="{FF2B5EF4-FFF2-40B4-BE49-F238E27FC236}">
                <a16:creationId xmlns:a16="http://schemas.microsoft.com/office/drawing/2014/main" id="{8F9597A3-4D48-2C2D-3EE4-1F6D10ADCE92}"/>
              </a:ext>
            </a:extLst>
          </p:cNvPr>
          <p:cNvPicPr>
            <a:picLocks noChangeAspect="1"/>
          </p:cNvPicPr>
          <p:nvPr/>
        </p:nvPicPr>
        <p:blipFill>
          <a:blip r:embed="rId2"/>
          <a:stretch>
            <a:fillRect/>
          </a:stretch>
        </p:blipFill>
        <p:spPr>
          <a:xfrm>
            <a:off x="4786312" y="2566987"/>
            <a:ext cx="2486025" cy="1076325"/>
          </a:xfrm>
          <a:prstGeom prst="rect">
            <a:avLst/>
          </a:prstGeom>
        </p:spPr>
      </p:pic>
    </p:spTree>
    <p:extLst>
      <p:ext uri="{BB962C8B-B14F-4D97-AF65-F5344CB8AC3E}">
        <p14:creationId xmlns:p14="http://schemas.microsoft.com/office/powerpoint/2010/main" val="333495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60"/>
            <a:ext cx="8999269" cy="957040"/>
          </a:xfrm>
        </p:spPr>
        <p:txBody>
          <a:bodyPr>
            <a:normAutofit fontScale="90000"/>
          </a:bodyPr>
          <a:lstStyle/>
          <a:p>
            <a:r>
              <a:rPr lang="en-IN" sz="2800" b="1" dirty="0"/>
              <a:t>6. What is a Q-Q plot? Explain the use and importance of a Q-Q plot in linear regression.</a:t>
            </a:r>
            <a:br>
              <a:rPr lang="en-IN" sz="2800" b="1" dirty="0"/>
            </a:br>
            <a:endParaRPr lang="en-IN" sz="2800" b="1" dirty="0"/>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2589212" y="2133600"/>
            <a:ext cx="8915400" cy="4343400"/>
          </a:xfrm>
        </p:spPr>
        <p:txBody>
          <a:bodyPr>
            <a:normAutofit/>
          </a:bodyPr>
          <a:lstStyle/>
          <a:p>
            <a:endParaRPr lang="en-IN" dirty="0"/>
          </a:p>
          <a:p>
            <a:r>
              <a:rPr lang="en-IN" dirty="0"/>
              <a:t>A Quantile-Quantile (Q-Q) plot is a graphical tool used to assess whether a dataset follows a particular theoretical distribution. As the name suggests, they plot the quantiles of a sample distribution against quantiles of a theoretical distribution. Doing this helps us determine if a dataset follows any particular type of probability distribution like normal, uniform, exponential.</a:t>
            </a:r>
          </a:p>
          <a:p>
            <a:pPr lvl="1"/>
            <a:r>
              <a:rPr lang="en-IN" dirty="0"/>
              <a:t> </a:t>
            </a:r>
            <a:r>
              <a:rPr lang="en-IN" sz="1800" dirty="0"/>
              <a:t>Q-Q plot is a valuable tool for assessing the normality of residuals in linear regression. It provides a visual check of the assumptions and aids in identifying potential issues that may affect the reliability of the regression analysis. Researchers and statisticians use Q-Q plots in conjunction with other diagnostic tools to ensure the robustness and validity of their regression models.</a:t>
            </a:r>
          </a:p>
        </p:txBody>
      </p:sp>
    </p:spTree>
    <p:extLst>
      <p:ext uri="{BB962C8B-B14F-4D97-AF65-F5344CB8AC3E}">
        <p14:creationId xmlns:p14="http://schemas.microsoft.com/office/powerpoint/2010/main" val="21899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1. From your analysis of the categorical variables from the dataset, what could you infer about </a:t>
            </a:r>
            <a:br>
              <a:rPr lang="en-IN" sz="2400" b="1" dirty="0"/>
            </a:br>
            <a:r>
              <a:rPr lang="en-IN" sz="2400" b="1" dirty="0"/>
              <a:t>their effect on the dependent variable? </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err="1"/>
              <a:t>Analyzing</a:t>
            </a:r>
            <a:r>
              <a:rPr lang="en-IN" dirty="0"/>
              <a:t> the effect of categorical variables on the dependent variable involves exploring the relationships between these variables and the outcome of interest. This allowed us to observe any trends or differences in the dependent variable across categories. By visualization we were able to identify potential patterns, outliers, or variations.</a:t>
            </a:r>
          </a:p>
        </p:txBody>
      </p:sp>
    </p:spTree>
    <p:extLst>
      <p:ext uri="{BB962C8B-B14F-4D97-AF65-F5344CB8AC3E}">
        <p14:creationId xmlns:p14="http://schemas.microsoft.com/office/powerpoint/2010/main" val="166728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2. Why is it important to use </a:t>
            </a:r>
            <a:r>
              <a:rPr lang="en-IN" sz="2400" b="1" dirty="0" err="1"/>
              <a:t>drop_first</a:t>
            </a:r>
            <a:r>
              <a:rPr lang="en-IN" sz="2400" b="1" dirty="0"/>
              <a:t>=True during dummy variable creation?</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a:t>The parameter </a:t>
            </a:r>
            <a:r>
              <a:rPr lang="en-IN" dirty="0" err="1"/>
              <a:t>drop_first</a:t>
            </a:r>
            <a:r>
              <a:rPr lang="en-IN" dirty="0"/>
              <a:t>=True is used to prevent multicollinearity in regression models.</a:t>
            </a:r>
          </a:p>
          <a:p>
            <a:pPr marL="0" indent="0">
              <a:buNone/>
            </a:pPr>
            <a:r>
              <a:rPr lang="en-IN" dirty="0"/>
              <a:t>			The dummy variable trap occurs when the dummy variables created for a categorical variable are highly correlated, leading to problems in the estimation and interpretation of regression coefficients. By setting </a:t>
            </a:r>
            <a:r>
              <a:rPr lang="en-IN" dirty="0" err="1"/>
              <a:t>drop_first</a:t>
            </a:r>
            <a:r>
              <a:rPr lang="en-IN" dirty="0"/>
              <a:t>=True, we can automatically exclude one of the dummy variables for each categorical variable, eliminating the trap.</a:t>
            </a:r>
          </a:p>
        </p:txBody>
      </p:sp>
    </p:spTree>
    <p:extLst>
      <p:ext uri="{BB962C8B-B14F-4D97-AF65-F5344CB8AC3E}">
        <p14:creationId xmlns:p14="http://schemas.microsoft.com/office/powerpoint/2010/main" val="316463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3. Looking at the pair-plot among the numerical variables, which one has the highest correlation </a:t>
            </a:r>
            <a:br>
              <a:rPr lang="en-IN" sz="2400" b="1" dirty="0"/>
            </a:br>
            <a:r>
              <a:rPr lang="en-IN" sz="2400" b="1" dirty="0"/>
              <a:t>with the target variable??</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err="1"/>
              <a:t>atemp</a:t>
            </a:r>
            <a:r>
              <a:rPr lang="en-IN" dirty="0"/>
              <a:t>, has the highest correlation with the target variable</a:t>
            </a:r>
          </a:p>
        </p:txBody>
      </p:sp>
    </p:spTree>
    <p:extLst>
      <p:ext uri="{BB962C8B-B14F-4D97-AF65-F5344CB8AC3E}">
        <p14:creationId xmlns:p14="http://schemas.microsoft.com/office/powerpoint/2010/main" val="344655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4. How did you validate the assumptions of Linear Regression after building the model on the </a:t>
            </a:r>
            <a:br>
              <a:rPr lang="en-IN" sz="2400" b="1" dirty="0"/>
            </a:br>
            <a:r>
              <a:rPr lang="en-IN" sz="2400" b="1" dirty="0"/>
              <a:t>training set?</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a:t>Validating the assumptions of linear regression is a crucial step after building a model on the training set.</a:t>
            </a:r>
          </a:p>
          <a:p>
            <a:r>
              <a:rPr lang="en-IN" dirty="0"/>
              <a:t>Here we used outliner detection, Multicollinearity check.</a:t>
            </a:r>
          </a:p>
          <a:p>
            <a:r>
              <a:rPr lang="en-IN" dirty="0"/>
              <a:t>Identify and investigate potential outliers by examining standardized residuals. Outliers can significantly impact the model and assumptions.</a:t>
            </a:r>
          </a:p>
          <a:p>
            <a:r>
              <a:rPr lang="en-IN" dirty="0"/>
              <a:t> High VIF values may indicate problematic multicollinearity, which can affect coefficient estimation and interpretation.</a:t>
            </a:r>
          </a:p>
        </p:txBody>
      </p:sp>
    </p:spTree>
    <p:extLst>
      <p:ext uri="{BB962C8B-B14F-4D97-AF65-F5344CB8AC3E}">
        <p14:creationId xmlns:p14="http://schemas.microsoft.com/office/powerpoint/2010/main" val="237568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2D3-7185-C81A-6408-9A4AD21CE386}"/>
              </a:ext>
            </a:extLst>
          </p:cNvPr>
          <p:cNvSpPr>
            <a:spLocks noGrp="1"/>
          </p:cNvSpPr>
          <p:nvPr>
            <p:ph type="title"/>
          </p:nvPr>
        </p:nvSpPr>
        <p:spPr/>
        <p:txBody>
          <a:bodyPr>
            <a:noAutofit/>
          </a:bodyPr>
          <a:lstStyle/>
          <a:p>
            <a:r>
              <a:rPr lang="en-IN" sz="2400" b="1" dirty="0"/>
              <a:t>5. Based on the final model, which are the top 3 features contributing significantly towards </a:t>
            </a:r>
            <a:br>
              <a:rPr lang="en-IN" sz="2400" b="1" dirty="0"/>
            </a:br>
            <a:r>
              <a:rPr lang="en-IN" sz="2400" b="1" dirty="0"/>
              <a:t>explaining the demand of the shared bikes??</a:t>
            </a:r>
          </a:p>
        </p:txBody>
      </p:sp>
      <p:sp>
        <p:nvSpPr>
          <p:cNvPr id="3" name="Content Placeholder 2">
            <a:extLst>
              <a:ext uri="{FF2B5EF4-FFF2-40B4-BE49-F238E27FC236}">
                <a16:creationId xmlns:a16="http://schemas.microsoft.com/office/drawing/2014/main" id="{1551C39C-9222-4609-F1C5-8869F23962ED}"/>
              </a:ext>
            </a:extLst>
          </p:cNvPr>
          <p:cNvSpPr>
            <a:spLocks noGrp="1"/>
          </p:cNvSpPr>
          <p:nvPr>
            <p:ph idx="1"/>
          </p:nvPr>
        </p:nvSpPr>
        <p:spPr/>
        <p:txBody>
          <a:bodyPr/>
          <a:lstStyle/>
          <a:p>
            <a:r>
              <a:rPr lang="en-IN" dirty="0"/>
              <a:t>temp', '</a:t>
            </a:r>
            <a:r>
              <a:rPr lang="en-IN" dirty="0" err="1"/>
              <a:t>atemp</a:t>
            </a:r>
            <a:r>
              <a:rPr lang="en-IN" dirty="0"/>
              <a:t>', 'hum'</a:t>
            </a:r>
          </a:p>
        </p:txBody>
      </p:sp>
    </p:spTree>
    <p:extLst>
      <p:ext uri="{BB962C8B-B14F-4D97-AF65-F5344CB8AC3E}">
        <p14:creationId xmlns:p14="http://schemas.microsoft.com/office/powerpoint/2010/main" val="41568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9B16-D047-C871-B059-23F5C7E0E040}"/>
              </a:ext>
            </a:extLst>
          </p:cNvPr>
          <p:cNvSpPr>
            <a:spLocks noGrp="1"/>
          </p:cNvSpPr>
          <p:nvPr>
            <p:ph type="ctrTitle"/>
          </p:nvPr>
        </p:nvSpPr>
        <p:spPr/>
        <p:txBody>
          <a:bodyPr/>
          <a:lstStyle/>
          <a:p>
            <a:r>
              <a:rPr lang="en-IN" dirty="0"/>
              <a:t>General Subjective Questions</a:t>
            </a:r>
          </a:p>
        </p:txBody>
      </p:sp>
    </p:spTree>
    <p:extLst>
      <p:ext uri="{BB962C8B-B14F-4D97-AF65-F5344CB8AC3E}">
        <p14:creationId xmlns:p14="http://schemas.microsoft.com/office/powerpoint/2010/main" val="202302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9026-174A-E432-8FF3-4DDB1DCB1E29}"/>
              </a:ext>
            </a:extLst>
          </p:cNvPr>
          <p:cNvSpPr>
            <a:spLocks noGrp="1"/>
          </p:cNvSpPr>
          <p:nvPr>
            <p:ph type="title"/>
          </p:nvPr>
        </p:nvSpPr>
        <p:spPr>
          <a:xfrm>
            <a:off x="1640156" y="719360"/>
            <a:ext cx="8911687" cy="652240"/>
          </a:xfrm>
        </p:spPr>
        <p:txBody>
          <a:bodyPr/>
          <a:lstStyle/>
          <a:p>
            <a:r>
              <a:rPr lang="en-IN" sz="2800" b="1" dirty="0"/>
              <a:t>1. Explain the linear regression algorithm in detail.</a:t>
            </a:r>
          </a:p>
        </p:txBody>
      </p:sp>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2589212" y="1509712"/>
            <a:ext cx="8915400" cy="5043488"/>
          </a:xfrm>
        </p:spPr>
        <p:txBody>
          <a:bodyPr>
            <a:normAutofit/>
          </a:bodyPr>
          <a:lstStyle/>
          <a:p>
            <a:r>
              <a:rPr lang="en-IN" dirty="0"/>
              <a:t>Linear regression is an algorithm that provides a linear relationship between an independent variable and a dependent variable to predict the outcome of future events.</a:t>
            </a:r>
          </a:p>
          <a:p>
            <a:r>
              <a:rPr lang="en-IN" dirty="0"/>
              <a:t>It is a supervised learning. It is mostly used for finding out the relationship between variables and forecasting.</a:t>
            </a:r>
          </a:p>
          <a:p>
            <a:r>
              <a:rPr lang="en-IN" dirty="0"/>
              <a:t>Linear regression shows the linear relationship between the independent variable (X-axis) and the dependent variable (Y-axis). The linear regression model gives a sloped straight line describing the relationship within the variables.</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4C243731-48A4-26F8-E80C-0F01E8E3B4C2}"/>
              </a:ext>
            </a:extLst>
          </p:cNvPr>
          <p:cNvPicPr>
            <a:picLocks noChangeAspect="1"/>
          </p:cNvPicPr>
          <p:nvPr/>
        </p:nvPicPr>
        <p:blipFill>
          <a:blip r:embed="rId2"/>
          <a:stretch>
            <a:fillRect/>
          </a:stretch>
        </p:blipFill>
        <p:spPr>
          <a:xfrm>
            <a:off x="4775200" y="4124960"/>
            <a:ext cx="3423920" cy="2566352"/>
          </a:xfrm>
          <a:prstGeom prst="rect">
            <a:avLst/>
          </a:prstGeom>
        </p:spPr>
      </p:pic>
    </p:spTree>
    <p:extLst>
      <p:ext uri="{BB962C8B-B14F-4D97-AF65-F5344CB8AC3E}">
        <p14:creationId xmlns:p14="http://schemas.microsoft.com/office/powerpoint/2010/main" val="361068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58ED3-5FDA-0CD4-7CD1-8C0174BDC1B8}"/>
              </a:ext>
            </a:extLst>
          </p:cNvPr>
          <p:cNvSpPr>
            <a:spLocks noGrp="1"/>
          </p:cNvSpPr>
          <p:nvPr>
            <p:ph idx="1"/>
          </p:nvPr>
        </p:nvSpPr>
        <p:spPr>
          <a:xfrm>
            <a:off x="1712643" y="759138"/>
            <a:ext cx="8915400" cy="5794061"/>
          </a:xfrm>
        </p:spPr>
        <p:txBody>
          <a:bodyPr>
            <a:normAutofit fontScale="85000" lnSpcReduction="20000"/>
          </a:bodyPr>
          <a:lstStyle/>
          <a:p>
            <a:endParaRPr lang="en-IN" dirty="0"/>
          </a:p>
          <a:p>
            <a:r>
              <a:rPr lang="en-IN" dirty="0"/>
              <a:t>Mathematically linear regression can be represented- by:</a:t>
            </a:r>
          </a:p>
          <a:p>
            <a:pPr marL="0" indent="0">
              <a:buNone/>
            </a:pPr>
            <a:r>
              <a:rPr lang="en-IN" dirty="0"/>
              <a:t>				y= a0+a1x+ </a:t>
            </a:r>
            <a:r>
              <a:rPr lang="el-GR" dirty="0"/>
              <a:t>ε</a:t>
            </a:r>
            <a:endParaRPr lang="en-IN" dirty="0"/>
          </a:p>
          <a:p>
            <a:pPr marL="0" indent="0">
              <a:buNone/>
            </a:pPr>
            <a:r>
              <a:rPr lang="en-IN" dirty="0"/>
              <a:t>Y= Dependent Variable (Target Variable)</a:t>
            </a:r>
          </a:p>
          <a:p>
            <a:pPr marL="0" indent="0">
              <a:buNone/>
            </a:pPr>
            <a:r>
              <a:rPr lang="en-IN" dirty="0"/>
              <a:t>X= Independent Variable (predictor Variable)</a:t>
            </a:r>
          </a:p>
          <a:p>
            <a:pPr marL="0" indent="0">
              <a:buNone/>
            </a:pPr>
            <a:r>
              <a:rPr lang="en-IN" dirty="0"/>
              <a:t>a0= intercept of the line (Gives an additional degree of freedom)</a:t>
            </a:r>
          </a:p>
          <a:p>
            <a:pPr marL="0" indent="0">
              <a:buNone/>
            </a:pPr>
            <a:r>
              <a:rPr lang="en-IN" dirty="0"/>
              <a:t>a1 = Linear regression coefficient (scale factor to each input value).</a:t>
            </a:r>
          </a:p>
          <a:p>
            <a:pPr marL="0" indent="0">
              <a:buNone/>
            </a:pPr>
            <a:r>
              <a:rPr lang="en-IN" dirty="0"/>
              <a:t>ε = random error</a:t>
            </a:r>
          </a:p>
          <a:p>
            <a:pPr marL="0" indent="0">
              <a:buNone/>
            </a:pPr>
            <a:endParaRPr lang="en-IN" dirty="0"/>
          </a:p>
          <a:p>
            <a:pPr marL="0" indent="0">
              <a:buNone/>
            </a:pPr>
            <a:r>
              <a:rPr lang="en-IN" dirty="0"/>
              <a:t>The values for x and y variables are training datasets for Linear Regression model representation.</a:t>
            </a:r>
          </a:p>
          <a:p>
            <a:pPr marL="0" indent="0">
              <a:buNone/>
            </a:pPr>
            <a:endParaRPr lang="en-IN" dirty="0"/>
          </a:p>
          <a:p>
            <a:r>
              <a:rPr lang="en-IN" dirty="0"/>
              <a:t>Linear Regression may further be divided into</a:t>
            </a:r>
          </a:p>
          <a:p>
            <a:r>
              <a:rPr lang="en-IN" dirty="0"/>
              <a:t>    1. Univariate Linear regression</a:t>
            </a:r>
          </a:p>
          <a:p>
            <a:r>
              <a:rPr lang="en-IN" dirty="0"/>
              <a:t>   2.   Multivariate Linear Regression</a:t>
            </a:r>
          </a:p>
          <a:p>
            <a:endParaRPr lang="en-IN" dirty="0"/>
          </a:p>
          <a:p>
            <a:r>
              <a:rPr lang="en-IN" dirty="0"/>
              <a:t>If there is a single input variable (x), such linear regression is called simple linear regression. </a:t>
            </a:r>
          </a:p>
          <a:p>
            <a:r>
              <a:rPr lang="en-IN" dirty="0"/>
              <a:t>And if there is more than one input variable, such linear regression is called multiple linear regression. </a:t>
            </a:r>
          </a:p>
          <a:p>
            <a:endParaRPr lang="en-IN" dirty="0"/>
          </a:p>
        </p:txBody>
      </p:sp>
    </p:spTree>
    <p:extLst>
      <p:ext uri="{BB962C8B-B14F-4D97-AF65-F5344CB8AC3E}">
        <p14:creationId xmlns:p14="http://schemas.microsoft.com/office/powerpoint/2010/main" val="8140074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2766</TotalTime>
  <Words>1473</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Assignment based Subjective Questions</vt:lpstr>
      <vt:lpstr>1. From your analysis of the categorical variables from the dataset, what could you infer about  their effect on the dependent variable? </vt:lpstr>
      <vt:lpstr>2. Why is it important to use drop_first=True during dummy variable creation?</vt:lpstr>
      <vt:lpstr>3. Looking at the pair-plot among the numerical variables, which one has the highest correlation  with the target variable??</vt:lpstr>
      <vt:lpstr>4. How did you validate the assumptions of Linear Regression after building the model on the  training set?</vt:lpstr>
      <vt:lpstr>5. Based on the final model, which are the top 3 features contributing significantly towards  explaining the demand of the shared bikes??</vt:lpstr>
      <vt:lpstr>General Subjective Questions</vt:lpstr>
      <vt:lpstr>1. Explain the linear regression algorithm in detail.</vt:lpstr>
      <vt:lpstr>PowerPoint Presentation</vt:lpstr>
      <vt:lpstr>2. Explain the Anscombe’s quartet in detail.</vt:lpstr>
      <vt:lpstr>3. What is Pearson’s R?</vt:lpstr>
      <vt:lpstr>4. What is scaling? Why is scaling performed? What is the difference between normalized scaling and standardized scaling?</vt:lpstr>
      <vt:lpstr>PowerPoint Presentation</vt:lpstr>
      <vt:lpstr>PowerPoint Presentation</vt:lpstr>
      <vt:lpstr>5. You might have observed that sometimes the value of VIF is infinite. Why does this happen?</vt:lpstr>
      <vt:lpstr>6. What is a Q-Q plot? Explain the use and importance of a Q-Q plot in linear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Subjective Questions</dc:title>
  <dc:creator>Arpita Datta</dc:creator>
  <cp:lastModifiedBy>Arpita Datta</cp:lastModifiedBy>
  <cp:revision>15</cp:revision>
  <dcterms:created xsi:type="dcterms:W3CDTF">2023-12-11T09:28:29Z</dcterms:created>
  <dcterms:modified xsi:type="dcterms:W3CDTF">2023-12-20T18:08:06Z</dcterms:modified>
</cp:coreProperties>
</file>