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4" r:id="rId4"/>
    <p:sldId id="262" r:id="rId5"/>
    <p:sldId id="263" r:id="rId6"/>
    <p:sldId id="260" r:id="rId7"/>
    <p:sldId id="267" r:id="rId8"/>
    <p:sldId id="269" r:id="rId9"/>
    <p:sldId id="271" r:id="rId10"/>
    <p:sldId id="25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sorterViewPr>
    <p:cViewPr>
      <p:scale>
        <a:sx n="100" d="100"/>
        <a:sy n="100" d="100"/>
      </p:scale>
      <p:origin x="0" y="-40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D8A29-59DA-4D9E-B83C-E2ED12CCD5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CE3CA11D-38FF-48C3-B6D3-AA27FD418E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96BF2601-9650-4688-8D0C-4333E20F2E56}"/>
              </a:ext>
            </a:extLst>
          </p:cNvPr>
          <p:cNvSpPr>
            <a:spLocks noGrp="1"/>
          </p:cNvSpPr>
          <p:nvPr>
            <p:ph type="dt" sz="half" idx="10"/>
          </p:nvPr>
        </p:nvSpPr>
        <p:spPr/>
        <p:txBody>
          <a:bodyPr/>
          <a:lstStyle/>
          <a:p>
            <a:fld id="{92B7F112-ED27-47C9-88B7-C72C979384F5}" type="datetimeFigureOut">
              <a:rPr lang="en-SG" smtClean="0"/>
              <a:t>29/11/2018</a:t>
            </a:fld>
            <a:endParaRPr lang="en-SG"/>
          </a:p>
        </p:txBody>
      </p:sp>
      <p:sp>
        <p:nvSpPr>
          <p:cNvPr id="5" name="Footer Placeholder 4">
            <a:extLst>
              <a:ext uri="{FF2B5EF4-FFF2-40B4-BE49-F238E27FC236}">
                <a16:creationId xmlns:a16="http://schemas.microsoft.com/office/drawing/2014/main" id="{B0B7AB6A-249E-42A4-BEBD-F539E9FF158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CB515A9-53ED-4283-B128-5182129DEEA1}"/>
              </a:ext>
            </a:extLst>
          </p:cNvPr>
          <p:cNvSpPr>
            <a:spLocks noGrp="1"/>
          </p:cNvSpPr>
          <p:nvPr>
            <p:ph type="sldNum" sz="quarter" idx="12"/>
          </p:nvPr>
        </p:nvSpPr>
        <p:spPr/>
        <p:txBody>
          <a:bodyPr/>
          <a:lstStyle/>
          <a:p>
            <a:fld id="{B74CD0BB-906A-42B2-A08E-9D1B53F7BA8E}" type="slidenum">
              <a:rPr lang="en-SG" smtClean="0"/>
              <a:t>‹#›</a:t>
            </a:fld>
            <a:endParaRPr lang="en-SG"/>
          </a:p>
        </p:txBody>
      </p:sp>
    </p:spTree>
    <p:extLst>
      <p:ext uri="{BB962C8B-B14F-4D97-AF65-F5344CB8AC3E}">
        <p14:creationId xmlns:p14="http://schemas.microsoft.com/office/powerpoint/2010/main" val="2244841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4E20F-7D14-47F9-8985-2DDA7EE978C5}"/>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34D9CF3-A3E1-42FB-9C04-9C568ED7FC6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8289821-3202-4F27-BB80-E624283D5CEF}"/>
              </a:ext>
            </a:extLst>
          </p:cNvPr>
          <p:cNvSpPr>
            <a:spLocks noGrp="1"/>
          </p:cNvSpPr>
          <p:nvPr>
            <p:ph type="dt" sz="half" idx="10"/>
          </p:nvPr>
        </p:nvSpPr>
        <p:spPr/>
        <p:txBody>
          <a:bodyPr/>
          <a:lstStyle/>
          <a:p>
            <a:fld id="{92B7F112-ED27-47C9-88B7-C72C979384F5}" type="datetimeFigureOut">
              <a:rPr lang="en-SG" smtClean="0"/>
              <a:t>29/11/2018</a:t>
            </a:fld>
            <a:endParaRPr lang="en-SG"/>
          </a:p>
        </p:txBody>
      </p:sp>
      <p:sp>
        <p:nvSpPr>
          <p:cNvPr id="5" name="Footer Placeholder 4">
            <a:extLst>
              <a:ext uri="{FF2B5EF4-FFF2-40B4-BE49-F238E27FC236}">
                <a16:creationId xmlns:a16="http://schemas.microsoft.com/office/drawing/2014/main" id="{0D60B90F-237D-4825-A882-29A227E9F11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8A79669-4D69-403F-B045-96C362B5173F}"/>
              </a:ext>
            </a:extLst>
          </p:cNvPr>
          <p:cNvSpPr>
            <a:spLocks noGrp="1"/>
          </p:cNvSpPr>
          <p:nvPr>
            <p:ph type="sldNum" sz="quarter" idx="12"/>
          </p:nvPr>
        </p:nvSpPr>
        <p:spPr/>
        <p:txBody>
          <a:bodyPr/>
          <a:lstStyle/>
          <a:p>
            <a:fld id="{B74CD0BB-906A-42B2-A08E-9D1B53F7BA8E}" type="slidenum">
              <a:rPr lang="en-SG" smtClean="0"/>
              <a:t>‹#›</a:t>
            </a:fld>
            <a:endParaRPr lang="en-SG"/>
          </a:p>
        </p:txBody>
      </p:sp>
    </p:spTree>
    <p:extLst>
      <p:ext uri="{BB962C8B-B14F-4D97-AF65-F5344CB8AC3E}">
        <p14:creationId xmlns:p14="http://schemas.microsoft.com/office/powerpoint/2010/main" val="872845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20B4BF-0A7F-4EAF-84FB-54A2B3FEF3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6085836-A673-4995-B926-E8FCF5EF2BB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44B93F7-29F1-4CE2-AE9A-057D8A6FDA7B}"/>
              </a:ext>
            </a:extLst>
          </p:cNvPr>
          <p:cNvSpPr>
            <a:spLocks noGrp="1"/>
          </p:cNvSpPr>
          <p:nvPr>
            <p:ph type="dt" sz="half" idx="10"/>
          </p:nvPr>
        </p:nvSpPr>
        <p:spPr/>
        <p:txBody>
          <a:bodyPr/>
          <a:lstStyle/>
          <a:p>
            <a:fld id="{92B7F112-ED27-47C9-88B7-C72C979384F5}" type="datetimeFigureOut">
              <a:rPr lang="en-SG" smtClean="0"/>
              <a:t>29/11/2018</a:t>
            </a:fld>
            <a:endParaRPr lang="en-SG"/>
          </a:p>
        </p:txBody>
      </p:sp>
      <p:sp>
        <p:nvSpPr>
          <p:cNvPr id="5" name="Footer Placeholder 4">
            <a:extLst>
              <a:ext uri="{FF2B5EF4-FFF2-40B4-BE49-F238E27FC236}">
                <a16:creationId xmlns:a16="http://schemas.microsoft.com/office/drawing/2014/main" id="{D5A5BA96-F0B7-4AD0-982D-32B16CF75F6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36B52B0-465F-4266-828A-BF1CE957E365}"/>
              </a:ext>
            </a:extLst>
          </p:cNvPr>
          <p:cNvSpPr>
            <a:spLocks noGrp="1"/>
          </p:cNvSpPr>
          <p:nvPr>
            <p:ph type="sldNum" sz="quarter" idx="12"/>
          </p:nvPr>
        </p:nvSpPr>
        <p:spPr/>
        <p:txBody>
          <a:bodyPr/>
          <a:lstStyle/>
          <a:p>
            <a:fld id="{B74CD0BB-906A-42B2-A08E-9D1B53F7BA8E}" type="slidenum">
              <a:rPr lang="en-SG" smtClean="0"/>
              <a:t>‹#›</a:t>
            </a:fld>
            <a:endParaRPr lang="en-SG"/>
          </a:p>
        </p:txBody>
      </p:sp>
    </p:spTree>
    <p:extLst>
      <p:ext uri="{BB962C8B-B14F-4D97-AF65-F5344CB8AC3E}">
        <p14:creationId xmlns:p14="http://schemas.microsoft.com/office/powerpoint/2010/main" val="353183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317A-0DEF-4F26-9D4B-89E2EBA6ED2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1D1EFA62-7A7C-401F-A75E-657825CBB2C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BD554F8-713A-4751-81AB-110C8E6BFAE4}"/>
              </a:ext>
            </a:extLst>
          </p:cNvPr>
          <p:cNvSpPr>
            <a:spLocks noGrp="1"/>
          </p:cNvSpPr>
          <p:nvPr>
            <p:ph type="dt" sz="half" idx="10"/>
          </p:nvPr>
        </p:nvSpPr>
        <p:spPr/>
        <p:txBody>
          <a:bodyPr/>
          <a:lstStyle/>
          <a:p>
            <a:fld id="{92B7F112-ED27-47C9-88B7-C72C979384F5}" type="datetimeFigureOut">
              <a:rPr lang="en-SG" smtClean="0"/>
              <a:t>29/11/2018</a:t>
            </a:fld>
            <a:endParaRPr lang="en-SG"/>
          </a:p>
        </p:txBody>
      </p:sp>
      <p:sp>
        <p:nvSpPr>
          <p:cNvPr id="5" name="Footer Placeholder 4">
            <a:extLst>
              <a:ext uri="{FF2B5EF4-FFF2-40B4-BE49-F238E27FC236}">
                <a16:creationId xmlns:a16="http://schemas.microsoft.com/office/drawing/2014/main" id="{0540036C-5269-4FC8-A23A-1436C190598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A316C26-97BC-4818-9918-07B1AFA198DB}"/>
              </a:ext>
            </a:extLst>
          </p:cNvPr>
          <p:cNvSpPr>
            <a:spLocks noGrp="1"/>
          </p:cNvSpPr>
          <p:nvPr>
            <p:ph type="sldNum" sz="quarter" idx="12"/>
          </p:nvPr>
        </p:nvSpPr>
        <p:spPr/>
        <p:txBody>
          <a:bodyPr/>
          <a:lstStyle/>
          <a:p>
            <a:fld id="{B74CD0BB-906A-42B2-A08E-9D1B53F7BA8E}" type="slidenum">
              <a:rPr lang="en-SG" smtClean="0"/>
              <a:t>‹#›</a:t>
            </a:fld>
            <a:endParaRPr lang="en-SG"/>
          </a:p>
        </p:txBody>
      </p:sp>
    </p:spTree>
    <p:extLst>
      <p:ext uri="{BB962C8B-B14F-4D97-AF65-F5344CB8AC3E}">
        <p14:creationId xmlns:p14="http://schemas.microsoft.com/office/powerpoint/2010/main" val="843043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054DC-6031-46B3-BEC9-810E169073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CD82A911-B136-49DB-88B1-6960CB1DD2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300833-3EE1-41C0-AA1F-5ACAF508F0A6}"/>
              </a:ext>
            </a:extLst>
          </p:cNvPr>
          <p:cNvSpPr>
            <a:spLocks noGrp="1"/>
          </p:cNvSpPr>
          <p:nvPr>
            <p:ph type="dt" sz="half" idx="10"/>
          </p:nvPr>
        </p:nvSpPr>
        <p:spPr/>
        <p:txBody>
          <a:bodyPr/>
          <a:lstStyle/>
          <a:p>
            <a:fld id="{92B7F112-ED27-47C9-88B7-C72C979384F5}" type="datetimeFigureOut">
              <a:rPr lang="en-SG" smtClean="0"/>
              <a:t>29/11/2018</a:t>
            </a:fld>
            <a:endParaRPr lang="en-SG"/>
          </a:p>
        </p:txBody>
      </p:sp>
      <p:sp>
        <p:nvSpPr>
          <p:cNvPr id="5" name="Footer Placeholder 4">
            <a:extLst>
              <a:ext uri="{FF2B5EF4-FFF2-40B4-BE49-F238E27FC236}">
                <a16:creationId xmlns:a16="http://schemas.microsoft.com/office/drawing/2014/main" id="{1D6E38E9-46B7-4C0C-A529-0C830FDF18D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9E66ABD-A7F3-43C5-80C4-6EFF440F6358}"/>
              </a:ext>
            </a:extLst>
          </p:cNvPr>
          <p:cNvSpPr>
            <a:spLocks noGrp="1"/>
          </p:cNvSpPr>
          <p:nvPr>
            <p:ph type="sldNum" sz="quarter" idx="12"/>
          </p:nvPr>
        </p:nvSpPr>
        <p:spPr/>
        <p:txBody>
          <a:bodyPr/>
          <a:lstStyle/>
          <a:p>
            <a:fld id="{B74CD0BB-906A-42B2-A08E-9D1B53F7BA8E}" type="slidenum">
              <a:rPr lang="en-SG" smtClean="0"/>
              <a:t>‹#›</a:t>
            </a:fld>
            <a:endParaRPr lang="en-SG"/>
          </a:p>
        </p:txBody>
      </p:sp>
    </p:spTree>
    <p:extLst>
      <p:ext uri="{BB962C8B-B14F-4D97-AF65-F5344CB8AC3E}">
        <p14:creationId xmlns:p14="http://schemas.microsoft.com/office/powerpoint/2010/main" val="1348429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CFE8-F471-4625-BF50-3E7D0CFDB01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9F73C42-B6F1-459B-AC0E-5DF81B068D5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F7DFBB75-B14D-4E13-99C4-E32DDD66C45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58F88896-950F-44A6-B219-6603E0C12643}"/>
              </a:ext>
            </a:extLst>
          </p:cNvPr>
          <p:cNvSpPr>
            <a:spLocks noGrp="1"/>
          </p:cNvSpPr>
          <p:nvPr>
            <p:ph type="dt" sz="half" idx="10"/>
          </p:nvPr>
        </p:nvSpPr>
        <p:spPr/>
        <p:txBody>
          <a:bodyPr/>
          <a:lstStyle/>
          <a:p>
            <a:fld id="{92B7F112-ED27-47C9-88B7-C72C979384F5}" type="datetimeFigureOut">
              <a:rPr lang="en-SG" smtClean="0"/>
              <a:t>29/11/2018</a:t>
            </a:fld>
            <a:endParaRPr lang="en-SG"/>
          </a:p>
        </p:txBody>
      </p:sp>
      <p:sp>
        <p:nvSpPr>
          <p:cNvPr id="6" name="Footer Placeholder 5">
            <a:extLst>
              <a:ext uri="{FF2B5EF4-FFF2-40B4-BE49-F238E27FC236}">
                <a16:creationId xmlns:a16="http://schemas.microsoft.com/office/drawing/2014/main" id="{E606A90F-AEF0-42F3-9AB3-21EAC62C8C5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2B84D08-6F17-4A9B-8DF8-CDF3D33FEFB4}"/>
              </a:ext>
            </a:extLst>
          </p:cNvPr>
          <p:cNvSpPr>
            <a:spLocks noGrp="1"/>
          </p:cNvSpPr>
          <p:nvPr>
            <p:ph type="sldNum" sz="quarter" idx="12"/>
          </p:nvPr>
        </p:nvSpPr>
        <p:spPr/>
        <p:txBody>
          <a:bodyPr/>
          <a:lstStyle/>
          <a:p>
            <a:fld id="{B74CD0BB-906A-42B2-A08E-9D1B53F7BA8E}" type="slidenum">
              <a:rPr lang="en-SG" smtClean="0"/>
              <a:t>‹#›</a:t>
            </a:fld>
            <a:endParaRPr lang="en-SG"/>
          </a:p>
        </p:txBody>
      </p:sp>
    </p:spTree>
    <p:extLst>
      <p:ext uri="{BB962C8B-B14F-4D97-AF65-F5344CB8AC3E}">
        <p14:creationId xmlns:p14="http://schemas.microsoft.com/office/powerpoint/2010/main" val="2308985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5AF78-6B87-4495-ACE2-ABFEA0C99A48}"/>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E739851-BD47-474E-9B5A-C7CA8F5905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9CEDF47-A747-4188-A677-53BC10C404A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8B8FDC2E-54FB-46A4-AC45-8B1C72748B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F74B70-06C6-4C59-8A98-8EA90BDC57D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0AC738E7-BE65-4EB5-8152-31BCCAAA71C1}"/>
              </a:ext>
            </a:extLst>
          </p:cNvPr>
          <p:cNvSpPr>
            <a:spLocks noGrp="1"/>
          </p:cNvSpPr>
          <p:nvPr>
            <p:ph type="dt" sz="half" idx="10"/>
          </p:nvPr>
        </p:nvSpPr>
        <p:spPr/>
        <p:txBody>
          <a:bodyPr/>
          <a:lstStyle/>
          <a:p>
            <a:fld id="{92B7F112-ED27-47C9-88B7-C72C979384F5}" type="datetimeFigureOut">
              <a:rPr lang="en-SG" smtClean="0"/>
              <a:t>29/11/2018</a:t>
            </a:fld>
            <a:endParaRPr lang="en-SG"/>
          </a:p>
        </p:txBody>
      </p:sp>
      <p:sp>
        <p:nvSpPr>
          <p:cNvPr id="8" name="Footer Placeholder 7">
            <a:extLst>
              <a:ext uri="{FF2B5EF4-FFF2-40B4-BE49-F238E27FC236}">
                <a16:creationId xmlns:a16="http://schemas.microsoft.com/office/drawing/2014/main" id="{DEAC9C6A-8508-4BC6-B224-0A4D95CDD340}"/>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48C3780B-48E1-4A65-AD18-900109D2DC95}"/>
              </a:ext>
            </a:extLst>
          </p:cNvPr>
          <p:cNvSpPr>
            <a:spLocks noGrp="1"/>
          </p:cNvSpPr>
          <p:nvPr>
            <p:ph type="sldNum" sz="quarter" idx="12"/>
          </p:nvPr>
        </p:nvSpPr>
        <p:spPr/>
        <p:txBody>
          <a:bodyPr/>
          <a:lstStyle/>
          <a:p>
            <a:fld id="{B74CD0BB-906A-42B2-A08E-9D1B53F7BA8E}" type="slidenum">
              <a:rPr lang="en-SG" smtClean="0"/>
              <a:t>‹#›</a:t>
            </a:fld>
            <a:endParaRPr lang="en-SG"/>
          </a:p>
        </p:txBody>
      </p:sp>
    </p:spTree>
    <p:extLst>
      <p:ext uri="{BB962C8B-B14F-4D97-AF65-F5344CB8AC3E}">
        <p14:creationId xmlns:p14="http://schemas.microsoft.com/office/powerpoint/2010/main" val="298111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6030C-D813-45F9-95A3-FB49D71806CA}"/>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CFAA845B-D67A-4487-A781-5351EFE10D3B}"/>
              </a:ext>
            </a:extLst>
          </p:cNvPr>
          <p:cNvSpPr>
            <a:spLocks noGrp="1"/>
          </p:cNvSpPr>
          <p:nvPr>
            <p:ph type="dt" sz="half" idx="10"/>
          </p:nvPr>
        </p:nvSpPr>
        <p:spPr/>
        <p:txBody>
          <a:bodyPr/>
          <a:lstStyle/>
          <a:p>
            <a:fld id="{92B7F112-ED27-47C9-88B7-C72C979384F5}" type="datetimeFigureOut">
              <a:rPr lang="en-SG" smtClean="0"/>
              <a:t>29/11/2018</a:t>
            </a:fld>
            <a:endParaRPr lang="en-SG"/>
          </a:p>
        </p:txBody>
      </p:sp>
      <p:sp>
        <p:nvSpPr>
          <p:cNvPr id="4" name="Footer Placeholder 3">
            <a:extLst>
              <a:ext uri="{FF2B5EF4-FFF2-40B4-BE49-F238E27FC236}">
                <a16:creationId xmlns:a16="http://schemas.microsoft.com/office/drawing/2014/main" id="{9BE1ACAF-07D7-414B-B4B2-1B629FDE45DC}"/>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DBFC664-DC0D-4A04-B594-2EA5BC7B9BC6}"/>
              </a:ext>
            </a:extLst>
          </p:cNvPr>
          <p:cNvSpPr>
            <a:spLocks noGrp="1"/>
          </p:cNvSpPr>
          <p:nvPr>
            <p:ph type="sldNum" sz="quarter" idx="12"/>
          </p:nvPr>
        </p:nvSpPr>
        <p:spPr/>
        <p:txBody>
          <a:bodyPr/>
          <a:lstStyle/>
          <a:p>
            <a:fld id="{B74CD0BB-906A-42B2-A08E-9D1B53F7BA8E}" type="slidenum">
              <a:rPr lang="en-SG" smtClean="0"/>
              <a:t>‹#›</a:t>
            </a:fld>
            <a:endParaRPr lang="en-SG"/>
          </a:p>
        </p:txBody>
      </p:sp>
    </p:spTree>
    <p:extLst>
      <p:ext uri="{BB962C8B-B14F-4D97-AF65-F5344CB8AC3E}">
        <p14:creationId xmlns:p14="http://schemas.microsoft.com/office/powerpoint/2010/main" val="2589536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68367D-D454-475A-82BE-BF1C9712952E}"/>
              </a:ext>
            </a:extLst>
          </p:cNvPr>
          <p:cNvSpPr>
            <a:spLocks noGrp="1"/>
          </p:cNvSpPr>
          <p:nvPr>
            <p:ph type="dt" sz="half" idx="10"/>
          </p:nvPr>
        </p:nvSpPr>
        <p:spPr/>
        <p:txBody>
          <a:bodyPr/>
          <a:lstStyle/>
          <a:p>
            <a:fld id="{92B7F112-ED27-47C9-88B7-C72C979384F5}" type="datetimeFigureOut">
              <a:rPr lang="en-SG" smtClean="0"/>
              <a:t>29/11/2018</a:t>
            </a:fld>
            <a:endParaRPr lang="en-SG"/>
          </a:p>
        </p:txBody>
      </p:sp>
      <p:sp>
        <p:nvSpPr>
          <p:cNvPr id="3" name="Footer Placeholder 2">
            <a:extLst>
              <a:ext uri="{FF2B5EF4-FFF2-40B4-BE49-F238E27FC236}">
                <a16:creationId xmlns:a16="http://schemas.microsoft.com/office/drawing/2014/main" id="{3281FA8A-CA7E-4762-856D-797E55889C03}"/>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A0BB634E-0F78-4EC6-8035-EA2F874BDCD9}"/>
              </a:ext>
            </a:extLst>
          </p:cNvPr>
          <p:cNvSpPr>
            <a:spLocks noGrp="1"/>
          </p:cNvSpPr>
          <p:nvPr>
            <p:ph type="sldNum" sz="quarter" idx="12"/>
          </p:nvPr>
        </p:nvSpPr>
        <p:spPr/>
        <p:txBody>
          <a:bodyPr/>
          <a:lstStyle/>
          <a:p>
            <a:fld id="{B74CD0BB-906A-42B2-A08E-9D1B53F7BA8E}" type="slidenum">
              <a:rPr lang="en-SG" smtClean="0"/>
              <a:t>‹#›</a:t>
            </a:fld>
            <a:endParaRPr lang="en-SG"/>
          </a:p>
        </p:txBody>
      </p:sp>
    </p:spTree>
    <p:extLst>
      <p:ext uri="{BB962C8B-B14F-4D97-AF65-F5344CB8AC3E}">
        <p14:creationId xmlns:p14="http://schemas.microsoft.com/office/powerpoint/2010/main" val="129361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3BADE-9DC0-41CA-B282-77312C1C8F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44371A9-B015-4CAE-9255-E837EF1318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E4BEDEAA-9EE5-4045-9CD6-77E31EB49E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F225D5-6E3A-4759-B896-B2211B4A558C}"/>
              </a:ext>
            </a:extLst>
          </p:cNvPr>
          <p:cNvSpPr>
            <a:spLocks noGrp="1"/>
          </p:cNvSpPr>
          <p:nvPr>
            <p:ph type="dt" sz="half" idx="10"/>
          </p:nvPr>
        </p:nvSpPr>
        <p:spPr/>
        <p:txBody>
          <a:bodyPr/>
          <a:lstStyle/>
          <a:p>
            <a:fld id="{92B7F112-ED27-47C9-88B7-C72C979384F5}" type="datetimeFigureOut">
              <a:rPr lang="en-SG" smtClean="0"/>
              <a:t>29/11/2018</a:t>
            </a:fld>
            <a:endParaRPr lang="en-SG"/>
          </a:p>
        </p:txBody>
      </p:sp>
      <p:sp>
        <p:nvSpPr>
          <p:cNvPr id="6" name="Footer Placeholder 5">
            <a:extLst>
              <a:ext uri="{FF2B5EF4-FFF2-40B4-BE49-F238E27FC236}">
                <a16:creationId xmlns:a16="http://schemas.microsoft.com/office/drawing/2014/main" id="{41CA97C4-69FC-43C9-A42D-BA377F920C7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0B68409-DDE0-4A89-9A2F-4190D81C8F4C}"/>
              </a:ext>
            </a:extLst>
          </p:cNvPr>
          <p:cNvSpPr>
            <a:spLocks noGrp="1"/>
          </p:cNvSpPr>
          <p:nvPr>
            <p:ph type="sldNum" sz="quarter" idx="12"/>
          </p:nvPr>
        </p:nvSpPr>
        <p:spPr/>
        <p:txBody>
          <a:bodyPr/>
          <a:lstStyle/>
          <a:p>
            <a:fld id="{B74CD0BB-906A-42B2-A08E-9D1B53F7BA8E}" type="slidenum">
              <a:rPr lang="en-SG" smtClean="0"/>
              <a:t>‹#›</a:t>
            </a:fld>
            <a:endParaRPr lang="en-SG"/>
          </a:p>
        </p:txBody>
      </p:sp>
    </p:spTree>
    <p:extLst>
      <p:ext uri="{BB962C8B-B14F-4D97-AF65-F5344CB8AC3E}">
        <p14:creationId xmlns:p14="http://schemas.microsoft.com/office/powerpoint/2010/main" val="746578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BF378-E455-48E5-B415-50DCACAB24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29E04060-DBD5-4EC5-8A3F-618A06EAC2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FFFB6A63-B249-4CCC-9640-BC02BE81BA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6E878B-E540-4B6F-A7B6-61278B12540D}"/>
              </a:ext>
            </a:extLst>
          </p:cNvPr>
          <p:cNvSpPr>
            <a:spLocks noGrp="1"/>
          </p:cNvSpPr>
          <p:nvPr>
            <p:ph type="dt" sz="half" idx="10"/>
          </p:nvPr>
        </p:nvSpPr>
        <p:spPr/>
        <p:txBody>
          <a:bodyPr/>
          <a:lstStyle/>
          <a:p>
            <a:fld id="{92B7F112-ED27-47C9-88B7-C72C979384F5}" type="datetimeFigureOut">
              <a:rPr lang="en-SG" smtClean="0"/>
              <a:t>29/11/2018</a:t>
            </a:fld>
            <a:endParaRPr lang="en-SG"/>
          </a:p>
        </p:txBody>
      </p:sp>
      <p:sp>
        <p:nvSpPr>
          <p:cNvPr id="6" name="Footer Placeholder 5">
            <a:extLst>
              <a:ext uri="{FF2B5EF4-FFF2-40B4-BE49-F238E27FC236}">
                <a16:creationId xmlns:a16="http://schemas.microsoft.com/office/drawing/2014/main" id="{94794243-1617-4798-A696-790E23EBA53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5BA4832-5134-463C-8783-C9936279097E}"/>
              </a:ext>
            </a:extLst>
          </p:cNvPr>
          <p:cNvSpPr>
            <a:spLocks noGrp="1"/>
          </p:cNvSpPr>
          <p:nvPr>
            <p:ph type="sldNum" sz="quarter" idx="12"/>
          </p:nvPr>
        </p:nvSpPr>
        <p:spPr/>
        <p:txBody>
          <a:bodyPr/>
          <a:lstStyle/>
          <a:p>
            <a:fld id="{B74CD0BB-906A-42B2-A08E-9D1B53F7BA8E}" type="slidenum">
              <a:rPr lang="en-SG" smtClean="0"/>
              <a:t>‹#›</a:t>
            </a:fld>
            <a:endParaRPr lang="en-SG"/>
          </a:p>
        </p:txBody>
      </p:sp>
    </p:spTree>
    <p:extLst>
      <p:ext uri="{BB962C8B-B14F-4D97-AF65-F5344CB8AC3E}">
        <p14:creationId xmlns:p14="http://schemas.microsoft.com/office/powerpoint/2010/main" val="1933922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85ACD1-AF11-4405-AF42-3766F2C5C0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35FD838-6C2A-4DD4-851F-6AA1692DB8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0553678-7200-48C9-9883-0D861FE942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B7F112-ED27-47C9-88B7-C72C979384F5}" type="datetimeFigureOut">
              <a:rPr lang="en-SG" smtClean="0"/>
              <a:t>29/11/2018</a:t>
            </a:fld>
            <a:endParaRPr lang="en-SG"/>
          </a:p>
        </p:txBody>
      </p:sp>
      <p:sp>
        <p:nvSpPr>
          <p:cNvPr id="5" name="Footer Placeholder 4">
            <a:extLst>
              <a:ext uri="{FF2B5EF4-FFF2-40B4-BE49-F238E27FC236}">
                <a16:creationId xmlns:a16="http://schemas.microsoft.com/office/drawing/2014/main" id="{FC2704F9-0322-4EFB-9102-4334A20A46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24C2870B-6A11-449D-B7E8-B1D87E251D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4CD0BB-906A-42B2-A08E-9D1B53F7BA8E}" type="slidenum">
              <a:rPr lang="en-SG" smtClean="0"/>
              <a:t>‹#›</a:t>
            </a:fld>
            <a:endParaRPr lang="en-SG"/>
          </a:p>
        </p:txBody>
      </p:sp>
    </p:spTree>
    <p:extLst>
      <p:ext uri="{BB962C8B-B14F-4D97-AF65-F5344CB8AC3E}">
        <p14:creationId xmlns:p14="http://schemas.microsoft.com/office/powerpoint/2010/main" val="2344937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530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9FEB12E-4EA9-418C-BF5E-8FB7AE3B48D2}"/>
              </a:ext>
            </a:extLst>
          </p:cNvPr>
          <p:cNvPicPr>
            <a:picLocks noChangeAspect="1"/>
          </p:cNvPicPr>
          <p:nvPr/>
        </p:nvPicPr>
        <p:blipFill>
          <a:blip r:embed="rId2"/>
          <a:stretch>
            <a:fillRect/>
          </a:stretch>
        </p:blipFill>
        <p:spPr>
          <a:xfrm>
            <a:off x="2029528" y="643467"/>
            <a:ext cx="8132944" cy="5571066"/>
          </a:xfrm>
          <a:prstGeom prst="rect">
            <a:avLst/>
          </a:prstGeom>
        </p:spPr>
      </p:pic>
      <p:sp>
        <p:nvSpPr>
          <p:cNvPr id="8" name="Text Box 25">
            <a:extLst>
              <a:ext uri="{FF2B5EF4-FFF2-40B4-BE49-F238E27FC236}">
                <a16:creationId xmlns:a16="http://schemas.microsoft.com/office/drawing/2014/main" id="{A39C13B1-FE43-4EC5-9091-91384C987E83}"/>
              </a:ext>
            </a:extLst>
          </p:cNvPr>
          <p:cNvSpPr txBox="1"/>
          <p:nvPr/>
        </p:nvSpPr>
        <p:spPr>
          <a:xfrm>
            <a:off x="3829050" y="5641128"/>
            <a:ext cx="4533900" cy="81851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200" b="1" spc="75" dirty="0">
                <a:solidFill>
                  <a:srgbClr val="272063"/>
                </a:solidFill>
                <a:effectLst/>
                <a:ea typeface="Meiryo" panose="020B0604030504040204" pitchFamily="34" charset="-128"/>
                <a:cs typeface="Times New Roman" panose="02020603050405020304" pitchFamily="18" charset="0"/>
              </a:rPr>
              <a:t>Alvina Lee Hui Shan, Lee Meng Yong, Ang Hai Soon</a:t>
            </a:r>
            <a:endParaRPr lang="en-SG" sz="1200" b="1" spc="75" dirty="0">
              <a:solidFill>
                <a:srgbClr val="272063"/>
              </a:solidFill>
              <a:effectLst/>
              <a:ea typeface="Meiryo" panose="020B0604030504040204" pitchFamily="34" charset="-128"/>
              <a:cs typeface="Times New Roman" panose="02020603050405020304" pitchFamily="18" charset="0"/>
            </a:endParaRPr>
          </a:p>
        </p:txBody>
      </p:sp>
    </p:spTree>
    <p:extLst>
      <p:ext uri="{BB962C8B-B14F-4D97-AF65-F5344CB8AC3E}">
        <p14:creationId xmlns:p14="http://schemas.microsoft.com/office/powerpoint/2010/main" val="3500233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F0F0B8-5B06-4174-9742-1FD7ABE71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ity street&#10;&#10;Description generated with very high confidence">
            <a:extLst>
              <a:ext uri="{FF2B5EF4-FFF2-40B4-BE49-F238E27FC236}">
                <a16:creationId xmlns:a16="http://schemas.microsoft.com/office/drawing/2014/main" id="{424310CA-7902-4731-B230-72C4148EE6ED}"/>
              </a:ext>
            </a:extLst>
          </p:cNvPr>
          <p:cNvPicPr>
            <a:picLocks noChangeAspect="1"/>
          </p:cNvPicPr>
          <p:nvPr/>
        </p:nvPicPr>
        <p:blipFill rotWithShape="1">
          <a:blip r:embed="rId2"/>
          <a:srcRect t="9179" r="1" b="1"/>
          <a:stretch/>
        </p:blipFill>
        <p:spPr>
          <a:xfrm>
            <a:off x="643467" y="643467"/>
            <a:ext cx="10905066" cy="5571066"/>
          </a:xfrm>
          <a:prstGeom prst="rect">
            <a:avLst/>
          </a:prstGeom>
          <a:ln w="190500">
            <a:solidFill>
              <a:srgbClr val="FFFFFF"/>
            </a:solidFill>
            <a:miter lim="800000"/>
          </a:ln>
          <a:effectLst>
            <a:outerShdw blurRad="76200" dist="19050" dir="5400000" algn="t" rotWithShape="0">
              <a:prstClr val="black">
                <a:alpha val="55000"/>
              </a:prstClr>
            </a:outerShdw>
          </a:effectLst>
        </p:spPr>
      </p:pic>
    </p:spTree>
    <p:extLst>
      <p:ext uri="{BB962C8B-B14F-4D97-AF65-F5344CB8AC3E}">
        <p14:creationId xmlns:p14="http://schemas.microsoft.com/office/powerpoint/2010/main" val="764129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17CC9-DB7D-4F41-9508-BEED7118C6A1}"/>
              </a:ext>
            </a:extLst>
          </p:cNvPr>
          <p:cNvSpPr>
            <a:spLocks noGrp="1"/>
          </p:cNvSpPr>
          <p:nvPr>
            <p:ph type="title"/>
          </p:nvPr>
        </p:nvSpPr>
        <p:spPr>
          <a:xfrm>
            <a:off x="838200" y="365125"/>
            <a:ext cx="10515600" cy="1325563"/>
          </a:xfrm>
        </p:spPr>
        <p:txBody>
          <a:bodyPr>
            <a:normAutofit/>
          </a:bodyPr>
          <a:lstStyle/>
          <a:p>
            <a:pPr algn="ctr"/>
            <a:r>
              <a:rPr lang="en-SG" sz="2800" b="1" u="sng" dirty="0"/>
              <a:t>Scope</a:t>
            </a:r>
          </a:p>
        </p:txBody>
      </p:sp>
      <p:sp>
        <p:nvSpPr>
          <p:cNvPr id="3" name="Content Placeholder 2">
            <a:extLst>
              <a:ext uri="{FF2B5EF4-FFF2-40B4-BE49-F238E27FC236}">
                <a16:creationId xmlns:a16="http://schemas.microsoft.com/office/drawing/2014/main" id="{379BE860-CCD5-4C88-8E2D-C13DFF1FA78B}"/>
              </a:ext>
            </a:extLst>
          </p:cNvPr>
          <p:cNvSpPr>
            <a:spLocks noGrp="1"/>
          </p:cNvSpPr>
          <p:nvPr>
            <p:ph idx="1"/>
          </p:nvPr>
        </p:nvSpPr>
        <p:spPr>
          <a:xfrm>
            <a:off x="838200" y="1514541"/>
            <a:ext cx="10515600" cy="4351338"/>
          </a:xfrm>
        </p:spPr>
        <p:txBody>
          <a:bodyPr>
            <a:normAutofit/>
          </a:bodyPr>
          <a:lstStyle/>
          <a:p>
            <a:pPr lvl="1"/>
            <a:r>
              <a:rPr lang="en-SG" dirty="0"/>
              <a:t>Motivation</a:t>
            </a:r>
          </a:p>
          <a:p>
            <a:pPr lvl="1"/>
            <a:endParaRPr lang="en-SG" dirty="0"/>
          </a:p>
          <a:p>
            <a:pPr lvl="1"/>
            <a:r>
              <a:rPr lang="en-SG" dirty="0"/>
              <a:t>Data Sources and Characteristics</a:t>
            </a:r>
          </a:p>
          <a:p>
            <a:pPr lvl="1"/>
            <a:endParaRPr lang="en-SG" dirty="0"/>
          </a:p>
          <a:p>
            <a:pPr lvl="1"/>
            <a:r>
              <a:rPr lang="en-SG" dirty="0"/>
              <a:t>Methodology</a:t>
            </a:r>
          </a:p>
          <a:p>
            <a:pPr lvl="1"/>
            <a:endParaRPr lang="en-SG" dirty="0"/>
          </a:p>
          <a:p>
            <a:pPr lvl="1"/>
            <a:r>
              <a:rPr lang="en-SG" dirty="0"/>
              <a:t>Sharing of Findings</a:t>
            </a:r>
          </a:p>
          <a:p>
            <a:pPr lvl="1"/>
            <a:endParaRPr lang="en-SG" dirty="0"/>
          </a:p>
          <a:p>
            <a:pPr lvl="1"/>
            <a:r>
              <a:rPr lang="en-SG" dirty="0"/>
              <a:t>Conclusion</a:t>
            </a:r>
          </a:p>
          <a:p>
            <a:pPr lvl="1"/>
            <a:endParaRPr lang="en-SG" dirty="0"/>
          </a:p>
          <a:p>
            <a:pPr lvl="1"/>
            <a:r>
              <a:rPr lang="en-SG" dirty="0"/>
              <a:t>Demonstration of prototype</a:t>
            </a:r>
          </a:p>
        </p:txBody>
      </p:sp>
    </p:spTree>
    <p:extLst>
      <p:ext uri="{BB962C8B-B14F-4D97-AF65-F5344CB8AC3E}">
        <p14:creationId xmlns:p14="http://schemas.microsoft.com/office/powerpoint/2010/main" val="605116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17CC9-DB7D-4F41-9508-BEED7118C6A1}"/>
              </a:ext>
            </a:extLst>
          </p:cNvPr>
          <p:cNvSpPr>
            <a:spLocks noGrp="1"/>
          </p:cNvSpPr>
          <p:nvPr>
            <p:ph type="title"/>
          </p:nvPr>
        </p:nvSpPr>
        <p:spPr>
          <a:xfrm>
            <a:off x="838200" y="365125"/>
            <a:ext cx="10515600" cy="1325563"/>
          </a:xfrm>
        </p:spPr>
        <p:txBody>
          <a:bodyPr>
            <a:normAutofit/>
          </a:bodyPr>
          <a:lstStyle/>
          <a:p>
            <a:pPr algn="ctr"/>
            <a:r>
              <a:rPr lang="en-SG" sz="2800" b="1" u="sng" dirty="0"/>
              <a:t>Motivation</a:t>
            </a:r>
          </a:p>
        </p:txBody>
      </p:sp>
      <p:sp>
        <p:nvSpPr>
          <p:cNvPr id="3" name="Content Placeholder 2">
            <a:extLst>
              <a:ext uri="{FF2B5EF4-FFF2-40B4-BE49-F238E27FC236}">
                <a16:creationId xmlns:a16="http://schemas.microsoft.com/office/drawing/2014/main" id="{379BE860-CCD5-4C88-8E2D-C13DFF1FA78B}"/>
              </a:ext>
            </a:extLst>
          </p:cNvPr>
          <p:cNvSpPr>
            <a:spLocks noGrp="1"/>
          </p:cNvSpPr>
          <p:nvPr>
            <p:ph idx="1"/>
          </p:nvPr>
        </p:nvSpPr>
        <p:spPr>
          <a:xfrm>
            <a:off x="838200" y="1514541"/>
            <a:ext cx="10515600" cy="4351338"/>
          </a:xfrm>
        </p:spPr>
        <p:txBody>
          <a:bodyPr>
            <a:normAutofit/>
          </a:bodyPr>
          <a:lstStyle/>
          <a:p>
            <a:pPr lvl="0"/>
            <a:r>
              <a:rPr lang="en-US" sz="2600" dirty="0">
                <a:solidFill>
                  <a:schemeClr val="accent2">
                    <a:lumMod val="75000"/>
                  </a:schemeClr>
                </a:solidFill>
              </a:rPr>
              <a:t>Buying of HDB flat is an important decision for young couples</a:t>
            </a:r>
          </a:p>
          <a:p>
            <a:pPr lvl="0"/>
            <a:r>
              <a:rPr lang="en-US" sz="2600" dirty="0"/>
              <a:t>Filled with uncertainties</a:t>
            </a:r>
          </a:p>
          <a:p>
            <a:pPr lvl="1"/>
            <a:r>
              <a:rPr lang="en-US" sz="2200" dirty="0"/>
              <a:t>Investment in Fixed Asset – large capital outlay and long term commitment</a:t>
            </a:r>
          </a:p>
          <a:p>
            <a:pPr lvl="2"/>
            <a:r>
              <a:rPr lang="en-US" dirty="0"/>
              <a:t>What type of loans ?</a:t>
            </a:r>
          </a:p>
          <a:p>
            <a:pPr lvl="1"/>
            <a:r>
              <a:rPr lang="en-US" sz="2200" dirty="0"/>
              <a:t>Resale value</a:t>
            </a:r>
          </a:p>
          <a:p>
            <a:pPr lvl="2"/>
            <a:r>
              <a:rPr lang="en-US" dirty="0"/>
              <a:t>What are the factors affecting the resale value ?</a:t>
            </a:r>
          </a:p>
          <a:p>
            <a:pPr lvl="2"/>
            <a:r>
              <a:rPr lang="en-US" dirty="0"/>
              <a:t>Should I factor in my children’s education ?</a:t>
            </a:r>
          </a:p>
          <a:p>
            <a:pPr marL="457200" lvl="1" indent="0">
              <a:buNone/>
            </a:pPr>
            <a:endParaRPr lang="en-US" dirty="0"/>
          </a:p>
          <a:p>
            <a:pPr marL="0" indent="0" algn="ctr">
              <a:buNone/>
            </a:pPr>
            <a:r>
              <a:rPr lang="en-US" i="1" dirty="0">
                <a:solidFill>
                  <a:srgbClr val="00B0F0"/>
                </a:solidFill>
                <a:latin typeface="Times New Roman" panose="02020603050405020304" pitchFamily="18" charset="0"/>
                <a:cs typeface="Times New Roman" panose="02020603050405020304" pitchFamily="18" charset="0"/>
              </a:rPr>
              <a:t>Reduce uncertainty for first time buyers of HDB flat by providing visibility on the factors that influence the HDB resale market.</a:t>
            </a:r>
          </a:p>
          <a:p>
            <a:pPr marL="0" indent="0">
              <a:buNone/>
            </a:pPr>
            <a:endParaRPr lang="en-US" dirty="0"/>
          </a:p>
          <a:p>
            <a:pPr lvl="1"/>
            <a:endParaRPr lang="en-SG" dirty="0"/>
          </a:p>
        </p:txBody>
      </p:sp>
    </p:spTree>
    <p:extLst>
      <p:ext uri="{BB962C8B-B14F-4D97-AF65-F5344CB8AC3E}">
        <p14:creationId xmlns:p14="http://schemas.microsoft.com/office/powerpoint/2010/main" val="3651817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17CC9-DB7D-4F41-9508-BEED7118C6A1}"/>
              </a:ext>
            </a:extLst>
          </p:cNvPr>
          <p:cNvSpPr>
            <a:spLocks noGrp="1"/>
          </p:cNvSpPr>
          <p:nvPr>
            <p:ph type="title"/>
          </p:nvPr>
        </p:nvSpPr>
        <p:spPr>
          <a:xfrm>
            <a:off x="838200" y="365125"/>
            <a:ext cx="10515600" cy="1325563"/>
          </a:xfrm>
        </p:spPr>
        <p:txBody>
          <a:bodyPr>
            <a:normAutofit/>
          </a:bodyPr>
          <a:lstStyle/>
          <a:p>
            <a:pPr algn="ctr"/>
            <a:r>
              <a:rPr lang="en-SG" sz="2800" b="1" u="sng" dirty="0"/>
              <a:t>Data Sources and Characteristics (n = 53,402)</a:t>
            </a:r>
          </a:p>
        </p:txBody>
      </p:sp>
      <p:graphicFrame>
        <p:nvGraphicFramePr>
          <p:cNvPr id="7" name="Table 6">
            <a:extLst>
              <a:ext uri="{FF2B5EF4-FFF2-40B4-BE49-F238E27FC236}">
                <a16:creationId xmlns:a16="http://schemas.microsoft.com/office/drawing/2014/main" id="{B2CA29E1-5181-4552-871A-26F1B9A72B44}"/>
              </a:ext>
            </a:extLst>
          </p:cNvPr>
          <p:cNvGraphicFramePr>
            <a:graphicFrameLocks noGrp="1"/>
          </p:cNvGraphicFramePr>
          <p:nvPr>
            <p:extLst>
              <p:ext uri="{D42A27DB-BD31-4B8C-83A1-F6EECF244321}">
                <p14:modId xmlns:p14="http://schemas.microsoft.com/office/powerpoint/2010/main" val="3289777470"/>
              </p:ext>
            </p:extLst>
          </p:nvPr>
        </p:nvGraphicFramePr>
        <p:xfrm>
          <a:off x="957342" y="1377705"/>
          <a:ext cx="10321041" cy="5364480"/>
        </p:xfrm>
        <a:graphic>
          <a:graphicData uri="http://schemas.openxmlformats.org/drawingml/2006/table">
            <a:tbl>
              <a:tblPr firstRow="1" bandRow="1">
                <a:tableStyleId>{5C22544A-7EE6-4342-B048-85BDC9FD1C3A}</a:tableStyleId>
              </a:tblPr>
              <a:tblGrid>
                <a:gridCol w="3440347">
                  <a:extLst>
                    <a:ext uri="{9D8B030D-6E8A-4147-A177-3AD203B41FA5}">
                      <a16:colId xmlns:a16="http://schemas.microsoft.com/office/drawing/2014/main" val="2231637784"/>
                    </a:ext>
                  </a:extLst>
                </a:gridCol>
                <a:gridCol w="3200315">
                  <a:extLst>
                    <a:ext uri="{9D8B030D-6E8A-4147-A177-3AD203B41FA5}">
                      <a16:colId xmlns:a16="http://schemas.microsoft.com/office/drawing/2014/main" val="76426136"/>
                    </a:ext>
                  </a:extLst>
                </a:gridCol>
                <a:gridCol w="3680379">
                  <a:extLst>
                    <a:ext uri="{9D8B030D-6E8A-4147-A177-3AD203B41FA5}">
                      <a16:colId xmlns:a16="http://schemas.microsoft.com/office/drawing/2014/main" val="277985640"/>
                    </a:ext>
                  </a:extLst>
                </a:gridCol>
              </a:tblGrid>
              <a:tr h="442364">
                <a:tc>
                  <a:txBody>
                    <a:bodyPr/>
                    <a:lstStyle/>
                    <a:p>
                      <a:pPr algn="ctr"/>
                      <a:r>
                        <a:rPr lang="en-SG" sz="2400" dirty="0"/>
                        <a:t>Data</a:t>
                      </a:r>
                    </a:p>
                  </a:txBody>
                  <a:tcPr/>
                </a:tc>
                <a:tc>
                  <a:txBody>
                    <a:bodyPr/>
                    <a:lstStyle/>
                    <a:p>
                      <a:pPr algn="ctr"/>
                      <a:r>
                        <a:rPr lang="en-SG" sz="2400" dirty="0"/>
                        <a:t>Sources</a:t>
                      </a:r>
                    </a:p>
                  </a:txBody>
                  <a:tcPr/>
                </a:tc>
                <a:tc>
                  <a:txBody>
                    <a:bodyPr/>
                    <a:lstStyle/>
                    <a:p>
                      <a:pPr algn="ctr"/>
                      <a:r>
                        <a:rPr lang="en-SG" sz="2400" dirty="0"/>
                        <a:t>Characteristics</a:t>
                      </a:r>
                    </a:p>
                  </a:txBody>
                  <a:tcPr/>
                </a:tc>
                <a:extLst>
                  <a:ext uri="{0D108BD9-81ED-4DB2-BD59-A6C34878D82A}">
                    <a16:rowId xmlns:a16="http://schemas.microsoft.com/office/drawing/2014/main" val="2174800909"/>
                  </a:ext>
                </a:extLst>
              </a:tr>
              <a:tr h="442364">
                <a:tc>
                  <a:txBody>
                    <a:bodyPr/>
                    <a:lstStyle/>
                    <a:p>
                      <a:r>
                        <a:rPr lang="en-SG" sz="2000" dirty="0"/>
                        <a:t>Nearest primary school</a:t>
                      </a:r>
                    </a:p>
                    <a:p>
                      <a:endParaRPr lang="en-SG" sz="2000" dirty="0"/>
                    </a:p>
                  </a:txBody>
                  <a:tcPr/>
                </a:tc>
                <a:tc>
                  <a:txBody>
                    <a:bodyPr/>
                    <a:lstStyle/>
                    <a:p>
                      <a:endParaRPr lang="en-SG" sz="2000" dirty="0"/>
                    </a:p>
                  </a:txBody>
                  <a:tcPr/>
                </a:tc>
                <a:tc>
                  <a:txBody>
                    <a:bodyPr/>
                    <a:lstStyle/>
                    <a:p>
                      <a:r>
                        <a:rPr lang="en-SG" sz="2000" dirty="0"/>
                        <a:t>182 Primary Schools</a:t>
                      </a:r>
                    </a:p>
                  </a:txBody>
                  <a:tcPr/>
                </a:tc>
                <a:extLst>
                  <a:ext uri="{0D108BD9-81ED-4DB2-BD59-A6C34878D82A}">
                    <a16:rowId xmlns:a16="http://schemas.microsoft.com/office/drawing/2014/main" val="2477180008"/>
                  </a:ext>
                </a:extLst>
              </a:tr>
              <a:tr h="442364">
                <a:tc>
                  <a:txBody>
                    <a:bodyPr/>
                    <a:lstStyle/>
                    <a:p>
                      <a:r>
                        <a:rPr lang="en-SG" sz="2000" dirty="0"/>
                        <a:t>Town</a:t>
                      </a:r>
                    </a:p>
                  </a:txBody>
                  <a:tcPr/>
                </a:tc>
                <a:tc>
                  <a:txBody>
                    <a:bodyPr/>
                    <a:lstStyle/>
                    <a:p>
                      <a:endParaRPr lang="en-SG" sz="2000" dirty="0"/>
                    </a:p>
                  </a:txBody>
                  <a:tcPr/>
                </a:tc>
                <a:tc>
                  <a:txBody>
                    <a:bodyPr/>
                    <a:lstStyle/>
                    <a:p>
                      <a:r>
                        <a:rPr lang="en-SG" sz="2000" dirty="0"/>
                        <a:t>26 towns e.g.  Ang Mo Kio, Clementi.</a:t>
                      </a:r>
                    </a:p>
                  </a:txBody>
                  <a:tcPr/>
                </a:tc>
                <a:extLst>
                  <a:ext uri="{0D108BD9-81ED-4DB2-BD59-A6C34878D82A}">
                    <a16:rowId xmlns:a16="http://schemas.microsoft.com/office/drawing/2014/main" val="851712312"/>
                  </a:ext>
                </a:extLst>
              </a:tr>
              <a:tr h="442364">
                <a:tc>
                  <a:txBody>
                    <a:bodyPr/>
                    <a:lstStyle/>
                    <a:p>
                      <a:r>
                        <a:rPr lang="en-SG" sz="2000" dirty="0"/>
                        <a:t>Flat Type</a:t>
                      </a:r>
                    </a:p>
                    <a:p>
                      <a:endParaRPr lang="en-SG" sz="2000" dirty="0"/>
                    </a:p>
                  </a:txBody>
                  <a:tcPr/>
                </a:tc>
                <a:tc>
                  <a:txBody>
                    <a:bodyPr/>
                    <a:lstStyle/>
                    <a:p>
                      <a:endParaRPr lang="en-SG" sz="2000" dirty="0"/>
                    </a:p>
                  </a:txBody>
                  <a:tcPr/>
                </a:tc>
                <a:tc>
                  <a:txBody>
                    <a:bodyPr/>
                    <a:lstStyle/>
                    <a:p>
                      <a:r>
                        <a:rPr lang="en-SG" sz="2000" dirty="0"/>
                        <a:t>4 levels – 3 room, 4 room, 5 room, Executive</a:t>
                      </a:r>
                    </a:p>
                  </a:txBody>
                  <a:tcPr/>
                </a:tc>
                <a:extLst>
                  <a:ext uri="{0D108BD9-81ED-4DB2-BD59-A6C34878D82A}">
                    <a16:rowId xmlns:a16="http://schemas.microsoft.com/office/drawing/2014/main" val="2542308272"/>
                  </a:ext>
                </a:extLst>
              </a:tr>
              <a:tr h="442364">
                <a:tc>
                  <a:txBody>
                    <a:bodyPr/>
                    <a:lstStyle/>
                    <a:p>
                      <a:r>
                        <a:rPr lang="en-SG" sz="2000" dirty="0"/>
                        <a:t>Flat Model</a:t>
                      </a:r>
                    </a:p>
                    <a:p>
                      <a:endParaRPr lang="en-SG" sz="2000" dirty="0"/>
                    </a:p>
                  </a:txBody>
                  <a:tcPr/>
                </a:tc>
                <a:tc>
                  <a:txBody>
                    <a:bodyPr/>
                    <a:lstStyle/>
                    <a:p>
                      <a:endParaRPr lang="en-SG" sz="2000" dirty="0"/>
                    </a:p>
                  </a:txBody>
                  <a:tcPr/>
                </a:tc>
                <a:tc>
                  <a:txBody>
                    <a:bodyPr/>
                    <a:lstStyle/>
                    <a:p>
                      <a:r>
                        <a:rPr lang="en-SG" sz="2000" dirty="0"/>
                        <a:t>19 levels e.g.  DBSS, Improved, </a:t>
                      </a:r>
                      <a:r>
                        <a:rPr lang="en-SG" sz="2000" dirty="0" err="1"/>
                        <a:t>Mansionette</a:t>
                      </a:r>
                      <a:r>
                        <a:rPr lang="en-SG" sz="2000" dirty="0"/>
                        <a:t>.</a:t>
                      </a:r>
                    </a:p>
                  </a:txBody>
                  <a:tcPr/>
                </a:tc>
                <a:extLst>
                  <a:ext uri="{0D108BD9-81ED-4DB2-BD59-A6C34878D82A}">
                    <a16:rowId xmlns:a16="http://schemas.microsoft.com/office/drawing/2014/main" val="2966122175"/>
                  </a:ext>
                </a:extLst>
              </a:tr>
              <a:tr h="442364">
                <a:tc>
                  <a:txBody>
                    <a:bodyPr/>
                    <a:lstStyle/>
                    <a:p>
                      <a:r>
                        <a:rPr lang="en-SG" sz="2000" dirty="0"/>
                        <a:t>Floor area (sqm)</a:t>
                      </a:r>
                    </a:p>
                    <a:p>
                      <a:endParaRPr lang="en-SG" sz="2000" dirty="0"/>
                    </a:p>
                  </a:txBody>
                  <a:tcPr/>
                </a:tc>
                <a:tc>
                  <a:txBody>
                    <a:bodyPr/>
                    <a:lstStyle/>
                    <a:p>
                      <a:endParaRPr lang="en-SG" sz="2000" dirty="0"/>
                    </a:p>
                  </a:txBody>
                  <a:tcPr/>
                </a:tc>
                <a:tc>
                  <a:txBody>
                    <a:bodyPr/>
                    <a:lstStyle/>
                    <a:p>
                      <a:r>
                        <a:rPr lang="en-SG" sz="2000" dirty="0"/>
                        <a:t>52 to 259 sqm.</a:t>
                      </a:r>
                    </a:p>
                  </a:txBody>
                  <a:tcPr/>
                </a:tc>
                <a:extLst>
                  <a:ext uri="{0D108BD9-81ED-4DB2-BD59-A6C34878D82A}">
                    <a16:rowId xmlns:a16="http://schemas.microsoft.com/office/drawing/2014/main" val="3147557158"/>
                  </a:ext>
                </a:extLst>
              </a:tr>
              <a:tr h="442364">
                <a:tc>
                  <a:txBody>
                    <a:bodyPr/>
                    <a:lstStyle/>
                    <a:p>
                      <a:r>
                        <a:rPr lang="en-SG" sz="2000" dirty="0"/>
                        <a:t>Remaining Lease</a:t>
                      </a:r>
                    </a:p>
                    <a:p>
                      <a:endParaRPr lang="en-SG" sz="2000" dirty="0"/>
                    </a:p>
                  </a:txBody>
                  <a:tcPr/>
                </a:tc>
                <a:tc>
                  <a:txBody>
                    <a:bodyPr/>
                    <a:lstStyle/>
                    <a:p>
                      <a:endParaRPr lang="en-SG" sz="2000" dirty="0"/>
                    </a:p>
                  </a:txBody>
                  <a:tcPr/>
                </a:tc>
                <a:tc>
                  <a:txBody>
                    <a:bodyPr/>
                    <a:lstStyle/>
                    <a:p>
                      <a:r>
                        <a:rPr lang="en-SG" sz="2000" dirty="0"/>
                        <a:t>47 to 97 years.</a:t>
                      </a:r>
                    </a:p>
                  </a:txBody>
                  <a:tcPr/>
                </a:tc>
                <a:extLst>
                  <a:ext uri="{0D108BD9-81ED-4DB2-BD59-A6C34878D82A}">
                    <a16:rowId xmlns:a16="http://schemas.microsoft.com/office/drawing/2014/main" val="3672655631"/>
                  </a:ext>
                </a:extLst>
              </a:tr>
              <a:tr h="442364">
                <a:tc>
                  <a:txBody>
                    <a:bodyPr/>
                    <a:lstStyle/>
                    <a:p>
                      <a:r>
                        <a:rPr lang="en-SG" sz="2000" dirty="0"/>
                        <a:t>Storey</a:t>
                      </a:r>
                    </a:p>
                    <a:p>
                      <a:endParaRPr lang="en-SG" sz="2000" dirty="0"/>
                    </a:p>
                  </a:txBody>
                  <a:tcPr/>
                </a:tc>
                <a:tc>
                  <a:txBody>
                    <a:bodyPr/>
                    <a:lstStyle/>
                    <a:p>
                      <a:endParaRPr lang="en-SG" sz="2000" dirty="0"/>
                    </a:p>
                  </a:txBody>
                  <a:tcPr/>
                </a:tc>
                <a:tc>
                  <a:txBody>
                    <a:bodyPr/>
                    <a:lstStyle/>
                    <a:p>
                      <a:r>
                        <a:rPr lang="en-SG" sz="2000" dirty="0"/>
                        <a:t>1 to 51 storey.</a:t>
                      </a:r>
                    </a:p>
                  </a:txBody>
                  <a:tcPr/>
                </a:tc>
                <a:extLst>
                  <a:ext uri="{0D108BD9-81ED-4DB2-BD59-A6C34878D82A}">
                    <a16:rowId xmlns:a16="http://schemas.microsoft.com/office/drawing/2014/main" val="635074410"/>
                  </a:ext>
                </a:extLst>
              </a:tr>
            </a:tbl>
          </a:graphicData>
        </a:graphic>
      </p:graphicFrame>
      <p:pic>
        <p:nvPicPr>
          <p:cNvPr id="11" name="Picture 10">
            <a:extLst>
              <a:ext uri="{FF2B5EF4-FFF2-40B4-BE49-F238E27FC236}">
                <a16:creationId xmlns:a16="http://schemas.microsoft.com/office/drawing/2014/main" id="{A8B9C6D5-B945-4678-B6D7-A19345E07117}"/>
              </a:ext>
            </a:extLst>
          </p:cNvPr>
          <p:cNvPicPr>
            <a:picLocks noChangeAspect="1"/>
          </p:cNvPicPr>
          <p:nvPr/>
        </p:nvPicPr>
        <p:blipFill>
          <a:blip r:embed="rId2"/>
          <a:stretch>
            <a:fillRect/>
          </a:stretch>
        </p:blipFill>
        <p:spPr>
          <a:xfrm>
            <a:off x="4379530" y="3252246"/>
            <a:ext cx="3199622" cy="3489939"/>
          </a:xfrm>
          <a:prstGeom prst="rect">
            <a:avLst/>
          </a:prstGeom>
        </p:spPr>
      </p:pic>
      <p:pic>
        <p:nvPicPr>
          <p:cNvPr id="12" name="Picture 11">
            <a:extLst>
              <a:ext uri="{FF2B5EF4-FFF2-40B4-BE49-F238E27FC236}">
                <a16:creationId xmlns:a16="http://schemas.microsoft.com/office/drawing/2014/main" id="{28F69992-0EF7-4495-85F4-5E40F2B8BDCF}"/>
              </a:ext>
            </a:extLst>
          </p:cNvPr>
          <p:cNvPicPr>
            <a:picLocks noChangeAspect="1"/>
          </p:cNvPicPr>
          <p:nvPr/>
        </p:nvPicPr>
        <p:blipFill>
          <a:blip r:embed="rId3"/>
          <a:stretch>
            <a:fillRect/>
          </a:stretch>
        </p:blipFill>
        <p:spPr>
          <a:xfrm>
            <a:off x="5293045" y="1883387"/>
            <a:ext cx="1541388" cy="653342"/>
          </a:xfrm>
          <a:prstGeom prst="rect">
            <a:avLst/>
          </a:prstGeom>
        </p:spPr>
      </p:pic>
      <p:grpSp>
        <p:nvGrpSpPr>
          <p:cNvPr id="4" name="Group 3">
            <a:extLst>
              <a:ext uri="{FF2B5EF4-FFF2-40B4-BE49-F238E27FC236}">
                <a16:creationId xmlns:a16="http://schemas.microsoft.com/office/drawing/2014/main" id="{02022299-D82C-4D09-8BB0-F6318B7DB64E}"/>
              </a:ext>
            </a:extLst>
          </p:cNvPr>
          <p:cNvGrpSpPr/>
          <p:nvPr/>
        </p:nvGrpSpPr>
        <p:grpSpPr>
          <a:xfrm>
            <a:off x="5293045" y="2529168"/>
            <a:ext cx="1981549" cy="723078"/>
            <a:chOff x="2140927" y="1690687"/>
            <a:chExt cx="10051829" cy="3453562"/>
          </a:xfrm>
        </p:grpSpPr>
        <p:pic>
          <p:nvPicPr>
            <p:cNvPr id="6" name="Picture 5" descr="Image result for one map api">
              <a:extLst>
                <a:ext uri="{FF2B5EF4-FFF2-40B4-BE49-F238E27FC236}">
                  <a16:creationId xmlns:a16="http://schemas.microsoft.com/office/drawing/2014/main" id="{DAB6BD89-855F-4147-BC56-11B80BE1A9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0927" y="1690688"/>
              <a:ext cx="3453561" cy="34535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Image result for data gov sg">
              <a:extLst>
                <a:ext uri="{FF2B5EF4-FFF2-40B4-BE49-F238E27FC236}">
                  <a16:creationId xmlns:a16="http://schemas.microsoft.com/office/drawing/2014/main" id="{D00E7FA9-EF4A-409B-84E8-448BDF6284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4488" y="1690687"/>
              <a:ext cx="6598268" cy="345356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40490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17CC9-DB7D-4F41-9508-BEED7118C6A1}"/>
              </a:ext>
            </a:extLst>
          </p:cNvPr>
          <p:cNvSpPr>
            <a:spLocks noGrp="1"/>
          </p:cNvSpPr>
          <p:nvPr>
            <p:ph type="title"/>
          </p:nvPr>
        </p:nvSpPr>
        <p:spPr>
          <a:xfrm>
            <a:off x="838200" y="365125"/>
            <a:ext cx="10515600" cy="1325563"/>
          </a:xfrm>
        </p:spPr>
        <p:txBody>
          <a:bodyPr>
            <a:normAutofit/>
          </a:bodyPr>
          <a:lstStyle/>
          <a:p>
            <a:pPr algn="ctr"/>
            <a:r>
              <a:rPr lang="en-SG" sz="2800" b="1" u="sng"/>
              <a:t>Methodology</a:t>
            </a:r>
            <a:endParaRPr lang="en-SG" sz="2800" b="1" u="sng" dirty="0"/>
          </a:p>
        </p:txBody>
      </p:sp>
      <p:graphicFrame>
        <p:nvGraphicFramePr>
          <p:cNvPr id="7" name="Table 6">
            <a:extLst>
              <a:ext uri="{FF2B5EF4-FFF2-40B4-BE49-F238E27FC236}">
                <a16:creationId xmlns:a16="http://schemas.microsoft.com/office/drawing/2014/main" id="{B2CA29E1-5181-4552-871A-26F1B9A72B44}"/>
              </a:ext>
            </a:extLst>
          </p:cNvPr>
          <p:cNvGraphicFramePr>
            <a:graphicFrameLocks noGrp="1"/>
          </p:cNvGraphicFramePr>
          <p:nvPr>
            <p:extLst>
              <p:ext uri="{D42A27DB-BD31-4B8C-83A1-F6EECF244321}">
                <p14:modId xmlns:p14="http://schemas.microsoft.com/office/powerpoint/2010/main" val="1417213562"/>
              </p:ext>
            </p:extLst>
          </p:nvPr>
        </p:nvGraphicFramePr>
        <p:xfrm>
          <a:off x="1167088" y="1643664"/>
          <a:ext cx="2258248" cy="3570672"/>
        </p:xfrm>
        <a:graphic>
          <a:graphicData uri="http://schemas.openxmlformats.org/drawingml/2006/table">
            <a:tbl>
              <a:tblPr firstRow="1" bandRow="1">
                <a:tableStyleId>{5C22544A-7EE6-4342-B048-85BDC9FD1C3A}</a:tableStyleId>
              </a:tblPr>
              <a:tblGrid>
                <a:gridCol w="2258248">
                  <a:extLst>
                    <a:ext uri="{9D8B030D-6E8A-4147-A177-3AD203B41FA5}">
                      <a16:colId xmlns:a16="http://schemas.microsoft.com/office/drawing/2014/main" val="2231637784"/>
                    </a:ext>
                  </a:extLst>
                </a:gridCol>
              </a:tblGrid>
              <a:tr h="415556">
                <a:tc>
                  <a:txBody>
                    <a:bodyPr/>
                    <a:lstStyle/>
                    <a:p>
                      <a:pPr algn="ctr"/>
                      <a:r>
                        <a:rPr lang="en-SG" sz="2400" dirty="0"/>
                        <a:t>Data</a:t>
                      </a:r>
                    </a:p>
                  </a:txBody>
                  <a:tcPr/>
                </a:tc>
                <a:extLst>
                  <a:ext uri="{0D108BD9-81ED-4DB2-BD59-A6C34878D82A}">
                    <a16:rowId xmlns:a16="http://schemas.microsoft.com/office/drawing/2014/main" val="2174800909"/>
                  </a:ext>
                </a:extLst>
              </a:tr>
              <a:tr h="402072">
                <a:tc>
                  <a:txBody>
                    <a:bodyPr/>
                    <a:lstStyle/>
                    <a:p>
                      <a:r>
                        <a:rPr lang="en-SG" sz="2000" dirty="0"/>
                        <a:t>Nearest primary school</a:t>
                      </a:r>
                    </a:p>
                  </a:txBody>
                  <a:tcPr/>
                </a:tc>
                <a:extLst>
                  <a:ext uri="{0D108BD9-81ED-4DB2-BD59-A6C34878D82A}">
                    <a16:rowId xmlns:a16="http://schemas.microsoft.com/office/drawing/2014/main" val="2477180008"/>
                  </a:ext>
                </a:extLst>
              </a:tr>
              <a:tr h="402072">
                <a:tc>
                  <a:txBody>
                    <a:bodyPr/>
                    <a:lstStyle/>
                    <a:p>
                      <a:r>
                        <a:rPr lang="en-SG" sz="2000" dirty="0"/>
                        <a:t>Town</a:t>
                      </a:r>
                    </a:p>
                  </a:txBody>
                  <a:tcPr/>
                </a:tc>
                <a:extLst>
                  <a:ext uri="{0D108BD9-81ED-4DB2-BD59-A6C34878D82A}">
                    <a16:rowId xmlns:a16="http://schemas.microsoft.com/office/drawing/2014/main" val="851712312"/>
                  </a:ext>
                </a:extLst>
              </a:tr>
              <a:tr h="402072">
                <a:tc>
                  <a:txBody>
                    <a:bodyPr/>
                    <a:lstStyle/>
                    <a:p>
                      <a:r>
                        <a:rPr lang="en-SG" sz="2000" dirty="0"/>
                        <a:t>Flat Type</a:t>
                      </a:r>
                    </a:p>
                  </a:txBody>
                  <a:tcPr/>
                </a:tc>
                <a:extLst>
                  <a:ext uri="{0D108BD9-81ED-4DB2-BD59-A6C34878D82A}">
                    <a16:rowId xmlns:a16="http://schemas.microsoft.com/office/drawing/2014/main" val="2542308272"/>
                  </a:ext>
                </a:extLst>
              </a:tr>
              <a:tr h="402072">
                <a:tc>
                  <a:txBody>
                    <a:bodyPr/>
                    <a:lstStyle/>
                    <a:p>
                      <a:r>
                        <a:rPr lang="en-SG" sz="2000" dirty="0"/>
                        <a:t>Flat Model</a:t>
                      </a:r>
                    </a:p>
                  </a:txBody>
                  <a:tcPr/>
                </a:tc>
                <a:extLst>
                  <a:ext uri="{0D108BD9-81ED-4DB2-BD59-A6C34878D82A}">
                    <a16:rowId xmlns:a16="http://schemas.microsoft.com/office/drawing/2014/main" val="2966122175"/>
                  </a:ext>
                </a:extLst>
              </a:tr>
              <a:tr h="402072">
                <a:tc>
                  <a:txBody>
                    <a:bodyPr/>
                    <a:lstStyle/>
                    <a:p>
                      <a:r>
                        <a:rPr lang="en-SG" sz="2000" dirty="0"/>
                        <a:t>Floor area (sqm)</a:t>
                      </a:r>
                    </a:p>
                  </a:txBody>
                  <a:tcPr/>
                </a:tc>
                <a:extLst>
                  <a:ext uri="{0D108BD9-81ED-4DB2-BD59-A6C34878D82A}">
                    <a16:rowId xmlns:a16="http://schemas.microsoft.com/office/drawing/2014/main" val="3147557158"/>
                  </a:ext>
                </a:extLst>
              </a:tr>
              <a:tr h="402072">
                <a:tc>
                  <a:txBody>
                    <a:bodyPr/>
                    <a:lstStyle/>
                    <a:p>
                      <a:r>
                        <a:rPr lang="en-SG" sz="2000" dirty="0"/>
                        <a:t>Remaining Lease</a:t>
                      </a:r>
                    </a:p>
                  </a:txBody>
                  <a:tcPr/>
                </a:tc>
                <a:extLst>
                  <a:ext uri="{0D108BD9-81ED-4DB2-BD59-A6C34878D82A}">
                    <a16:rowId xmlns:a16="http://schemas.microsoft.com/office/drawing/2014/main" val="3672655631"/>
                  </a:ext>
                </a:extLst>
              </a:tr>
              <a:tr h="402072">
                <a:tc>
                  <a:txBody>
                    <a:bodyPr/>
                    <a:lstStyle/>
                    <a:p>
                      <a:r>
                        <a:rPr lang="en-SG" sz="2000" dirty="0"/>
                        <a:t>Storey</a:t>
                      </a:r>
                    </a:p>
                  </a:txBody>
                  <a:tcPr/>
                </a:tc>
                <a:extLst>
                  <a:ext uri="{0D108BD9-81ED-4DB2-BD59-A6C34878D82A}">
                    <a16:rowId xmlns:a16="http://schemas.microsoft.com/office/drawing/2014/main" val="635074410"/>
                  </a:ext>
                </a:extLst>
              </a:tr>
            </a:tbl>
          </a:graphicData>
        </a:graphic>
      </p:graphicFrame>
      <p:sp>
        <p:nvSpPr>
          <p:cNvPr id="15" name="Oval 14">
            <a:extLst>
              <a:ext uri="{FF2B5EF4-FFF2-40B4-BE49-F238E27FC236}">
                <a16:creationId xmlns:a16="http://schemas.microsoft.com/office/drawing/2014/main" id="{798DE946-77B8-41DA-AF71-F7E037D9CAEA}"/>
              </a:ext>
            </a:extLst>
          </p:cNvPr>
          <p:cNvSpPr/>
          <p:nvPr/>
        </p:nvSpPr>
        <p:spPr>
          <a:xfrm>
            <a:off x="3877822" y="1412123"/>
            <a:ext cx="7475978" cy="323005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cxnSp>
        <p:nvCxnSpPr>
          <p:cNvPr id="5" name="Straight Arrow Connector 4">
            <a:extLst>
              <a:ext uri="{FF2B5EF4-FFF2-40B4-BE49-F238E27FC236}">
                <a16:creationId xmlns:a16="http://schemas.microsoft.com/office/drawing/2014/main" id="{EAC47B65-8DE4-4EBC-AF88-3421CACBB7AC}"/>
              </a:ext>
            </a:extLst>
          </p:cNvPr>
          <p:cNvCxnSpPr/>
          <p:nvPr/>
        </p:nvCxnSpPr>
        <p:spPr>
          <a:xfrm>
            <a:off x="3425336" y="3077377"/>
            <a:ext cx="109350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B74F3630-4D04-4B2E-97B3-90B7546C43E7}"/>
              </a:ext>
            </a:extLst>
          </p:cNvPr>
          <p:cNvSpPr/>
          <p:nvPr/>
        </p:nvSpPr>
        <p:spPr>
          <a:xfrm>
            <a:off x="4518845" y="2532195"/>
            <a:ext cx="2587136" cy="94267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SG" dirty="0"/>
              <a:t>Data Explorer</a:t>
            </a:r>
          </a:p>
        </p:txBody>
      </p:sp>
      <p:sp>
        <p:nvSpPr>
          <p:cNvPr id="13" name="Rectangle: Rounded Corners 12">
            <a:extLst>
              <a:ext uri="{FF2B5EF4-FFF2-40B4-BE49-F238E27FC236}">
                <a16:creationId xmlns:a16="http://schemas.microsoft.com/office/drawing/2014/main" id="{CB8D1535-B99E-437D-AE1B-A4B35AAB06D4}"/>
              </a:ext>
            </a:extLst>
          </p:cNvPr>
          <p:cNvSpPr/>
          <p:nvPr/>
        </p:nvSpPr>
        <p:spPr>
          <a:xfrm>
            <a:off x="8199490" y="2532195"/>
            <a:ext cx="2587136" cy="94267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SG" dirty="0"/>
              <a:t>Estimate Price</a:t>
            </a:r>
          </a:p>
        </p:txBody>
      </p:sp>
      <p:cxnSp>
        <p:nvCxnSpPr>
          <p:cNvPr id="14" name="Straight Arrow Connector 13">
            <a:extLst>
              <a:ext uri="{FF2B5EF4-FFF2-40B4-BE49-F238E27FC236}">
                <a16:creationId xmlns:a16="http://schemas.microsoft.com/office/drawing/2014/main" id="{9A653C47-644A-4E56-9DCC-9E85D57CA6B0}"/>
              </a:ext>
            </a:extLst>
          </p:cNvPr>
          <p:cNvCxnSpPr/>
          <p:nvPr/>
        </p:nvCxnSpPr>
        <p:spPr>
          <a:xfrm>
            <a:off x="7105981" y="3011386"/>
            <a:ext cx="109350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527C8E3-B392-4870-8581-EA925FA98E20}"/>
              </a:ext>
            </a:extLst>
          </p:cNvPr>
          <p:cNvSpPr txBox="1"/>
          <p:nvPr/>
        </p:nvSpPr>
        <p:spPr>
          <a:xfrm>
            <a:off x="6322833" y="3433436"/>
            <a:ext cx="3019737" cy="369332"/>
          </a:xfrm>
          <a:prstGeom prst="rect">
            <a:avLst/>
          </a:prstGeom>
          <a:noFill/>
        </p:spPr>
        <p:txBody>
          <a:bodyPr wrap="none" rtlCol="0">
            <a:spAutoFit/>
          </a:bodyPr>
          <a:lstStyle/>
          <a:p>
            <a:r>
              <a:rPr lang="en-SG" dirty="0"/>
              <a:t>Build Linear Regression Model</a:t>
            </a:r>
          </a:p>
        </p:txBody>
      </p:sp>
      <p:sp>
        <p:nvSpPr>
          <p:cNvPr id="16" name="TextBox 15">
            <a:extLst>
              <a:ext uri="{FF2B5EF4-FFF2-40B4-BE49-F238E27FC236}">
                <a16:creationId xmlns:a16="http://schemas.microsoft.com/office/drawing/2014/main" id="{445A4B62-8722-413B-B5C9-C2C52DAC8FEB}"/>
              </a:ext>
            </a:extLst>
          </p:cNvPr>
          <p:cNvSpPr txBox="1"/>
          <p:nvPr/>
        </p:nvSpPr>
        <p:spPr>
          <a:xfrm>
            <a:off x="5293220" y="3504526"/>
            <a:ext cx="960519" cy="369332"/>
          </a:xfrm>
          <a:prstGeom prst="rect">
            <a:avLst/>
          </a:prstGeom>
          <a:noFill/>
        </p:spPr>
        <p:txBody>
          <a:bodyPr wrap="none" rtlCol="0">
            <a:spAutoFit/>
          </a:bodyPr>
          <a:lstStyle/>
          <a:p>
            <a:r>
              <a:rPr lang="en-SG" dirty="0"/>
              <a:t>Findings</a:t>
            </a:r>
          </a:p>
        </p:txBody>
      </p:sp>
      <p:graphicFrame>
        <p:nvGraphicFramePr>
          <p:cNvPr id="18" name="Table 17">
            <a:extLst>
              <a:ext uri="{FF2B5EF4-FFF2-40B4-BE49-F238E27FC236}">
                <a16:creationId xmlns:a16="http://schemas.microsoft.com/office/drawing/2014/main" id="{FAD398E0-0111-4534-B5AD-FB41B6435550}"/>
              </a:ext>
            </a:extLst>
          </p:cNvPr>
          <p:cNvGraphicFramePr>
            <a:graphicFrameLocks noGrp="1"/>
          </p:cNvGraphicFramePr>
          <p:nvPr>
            <p:extLst>
              <p:ext uri="{D42A27DB-BD31-4B8C-83A1-F6EECF244321}">
                <p14:modId xmlns:p14="http://schemas.microsoft.com/office/powerpoint/2010/main" val="1161292539"/>
              </p:ext>
            </p:extLst>
          </p:nvPr>
        </p:nvGraphicFramePr>
        <p:xfrm>
          <a:off x="6664589" y="3873858"/>
          <a:ext cx="2258248" cy="2869632"/>
        </p:xfrm>
        <a:graphic>
          <a:graphicData uri="http://schemas.openxmlformats.org/drawingml/2006/table">
            <a:tbl>
              <a:tblPr firstRow="1" bandRow="1">
                <a:tableStyleId>{5C22544A-7EE6-4342-B048-85BDC9FD1C3A}</a:tableStyleId>
              </a:tblPr>
              <a:tblGrid>
                <a:gridCol w="2258248">
                  <a:extLst>
                    <a:ext uri="{9D8B030D-6E8A-4147-A177-3AD203B41FA5}">
                      <a16:colId xmlns:a16="http://schemas.microsoft.com/office/drawing/2014/main" val="2231637784"/>
                    </a:ext>
                  </a:extLst>
                </a:gridCol>
              </a:tblGrid>
              <a:tr h="415556">
                <a:tc>
                  <a:txBody>
                    <a:bodyPr/>
                    <a:lstStyle/>
                    <a:p>
                      <a:pPr algn="ctr"/>
                      <a:r>
                        <a:rPr lang="en-SG" sz="2400" dirty="0"/>
                        <a:t>Data</a:t>
                      </a:r>
                    </a:p>
                  </a:txBody>
                  <a:tcPr/>
                </a:tc>
                <a:extLst>
                  <a:ext uri="{0D108BD9-81ED-4DB2-BD59-A6C34878D82A}">
                    <a16:rowId xmlns:a16="http://schemas.microsoft.com/office/drawing/2014/main" val="2174800909"/>
                  </a:ext>
                </a:extLst>
              </a:tr>
              <a:tr h="402072">
                <a:tc>
                  <a:txBody>
                    <a:bodyPr/>
                    <a:lstStyle/>
                    <a:p>
                      <a:r>
                        <a:rPr lang="en-SG" sz="2000" dirty="0"/>
                        <a:t>Town</a:t>
                      </a:r>
                    </a:p>
                  </a:txBody>
                  <a:tcPr/>
                </a:tc>
                <a:extLst>
                  <a:ext uri="{0D108BD9-81ED-4DB2-BD59-A6C34878D82A}">
                    <a16:rowId xmlns:a16="http://schemas.microsoft.com/office/drawing/2014/main" val="851712312"/>
                  </a:ext>
                </a:extLst>
              </a:tr>
              <a:tr h="402072">
                <a:tc>
                  <a:txBody>
                    <a:bodyPr/>
                    <a:lstStyle/>
                    <a:p>
                      <a:r>
                        <a:rPr lang="en-SG" sz="2000" dirty="0"/>
                        <a:t>Flat Type</a:t>
                      </a:r>
                    </a:p>
                  </a:txBody>
                  <a:tcPr/>
                </a:tc>
                <a:extLst>
                  <a:ext uri="{0D108BD9-81ED-4DB2-BD59-A6C34878D82A}">
                    <a16:rowId xmlns:a16="http://schemas.microsoft.com/office/drawing/2014/main" val="2542308272"/>
                  </a:ext>
                </a:extLst>
              </a:tr>
              <a:tr h="402072">
                <a:tc>
                  <a:txBody>
                    <a:bodyPr/>
                    <a:lstStyle/>
                    <a:p>
                      <a:r>
                        <a:rPr lang="en-SG" sz="2000" dirty="0"/>
                        <a:t>Flat Model</a:t>
                      </a:r>
                    </a:p>
                  </a:txBody>
                  <a:tcPr/>
                </a:tc>
                <a:extLst>
                  <a:ext uri="{0D108BD9-81ED-4DB2-BD59-A6C34878D82A}">
                    <a16:rowId xmlns:a16="http://schemas.microsoft.com/office/drawing/2014/main" val="2966122175"/>
                  </a:ext>
                </a:extLst>
              </a:tr>
              <a:tr h="402072">
                <a:tc>
                  <a:txBody>
                    <a:bodyPr/>
                    <a:lstStyle/>
                    <a:p>
                      <a:r>
                        <a:rPr lang="en-SG" sz="2000" dirty="0"/>
                        <a:t>Floor area (sqm)</a:t>
                      </a:r>
                    </a:p>
                  </a:txBody>
                  <a:tcPr/>
                </a:tc>
                <a:extLst>
                  <a:ext uri="{0D108BD9-81ED-4DB2-BD59-A6C34878D82A}">
                    <a16:rowId xmlns:a16="http://schemas.microsoft.com/office/drawing/2014/main" val="3147557158"/>
                  </a:ext>
                </a:extLst>
              </a:tr>
              <a:tr h="402072">
                <a:tc>
                  <a:txBody>
                    <a:bodyPr/>
                    <a:lstStyle/>
                    <a:p>
                      <a:r>
                        <a:rPr lang="en-SG" sz="2000" dirty="0"/>
                        <a:t>Remaining Lease</a:t>
                      </a:r>
                    </a:p>
                  </a:txBody>
                  <a:tcPr/>
                </a:tc>
                <a:extLst>
                  <a:ext uri="{0D108BD9-81ED-4DB2-BD59-A6C34878D82A}">
                    <a16:rowId xmlns:a16="http://schemas.microsoft.com/office/drawing/2014/main" val="3672655631"/>
                  </a:ext>
                </a:extLst>
              </a:tr>
              <a:tr h="402072">
                <a:tc>
                  <a:txBody>
                    <a:bodyPr/>
                    <a:lstStyle/>
                    <a:p>
                      <a:r>
                        <a:rPr lang="en-SG" sz="2000" dirty="0"/>
                        <a:t>Storey</a:t>
                      </a:r>
                    </a:p>
                  </a:txBody>
                  <a:tcPr/>
                </a:tc>
                <a:extLst>
                  <a:ext uri="{0D108BD9-81ED-4DB2-BD59-A6C34878D82A}">
                    <a16:rowId xmlns:a16="http://schemas.microsoft.com/office/drawing/2014/main" val="635074410"/>
                  </a:ext>
                </a:extLst>
              </a:tr>
            </a:tbl>
          </a:graphicData>
        </a:graphic>
      </p:graphicFrame>
      <p:sp>
        <p:nvSpPr>
          <p:cNvPr id="19" name="AutoShape 2" descr="Image result for shiny logo">
            <a:extLst>
              <a:ext uri="{FF2B5EF4-FFF2-40B4-BE49-F238E27FC236}">
                <a16:creationId xmlns:a16="http://schemas.microsoft.com/office/drawing/2014/main" id="{1517CCDA-83A6-435A-844F-64990651540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21" name="Picture 20">
            <a:extLst>
              <a:ext uri="{FF2B5EF4-FFF2-40B4-BE49-F238E27FC236}">
                <a16:creationId xmlns:a16="http://schemas.microsoft.com/office/drawing/2014/main" id="{244B21DB-7404-48F1-8465-DAF45A4F9FB6}"/>
              </a:ext>
            </a:extLst>
          </p:cNvPr>
          <p:cNvPicPr>
            <a:picLocks noChangeAspect="1"/>
          </p:cNvPicPr>
          <p:nvPr/>
        </p:nvPicPr>
        <p:blipFill>
          <a:blip r:embed="rId2"/>
          <a:stretch>
            <a:fillRect/>
          </a:stretch>
        </p:blipFill>
        <p:spPr>
          <a:xfrm>
            <a:off x="7222547" y="1465657"/>
            <a:ext cx="786528" cy="897490"/>
          </a:xfrm>
          <a:prstGeom prst="rect">
            <a:avLst/>
          </a:prstGeom>
        </p:spPr>
      </p:pic>
    </p:spTree>
    <p:extLst>
      <p:ext uri="{BB962C8B-B14F-4D97-AF65-F5344CB8AC3E}">
        <p14:creationId xmlns:p14="http://schemas.microsoft.com/office/powerpoint/2010/main" val="2782981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34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screenshot of a computer&#10;&#10;Description generated with very high confidence">
            <a:extLst>
              <a:ext uri="{FF2B5EF4-FFF2-40B4-BE49-F238E27FC236}">
                <a16:creationId xmlns:a16="http://schemas.microsoft.com/office/drawing/2014/main" id="{9F62DC9A-3F75-4EC1-AD3D-8F900B27DE8C}"/>
              </a:ext>
            </a:extLst>
          </p:cNvPr>
          <p:cNvPicPr>
            <a:picLocks noChangeAspect="1"/>
          </p:cNvPicPr>
          <p:nvPr/>
        </p:nvPicPr>
        <p:blipFill>
          <a:blip r:embed="rId2"/>
          <a:stretch>
            <a:fillRect/>
          </a:stretch>
        </p:blipFill>
        <p:spPr>
          <a:xfrm>
            <a:off x="643467" y="675470"/>
            <a:ext cx="10905066" cy="5507059"/>
          </a:xfrm>
          <a:prstGeom prst="rect">
            <a:avLst/>
          </a:prstGeom>
        </p:spPr>
      </p:pic>
      <p:sp>
        <p:nvSpPr>
          <p:cNvPr id="16" name="Rectangle: Rounded Corners 15">
            <a:extLst>
              <a:ext uri="{FF2B5EF4-FFF2-40B4-BE49-F238E27FC236}">
                <a16:creationId xmlns:a16="http://schemas.microsoft.com/office/drawing/2014/main" id="{134664B0-C1D8-4A07-A28E-85C9ADD65B0B}"/>
              </a:ext>
            </a:extLst>
          </p:cNvPr>
          <p:cNvSpPr/>
          <p:nvPr/>
        </p:nvSpPr>
        <p:spPr>
          <a:xfrm>
            <a:off x="1902119" y="675470"/>
            <a:ext cx="914400" cy="381170"/>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Rounded Corners 20">
            <a:extLst>
              <a:ext uri="{FF2B5EF4-FFF2-40B4-BE49-F238E27FC236}">
                <a16:creationId xmlns:a16="http://schemas.microsoft.com/office/drawing/2014/main" id="{780DF754-D3CF-4B30-A066-98956D7F0FEB}"/>
              </a:ext>
            </a:extLst>
          </p:cNvPr>
          <p:cNvSpPr/>
          <p:nvPr/>
        </p:nvSpPr>
        <p:spPr>
          <a:xfrm>
            <a:off x="2882508" y="675470"/>
            <a:ext cx="914400" cy="381170"/>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a:extLst>
              <a:ext uri="{FF2B5EF4-FFF2-40B4-BE49-F238E27FC236}">
                <a16:creationId xmlns:a16="http://schemas.microsoft.com/office/drawing/2014/main" id="{7CC83D75-5C5D-44CA-9FC2-8121FC527B4C}"/>
              </a:ext>
            </a:extLst>
          </p:cNvPr>
          <p:cNvSpPr txBox="1"/>
          <p:nvPr/>
        </p:nvSpPr>
        <p:spPr>
          <a:xfrm>
            <a:off x="4864517" y="1685125"/>
            <a:ext cx="5136060" cy="13234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b="1" dirty="0"/>
              <a:t>Tab 1 : Data Exploration / Hypothesis Testing</a:t>
            </a:r>
          </a:p>
          <a:p>
            <a:pPr marL="342900" indent="-342900">
              <a:buAutoNum type="arabicPeriod"/>
            </a:pPr>
            <a:r>
              <a:rPr lang="en-US" sz="2000" dirty="0"/>
              <a:t>Price vs Distance to Primary School</a:t>
            </a:r>
          </a:p>
          <a:p>
            <a:pPr marL="342900" indent="-342900">
              <a:buAutoNum type="arabicPeriod"/>
            </a:pPr>
            <a:r>
              <a:rPr lang="en-US" sz="2000" dirty="0"/>
              <a:t>Price vs Remaining Lease</a:t>
            </a:r>
          </a:p>
          <a:p>
            <a:pPr marL="342900" indent="-342900">
              <a:buAutoNum type="arabicPeriod"/>
            </a:pPr>
            <a:r>
              <a:rPr lang="en-US" sz="2000" dirty="0"/>
              <a:t>Price vs Floor Area</a:t>
            </a:r>
            <a:endParaRPr lang="en-SG" sz="2000" dirty="0"/>
          </a:p>
        </p:txBody>
      </p:sp>
      <p:sp>
        <p:nvSpPr>
          <p:cNvPr id="23" name="TextBox 22">
            <a:extLst>
              <a:ext uri="{FF2B5EF4-FFF2-40B4-BE49-F238E27FC236}">
                <a16:creationId xmlns:a16="http://schemas.microsoft.com/office/drawing/2014/main" id="{4538AFF5-B465-4B64-984E-3ACA4C142452}"/>
              </a:ext>
            </a:extLst>
          </p:cNvPr>
          <p:cNvSpPr txBox="1"/>
          <p:nvPr/>
        </p:nvSpPr>
        <p:spPr>
          <a:xfrm>
            <a:off x="5265439" y="3397968"/>
            <a:ext cx="4685121" cy="132343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000" b="1" dirty="0"/>
              <a:t>Tab 2: Prediction</a:t>
            </a:r>
          </a:p>
          <a:p>
            <a:pPr marL="342900" indent="-342900">
              <a:buAutoNum type="arabicPeriod"/>
            </a:pPr>
            <a:r>
              <a:rPr lang="en-US" sz="2000" dirty="0"/>
              <a:t>Prediction Model</a:t>
            </a:r>
          </a:p>
          <a:p>
            <a:pPr marL="342900" indent="-342900">
              <a:buAutoNum type="arabicPeriod"/>
            </a:pPr>
            <a:r>
              <a:rPr lang="en-US" sz="2000" dirty="0"/>
              <a:t>Predicted vs Actual Resale Price</a:t>
            </a:r>
          </a:p>
          <a:p>
            <a:pPr marL="342900" indent="-342900">
              <a:buAutoNum type="arabicPeriod"/>
            </a:pPr>
            <a:r>
              <a:rPr lang="en-US" sz="2000" dirty="0"/>
              <a:t>Residual Distribution</a:t>
            </a:r>
            <a:endParaRPr lang="en-SG" sz="2000" dirty="0"/>
          </a:p>
        </p:txBody>
      </p:sp>
      <p:sp>
        <p:nvSpPr>
          <p:cNvPr id="24" name="Arrow: Bent-Up 23">
            <a:extLst>
              <a:ext uri="{FF2B5EF4-FFF2-40B4-BE49-F238E27FC236}">
                <a16:creationId xmlns:a16="http://schemas.microsoft.com/office/drawing/2014/main" id="{8CC46121-3271-449F-A175-10DCF18DB29E}"/>
              </a:ext>
            </a:extLst>
          </p:cNvPr>
          <p:cNvSpPr/>
          <p:nvPr/>
        </p:nvSpPr>
        <p:spPr>
          <a:xfrm rot="5400000">
            <a:off x="2476975" y="1898658"/>
            <a:ext cx="3099442" cy="1675640"/>
          </a:xfrm>
          <a:prstGeom prst="ben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19" name="Arrow: Bent-Up 18">
            <a:extLst>
              <a:ext uri="{FF2B5EF4-FFF2-40B4-BE49-F238E27FC236}">
                <a16:creationId xmlns:a16="http://schemas.microsoft.com/office/drawing/2014/main" id="{48E7DD7F-AEEC-4553-BF27-C7A8D3AD40B4}"/>
              </a:ext>
            </a:extLst>
          </p:cNvPr>
          <p:cNvSpPr/>
          <p:nvPr/>
        </p:nvSpPr>
        <p:spPr>
          <a:xfrm rot="5400000">
            <a:off x="2739425" y="704049"/>
            <a:ext cx="1319751" cy="241575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964485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DC7B6A4-1BAE-447B-9264-C43BA3CBC45F}"/>
              </a:ext>
            </a:extLst>
          </p:cNvPr>
          <p:cNvSpPr>
            <a:spLocks noGrp="1"/>
          </p:cNvSpPr>
          <p:nvPr>
            <p:ph idx="1"/>
          </p:nvPr>
        </p:nvSpPr>
        <p:spPr>
          <a:xfrm>
            <a:off x="640238" y="1448552"/>
            <a:ext cx="10515600" cy="4351338"/>
          </a:xfrm>
        </p:spPr>
        <p:txBody>
          <a:bodyPr>
            <a:normAutofit/>
          </a:bodyPr>
          <a:lstStyle/>
          <a:p>
            <a:r>
              <a:rPr lang="en-US" dirty="0"/>
              <a:t>Besides Bukit </a:t>
            </a:r>
            <a:r>
              <a:rPr lang="en-US" dirty="0" err="1"/>
              <a:t>Batok</a:t>
            </a:r>
            <a:r>
              <a:rPr lang="en-US" dirty="0"/>
              <a:t>, also statistically significant in the following :</a:t>
            </a:r>
          </a:p>
          <a:p>
            <a:pPr lvl="1"/>
            <a:r>
              <a:rPr lang="en-US" dirty="0"/>
              <a:t>Bishan ~ with popular primary schools</a:t>
            </a:r>
            <a:endParaRPr lang="en-SG" dirty="0"/>
          </a:p>
          <a:p>
            <a:pPr lvl="1"/>
            <a:r>
              <a:rPr lang="en-US" dirty="0"/>
              <a:t>Bukit Merah</a:t>
            </a:r>
            <a:endParaRPr lang="en-SG" dirty="0"/>
          </a:p>
          <a:p>
            <a:pPr lvl="1"/>
            <a:r>
              <a:rPr lang="en-US" dirty="0"/>
              <a:t>Marine Parade ~ with popular primary schools</a:t>
            </a:r>
            <a:endParaRPr lang="en-SG" dirty="0"/>
          </a:p>
          <a:p>
            <a:pPr lvl="1"/>
            <a:r>
              <a:rPr lang="en-US" dirty="0" err="1"/>
              <a:t>Pasir</a:t>
            </a:r>
            <a:r>
              <a:rPr lang="en-US" dirty="0"/>
              <a:t> </a:t>
            </a:r>
            <a:r>
              <a:rPr lang="en-US" dirty="0" err="1"/>
              <a:t>Ris</a:t>
            </a:r>
            <a:endParaRPr lang="en-SG" dirty="0"/>
          </a:p>
          <a:p>
            <a:pPr lvl="1"/>
            <a:r>
              <a:rPr lang="en-US" dirty="0"/>
              <a:t>Sembawang</a:t>
            </a:r>
            <a:endParaRPr lang="en-SG" dirty="0"/>
          </a:p>
          <a:p>
            <a:pPr lvl="1"/>
            <a:r>
              <a:rPr lang="en-US" dirty="0"/>
              <a:t>Tampines</a:t>
            </a:r>
            <a:endParaRPr lang="en-SG" dirty="0"/>
          </a:p>
          <a:p>
            <a:pPr lvl="1"/>
            <a:r>
              <a:rPr lang="en-US" dirty="0"/>
              <a:t>Toa </a:t>
            </a:r>
            <a:r>
              <a:rPr lang="en-US" dirty="0" err="1"/>
              <a:t>Payoh</a:t>
            </a:r>
            <a:endParaRPr lang="en-SG" dirty="0"/>
          </a:p>
          <a:p>
            <a:pPr lvl="1"/>
            <a:r>
              <a:rPr lang="en-US" dirty="0"/>
              <a:t>Woodlands</a:t>
            </a:r>
            <a:endParaRPr lang="en-SG" dirty="0"/>
          </a:p>
          <a:p>
            <a:pPr lvl="1"/>
            <a:r>
              <a:rPr lang="en-US" dirty="0"/>
              <a:t>Yishun</a:t>
            </a:r>
            <a:endParaRPr lang="en-SG" dirty="0"/>
          </a:p>
        </p:txBody>
      </p:sp>
      <p:pic>
        <p:nvPicPr>
          <p:cNvPr id="4" name="Picture 3">
            <a:extLst>
              <a:ext uri="{FF2B5EF4-FFF2-40B4-BE49-F238E27FC236}">
                <a16:creationId xmlns:a16="http://schemas.microsoft.com/office/drawing/2014/main" id="{77FC4A44-D4CE-4B02-8E9C-40F237DE83B2}"/>
              </a:ext>
            </a:extLst>
          </p:cNvPr>
          <p:cNvPicPr/>
          <p:nvPr/>
        </p:nvPicPr>
        <p:blipFill rotWithShape="1">
          <a:blip r:embed="rId2"/>
          <a:srcRect l="52090" t="27808" r="28379" b="8213"/>
          <a:stretch/>
        </p:blipFill>
        <p:spPr bwMode="auto">
          <a:xfrm>
            <a:off x="7520479" y="2008518"/>
            <a:ext cx="4134977" cy="4675086"/>
          </a:xfrm>
          <a:prstGeom prst="rect">
            <a:avLst/>
          </a:prstGeom>
          <a:ln>
            <a:noFill/>
          </a:ln>
          <a:extLst>
            <a:ext uri="{53640926-AAD7-44D8-BBD7-CCE9431645EC}">
              <a14:shadowObscured xmlns:a14="http://schemas.microsoft.com/office/drawing/2010/main"/>
            </a:ext>
          </a:extLst>
        </p:spPr>
      </p:pic>
      <p:sp>
        <p:nvSpPr>
          <p:cNvPr id="6" name="Rectangle: Rounded Corners 5">
            <a:extLst>
              <a:ext uri="{FF2B5EF4-FFF2-40B4-BE49-F238E27FC236}">
                <a16:creationId xmlns:a16="http://schemas.microsoft.com/office/drawing/2014/main" id="{BC571D74-EEB7-44D0-BD5E-350D8B284089}"/>
              </a:ext>
            </a:extLst>
          </p:cNvPr>
          <p:cNvSpPr/>
          <p:nvPr/>
        </p:nvSpPr>
        <p:spPr>
          <a:xfrm>
            <a:off x="7655026" y="3099157"/>
            <a:ext cx="3500811" cy="12481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7" name="Rectangle: Rounded Corners 6">
            <a:extLst>
              <a:ext uri="{FF2B5EF4-FFF2-40B4-BE49-F238E27FC236}">
                <a16:creationId xmlns:a16="http://schemas.microsoft.com/office/drawing/2014/main" id="{58C8D9A8-77D5-4EFC-924E-2A6AB1FE5C81}"/>
              </a:ext>
            </a:extLst>
          </p:cNvPr>
          <p:cNvSpPr/>
          <p:nvPr/>
        </p:nvSpPr>
        <p:spPr>
          <a:xfrm>
            <a:off x="7655026" y="3223967"/>
            <a:ext cx="3500811" cy="12481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8" name="Rectangle: Rounded Corners 7">
            <a:extLst>
              <a:ext uri="{FF2B5EF4-FFF2-40B4-BE49-F238E27FC236}">
                <a16:creationId xmlns:a16="http://schemas.microsoft.com/office/drawing/2014/main" id="{3541BF00-27D9-4BCD-AD8A-5C67F4431199}"/>
              </a:ext>
            </a:extLst>
          </p:cNvPr>
          <p:cNvSpPr/>
          <p:nvPr/>
        </p:nvSpPr>
        <p:spPr>
          <a:xfrm>
            <a:off x="7655026" y="3384414"/>
            <a:ext cx="3500811" cy="12481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9" name="Rectangle: Rounded Corners 8">
            <a:extLst>
              <a:ext uri="{FF2B5EF4-FFF2-40B4-BE49-F238E27FC236}">
                <a16:creationId xmlns:a16="http://schemas.microsoft.com/office/drawing/2014/main" id="{2B148711-D227-4BB9-BBCB-E4B78E5E5DD6}"/>
              </a:ext>
            </a:extLst>
          </p:cNvPr>
          <p:cNvSpPr/>
          <p:nvPr/>
        </p:nvSpPr>
        <p:spPr>
          <a:xfrm>
            <a:off x="7655026" y="6594431"/>
            <a:ext cx="3500811" cy="12481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10" name="Rectangle: Rounded Corners 9">
            <a:extLst>
              <a:ext uri="{FF2B5EF4-FFF2-40B4-BE49-F238E27FC236}">
                <a16:creationId xmlns:a16="http://schemas.microsoft.com/office/drawing/2014/main" id="{8137906B-6222-44C3-A983-DD0561595AE9}"/>
              </a:ext>
            </a:extLst>
          </p:cNvPr>
          <p:cNvSpPr/>
          <p:nvPr/>
        </p:nvSpPr>
        <p:spPr>
          <a:xfrm>
            <a:off x="7655026" y="4596865"/>
            <a:ext cx="3500811" cy="12481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11" name="Rectangle: Rounded Corners 10">
            <a:extLst>
              <a:ext uri="{FF2B5EF4-FFF2-40B4-BE49-F238E27FC236}">
                <a16:creationId xmlns:a16="http://schemas.microsoft.com/office/drawing/2014/main" id="{E7FD776D-209D-48DB-A034-40A2E511CEDC}"/>
              </a:ext>
            </a:extLst>
          </p:cNvPr>
          <p:cNvSpPr/>
          <p:nvPr/>
        </p:nvSpPr>
        <p:spPr>
          <a:xfrm>
            <a:off x="7655026" y="5039505"/>
            <a:ext cx="3500811" cy="12481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12" name="Rectangle: Rounded Corners 11">
            <a:extLst>
              <a:ext uri="{FF2B5EF4-FFF2-40B4-BE49-F238E27FC236}">
                <a16:creationId xmlns:a16="http://schemas.microsoft.com/office/drawing/2014/main" id="{5B02EAD0-858E-4E94-A921-845593D9BC9E}"/>
              </a:ext>
            </a:extLst>
          </p:cNvPr>
          <p:cNvSpPr/>
          <p:nvPr/>
        </p:nvSpPr>
        <p:spPr>
          <a:xfrm>
            <a:off x="7655026" y="5443707"/>
            <a:ext cx="3500811" cy="12481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13" name="Rectangle: Rounded Corners 12">
            <a:extLst>
              <a:ext uri="{FF2B5EF4-FFF2-40B4-BE49-F238E27FC236}">
                <a16:creationId xmlns:a16="http://schemas.microsoft.com/office/drawing/2014/main" id="{ED991BC3-AB13-4519-93F0-7AB55520EC3A}"/>
              </a:ext>
            </a:extLst>
          </p:cNvPr>
          <p:cNvSpPr/>
          <p:nvPr/>
        </p:nvSpPr>
        <p:spPr>
          <a:xfrm>
            <a:off x="7655026" y="5584813"/>
            <a:ext cx="3500811" cy="12481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14" name="Rectangle: Rounded Corners 13">
            <a:extLst>
              <a:ext uri="{FF2B5EF4-FFF2-40B4-BE49-F238E27FC236}">
                <a16:creationId xmlns:a16="http://schemas.microsoft.com/office/drawing/2014/main" id="{E41F3ED7-FA83-476B-B13E-7113DF53CB8F}"/>
              </a:ext>
            </a:extLst>
          </p:cNvPr>
          <p:cNvSpPr/>
          <p:nvPr/>
        </p:nvSpPr>
        <p:spPr>
          <a:xfrm>
            <a:off x="7655025" y="5728233"/>
            <a:ext cx="3500811" cy="12481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15" name="Rectangle: Rounded Corners 14">
            <a:extLst>
              <a:ext uri="{FF2B5EF4-FFF2-40B4-BE49-F238E27FC236}">
                <a16:creationId xmlns:a16="http://schemas.microsoft.com/office/drawing/2014/main" id="{E160655A-83A9-486B-90B4-940E9C16607B}"/>
              </a:ext>
            </a:extLst>
          </p:cNvPr>
          <p:cNvSpPr/>
          <p:nvPr/>
        </p:nvSpPr>
        <p:spPr>
          <a:xfrm>
            <a:off x="7655024" y="5858987"/>
            <a:ext cx="3500811" cy="12481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16" name="Rectangle: Rounded Corners 15">
            <a:extLst>
              <a:ext uri="{FF2B5EF4-FFF2-40B4-BE49-F238E27FC236}">
                <a16:creationId xmlns:a16="http://schemas.microsoft.com/office/drawing/2014/main" id="{FD71D296-895C-4AC9-97FA-C86449ED4C29}"/>
              </a:ext>
            </a:extLst>
          </p:cNvPr>
          <p:cNvSpPr/>
          <p:nvPr/>
        </p:nvSpPr>
        <p:spPr>
          <a:xfrm>
            <a:off x="640238" y="5506112"/>
            <a:ext cx="6515165" cy="1213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Statistically significant relationship with Resale Price for </a:t>
            </a:r>
          </a:p>
          <a:p>
            <a:pPr algn="ctr"/>
            <a:r>
              <a:rPr lang="en-SG" dirty="0"/>
              <a:t>1. towns with popular primary schools e.g.  Tao Nan, Catholic High</a:t>
            </a:r>
          </a:p>
          <a:p>
            <a:pPr algn="ctr"/>
            <a:r>
              <a:rPr lang="en-SG" dirty="0"/>
              <a:t>2. towns with &gt;=5 primary schools</a:t>
            </a:r>
          </a:p>
          <a:p>
            <a:pPr algn="ctr"/>
            <a:r>
              <a:rPr lang="en-SG" dirty="0"/>
              <a:t>3. higher population density</a:t>
            </a:r>
          </a:p>
        </p:txBody>
      </p:sp>
      <p:sp>
        <p:nvSpPr>
          <p:cNvPr id="19" name="Title 1">
            <a:extLst>
              <a:ext uri="{FF2B5EF4-FFF2-40B4-BE49-F238E27FC236}">
                <a16:creationId xmlns:a16="http://schemas.microsoft.com/office/drawing/2014/main" id="{EEC5165F-F71F-44EA-AD5A-60346FEEBD5B}"/>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SG" sz="2800" b="1" u="sng" dirty="0"/>
              <a:t>Finding 1 - </a:t>
            </a:r>
            <a:r>
              <a:rPr lang="en-US" sz="2800" u="sng" dirty="0"/>
              <a:t>Resale price of HDBs will be affected by the distance between the HDBs and the primary schools</a:t>
            </a:r>
            <a:br>
              <a:rPr lang="en-SG" sz="2800" u="sng" dirty="0"/>
            </a:br>
            <a:endParaRPr lang="en-SG" sz="2800" b="1" u="sng" dirty="0"/>
          </a:p>
        </p:txBody>
      </p:sp>
    </p:spTree>
    <p:extLst>
      <p:ext uri="{BB962C8B-B14F-4D97-AF65-F5344CB8AC3E}">
        <p14:creationId xmlns:p14="http://schemas.microsoft.com/office/powerpoint/2010/main" val="871497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FD71D296-895C-4AC9-97FA-C86449ED4C29}"/>
              </a:ext>
            </a:extLst>
          </p:cNvPr>
          <p:cNvSpPr/>
          <p:nvPr/>
        </p:nvSpPr>
        <p:spPr>
          <a:xfrm>
            <a:off x="2612972" y="1437996"/>
            <a:ext cx="6515165" cy="1213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1000"/>
              </a:spcAft>
            </a:pPr>
            <a:r>
              <a:rPr lang="en-US" dirty="0">
                <a:latin typeface="Century Gothic" panose="020B0502020202020204" pitchFamily="34" charset="0"/>
                <a:ea typeface="SimSun" panose="02010600030101010101" pitchFamily="2" charset="-122"/>
                <a:cs typeface="Arial" panose="020B0604020202020204" pitchFamily="34" charset="0"/>
              </a:rPr>
              <a:t>This is probably because nuclear family model is the general trend in Singapore, hence citizens tend to go for the smaller flat model. This is further confirmed by HDB’s 2015 statistics. </a:t>
            </a:r>
            <a:endParaRPr lang="en-SG" sz="1600" dirty="0">
              <a:latin typeface="Century Gothic" panose="020B0502020202020204" pitchFamily="34" charset="0"/>
              <a:ea typeface="Meiryo" panose="020B0604030504040204" pitchFamily="34" charset="-128"/>
              <a:cs typeface="Arial" panose="020B0604020202020204" pitchFamily="34" charset="0"/>
            </a:endParaRPr>
          </a:p>
        </p:txBody>
      </p:sp>
      <p:sp>
        <p:nvSpPr>
          <p:cNvPr id="17" name="Title 1">
            <a:extLst>
              <a:ext uri="{FF2B5EF4-FFF2-40B4-BE49-F238E27FC236}">
                <a16:creationId xmlns:a16="http://schemas.microsoft.com/office/drawing/2014/main" id="{9D54EFDC-E266-4D27-BBDF-3A2805F57CAB}"/>
              </a:ext>
            </a:extLst>
          </p:cNvPr>
          <p:cNvSpPr txBox="1">
            <a:spLocks/>
          </p:cNvSpPr>
          <p:nvPr/>
        </p:nvSpPr>
        <p:spPr>
          <a:xfrm>
            <a:off x="838200" y="1026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SG" sz="2800" b="1" u="sng" dirty="0"/>
              <a:t>Finding 2 – </a:t>
            </a:r>
            <a:r>
              <a:rPr lang="en-US" sz="2800" u="sng" dirty="0"/>
              <a:t>Association between Flat Model, Floor area and Location of HDB</a:t>
            </a:r>
            <a:endParaRPr lang="en-SG" sz="2800" b="1" u="sng" dirty="0"/>
          </a:p>
        </p:txBody>
      </p:sp>
      <p:pic>
        <p:nvPicPr>
          <p:cNvPr id="20" name="Picture 19">
            <a:extLst>
              <a:ext uri="{FF2B5EF4-FFF2-40B4-BE49-F238E27FC236}">
                <a16:creationId xmlns:a16="http://schemas.microsoft.com/office/drawing/2014/main" id="{FEFF5F60-D4C1-45C3-A9EE-997C608577DF}"/>
              </a:ext>
            </a:extLst>
          </p:cNvPr>
          <p:cNvPicPr/>
          <p:nvPr/>
        </p:nvPicPr>
        <p:blipFill rotWithShape="1">
          <a:blip r:embed="rId2"/>
          <a:srcRect l="51395" t="68957" r="5545" b="16254"/>
          <a:stretch/>
        </p:blipFill>
        <p:spPr bwMode="auto">
          <a:xfrm>
            <a:off x="2612972" y="2951693"/>
            <a:ext cx="6706670" cy="15779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40879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2840E49-335C-4ECE-8E8D-9927C5332331}"/>
              </a:ext>
            </a:extLst>
          </p:cNvPr>
          <p:cNvSpPr txBox="1">
            <a:spLocks/>
          </p:cNvSpPr>
          <p:nvPr/>
        </p:nvSpPr>
        <p:spPr>
          <a:xfrm>
            <a:off x="838200" y="1026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2800" b="1" u="sng" dirty="0"/>
              <a:t>Conclusion and Demonstration of Prototype</a:t>
            </a:r>
          </a:p>
        </p:txBody>
      </p:sp>
      <p:sp>
        <p:nvSpPr>
          <p:cNvPr id="13" name="Rectangle: Rounded Corners 12">
            <a:extLst>
              <a:ext uri="{FF2B5EF4-FFF2-40B4-BE49-F238E27FC236}">
                <a16:creationId xmlns:a16="http://schemas.microsoft.com/office/drawing/2014/main" id="{901171CB-D52A-4E66-B133-25A1B74F7C25}"/>
              </a:ext>
            </a:extLst>
          </p:cNvPr>
          <p:cNvSpPr/>
          <p:nvPr/>
        </p:nvSpPr>
        <p:spPr>
          <a:xfrm>
            <a:off x="2689172" y="1353329"/>
            <a:ext cx="6515165" cy="27784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1000"/>
              </a:spcAft>
            </a:pPr>
            <a:r>
              <a:rPr lang="en-US" dirty="0">
                <a:latin typeface="Century Gothic" panose="020B0502020202020204" pitchFamily="34" charset="0"/>
                <a:ea typeface="SimSun" panose="02010600030101010101" pitchFamily="2" charset="-122"/>
                <a:cs typeface="Arial" panose="020B0604020202020204" pitchFamily="34" charset="0"/>
              </a:rPr>
              <a:t>Well known that location affects the resale price of HDB flats.</a:t>
            </a:r>
          </a:p>
          <a:p>
            <a:pPr algn="ctr">
              <a:lnSpc>
                <a:spcPct val="115000"/>
              </a:lnSpc>
              <a:spcAft>
                <a:spcPts val="1000"/>
              </a:spcAft>
            </a:pPr>
            <a:r>
              <a:rPr lang="en-US" sz="1600" dirty="0">
                <a:latin typeface="Century Gothic" panose="020B0502020202020204" pitchFamily="34" charset="0"/>
                <a:ea typeface="SimSun" panose="02010600030101010101" pitchFamily="2" charset="-122"/>
                <a:cs typeface="Arial" panose="020B0604020202020204" pitchFamily="34" charset="0"/>
              </a:rPr>
              <a:t>Data analysis provides clarity on the finer details of location e.g.  flat models, distance to certain primary schools, floor areas, which are backed by statistics.</a:t>
            </a:r>
            <a:endParaRPr lang="en-SG" sz="1600" dirty="0">
              <a:latin typeface="Century Gothic" panose="020B0502020202020204" pitchFamily="34" charset="0"/>
              <a:ea typeface="Meiryo" panose="020B0604030504040204" pitchFamily="34" charset="-128"/>
              <a:cs typeface="Arial" panose="020B0604020202020204" pitchFamily="34" charset="0"/>
            </a:endParaRPr>
          </a:p>
        </p:txBody>
      </p:sp>
    </p:spTree>
    <p:extLst>
      <p:ext uri="{BB962C8B-B14F-4D97-AF65-F5344CB8AC3E}">
        <p14:creationId xmlns:p14="http://schemas.microsoft.com/office/powerpoint/2010/main" val="1044439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445</Words>
  <Application>Microsoft Office PowerPoint</Application>
  <PresentationFormat>Widescreen</PresentationFormat>
  <Paragraphs>89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Meiryo</vt:lpstr>
      <vt:lpstr>SimSun</vt:lpstr>
      <vt:lpstr>Arial</vt:lpstr>
      <vt:lpstr>Calibri</vt:lpstr>
      <vt:lpstr>Calibri Light</vt:lpstr>
      <vt:lpstr>Century Gothic</vt:lpstr>
      <vt:lpstr>Times New Roman</vt:lpstr>
      <vt:lpstr>Office Theme</vt:lpstr>
      <vt:lpstr>PowerPoint Presentation</vt:lpstr>
      <vt:lpstr>Scope</vt:lpstr>
      <vt:lpstr>Motivation</vt:lpstr>
      <vt:lpstr>Data Sources and Characteristics (n = 53,402)</vt:lpstr>
      <vt:lpstr>Methodology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Meng Yong</dc:creator>
  <cp:lastModifiedBy>LEE Meng Yong</cp:lastModifiedBy>
  <cp:revision>83</cp:revision>
  <dcterms:created xsi:type="dcterms:W3CDTF">2018-11-26T13:06:33Z</dcterms:created>
  <dcterms:modified xsi:type="dcterms:W3CDTF">2018-11-29T11:03:23Z</dcterms:modified>
</cp:coreProperties>
</file>