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Montserrat Light"/>
      <p:regular r:id="rId35"/>
      <p:bold r:id="rId36"/>
      <p:italic r:id="rId37"/>
      <p:boldItalic r:id="rId38"/>
    </p:embeddedFont>
    <p:embeddedFont>
      <p:font typeface="Archiv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-bold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Archivo-boldItalic.fntdata"/><Relationship Id="rId41" Type="http://schemas.openxmlformats.org/officeDocument/2006/relationships/font" Target="fonts/Archivo-italic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9.xml"/><Relationship Id="rId35" Type="http://schemas.openxmlformats.org/officeDocument/2006/relationships/font" Target="fonts/MontserratLight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Ligh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Light-bold.fntdata"/><Relationship Id="rId17" Type="http://schemas.openxmlformats.org/officeDocument/2006/relationships/slide" Target="slides/slide13.xml"/><Relationship Id="rId39" Type="http://schemas.openxmlformats.org/officeDocument/2006/relationships/font" Target="fonts/Archivo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Light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202d13b6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202d13b6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4fcc3df5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4fcc3df5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4fcc3df5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4fcc3df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4fcc3df5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4fcc3df5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4eaf4b6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64eaf4b6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202d13b6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202d13b6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4eaf4b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4eaf4b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2f93c6e6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2f93c6e6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f93c6e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f93c6e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45ec35e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45ec35e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4fcc3df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4fcc3df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4fcc3df5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4fcc3df5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4fcc3df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4fcc3df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4fcc3df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4fcc3df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ata letak Kustom">
  <p:cSld name="13_Tata letak Kusto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696923" y="0"/>
            <a:ext cx="446960" cy="5143500"/>
          </a:xfrm>
          <a:custGeom>
            <a:rect b="b" l="l" r="r" t="t"/>
            <a:pathLst>
              <a:path extrusionOk="0" h="13716000" w="1191894">
                <a:moveTo>
                  <a:pt x="0" y="0"/>
                </a:moveTo>
                <a:lnTo>
                  <a:pt x="1191895" y="0"/>
                </a:lnTo>
                <a:lnTo>
                  <a:pt x="1191895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3F3F3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8690942" y="4495910"/>
            <a:ext cx="4245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rm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 rot="5400000">
            <a:off x="8316727" y="889400"/>
            <a:ext cx="12105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pt-BR" sz="5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© </a:t>
            </a:r>
            <a:r>
              <a:rPr lang="pt-BR" sz="700">
                <a:solidFill>
                  <a:srgbClr val="FEFEFE"/>
                </a:solidFill>
                <a:latin typeface="Archivo"/>
                <a:ea typeface="Archivo"/>
                <a:cs typeface="Archivo"/>
                <a:sym typeface="Archivo"/>
              </a:rPr>
              <a:t>Adtail Marketing Digital</a:t>
            </a:r>
            <a:endParaRPr sz="700">
              <a:solidFill>
                <a:srgbClr val="FEFEFE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11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46027" y="4490054"/>
            <a:ext cx="548700" cy="393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rm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docs.google.com/spreadsheets/u/0/" TargetMode="External"/><Relationship Id="rId6" Type="http://schemas.openxmlformats.org/officeDocument/2006/relationships/hyperlink" Target="https://docs.google.com/spreadsheets/d/16qXK_eR4vZIO96bvqw4BpyyFGXXrdeo3uwMCy9tgamQ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jp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hyperlink" Target="https://www.aprenderexcel.com.br/2014/artigos/funcoes-em-ingles-e-correspondente-em-portugues" TargetMode="External"/><Relationship Id="rId6" Type="http://schemas.openxmlformats.org/officeDocument/2006/relationships/hyperlink" Target="https://www.aprenderexcel.com.br/2014/artigos/funcoes-em-ingles-e-correspondente-em-portugues-parte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893550" y="3771250"/>
            <a:ext cx="58509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0161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Intelligence</a:t>
            </a:r>
            <a:endParaRPr sz="2000">
              <a:solidFill>
                <a:srgbClr val="10161C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rot="10800000">
            <a:off x="893550" y="2866950"/>
            <a:ext cx="0" cy="962100"/>
          </a:xfrm>
          <a:prstGeom prst="straightConnector1">
            <a:avLst/>
          </a:prstGeom>
          <a:noFill/>
          <a:ln cap="flat" cmpd="sng" w="28575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-4058" l="-1204" r="0" t="0"/>
          <a:stretch/>
        </p:blipFill>
        <p:spPr>
          <a:xfrm>
            <a:off x="1052014" y="2819214"/>
            <a:ext cx="3483524" cy="9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013" y="594675"/>
            <a:ext cx="3793205" cy="34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3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Formulas Avançadas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3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3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Query, Arrayformula, Regexp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REGEXMATCH: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Definição: A função REGEXMATCH é usada para verificar se um texto atende a um padrão específico definido por uma expressão regular (regex). Ela retorna verdadeiro se houver uma correspondência e falso se não houver. Isso é útil para pesquisar e verificar padrões em texto.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Sintaxe: REGEXMATCH(texto, expressão_regular)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Exemplo: =REGEXMATCH(A1, "teste")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4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4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4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Análise de Dados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5" name="Google Shape;235;p24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4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Tendência e Previsão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 de Tendências: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analisar tendências ao longo do tempo, você pode usar gráficos de linhas ou gráficos de dispersão. Aqui está como fazer isso: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Selecione os dados que deseja analisar.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Vá para Inserir &gt; Gráfico.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Escolha o tipo de gráfico adequado (geralmente um gráfico de linhas) e ajuste as configurações conforme necessário.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Analise visualmente as tendências no gráfico.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5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5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5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Análise de Dados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0" name="Google Shape;250;p25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5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Tendência e Previsão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Suponhamos que você esteja fazendo uma previsão de vendas com base em dados históricos: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Selecione uma célula onde deseja que a previsão apareça.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função TREND, por exemplo, =TREND(B2:B10, A2:A10, A11), onde B2:B10 são os valores históricos de vendas, A2:A10 são os valores correspondentes de tempo, e A11 é o ponto no tempo para o qual você deseja fazer a previsão.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previsões mais avançadas, você pode usar a ferramenta "Análise de Dados". Vá para Dados &gt; Análise de Dados e escolha "Regressão" ou outra técnica de previsão apropriada.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595959"/>
                </a:solidFill>
              </a:rPr>
              <a:t>DICAS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694025" y="1031225"/>
            <a:ext cx="680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Saiba sempre onde quer chegar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 praticar aumenta a familiaridade com a ferramenta.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Busque conhecer a funções e funcionalidades, pois facilitará o processo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ctrTitle"/>
          </p:nvPr>
        </p:nvSpPr>
        <p:spPr>
          <a:xfrm>
            <a:off x="1017950" y="3424050"/>
            <a:ext cx="40803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Obrigada!</a:t>
            </a:r>
            <a:endParaRPr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7"/>
          <p:cNvCxnSpPr/>
          <p:nvPr/>
        </p:nvCxnSpPr>
        <p:spPr>
          <a:xfrm rot="10800000">
            <a:off x="893700" y="3324150"/>
            <a:ext cx="0" cy="1114800"/>
          </a:xfrm>
          <a:prstGeom prst="straightConnector1">
            <a:avLst/>
          </a:prstGeom>
          <a:noFill/>
          <a:ln cap="flat" cmpd="sng" w="762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7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7"/>
          <p:cNvSpPr txBox="1"/>
          <p:nvPr/>
        </p:nvSpPr>
        <p:spPr>
          <a:xfrm>
            <a:off x="2529600" y="2033825"/>
            <a:ext cx="3869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rPr b="1" lang="pt-B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https://docs.google.com/spreadsheets/u/0/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	Academy Sheet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Roboto"/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27"/>
          <p:cNvCxnSpPr/>
          <p:nvPr/>
        </p:nvCxnSpPr>
        <p:spPr>
          <a:xfrm rot="10800000">
            <a:off x="2959259" y="2072721"/>
            <a:ext cx="0" cy="352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982772" y="4335525"/>
            <a:ext cx="1739700" cy="313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mylena.borges@adtail.ag</a:t>
            </a:r>
            <a:endParaRPr b="1" sz="9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23525" y="589325"/>
            <a:ext cx="3814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APRESENTAÇÃO</a:t>
            </a:r>
            <a:endParaRPr sz="34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2050" y="1074725"/>
            <a:ext cx="77382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Colaboradores &amp; Estrutura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89010" y="1879049"/>
            <a:ext cx="38547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Business Intelligence + Data Science</a:t>
            </a:r>
            <a:endParaRPr sz="2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524996" y="1978620"/>
            <a:ext cx="0" cy="3066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/>
          <p:nvPr/>
        </p:nvSpPr>
        <p:spPr>
          <a:xfrm>
            <a:off x="5252005" y="3811120"/>
            <a:ext cx="1053300" cy="313200"/>
          </a:xfrm>
          <a:prstGeom prst="roundRect">
            <a:avLst>
              <a:gd fmla="val 0" name="adj"/>
            </a:avLst>
          </a:prstGeom>
          <a:solidFill>
            <a:srgbClr val="F13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highlight>
                  <a:srgbClr val="F13244"/>
                </a:highlight>
                <a:latin typeface="Montserrat"/>
                <a:ea typeface="Montserrat"/>
                <a:cs typeface="Montserrat"/>
                <a:sym typeface="Montserrat"/>
              </a:rPr>
              <a:t>Lucas Batista</a:t>
            </a:r>
            <a:endParaRPr sz="800">
              <a:solidFill>
                <a:srgbClr val="FFFFFF"/>
              </a:solidFill>
              <a:highlight>
                <a:srgbClr val="F1324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highlight>
                  <a:srgbClr val="F13244"/>
                </a:highlight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endParaRPr sz="800">
              <a:solidFill>
                <a:srgbClr val="FFFFFF"/>
              </a:solidFill>
              <a:highlight>
                <a:srgbClr val="F1324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80224" y="3989183"/>
            <a:ext cx="1053300" cy="313200"/>
          </a:xfrm>
          <a:prstGeom prst="roundRect">
            <a:avLst>
              <a:gd fmla="val 0" name="adj"/>
            </a:avLst>
          </a:prstGeom>
          <a:solidFill>
            <a:srgbClr val="F13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highlight>
                  <a:srgbClr val="F13244"/>
                </a:highlight>
                <a:latin typeface="Montserrat"/>
                <a:ea typeface="Montserrat"/>
                <a:cs typeface="Montserrat"/>
                <a:sym typeface="Montserrat"/>
              </a:rPr>
              <a:t>Mylena Borges</a:t>
            </a:r>
            <a:endParaRPr sz="800">
              <a:solidFill>
                <a:srgbClr val="FFFFFF"/>
              </a:solidFill>
              <a:highlight>
                <a:srgbClr val="F1324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highlight>
                  <a:srgbClr val="F13244"/>
                </a:highlight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endParaRPr sz="800">
              <a:solidFill>
                <a:srgbClr val="FFFFFF"/>
              </a:solidFill>
              <a:highlight>
                <a:srgbClr val="F1324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6006"/>
          <a:stretch/>
        </p:blipFill>
        <p:spPr>
          <a:xfrm>
            <a:off x="6993542" y="2704512"/>
            <a:ext cx="1053405" cy="133067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993549" y="3785878"/>
            <a:ext cx="1053300" cy="313200"/>
          </a:xfrm>
          <a:prstGeom prst="roundRect">
            <a:avLst>
              <a:gd fmla="val 0" name="adj"/>
            </a:avLst>
          </a:prstGeom>
          <a:solidFill>
            <a:srgbClr val="F13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highlight>
                  <a:srgbClr val="F13244"/>
                </a:highlight>
                <a:latin typeface="Montserrat"/>
                <a:ea typeface="Montserrat"/>
                <a:cs typeface="Montserrat"/>
                <a:sym typeface="Montserrat"/>
              </a:rPr>
              <a:t>Luiz Otávio</a:t>
            </a:r>
            <a:endParaRPr sz="800">
              <a:solidFill>
                <a:srgbClr val="FFFFFF"/>
              </a:solidFill>
              <a:highlight>
                <a:srgbClr val="F1324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highlight>
                  <a:srgbClr val="F13244"/>
                </a:highlight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endParaRPr sz="800">
              <a:solidFill>
                <a:srgbClr val="FFFFFF"/>
              </a:solidFill>
              <a:highlight>
                <a:srgbClr val="F1324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908797" y="4106925"/>
            <a:ext cx="1739700" cy="313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lucas.batista@adtail.ag</a:t>
            </a:r>
            <a:endParaRPr b="1" sz="9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650347" y="4106925"/>
            <a:ext cx="1739700" cy="313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luiz.otavio@adtail.ag</a:t>
            </a:r>
            <a:endParaRPr b="1" sz="9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9845" r="7761" t="0"/>
          <a:stretch/>
        </p:blipFill>
        <p:spPr>
          <a:xfrm>
            <a:off x="6152826" y="799925"/>
            <a:ext cx="1053299" cy="11066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6152830" y="1906558"/>
            <a:ext cx="1053300" cy="313200"/>
          </a:xfrm>
          <a:prstGeom prst="roundRect">
            <a:avLst>
              <a:gd fmla="val 0" name="adj"/>
            </a:avLst>
          </a:prstGeom>
          <a:solidFill>
            <a:srgbClr val="F132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highlight>
                  <a:srgbClr val="F13244"/>
                </a:highlight>
                <a:latin typeface="Montserrat"/>
                <a:ea typeface="Montserrat"/>
                <a:cs typeface="Montserrat"/>
                <a:sym typeface="Montserrat"/>
              </a:rPr>
              <a:t>Andressa Junges</a:t>
            </a:r>
            <a:endParaRPr sz="800">
              <a:solidFill>
                <a:srgbClr val="FFFFFF"/>
              </a:solidFill>
              <a:highlight>
                <a:srgbClr val="F1324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highlight>
                  <a:srgbClr val="F13244"/>
                </a:highlight>
                <a:latin typeface="Montserrat"/>
                <a:ea typeface="Montserrat"/>
                <a:cs typeface="Montserrat"/>
                <a:sym typeface="Montserrat"/>
              </a:rPr>
              <a:t>Coordenadora</a:t>
            </a:r>
            <a:endParaRPr sz="800">
              <a:solidFill>
                <a:srgbClr val="FFFFFF"/>
              </a:solidFill>
              <a:highlight>
                <a:srgbClr val="F1324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637125" y="2156188"/>
            <a:ext cx="2084700" cy="313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andressa.junges</a:t>
            </a:r>
            <a:r>
              <a:rPr b="1" lang="pt-BR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@adtail.ag</a:t>
            </a:r>
            <a:endParaRPr b="1" sz="9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0" l="19020" r="16304" t="24012"/>
          <a:stretch/>
        </p:blipFill>
        <p:spPr>
          <a:xfrm>
            <a:off x="2280225" y="2751557"/>
            <a:ext cx="1053400" cy="123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9425" y="2691425"/>
            <a:ext cx="1106625" cy="11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Tópicos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rot="10800000">
            <a:off x="1602150" y="1504850"/>
            <a:ext cx="0" cy="23220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172725" y="1594338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814366" y="1094975"/>
            <a:ext cx="25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Sheets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385875" y="1628925"/>
            <a:ext cx="38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Revisão treinamentos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597725" y="1968375"/>
            <a:ext cx="50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16"/>
          <p:cNvCxnSpPr>
            <a:endCxn id="105" idx="1"/>
          </p:cNvCxnSpPr>
          <p:nvPr/>
        </p:nvCxnSpPr>
        <p:spPr>
          <a:xfrm>
            <a:off x="1904975" y="1828425"/>
            <a:ext cx="480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6"/>
          <p:cNvCxnSpPr>
            <a:stCxn id="105" idx="1"/>
            <a:endCxn id="106" idx="1"/>
          </p:cNvCxnSpPr>
          <p:nvPr/>
        </p:nvCxnSpPr>
        <p:spPr>
          <a:xfrm>
            <a:off x="2385875" y="1829025"/>
            <a:ext cx="211800" cy="339600"/>
          </a:xfrm>
          <a:prstGeom prst="bentConnector3">
            <a:avLst>
              <a:gd fmla="val -1124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" name="Google Shape;109;p16"/>
          <p:cNvSpPr txBox="1"/>
          <p:nvPr/>
        </p:nvSpPr>
        <p:spPr>
          <a:xfrm>
            <a:off x="2597675" y="2309138"/>
            <a:ext cx="27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Aplicação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2152525" y="2171763"/>
            <a:ext cx="452700" cy="352500"/>
          </a:xfrm>
          <a:prstGeom prst="bentConnector3">
            <a:avLst>
              <a:gd fmla="val -1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" name="Google Shape;111;p16"/>
          <p:cNvSpPr txBox="1"/>
          <p:nvPr/>
        </p:nvSpPr>
        <p:spPr>
          <a:xfrm>
            <a:off x="2385875" y="2614473"/>
            <a:ext cx="29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Estruturação de Dados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597725" y="2880479"/>
            <a:ext cx="50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Fórmulas Avançadas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6"/>
          <p:cNvCxnSpPr>
            <a:endCxn id="111" idx="1"/>
          </p:cNvCxnSpPr>
          <p:nvPr/>
        </p:nvCxnSpPr>
        <p:spPr>
          <a:xfrm flipH="1" rot="-5400000">
            <a:off x="1552475" y="1981173"/>
            <a:ext cx="1185900" cy="48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6"/>
          <p:cNvCxnSpPr>
            <a:endCxn id="112" idx="1"/>
          </p:cNvCxnSpPr>
          <p:nvPr/>
        </p:nvCxnSpPr>
        <p:spPr>
          <a:xfrm>
            <a:off x="2157325" y="2814479"/>
            <a:ext cx="440400" cy="266100"/>
          </a:xfrm>
          <a:prstGeom prst="bentConnector3">
            <a:avLst>
              <a:gd fmla="val -5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p16"/>
          <p:cNvSpPr txBox="1"/>
          <p:nvPr/>
        </p:nvSpPr>
        <p:spPr>
          <a:xfrm>
            <a:off x="2597675" y="3147503"/>
            <a:ext cx="27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de dados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16"/>
          <p:cNvCxnSpPr>
            <a:endCxn id="115" idx="1"/>
          </p:cNvCxnSpPr>
          <p:nvPr/>
        </p:nvCxnSpPr>
        <p:spPr>
          <a:xfrm>
            <a:off x="2152775" y="3083003"/>
            <a:ext cx="444900" cy="264600"/>
          </a:xfrm>
          <a:prstGeom prst="bentConnector3">
            <a:avLst>
              <a:gd fmla="val -55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Revisão de Treinamentos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Introdução: ferramenta, vantagens, interface, usabilidade, funcionalidade, compartilhamento e configurações e algumas dicas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Pratica aplicada: operações e funções, funcionalidades: tabela dinâmica, formatação condicional e validação de dados.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de dados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Estrutura em linhas - C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onhecida como "Tidy Data," é uma abordagem fundamental para garantir que seus dados sejam facilmente manipulados e analisados eficientemente.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 que é importante?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 dados organizados em estruturas de linhas são mais fáceis de trabalhar e analisar.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Simplifica a aplicação de fórmulas, funções e ferramentas avançadas.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 a criação de gráficos e relatórios significativos.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9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em linhas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19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9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Princípios Básicos da Estrutura de Linhas: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 linha representa uma observação: cada linha em sua planilha deve representar uma única observação ou entrada de dados. Por exemplo, cada linha pode ser uma transação, um cliente ou um evento.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 coluna representa uma variável: cada coluna deve conter informações sobre uma única variável, como datas, valores, categorias, etc.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Mantenha consistência: use nomes de colunas descritivos e evite células mescladas ou múltiplos valores em uma única célula.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0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0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em linhas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0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Benefícios da Organização em Linhas: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 a filtragem e classificação: você pode classificar e filtrar dados com facilidade para análises específicas.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Compatível com funções e fórmulas: As funções do Google Sheets, como SOMASE, CONT.SE e MÉDIA, funcionam perfeitamente com dados organizados em estruturas de linhas.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Preparação para tabelas dinâmicas: Os dados organizados dessa maneira são ideais para criar tabelas dinâmicas, facilitando a análise.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1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1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Formulas Avançadas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1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1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Query, Arrayformula, Regexp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Definição: A função QUERY é usada para consultar e extrair dados de um intervalo de células em uma planilha. Ela permite que você especifique critérios de pesquisa e selecione as colunas de interesse, filtrando e organizando os dados conforme necessário.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Sintaxe: QUERY(interval, consulta, [encabeçamento])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Exemplo: =QUERY(A1:E10, "SELECT A, B, C WHERE B &gt; 100", 1)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-5400000">
            <a:off x="-5912" y="4586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35899" l="0" r="0" t="13939"/>
          <a:stretch/>
        </p:blipFill>
        <p:spPr>
          <a:xfrm flipH="1" rot="5400000">
            <a:off x="8579300" y="4426414"/>
            <a:ext cx="619125" cy="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5" y="4766963"/>
            <a:ext cx="476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650738" y="785163"/>
            <a:ext cx="476250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2"/>
          <p:cNvCxnSpPr/>
          <p:nvPr/>
        </p:nvCxnSpPr>
        <p:spPr>
          <a:xfrm rot="10800000">
            <a:off x="8888863" y="1304775"/>
            <a:ext cx="0" cy="306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2"/>
          <p:cNvCxnSpPr/>
          <p:nvPr/>
        </p:nvCxnSpPr>
        <p:spPr>
          <a:xfrm rot="10800000">
            <a:off x="303000" y="762150"/>
            <a:ext cx="0" cy="74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2"/>
          <p:cNvSpPr txBox="1"/>
          <p:nvPr/>
        </p:nvSpPr>
        <p:spPr>
          <a:xfrm>
            <a:off x="1680525" y="1504950"/>
            <a:ext cx="56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4294967295" type="title"/>
          </p:nvPr>
        </p:nvSpPr>
        <p:spPr>
          <a:xfrm>
            <a:off x="459630" y="473450"/>
            <a:ext cx="81981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Formulas Avançadas</a:t>
            </a:r>
            <a:endParaRPr b="1" sz="2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188100" y="970100"/>
            <a:ext cx="3558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 rot="10800000">
            <a:off x="617750" y="1161475"/>
            <a:ext cx="0" cy="733500"/>
          </a:xfrm>
          <a:prstGeom prst="straightConnector1">
            <a:avLst/>
          </a:prstGeom>
          <a:noFill/>
          <a:ln cap="flat" cmpd="sng" w="38100">
            <a:solidFill>
              <a:srgbClr val="E83B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 txBox="1"/>
          <p:nvPr/>
        </p:nvSpPr>
        <p:spPr>
          <a:xfrm>
            <a:off x="770150" y="1137550"/>
            <a:ext cx="7692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Query, Arrayformula, Regexp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ARRAYFORMULA: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Definição: A função ARRAYFORMULA permite que você aplique uma fórmula a um intervalo de células inteiro, em vez de uma única célula. Isso é útil quando você deseja operar em várias células ao mesmo tempo, economizando tempo e simplificando cálculos complexos.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Sintaxe: ARRAYFORMULA(fórmula)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Exemplo: =ARRAYFORMULA(A1:A10 * B1:B10)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Funções e fórmulas do Excel em inglês e português (parte 1)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Funções e fórmulas do Excel em inglês e português (parte 2) (aprenderexcel.com.br)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