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00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052" autoAdjust="0"/>
  </p:normalViewPr>
  <p:slideViewPr>
    <p:cSldViewPr snapToGrid="0">
      <p:cViewPr>
        <p:scale>
          <a:sx n="50" d="100"/>
          <a:sy n="50" d="100"/>
        </p:scale>
        <p:origin x="137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1058B-DFDF-49C9-B00C-BE519E9AF64C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6475-2F6D-48B3-BAEA-871C0E92AA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8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UK </a:t>
            </a:r>
            <a:r>
              <a:rPr lang="fr-FR" dirty="0" err="1"/>
              <a:t>target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net-</a:t>
            </a:r>
            <a:r>
              <a:rPr lang="fr-FR" dirty="0" err="1"/>
              <a:t>zero</a:t>
            </a:r>
            <a:r>
              <a:rPr lang="fr-FR" dirty="0"/>
              <a:t> by 2050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needs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find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carbon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heat</a:t>
            </a:r>
            <a:r>
              <a:rPr lang="fr-FR" dirty="0">
                <a:sym typeface="Wingdings" panose="05000000000000000000" pitchFamily="2" charset="2"/>
              </a:rPr>
              <a:t> sources. Coal mines a good solution as </a:t>
            </a:r>
            <a:r>
              <a:rPr lang="fr-FR" dirty="0" err="1">
                <a:sym typeface="Wingdings" panose="05000000000000000000" pitchFamily="2" charset="2"/>
              </a:rPr>
              <a:t>it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contains</a:t>
            </a:r>
            <a:r>
              <a:rPr lang="fr-FR" dirty="0">
                <a:sym typeface="Wingdings" panose="05000000000000000000" pitchFamily="2" charset="2"/>
              </a:rPr>
              <a:t> warm water </a:t>
            </a:r>
            <a:r>
              <a:rPr lang="fr-FR" dirty="0" err="1">
                <a:sym typeface="Wingdings" panose="05000000000000000000" pitchFamily="2" charset="2"/>
              </a:rPr>
              <a:t>than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could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used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domestic</a:t>
            </a:r>
            <a:r>
              <a:rPr lang="fr-FR" dirty="0">
                <a:sym typeface="Wingdings" panose="05000000000000000000" pitchFamily="2" charset="2"/>
              </a:rPr>
              <a:t> water and </a:t>
            </a:r>
            <a:r>
              <a:rPr lang="fr-FR" dirty="0" err="1">
                <a:sym typeface="Wingdings" panose="05000000000000000000" pitchFamily="2" charset="2"/>
              </a:rPr>
              <a:t>space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heating</a:t>
            </a:r>
            <a:r>
              <a:rPr lang="fr-FR" dirty="0">
                <a:sym typeface="Wingdings" panose="05000000000000000000" pitchFamily="2" charset="2"/>
              </a:rPr>
              <a:t>, and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available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everywhere</a:t>
            </a:r>
            <a:r>
              <a:rPr lang="fr-FR" dirty="0">
                <a:sym typeface="Wingdings" panose="05000000000000000000" pitchFamily="2" charset="2"/>
              </a:rPr>
              <a:t> (25% of the UK </a:t>
            </a:r>
            <a:r>
              <a:rPr lang="fr-FR" dirty="0" err="1">
                <a:sym typeface="Wingdings" panose="05000000000000000000" pitchFamily="2" charset="2"/>
              </a:rPr>
              <a:t>populatio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lives</a:t>
            </a:r>
            <a:r>
              <a:rPr lang="fr-FR" dirty="0">
                <a:sym typeface="Wingdings" panose="05000000000000000000" pitchFamily="2" charset="2"/>
              </a:rPr>
              <a:t> in former </a:t>
            </a:r>
            <a:r>
              <a:rPr lang="fr-FR" dirty="0" err="1">
                <a:sym typeface="Wingdings" panose="05000000000000000000" pitchFamily="2" charset="2"/>
              </a:rPr>
              <a:t>mining</a:t>
            </a:r>
            <a:r>
              <a:rPr lang="fr-FR" dirty="0">
                <a:sym typeface="Wingdings" panose="05000000000000000000" pitchFamily="2" charset="2"/>
              </a:rPr>
              <a:t> areas)</a:t>
            </a:r>
          </a:p>
          <a:p>
            <a:pPr marL="171450" indent="-171450"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Recent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studies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showed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that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their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was</a:t>
            </a:r>
            <a:r>
              <a:rPr lang="fr-FR" dirty="0">
                <a:sym typeface="Wingdings" panose="05000000000000000000" pitchFamily="2" charset="2"/>
              </a:rPr>
              <a:t> no </a:t>
            </a:r>
            <a:r>
              <a:rPr lang="fr-FR" dirty="0" err="1">
                <a:sym typeface="Wingdings" panose="05000000000000000000" pitchFamily="2" charset="2"/>
              </a:rPr>
              <a:t>clear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correlation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between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depth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temperature</a:t>
            </a:r>
            <a:r>
              <a:rPr lang="fr-FR" dirty="0">
                <a:sym typeface="Wingdings" panose="05000000000000000000" pitchFamily="2" charset="2"/>
              </a:rPr>
              <a:t> of mine water(</a:t>
            </a:r>
            <a:r>
              <a:rPr lang="en-GB" dirty="0"/>
              <a:t>For a same depth, large range of temperature measured in coalfield ).</a:t>
            </a:r>
            <a:r>
              <a:rPr lang="fr-FR" dirty="0">
                <a:sym typeface="Wingdings" panose="05000000000000000000" pitchFamily="2" charset="2"/>
              </a:rPr>
              <a:t> But </a:t>
            </a:r>
            <a:r>
              <a:rPr lang="fr-FR" dirty="0" err="1">
                <a:sym typeface="Wingdings" panose="05000000000000000000" pitchFamily="2" charset="2"/>
              </a:rPr>
              <a:t>understand</a:t>
            </a:r>
            <a:r>
              <a:rPr lang="fr-FR" dirty="0">
                <a:sym typeface="Wingdings" panose="05000000000000000000" pitchFamily="2" charset="2"/>
              </a:rPr>
              <a:t> the </a:t>
            </a:r>
            <a:r>
              <a:rPr lang="fr-FR" dirty="0" err="1">
                <a:sym typeface="Wingdings" panose="05000000000000000000" pitchFamily="2" charset="2"/>
              </a:rPr>
              <a:t>temperature</a:t>
            </a:r>
            <a:r>
              <a:rPr lang="fr-FR" dirty="0">
                <a:sym typeface="Wingdings" panose="05000000000000000000" pitchFamily="2" charset="2"/>
              </a:rPr>
              <a:t> distribution in mines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essential to </a:t>
            </a:r>
            <a:r>
              <a:rPr lang="fr-FR" dirty="0" err="1">
                <a:sym typeface="Wingdings" panose="05000000000000000000" pitchFamily="2" charset="2"/>
              </a:rPr>
              <a:t>understand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its</a:t>
            </a:r>
            <a:r>
              <a:rPr lang="fr-FR" dirty="0">
                <a:sym typeface="Wingdings" panose="05000000000000000000" pitchFamily="2" charset="2"/>
              </a:rPr>
              <a:t> long-</a:t>
            </a:r>
            <a:r>
              <a:rPr lang="fr-FR" dirty="0" err="1">
                <a:sym typeface="Wingdings" panose="05000000000000000000" pitchFamily="2" charset="2"/>
              </a:rPr>
              <a:t>term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heat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potential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aim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PhD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therefore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err="1"/>
              <a:t>What</a:t>
            </a:r>
            <a:r>
              <a:rPr lang="fr-FR" dirty="0"/>
              <a:t> are the key </a:t>
            </a:r>
            <a:r>
              <a:rPr lang="fr-FR" dirty="0" err="1"/>
              <a:t>controls</a:t>
            </a:r>
            <a:r>
              <a:rPr lang="fr-FR" dirty="0"/>
              <a:t> on MW </a:t>
            </a:r>
            <a:r>
              <a:rPr lang="fr-FR" dirty="0" err="1"/>
              <a:t>temperature</a:t>
            </a:r>
            <a:r>
              <a:rPr lang="fr-FR" dirty="0"/>
              <a:t>: the </a:t>
            </a:r>
            <a:r>
              <a:rPr lang="fr-FR" dirty="0" err="1"/>
              <a:t>heat</a:t>
            </a:r>
            <a:r>
              <a:rPr lang="fr-FR" dirty="0"/>
              <a:t> sources and </a:t>
            </a:r>
            <a:r>
              <a:rPr lang="fr-FR" dirty="0" err="1"/>
              <a:t>heat</a:t>
            </a:r>
            <a:r>
              <a:rPr lang="fr-FR" dirty="0"/>
              <a:t> recharge </a:t>
            </a:r>
            <a:r>
              <a:rPr lang="fr-FR" dirty="0" err="1"/>
              <a:t>mechanisms</a:t>
            </a:r>
            <a:r>
              <a:rPr lang="fr-FR" dirty="0"/>
              <a:t>, </a:t>
            </a:r>
            <a:r>
              <a:rPr lang="en-GB" dirty="0">
                <a:sym typeface="Wingdings" panose="05000000000000000000" pitchFamily="2" charset="2"/>
              </a:rPr>
              <a:t>if not only the gradient?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err="1"/>
              <a:t>What</a:t>
            </a:r>
            <a:r>
              <a:rPr lang="fr-FR" dirty="0"/>
              <a:t> are the key mine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consider</a:t>
            </a:r>
            <a:r>
              <a:rPr lang="fr-FR" dirty="0"/>
              <a:t> to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</a:t>
            </a:r>
            <a:r>
              <a:rPr lang="fr-FR" dirty="0" err="1"/>
              <a:t>hydrogeological</a:t>
            </a:r>
            <a:r>
              <a:rPr lang="fr-FR" dirty="0"/>
              <a:t> and </a:t>
            </a:r>
            <a:r>
              <a:rPr lang="fr-FR" dirty="0" err="1"/>
              <a:t>heat</a:t>
            </a:r>
            <a:r>
              <a:rPr lang="fr-FR" dirty="0"/>
              <a:t> flow mine model (i.e. fracture zone, </a:t>
            </a:r>
            <a:r>
              <a:rPr lang="fr-FR" dirty="0" err="1"/>
              <a:t>interconnectivity</a:t>
            </a:r>
            <a:r>
              <a:rPr lang="fr-FR" dirty="0"/>
              <a:t> of </a:t>
            </a:r>
            <a:r>
              <a:rPr lang="fr-FR" dirty="0" err="1"/>
              <a:t>workings</a:t>
            </a:r>
            <a:r>
              <a:rPr lang="fr-FR" dirty="0"/>
              <a:t> and mines, type of </a:t>
            </a:r>
            <a:r>
              <a:rPr lang="fr-FR" dirty="0" err="1"/>
              <a:t>workings</a:t>
            </a:r>
            <a:r>
              <a:rPr lang="fr-FR" dirty="0"/>
              <a:t>)?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, </a:t>
            </a:r>
            <a:r>
              <a:rPr lang="fr-FR" dirty="0" err="1"/>
              <a:t>residence</a:t>
            </a:r>
            <a:r>
              <a:rPr lang="fr-FR" dirty="0"/>
              <a:t> time of water and </a:t>
            </a:r>
            <a:r>
              <a:rPr lang="fr-FR" dirty="0" err="1"/>
              <a:t>pumping</a:t>
            </a:r>
            <a:r>
              <a:rPr lang="fr-FR" dirty="0"/>
              <a:t> on the </a:t>
            </a:r>
            <a:r>
              <a:rPr lang="fr-FR" dirty="0" err="1"/>
              <a:t>temperature</a:t>
            </a:r>
            <a:r>
              <a:rPr lang="fr-FR" dirty="0"/>
              <a:t> gradient?</a:t>
            </a:r>
          </a:p>
          <a:p>
            <a:pPr marL="0" lvl="0" indent="0">
              <a:buFontTx/>
              <a:buNone/>
            </a:pPr>
            <a:r>
              <a:rPr lang="fr-FR" dirty="0"/>
              <a:t>To </a:t>
            </a:r>
            <a:r>
              <a:rPr lang="fr-FR" dirty="0" err="1"/>
              <a:t>answers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questions,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numerical</a:t>
            </a:r>
            <a:r>
              <a:rPr lang="fr-FR" dirty="0"/>
              <a:t> modeling. The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the impact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(</a:t>
            </a:r>
            <a:r>
              <a:rPr lang="fr-FR" dirty="0" err="1"/>
              <a:t>geometries</a:t>
            </a:r>
            <a:r>
              <a:rPr lang="fr-FR" dirty="0"/>
              <a:t>, rock </a:t>
            </a:r>
            <a:r>
              <a:rPr lang="fr-FR" dirty="0" err="1"/>
              <a:t>properties</a:t>
            </a:r>
            <a:r>
              <a:rPr lang="fr-FR" dirty="0"/>
              <a:t>), on the </a:t>
            </a:r>
            <a:r>
              <a:rPr lang="fr-FR" dirty="0" err="1"/>
              <a:t>temperature</a:t>
            </a:r>
            <a:r>
              <a:rPr lang="fr-FR" dirty="0"/>
              <a:t> profiles 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coal</a:t>
            </a:r>
            <a:r>
              <a:rPr lang="fr-FR" dirty="0"/>
              <a:t> </a:t>
            </a:r>
            <a:r>
              <a:rPr lang="fr-FR" dirty="0" err="1"/>
              <a:t>authority</a:t>
            </a:r>
            <a:r>
              <a:rPr lang="fr-FR" dirty="0"/>
              <a:t>) and the </a:t>
            </a:r>
            <a:r>
              <a:rPr lang="fr-FR" dirty="0" err="1"/>
              <a:t>energy</a:t>
            </a:r>
            <a:r>
              <a:rPr lang="fr-FR" dirty="0"/>
              <a:t> change in the model. I </a:t>
            </a:r>
            <a:r>
              <a:rPr lang="fr-FR" dirty="0" err="1"/>
              <a:t>started</a:t>
            </a:r>
            <a:r>
              <a:rPr lang="fr-FR" dirty="0"/>
              <a:t> to do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simple 2D </a:t>
            </a:r>
            <a:r>
              <a:rPr lang="fr-FR" dirty="0" err="1"/>
              <a:t>models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6475-2F6D-48B3-BAEA-871C0E92AA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8D51-A613-4B4E-B5C5-C702B940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C00040-9A7A-4A19-9080-8E6022E7F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8BDDE-F145-4C7D-96A7-39E2E8C3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C3AB5-0A85-4A4F-82B1-C1B7A098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CC8D8-8415-41B4-A46D-158D8FF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98F3A-3A77-4AFA-BBEF-6614DB47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FFC251-A16D-477F-BE9A-7BDC962C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0C751-6D45-4F62-B559-3462E69A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CF6CE-4997-456B-A04B-D84D553D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D1361-2665-423D-B8C4-7380B14B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8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4D69D-C1D3-4067-8AFB-3F5DBD819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582BCE-E742-47A1-B34C-73548359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C8EE1-4185-4D31-89B9-9FAA0D39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F5A6F-BDE5-46F7-8BA8-2B9751D2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9CF20-5F71-480E-B3FE-1C3CA7D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E02D5-FC79-4FF3-9314-D629AB34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93329-DC1A-4366-9822-1E17515A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846FE-F11F-407D-9B67-ABFD9B5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A36B6-C664-410C-B34D-70F29EA0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BDE09-E311-4833-AF58-E306C08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CFC7A-DCFA-4025-8309-A5EC5B26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6192B-E05F-4A49-B164-90216EFC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AEDD2-423B-4DE5-ADEC-F6541A2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D953B-4EE9-47A5-85D1-94333CEF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8ADFE-097B-4DE9-A90F-C51CD9A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ADCC8-019A-46AE-BEEB-6CA4786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2DF02-6BFA-4B0C-BF9C-CB774304E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8D22E-2BB3-4CC5-AB99-8AE8ADC5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838D6B-1852-4E4D-8AF1-C8B72E36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75C72B-CB41-4D2E-B689-B75ED707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0FD6DF-F725-40AD-9D37-8BE4EDE5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7E7-1FB5-4DAB-8895-0FFD2F2B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D64A53-8F9E-4D93-937F-0D771294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150790-AC81-4D15-B4A0-6D8D9AC0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8A5D36-3688-4DA8-91DC-7260AF004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F7D396-487B-49B2-9DE1-AC6939329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167F75-3477-4B8E-8B4C-BD230DB8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BDAD78-1CB7-4BCB-B526-F37A5B79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11BBC-ECD9-4612-985D-B2A3C149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7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74BA1-F4FD-4FBB-8A08-17EF71B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4AD8D2-B306-409E-B52D-915D09D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5AFDD0-90F3-4745-B61E-0CC3506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740106-93A3-4CB5-88E8-F3D0B43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A96AEA-EAAB-495A-AE6E-788FDC9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836DAA-1C68-4473-9FED-52BD6860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BEC11E-0061-47CE-A619-4D6B676B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3C015-732D-4A81-8DDB-9B36F241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CD35B-E5B0-4E6B-B853-B10302F4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A5F45-A06F-421C-ACA7-493BFA2A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8B468-EAE9-423C-9172-5AC8C089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6007C4-04D0-469C-81E1-2B78FC48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A06E6F-322E-4447-B64B-FB42F32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F9DFA-D943-4048-929E-15B62D8D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AF291A-DAF9-456D-9F72-9F6DD8981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47234E-C390-4A1D-B483-9AA9077E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F2381-563C-4058-A54E-F7EF13B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3F0A7-81B9-4571-BF82-E3A45A30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D0D837-E727-4D7C-A3A0-FE1EDC8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EF62B-AC46-4EE7-9025-A4221C4E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B742A-6AE9-47AA-93BB-E815CC0D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6820E1-8F40-4255-B3FE-876649833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730F-997D-477E-B607-F7B3DD2D5EC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67FEA-C7DE-46A0-9BDD-EAF0ECACD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64D04-0695-43ED-AE3B-C7925080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E378-A074-4200-A2EE-7BC31268E1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1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7B1AA1-2886-4674-912D-736E3D98D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69" b="17152"/>
          <a:stretch/>
        </p:blipFill>
        <p:spPr>
          <a:xfrm>
            <a:off x="4778" y="29233"/>
            <a:ext cx="4943475" cy="13004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3B4C21-C653-42F0-B5B2-3929A803F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5" t="6980" r="51322" b="5057"/>
          <a:stretch/>
        </p:blipFill>
        <p:spPr>
          <a:xfrm>
            <a:off x="7977739" y="3599586"/>
            <a:ext cx="3369584" cy="29787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DF76CD6-CEE3-40AF-BBE2-A453F03FF9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64" r="15345"/>
          <a:stretch/>
        </p:blipFill>
        <p:spPr>
          <a:xfrm>
            <a:off x="5213869" y="1026759"/>
            <a:ext cx="2036448" cy="24540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8DFC295-486A-4DED-8CD6-A184CDED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" y="1375433"/>
            <a:ext cx="2825596" cy="1962150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173D02-42F5-407F-A485-AA7305DE5094}"/>
              </a:ext>
            </a:extLst>
          </p:cNvPr>
          <p:cNvCxnSpPr>
            <a:cxnSpLocks/>
          </p:cNvCxnSpPr>
          <p:nvPr/>
        </p:nvCxnSpPr>
        <p:spPr>
          <a:xfrm>
            <a:off x="144731" y="2563073"/>
            <a:ext cx="325120" cy="35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AE60E607-3B0A-4B00-A8AA-F59EF6966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875" y="1331615"/>
            <a:ext cx="2188913" cy="21272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B3F75D-1400-4BA5-8831-43833F600FA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4229" y="548621"/>
            <a:ext cx="4620982" cy="3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58C22-CC40-4ED4-AB19-C0ED3D190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4835" y="29233"/>
            <a:ext cx="5440046" cy="60445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77C68DE1-07C2-4A20-A23D-2775D8365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2" y="3502686"/>
            <a:ext cx="5548825" cy="86743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C57E1A0-43F2-43B8-BCC7-160CA4151A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3733" y="3727394"/>
            <a:ext cx="473118" cy="64272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CAA2DE8A-E5B8-4FE6-9E68-2D5139585C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9327" y="3502686"/>
            <a:ext cx="1899393" cy="317253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009F6AD-94AE-452E-8F4C-2DDDC2ED39C6}"/>
              </a:ext>
            </a:extLst>
          </p:cNvPr>
          <p:cNvSpPr txBox="1"/>
          <p:nvPr/>
        </p:nvSpPr>
        <p:spPr>
          <a:xfrm>
            <a:off x="6232093" y="374304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© Coal </a:t>
            </a:r>
            <a:r>
              <a:rPr lang="fr-FR" sz="1100" dirty="0" err="1"/>
              <a:t>Authority</a:t>
            </a:r>
            <a:endParaRPr lang="en-GB" sz="1100" dirty="0"/>
          </a:p>
        </p:txBody>
      </p:sp>
      <p:pic>
        <p:nvPicPr>
          <p:cNvPr id="48" name="image19.png">
            <a:extLst>
              <a:ext uri="{FF2B5EF4-FFF2-40B4-BE49-F238E27FC236}">
                <a16:creationId xmlns:a16="http://schemas.microsoft.com/office/drawing/2014/main" id="{53D8EB67-F95C-470A-B190-60CC8BBB7A52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29081" y="4336678"/>
            <a:ext cx="3725186" cy="2530905"/>
          </a:xfrm>
          <a:prstGeom prst="rect">
            <a:avLst/>
          </a:prstGeom>
          <a:ln/>
        </p:spPr>
      </p:pic>
      <p:pic>
        <p:nvPicPr>
          <p:cNvPr id="50" name="Picture 2" descr="UK Coal Measures">
            <a:extLst>
              <a:ext uri="{FF2B5EF4-FFF2-40B4-BE49-F238E27FC236}">
                <a16:creationId xmlns:a16="http://schemas.microsoft.com/office/drawing/2014/main" id="{11E5FA03-7BD7-4329-B261-F212FC48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19" y="3858302"/>
            <a:ext cx="1742919" cy="29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E8CEC28-2DE8-48A9-9468-752C07EFE098}"/>
              </a:ext>
            </a:extLst>
          </p:cNvPr>
          <p:cNvSpPr/>
          <p:nvPr/>
        </p:nvSpPr>
        <p:spPr>
          <a:xfrm>
            <a:off x="4991308" y="13994"/>
            <a:ext cx="7200692" cy="3509682"/>
          </a:xfrm>
          <a:prstGeom prst="rect">
            <a:avLst/>
          </a:prstGeom>
          <a:solidFill>
            <a:srgbClr val="AFABAB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659CB9-CB5C-4724-B92E-FBBE8DC26859}"/>
              </a:ext>
            </a:extLst>
          </p:cNvPr>
          <p:cNvSpPr/>
          <p:nvPr/>
        </p:nvSpPr>
        <p:spPr>
          <a:xfrm>
            <a:off x="2789" y="3523675"/>
            <a:ext cx="12188621" cy="3313429"/>
          </a:xfrm>
          <a:prstGeom prst="rect">
            <a:avLst/>
          </a:prstGeom>
          <a:solidFill>
            <a:srgbClr val="AFABAB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8DDC43-77B6-4F98-818E-6E9C2D0653AF}"/>
              </a:ext>
            </a:extLst>
          </p:cNvPr>
          <p:cNvSpPr/>
          <p:nvPr/>
        </p:nvSpPr>
        <p:spPr>
          <a:xfrm>
            <a:off x="-39900" y="13787"/>
            <a:ext cx="5031208" cy="3504139"/>
          </a:xfrm>
          <a:prstGeom prst="rect">
            <a:avLst/>
          </a:prstGeom>
          <a:solidFill>
            <a:srgbClr val="AFABAB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4" grpId="0" animBg="1"/>
      <p:bldP spid="6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250</Words>
  <Application>Microsoft Office PowerPoint</Application>
  <PresentationFormat>Grand écran</PresentationFormat>
  <Paragraphs>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Mylène RECEVEUR</dc:creator>
  <cp:lastModifiedBy>Mylène RECEVEUR</cp:lastModifiedBy>
  <cp:revision>12</cp:revision>
  <dcterms:created xsi:type="dcterms:W3CDTF">2020-10-09T11:07:54Z</dcterms:created>
  <dcterms:modified xsi:type="dcterms:W3CDTF">2020-10-12T15:11:38Z</dcterms:modified>
</cp:coreProperties>
</file>