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009999"/>
    <a:srgbClr val="C0C0C0"/>
    <a:srgbClr val="0033CC"/>
    <a:srgbClr val="B2B2B2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45" autoAdjust="0"/>
  </p:normalViewPr>
  <p:slideViewPr>
    <p:cSldViewPr>
      <p:cViewPr varScale="1">
        <p:scale>
          <a:sx n="124" d="100"/>
          <a:sy n="124" d="100"/>
        </p:scale>
        <p:origin x="-13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446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C614D2-0A92-4DB1-AFA0-9CF8AC9330F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710"/>
            <a:ext cx="5438775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B5DA-7455-49EE-988F-F5046266C7F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648D-08CD-4603-A05C-D9A686780DAA}" type="slidenum">
              <a:rPr lang="en-GB"/>
              <a:pPr/>
              <a:t>1</a:t>
            </a:fld>
            <a:endParaRPr lang="en-GB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Presentation Title Screen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2C2249-4897-423C-B3ED-EFC4D65F7FD4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2CFB0D-1520-4327-8296-09D9C67B1F33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2B9D7-BEAA-487F-A3B9-EF17E605EB3A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25" y="6554788"/>
            <a:ext cx="2940050" cy="279400"/>
          </a:xfrm>
        </p:spPr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0238" y="6554788"/>
            <a:ext cx="4687887" cy="279400"/>
          </a:xfrm>
        </p:spPr>
        <p:txBody>
          <a:bodyPr/>
          <a:lstStyle>
            <a:lvl1pPr>
              <a:defRPr/>
            </a:lvl1pPr>
          </a:lstStyle>
          <a:p>
            <a:fld id="{B92BB18F-8B42-4EDA-92C5-1743EF96E1C4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04A12A-440C-489F-AD9D-2BCD03E568CF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5C69F4-D66F-46C7-BF17-26B30F4BA00F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21BB9E-0339-4919-BED3-9B7AEB7F8DFF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7B97D-D538-4F65-A3C0-B1842B59D42E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A82E32-52EA-451D-BA14-34139D2D4ABC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7B1529-D509-4C6D-BA11-42592DF6934B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F59425-D305-4568-8D2B-088D5F501285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C83682-43D2-49B1-8BB9-BFAB2BB57C7E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/>
          <p:cNvPicPr>
            <a:picLocks noChangeAspect="1" noChangeArrowheads="1"/>
          </p:cNvPicPr>
          <p:nvPr userDrawn="1"/>
        </p:nvPicPr>
        <p:blipFill>
          <a:blip r:embed="rId14" cstate="print"/>
          <a:srcRect b="44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625" y="6554788"/>
            <a:ext cx="29400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fld id="{A064F944-9099-465A-822F-6011C66EAE9E}" type="datetime4">
              <a:rPr lang="en-GB"/>
              <a:pPr/>
              <a:t>09 March 2012</a:t>
            </a:fld>
            <a:endParaRPr lang="en-GB" u="sng">
              <a:solidFill>
                <a:srgbClr val="009999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0238" y="6554788"/>
            <a:ext cx="46878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ED11FAB4-26BC-4854-9ADC-AA53CEF5D30B}" type="slidenum">
              <a:rPr lang="en-GB"/>
              <a:pPr/>
              <a:t>‹#›</a:t>
            </a:fld>
            <a:endParaRPr lang="en-GB" u="sng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068638"/>
            <a:ext cx="8642350" cy="1319212"/>
          </a:xfrm>
        </p:spPr>
        <p:txBody>
          <a:bodyPr/>
          <a:lstStyle/>
          <a:p>
            <a:fld id="{C21875BD-F70B-4BFA-90A1-944417839791}" type="datetime5">
              <a:rPr lang="en-GB" sz="2800" b="1">
                <a:solidFill>
                  <a:schemeClr val="hlink"/>
                </a:solidFill>
              </a:rPr>
              <a:pPr/>
              <a:t>9-Mar-12</a:t>
            </a:fld>
            <a:endParaRPr lang="en-GB" b="1">
              <a:solidFill>
                <a:schemeClr val="hlink"/>
              </a:solidFill>
            </a:endParaRPr>
          </a:p>
          <a:p>
            <a:pPr lvl="1"/>
            <a:endParaRPr lang="en-GB" sz="3200"/>
          </a:p>
          <a:p>
            <a:pPr lvl="1"/>
            <a:endParaRPr lang="en-GB" sz="32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50825" y="2205038"/>
            <a:ext cx="864235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Nottinghamshire Mine Water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5545138"/>
            <a:ext cx="46863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4089" t="7292" r="7551" b="10416"/>
          <a:stretch>
            <a:fillRect/>
          </a:stretch>
        </p:blipFill>
        <p:spPr bwMode="auto">
          <a:xfrm>
            <a:off x="1071538" y="1214422"/>
            <a:ext cx="7072362" cy="5321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71802" y="3000372"/>
            <a:ext cx="10102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A Winning</a:t>
            </a:r>
          </a:p>
          <a:p>
            <a:r>
              <a:rPr lang="en-GB" sz="1200" dirty="0" smtClean="0"/>
              <a:t>PUMP</a:t>
            </a:r>
          </a:p>
          <a:p>
            <a:r>
              <a:rPr lang="en-GB" sz="1200" dirty="0" smtClean="0"/>
              <a:t>150l/s</a:t>
            </a:r>
          </a:p>
          <a:p>
            <a:r>
              <a:rPr lang="en-GB" sz="1200" dirty="0" smtClean="0"/>
              <a:t>Good Quality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4929198"/>
            <a:ext cx="101021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Woodside</a:t>
            </a:r>
          </a:p>
          <a:p>
            <a:r>
              <a:rPr lang="en-GB" sz="1200" dirty="0" smtClean="0"/>
              <a:t>PUMP</a:t>
            </a:r>
          </a:p>
          <a:p>
            <a:r>
              <a:rPr lang="en-GB" sz="1200" dirty="0" smtClean="0"/>
              <a:t>100-150l/s</a:t>
            </a:r>
          </a:p>
          <a:p>
            <a:r>
              <a:rPr lang="en-GB" sz="1200" dirty="0" smtClean="0"/>
              <a:t>Good Quality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4286256"/>
            <a:ext cx="97456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Calverton</a:t>
            </a:r>
          </a:p>
          <a:p>
            <a:r>
              <a:rPr lang="en-GB" sz="1200" dirty="0" smtClean="0"/>
              <a:t>PUMP</a:t>
            </a:r>
          </a:p>
          <a:p>
            <a:r>
              <a:rPr lang="en-GB" sz="1200" dirty="0" smtClean="0"/>
              <a:t>100-150l/s</a:t>
            </a:r>
          </a:p>
          <a:p>
            <a:r>
              <a:rPr lang="en-GB" sz="1200" dirty="0" smtClean="0"/>
              <a:t>Saline Water</a:t>
            </a:r>
            <a:endParaRPr lang="en-GB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+mn-lt"/>
              </a:rPr>
              <a:t>Strategy</a:t>
            </a:r>
            <a:endParaRPr lang="en-GB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7"/>
            <a:ext cx="8186766" cy="4951427"/>
          </a:xfrm>
        </p:spPr>
        <p:txBody>
          <a:bodyPr/>
          <a:lstStyle/>
          <a:p>
            <a:r>
              <a:rPr lang="en-GB" dirty="0" smtClean="0"/>
              <a:t>Continue monitoring</a:t>
            </a:r>
          </a:p>
          <a:p>
            <a:r>
              <a:rPr lang="en-GB" dirty="0" smtClean="0"/>
              <a:t>Continue pumping at Woodside</a:t>
            </a:r>
          </a:p>
          <a:p>
            <a:r>
              <a:rPr lang="en-GB" dirty="0" smtClean="0"/>
              <a:t>Complete scheme at A Winning and start pumping</a:t>
            </a:r>
          </a:p>
          <a:p>
            <a:r>
              <a:rPr lang="en-GB" dirty="0" smtClean="0"/>
              <a:t>Evaluate need for more monitoring</a:t>
            </a:r>
          </a:p>
          <a:p>
            <a:r>
              <a:rPr lang="en-GB" dirty="0" smtClean="0"/>
              <a:t>Continue dialogue with EA re options</a:t>
            </a:r>
          </a:p>
          <a:p>
            <a:r>
              <a:rPr lang="en-GB" dirty="0" smtClean="0"/>
              <a:t>Engage wider stakeholders in discussions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65462"/>
            <a:ext cx="7858148" cy="55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ight Arrow 2"/>
          <p:cNvSpPr/>
          <p:nvPr/>
        </p:nvSpPr>
        <p:spPr>
          <a:xfrm>
            <a:off x="6286512" y="1643050"/>
            <a:ext cx="481826" cy="30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58016" y="157161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Probable water flow path</a:t>
            </a:r>
            <a:endParaRPr lang="en-GB" sz="1200" dirty="0"/>
          </a:p>
        </p:txBody>
      </p:sp>
      <p:sp>
        <p:nvSpPr>
          <p:cNvPr id="5" name="Right Arrow 4"/>
          <p:cNvSpPr/>
          <p:nvPr/>
        </p:nvSpPr>
        <p:spPr>
          <a:xfrm rot="2838987">
            <a:off x="2533153" y="2218487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9659584">
            <a:off x="4962045" y="3004305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5400000">
            <a:off x="1961649" y="3147181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2838987">
            <a:off x="2104524" y="4361627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2961782" y="4790255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16675148">
            <a:off x="4017651" y="5110698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21086830">
            <a:off x="5154013" y="4192722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20063737">
            <a:off x="3533285" y="4075875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4483177">
            <a:off x="4200677" y="3828139"/>
            <a:ext cx="677904" cy="192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000496" y="285728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Flow from western outcrop to deep concealed eastern mines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3-5 - Interconnection of coll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8429652" cy="5359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64" y="5857892"/>
            <a:ext cx="135732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Isolated Mines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43636" y="357166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Mine Connections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089" t="7292" r="7551" b="10416"/>
          <a:stretch>
            <a:fillRect/>
          </a:stretch>
        </p:blipFill>
        <p:spPr bwMode="auto">
          <a:xfrm>
            <a:off x="1000100" y="1357298"/>
            <a:ext cx="7143800" cy="5267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857752" y="214290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Monitoring Sites - </a:t>
            </a:r>
          </a:p>
          <a:p>
            <a:pPr algn="r"/>
            <a:r>
              <a:rPr lang="en-GB" sz="2000" dirty="0" smtClean="0"/>
              <a:t>Water level, Gas, Discharges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285728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Monitoring sites within the South Nottinghamshire Coalfield</a:t>
            </a:r>
            <a:endParaRPr lang="en-GB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1428736"/>
          <a:ext cx="8072494" cy="514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7"/>
                <a:gridCol w="1705859"/>
                <a:gridCol w="2838006"/>
                <a:gridCol w="1671242"/>
              </a:tblGrid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Site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County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Purpose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Data from 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Kirkby Drift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Gas Venting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1995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Winning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/ Future Pumping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Avenue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/>
                </a:tc>
              </a:tr>
              <a:tr h="25224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Clay Cross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Morton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Woodside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/ Pumping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1999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Calverton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/ Gas Extraction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Langton Shaft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Water Level / Gas Venting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Denby Hall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Oakwood Grange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Ormonde BHs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/ Gas Venting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Stanley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Radford BHs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Babbington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Moorgreen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Newstead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/ Gas Monitoring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Lodge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Pinxton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Derbyshire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/>
                </a:tc>
              </a:tr>
              <a:tr h="2574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Linby BH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Nottinghamshire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Water Level or Gas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86380" y="214290"/>
            <a:ext cx="331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Monitoring Rising Trends – overview all areas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4246488"/>
            <a:ext cx="12961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  <p:pic>
        <p:nvPicPr>
          <p:cNvPr id="1026" name="Picture 2" descr="G:\Department\Contracts\Ian Watson\presentations\Notts CC mar2012\South Notts General Mine Water 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45870"/>
            <a:ext cx="8928992" cy="545148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8161250" cy="500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0" y="214290"/>
            <a:ext cx="417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Modelling Results – central area of South </a:t>
            </a:r>
            <a:r>
              <a:rPr lang="en-GB" sz="2000" dirty="0" err="1" smtClean="0"/>
              <a:t>Notts</a:t>
            </a:r>
            <a:r>
              <a:rPr lang="en-GB" sz="2000" dirty="0" smtClean="0"/>
              <a:t> coalfield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393016" cy="512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143504" y="214290"/>
            <a:ext cx="359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Woodside water level trends, controlled by pumping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143932" cy="497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628" y="214290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/>
              <a:t>A Winning water level trends, pumping due to start 2012-13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266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Strategy</vt:lpstr>
    </vt:vector>
  </TitlesOfParts>
  <Company>The Coal Authority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www.groundstability.com </dc:title>
  <dc:creator>profile</dc:creator>
  <cp:lastModifiedBy>watsoi</cp:lastModifiedBy>
  <cp:revision>44</cp:revision>
  <dcterms:created xsi:type="dcterms:W3CDTF">2006-10-20T09:14:39Z</dcterms:created>
  <dcterms:modified xsi:type="dcterms:W3CDTF">2012-03-09T16:14:20Z</dcterms:modified>
</cp:coreProperties>
</file>