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370" autoAdjust="0"/>
  </p:normalViewPr>
  <p:slideViewPr>
    <p:cSldViewPr snapToGrid="0" snapToObjects="1">
      <p:cViewPr varScale="1">
        <p:scale>
          <a:sx n="106" d="100"/>
          <a:sy n="106" d="100"/>
        </p:scale>
        <p:origin x="176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BCC31-6D11-E447-8AF1-70AD1CC8F7AE}" type="datetimeFigureOut">
              <a:rPr lang="de-DE" smtClean="0"/>
              <a:t>19.10.2017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AC664-CD3A-B946-9695-2F2A8DE1EE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4705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changes in reservoir respond (e.g. pressure , </a:t>
                </a:r>
                <a:r>
                  <a:rPr lang="en-GB" sz="1200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GB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&gt; increased discharge </a:t>
                </a:r>
                <a:r>
                  <a:rPr lang="en-GB" sz="12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enthalpie,s</a:t>
                </a:r>
                <a:r>
                  <a:rPr lang="en-GB" sz="1200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boiling central production field</a:t>
                </a:r>
                <a:r>
                  <a:rPr lang="en-GB" dirty="0" smtClean="0"/>
                  <a:t> -</a:t>
                </a:r>
                <a:r>
                  <a:rPr lang="en-GB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&gt; two-phase regions (steam), cooler water inflow</a:t>
                </a:r>
                <a:r>
                  <a:rPr lang="en-GB" dirty="0" smtClean="0"/>
                  <a:t>)</a:t>
                </a:r>
              </a:p>
              <a:p>
                <a:pPr marL="0" marR="0" lvl="1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(Subduction Philippine Sea Plate under PMB)</a:t>
                </a:r>
              </a:p>
              <a:p>
                <a:pPr marL="0" marR="0" lvl="1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(Subduction </a:t>
                </a:r>
                <a:r>
                  <a:rPr lang="en-GB" sz="12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Sunda</a:t>
                </a:r>
                <a:r>
                  <a:rPr lang="en-GB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Plate under PMB))</a:t>
                </a:r>
              </a:p>
              <a:p>
                <a:pPr marL="0" marR="0" lvl="1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s-IS" dirty="0" smtClean="0"/>
                  <a:t>New strategies </a:t>
                </a:r>
                <a:r>
                  <a:rPr lang="en-GB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developed (e.g. interconnection steam lines, well </a:t>
                </a:r>
                <a:r>
                  <a:rPr lang="en-GB" sz="12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workovers</a:t>
                </a:r>
                <a:r>
                  <a:rPr lang="en-GB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steam production)</a:t>
                </a:r>
              </a:p>
              <a:p>
                <a:endParaRPr lang="is-I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changes in reservoir respond (e.g. pressure </a:t>
                </a:r>
                <a:r>
                  <a:rPr lang="en-GB" sz="1200" i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↓</a:t>
                </a:r>
                <a:r>
                  <a:rPr lang="en-GB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increased discharge enthalpies</a:t>
                </a:r>
                <a:r>
                  <a:rPr lang="en-GB" sz="1200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-</a:t>
                </a:r>
                <a:r>
                  <a:rPr lang="en-GB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&gt; boiling </a:t>
                </a:r>
                <a:r>
                  <a:rPr lang="en-GB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central production </a:t>
                </a:r>
                <a:r>
                  <a:rPr lang="en-GB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field</a:t>
                </a:r>
                <a:r>
                  <a:rPr lang="en-GB" dirty="0" smtClean="0"/>
                  <a:t> -</a:t>
                </a:r>
                <a:r>
                  <a:rPr lang="en-GB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&gt; two-phase regions (steam</a:t>
                </a:r>
                <a:r>
                  <a:rPr lang="en-GB" sz="1200" i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↑</a:t>
                </a:r>
                <a:r>
                  <a:rPr lang="en-GB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), BUT then pressure </a:t>
                </a:r>
                <a:r>
                  <a:rPr lang="en-GB" sz="1200" i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↓</a:t>
                </a:r>
                <a:r>
                  <a:rPr lang="en-GB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cooler water inflow -&gt; steam reduced again</a:t>
                </a:r>
                <a:r>
                  <a:rPr lang="en-GB" dirty="0" smtClean="0"/>
                  <a:t>)</a:t>
                </a:r>
                <a:endParaRPr lang="is-I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AC664-CD3A-B946-9695-2F2A8DE1EE5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405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0EDC-4DDD-6848-AC54-5DB1556EF0E3}" type="datetimeFigureOut">
              <a:rPr lang="de-DE" smtClean="0"/>
              <a:t>19.10.2017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6AB6-3399-0142-877C-A41A452D62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95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0EDC-4DDD-6848-AC54-5DB1556EF0E3}" type="datetimeFigureOut">
              <a:rPr lang="de-DE" smtClean="0"/>
              <a:t>19.10.2017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6AB6-3399-0142-877C-A41A452D62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70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0EDC-4DDD-6848-AC54-5DB1556EF0E3}" type="datetimeFigureOut">
              <a:rPr lang="de-DE" smtClean="0"/>
              <a:t>19.10.2017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6AB6-3399-0142-877C-A41A452D62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52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0EDC-4DDD-6848-AC54-5DB1556EF0E3}" type="datetimeFigureOut">
              <a:rPr lang="de-DE" smtClean="0"/>
              <a:t>19.10.2017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6AB6-3399-0142-877C-A41A452D62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62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0EDC-4DDD-6848-AC54-5DB1556EF0E3}" type="datetimeFigureOut">
              <a:rPr lang="de-DE" smtClean="0"/>
              <a:t>19.10.2017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6AB6-3399-0142-877C-A41A452D62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91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0EDC-4DDD-6848-AC54-5DB1556EF0E3}" type="datetimeFigureOut">
              <a:rPr lang="de-DE" smtClean="0"/>
              <a:t>19.10.2017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6AB6-3399-0142-877C-A41A452D62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15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0EDC-4DDD-6848-AC54-5DB1556EF0E3}" type="datetimeFigureOut">
              <a:rPr lang="de-DE" smtClean="0"/>
              <a:t>19.10.2017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6AB6-3399-0142-877C-A41A452D62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09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0EDC-4DDD-6848-AC54-5DB1556EF0E3}" type="datetimeFigureOut">
              <a:rPr lang="de-DE" smtClean="0"/>
              <a:t>19.10.2017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6AB6-3399-0142-877C-A41A452D62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44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0EDC-4DDD-6848-AC54-5DB1556EF0E3}" type="datetimeFigureOut">
              <a:rPr lang="de-DE" smtClean="0"/>
              <a:t>19.10.2017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6AB6-3399-0142-877C-A41A452D62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99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0EDC-4DDD-6848-AC54-5DB1556EF0E3}" type="datetimeFigureOut">
              <a:rPr lang="de-DE" smtClean="0"/>
              <a:t>19.10.2017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6AB6-3399-0142-877C-A41A452D62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54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0EDC-4DDD-6848-AC54-5DB1556EF0E3}" type="datetimeFigureOut">
              <a:rPr lang="de-DE" smtClean="0"/>
              <a:t>19.10.2017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6AB6-3399-0142-877C-A41A452D62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89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00EDC-4DDD-6848-AC54-5DB1556EF0E3}" type="datetimeFigureOut">
              <a:rPr lang="de-DE" smtClean="0"/>
              <a:t>19.10.2017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16AB6-3399-0142-877C-A41A452D62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20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624" y="75628"/>
            <a:ext cx="8229600" cy="589944"/>
          </a:xfrm>
        </p:spPr>
        <p:txBody>
          <a:bodyPr>
            <a:normAutofit fontScale="90000"/>
          </a:bodyPr>
          <a:lstStyle/>
          <a:p>
            <a:r>
              <a:rPr lang="is-I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Tongonan</a:t>
            </a:r>
            <a:r>
              <a:rPr lang="is-I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s-I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geothermal</a:t>
            </a:r>
            <a:r>
              <a:rPr lang="is-I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s-I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reservoir</a:t>
            </a:r>
            <a:r>
              <a:rPr lang="is-I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s-I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Philippines</a:t>
            </a:r>
            <a:r>
              <a:rPr lang="is-IS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s-I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s-IS" sz="1400" dirty="0" err="1"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lang="is-I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s-IS" sz="1400" dirty="0" err="1">
                <a:latin typeface="Arial" panose="020B0604020202020204" pitchFamily="34" charset="0"/>
                <a:cs typeface="Arial" panose="020B0604020202020204" pitchFamily="34" charset="0"/>
              </a:rPr>
              <a:t>Rienzo</a:t>
            </a:r>
            <a:r>
              <a:rPr lang="is-IS" sz="1400" dirty="0">
                <a:latin typeface="Arial" panose="020B0604020202020204" pitchFamily="34" charset="0"/>
                <a:cs typeface="Arial" panose="020B0604020202020204" pitchFamily="34" charset="0"/>
              </a:rPr>
              <a:t> D.I., </a:t>
            </a:r>
            <a:r>
              <a:rPr lang="is-I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Dirscherl M., </a:t>
            </a:r>
            <a:r>
              <a:rPr lang="is-I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Preine</a:t>
            </a:r>
            <a:r>
              <a:rPr lang="is-I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s-I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J., </a:t>
            </a:r>
            <a:r>
              <a:rPr lang="is-I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Receveur</a:t>
            </a:r>
            <a:r>
              <a:rPr lang="is-I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M., </a:t>
            </a:r>
            <a:r>
              <a:rPr lang="is-I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Repczynska</a:t>
            </a:r>
            <a:r>
              <a:rPr lang="is-I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M.M.</a:t>
            </a:r>
            <a:endParaRPr lang="is-I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138" y="661895"/>
            <a:ext cx="5917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Location: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 central highlands of Leyte province/island (Eastern </a:t>
            </a:r>
            <a:r>
              <a:rPr lang="en-GB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Visayas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region)</a:t>
            </a:r>
          </a:p>
          <a:p>
            <a:endParaRPr lang="en-GB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Geological Setting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Within tectonically active Philippine Mobile Belt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Eastern bound: Philippine Trench                            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Western bound: Manila Trench, Negros Trench, </a:t>
            </a:r>
            <a:r>
              <a:rPr lang="en-GB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Cotabato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Trench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Philippine Fault Zone (NW-SE)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Hosted by andesitic volcano-sedimentary units intruded by </a:t>
            </a:r>
            <a:r>
              <a:rPr lang="en-GB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microdioritic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dykes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1" y="2492422"/>
            <a:ext cx="2017290" cy="2013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" y="4524153"/>
            <a:ext cx="2206197" cy="23352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397317" y="2445043"/>
                <a:ext cx="6496857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n-GB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  <a:r>
                  <a:rPr lang="en-GB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171450" lvl="1" indent="-171450">
                  <a:buFont typeface="Arial" panose="020B0604020202020204" pitchFamily="34" charset="0"/>
                  <a:buChar char="•"/>
                </a:pPr>
                <a:r>
                  <a:rPr lang="en-GB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One </a:t>
                </a:r>
                <a:r>
                  <a:rPr lang="en-GB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of largest water-dominated </a:t>
                </a:r>
                <a:r>
                  <a:rPr lang="en-GB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systems in the world</a:t>
                </a:r>
                <a:endParaRPr lang="en-GB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lvl="1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2 hydrothermal </a:t>
                </a:r>
                <a:r>
                  <a:rPr lang="en-GB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systems in Leyte Geothermal Production Field: </a:t>
                </a:r>
                <a:r>
                  <a:rPr lang="en-GB" sz="1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Tongonan</a:t>
                </a:r>
                <a:r>
                  <a:rPr lang="en-GB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GB" sz="1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Mahanagdong</a:t>
                </a:r>
                <a:r>
                  <a:rPr lang="en-GB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171450" lvl="1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GB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roduction sectors </a:t>
                </a:r>
                <a:r>
                  <a:rPr lang="en-GB" sz="12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Tongonan</a:t>
                </a:r>
                <a:r>
                  <a:rPr lang="en-GB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(15 km</a:t>
                </a:r>
                <a:r>
                  <a:rPr lang="en-GB" sz="1200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GB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): Upper </a:t>
                </a:r>
                <a:r>
                  <a:rPr lang="en-GB" sz="1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Mahiao</a:t>
                </a:r>
                <a:r>
                  <a:rPr lang="en-GB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, Tongonan-1, </a:t>
                </a:r>
                <a:r>
                  <a:rPr lang="en-GB" sz="1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Malitbog</a:t>
                </a:r>
                <a:r>
                  <a:rPr lang="en-GB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, South </a:t>
                </a:r>
                <a:r>
                  <a:rPr lang="en-GB" sz="12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Sambaloran</a:t>
                </a:r>
                <a:endParaRPr lang="en-GB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lvl="1" indent="-171450">
                  <a:buFont typeface="Arial" panose="020B0604020202020204" pitchFamily="34" charset="0"/>
                  <a:buChar char="•"/>
                </a:pPr>
                <a:endParaRPr lang="en-GB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/>
                <a:r>
                  <a:rPr lang="en-GB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Reservoir characteristics:</a:t>
                </a:r>
              </a:p>
              <a:p>
                <a:pPr marL="171450" lvl="1" indent="-171450">
                  <a:buFont typeface="Arial" panose="020B0604020202020204" pitchFamily="34" charset="0"/>
                  <a:buChar char="•"/>
                </a:pPr>
                <a:r>
                  <a:rPr lang="en-GB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Stored </a:t>
                </a:r>
                <a:r>
                  <a:rPr lang="en-GB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heat </a:t>
                </a:r>
                <a:r>
                  <a:rPr lang="en-GB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capacity </a:t>
                </a:r>
                <a:r>
                  <a:rPr lang="en-GB" sz="12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Tongonan</a:t>
                </a:r>
                <a:r>
                  <a:rPr lang="en-GB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GB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590-740 </a:t>
                </a:r>
                <a:r>
                  <a:rPr lang="en-GB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MW</a:t>
                </a:r>
              </a:p>
              <a:p>
                <a:pPr marL="171450" lvl="1" indent="-171450">
                  <a:buFont typeface="Arial" panose="020B0604020202020204" pitchFamily="34" charset="0"/>
                  <a:buChar char="•"/>
                </a:pPr>
                <a:r>
                  <a:rPr lang="en-GB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Convective </a:t>
                </a:r>
                <a:r>
                  <a:rPr lang="en-GB" sz="12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upflow</a:t>
                </a:r>
                <a:r>
                  <a:rPr lang="en-GB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2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centered</a:t>
                </a:r>
                <a:r>
                  <a:rPr lang="en-GB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in area of Upper </a:t>
                </a:r>
                <a:r>
                  <a:rPr lang="en-GB" sz="12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Mahiao</a:t>
                </a:r>
                <a:r>
                  <a:rPr lang="en-GB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and Tongonan-1</a:t>
                </a:r>
              </a:p>
              <a:p>
                <a:pPr marL="171450" lvl="1" indent="-171450">
                  <a:buFont typeface="Arial" panose="020B0604020202020204" pitchFamily="34" charset="0"/>
                  <a:buChar char="•"/>
                </a:pPr>
                <a:r>
                  <a:rPr lang="fr-FR" sz="1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Lateral</a:t>
                </a:r>
                <a:r>
                  <a:rPr lang="fr-F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outflow</a:t>
                </a:r>
                <a:r>
                  <a:rPr lang="fr-F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toward</a:t>
                </a:r>
                <a:r>
                  <a:rPr lang="fr-F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Malitbog</a:t>
                </a:r>
                <a:r>
                  <a:rPr lang="fr-F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:r>
                  <a:rPr lang="fr-F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UM </a:t>
                </a:r>
                <a:endParaRPr lang="en-GB" sz="1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lvl="1" indent="-171450">
                  <a:buFont typeface="Arial" panose="020B0604020202020204" pitchFamily="34" charset="0"/>
                  <a:buChar char="•"/>
                </a:pPr>
                <a:r>
                  <a:rPr lang="en-GB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Up </a:t>
                </a:r>
                <a:r>
                  <a:rPr lang="en-GB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to </a:t>
                </a:r>
                <a:r>
                  <a:rPr lang="is-I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300°C (relatively constant over time, mostly 280°C contour</a:t>
                </a:r>
                <a:r>
                  <a:rPr lang="is-I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171450" lvl="1" indent="-171450">
                  <a:buFont typeface="Arial" panose="020B0604020202020204" pitchFamily="34" charset="0"/>
                  <a:buChar char="•"/>
                </a:pPr>
                <a:r>
                  <a:rPr lang="is-I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Fluid enthalpy : 1500-2700 kj/kg</a:t>
                </a:r>
              </a:p>
              <a:p>
                <a:pPr marL="0" lvl="1"/>
                <a:endParaRPr lang="en-GB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/>
                <a:r>
                  <a:rPr lang="en-GB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Current exploitation and management strategies:</a:t>
                </a:r>
              </a:p>
              <a:p>
                <a:pPr marL="171450" lvl="1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GB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xploration since 1960’s</a:t>
                </a:r>
              </a:p>
              <a:p>
                <a:pPr marL="171450" lvl="1" indent="-171450">
                  <a:buFont typeface="Arial" panose="020B0604020202020204" pitchFamily="34" charset="0"/>
                  <a:buChar char="•"/>
                </a:pPr>
                <a:r>
                  <a:rPr lang="en-GB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Commercial operation since 1983: Increased production over time led to changes in reservoir response </a:t>
                </a:r>
              </a:p>
              <a:p>
                <a:pPr marL="171450" lvl="1" indent="-171450">
                  <a:buFont typeface="Arial" panose="020B0604020202020204" pitchFamily="34" charset="0"/>
                  <a:buChar char="•"/>
                </a:pPr>
                <a:r>
                  <a:rPr lang="en-GB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Adaption strategies</a:t>
                </a:r>
              </a:p>
              <a:p>
                <a:pPr marL="171450" lvl="1" indent="-171450">
                  <a:buFont typeface="Arial" panose="020B0604020202020204" pitchFamily="34" charset="0"/>
                  <a:buChar char="•"/>
                </a:pPr>
                <a:r>
                  <a:rPr lang="en-GB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LGPF </a:t>
                </a:r>
                <a:r>
                  <a:rPr lang="en-GB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provides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~</m:t>
                    </m:r>
                  </m:oMath>
                </a14:m>
                <a:r>
                  <a:rPr lang="en-GB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37 % installed geothermal capacity </a:t>
                </a:r>
                <a:r>
                  <a:rPr lang="en-GB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 Philippines</a:t>
                </a:r>
              </a:p>
              <a:p>
                <a:pPr marL="171450" lvl="1" indent="-171450">
                  <a:buFont typeface="Arial" panose="020B0604020202020204" pitchFamily="34" charset="0"/>
                  <a:buChar char="•"/>
                </a:pPr>
                <a:r>
                  <a:rPr lang="en-GB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 power plants – Total installed capacity: 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~</m:t>
                    </m:r>
                  </m:oMath>
                </a14:m>
                <a:r>
                  <a:rPr lang="en-GB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710 </a:t>
                </a:r>
                <a:r>
                  <a:rPr lang="en-GB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MW</a:t>
                </a:r>
              </a:p>
              <a:p>
                <a:pPr marL="1714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Total mass extraction rate: 5Mt/month - Total brine injection rate: 2 Mt/month (2000</a:t>
                </a:r>
                <a:r>
                  <a: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GB" sz="1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lvl="1" indent="-171450">
                  <a:buFont typeface="Arial" panose="020B0604020202020204" pitchFamily="34" charset="0"/>
                  <a:buChar char="•"/>
                </a:pPr>
                <a:endParaRPr lang="en-GB" sz="1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lvl="1" indent="-171450">
                  <a:buFont typeface="Arial" panose="020B0604020202020204" pitchFamily="34" charset="0"/>
                  <a:buChar char="•"/>
                </a:pPr>
                <a:endParaRPr lang="is-IS" sz="1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lvl="1" indent="-171450">
                  <a:buFont typeface="Arial" panose="020B0604020202020204" pitchFamily="34" charset="0"/>
                  <a:buChar char="•"/>
                </a:pPr>
                <a:endParaRPr lang="en-GB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is-I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317" y="2445043"/>
                <a:ext cx="6496857" cy="4801314"/>
              </a:xfrm>
              <a:prstGeom prst="rect">
                <a:avLst/>
              </a:prstGeom>
              <a:blipFill>
                <a:blip r:embed="rId5"/>
                <a:stretch>
                  <a:fillRect t="-1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397317" y="6611084"/>
            <a:ext cx="7267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References: Uribe et al., 2015; </a:t>
            </a:r>
            <a:r>
              <a:rPr lang="en-GB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Dacillo</a:t>
            </a:r>
            <a:r>
              <a:rPr lang="en-GB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et al., 2010; Ana et al., 1999; Austria et al., 2015; </a:t>
            </a:r>
            <a:r>
              <a:rPr lang="en-GB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Mismanos</a:t>
            </a:r>
            <a:r>
              <a:rPr lang="en-GB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and Vasquez, 2015. </a:t>
            </a:r>
            <a:endParaRPr lang="is-I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687" y="810518"/>
            <a:ext cx="2847018" cy="1671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necteur droit 10"/>
          <p:cNvCxnSpPr/>
          <p:nvPr/>
        </p:nvCxnSpPr>
        <p:spPr>
          <a:xfrm flipV="1">
            <a:off x="7661694" y="914401"/>
            <a:ext cx="0" cy="118753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8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295</Words>
  <Application>Microsoft Office PowerPoint</Application>
  <PresentationFormat>On-screen Show (4:3)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Office-Design</vt:lpstr>
      <vt:lpstr>Tongonan geothermal reservoir, Philippines Di Rienzo D.I., Dirscherl M., Preine J., Receveur M., Repczynska M.M.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Mariel</dc:creator>
  <cp:lastModifiedBy>Mariel Dirscherl</cp:lastModifiedBy>
  <cp:revision>39</cp:revision>
  <dcterms:created xsi:type="dcterms:W3CDTF">2017-10-16T12:19:39Z</dcterms:created>
  <dcterms:modified xsi:type="dcterms:W3CDTF">2017-10-19T15:34:41Z</dcterms:modified>
</cp:coreProperties>
</file>