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87" r:id="rId5"/>
    <p:sldId id="273" r:id="rId6"/>
    <p:sldId id="274" r:id="rId7"/>
    <p:sldId id="275" r:id="rId8"/>
    <p:sldId id="286" r:id="rId9"/>
    <p:sldId id="278" r:id="rId10"/>
    <p:sldId id="281" r:id="rId11"/>
    <p:sldId id="290" r:id="rId12"/>
    <p:sldId id="279" r:id="rId13"/>
    <p:sldId id="282" r:id="rId14"/>
    <p:sldId id="291" r:id="rId15"/>
    <p:sldId id="288" r:id="rId16"/>
    <p:sldId id="280" r:id="rId17"/>
    <p:sldId id="28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481" autoAdjust="0"/>
  </p:normalViewPr>
  <p:slideViewPr>
    <p:cSldViewPr snapToGrid="0">
      <p:cViewPr>
        <p:scale>
          <a:sx n="50" d="100"/>
          <a:sy n="50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Introduction</a:t>
          </a:r>
          <a:endParaRPr lang="en-GB" sz="2800" dirty="0">
            <a:solidFill>
              <a:schemeClr val="bg1"/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Methods</a:t>
          </a:r>
          <a:endParaRPr lang="en-GB" sz="2800" dirty="0">
            <a:solidFill>
              <a:schemeClr val="bg1"/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Objectives</a:t>
          </a:r>
          <a:endParaRPr lang="en-GB" sz="2800" dirty="0">
            <a:solidFill>
              <a:schemeClr val="bg1"/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Methods</a:t>
          </a:r>
          <a:endParaRPr lang="en-GB" sz="2800" dirty="0">
            <a:solidFill>
              <a:schemeClr val="bg1"/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Methods</a:t>
          </a:r>
          <a:endParaRPr lang="en-GB" sz="2800" dirty="0">
            <a:solidFill>
              <a:schemeClr val="bg1"/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Methods</a:t>
          </a:r>
          <a:endParaRPr lang="en-GB" sz="2800" dirty="0">
            <a:solidFill>
              <a:schemeClr val="bg1"/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Objectives</a:t>
          </a:r>
          <a:endParaRPr lang="en-GB" sz="2800" dirty="0">
            <a:solidFill>
              <a:schemeClr val="bg1"/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Methods</a:t>
          </a:r>
          <a:endParaRPr lang="en-GB" sz="2800" dirty="0">
            <a:solidFill>
              <a:schemeClr val="bg1"/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Conclusion</a:t>
          </a:r>
          <a:endParaRPr lang="en-GB" sz="2800" dirty="0">
            <a:solidFill>
              <a:schemeClr val="bg1"/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Introduction</a:t>
          </a:r>
          <a:endParaRPr lang="en-GB" sz="2800" dirty="0">
            <a:solidFill>
              <a:schemeClr val="bg1"/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Introduction</a:t>
          </a:r>
          <a:endParaRPr lang="en-GB" sz="2800" dirty="0">
            <a:solidFill>
              <a:schemeClr val="bg1"/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Introduction</a:t>
          </a:r>
          <a:endParaRPr lang="en-GB" sz="2800" dirty="0">
            <a:solidFill>
              <a:schemeClr val="bg1"/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bg1"/>
              </a:solidFill>
            </a:rPr>
            <a:t>Summary</a:t>
          </a:r>
          <a:endParaRPr lang="en-GB" sz="2800" dirty="0">
            <a:solidFill>
              <a:schemeClr val="bg1"/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Objectives</a:t>
          </a:r>
          <a:endParaRPr lang="en-GB" sz="2800" dirty="0">
            <a:solidFill>
              <a:schemeClr val="bg1"/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Objectives</a:t>
          </a:r>
          <a:endParaRPr lang="en-GB" sz="2800" dirty="0">
            <a:solidFill>
              <a:schemeClr val="bg1"/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Objectives</a:t>
          </a:r>
          <a:endParaRPr lang="en-GB" sz="2800" dirty="0">
            <a:solidFill>
              <a:schemeClr val="bg1"/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1C75D4-CE14-4C32-84E7-999CE702ED6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C37C5E-7188-4023-95FA-244A729D43A5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92A43F71-3DB1-4A5E-ACA8-6AC8D2C93A62}" type="par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2FE4D76-0761-4394-ACF5-C7BFDEC869B2}" type="sibTrans" cxnId="{616B9E86-AEBE-4EF3-B2C5-AA102F0AD3A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A5355F9-48C1-452F-B487-4AFD9E552FC1}">
      <dgm:prSet phldrT="[Texte]" custT="1"/>
      <dgm:spPr/>
      <dgm:t>
        <a:bodyPr/>
        <a:lstStyle/>
        <a:p>
          <a:r>
            <a:rPr lang="fr-FR" sz="2800" dirty="0">
              <a:solidFill>
                <a:schemeClr val="bg1"/>
              </a:solidFill>
            </a:rPr>
            <a:t>Methods</a:t>
          </a:r>
          <a:endParaRPr lang="en-GB" sz="2800" dirty="0">
            <a:solidFill>
              <a:schemeClr val="bg1"/>
            </a:solidFill>
          </a:endParaRPr>
        </a:p>
      </dgm:t>
    </dgm:pt>
    <dgm:pt modelId="{4783B11B-1DC0-4F09-B0EA-EFD3FB6DBE02}" type="par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920BA28-3AED-4097-9427-9A20663D44BC}" type="sibTrans" cxnId="{B720F258-7293-4EEE-9632-A5420D99BE1A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CC1AB940-AB23-4CD4-9F03-924AFD02BB4D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BFDD95B3-3392-4C8A-ADA4-54E2EAFEBB54}" type="par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40D3FB3-E649-401A-8FA3-5F2E2B220EA2}" type="sibTrans" cxnId="{BD87C870-BB76-4FAD-A049-8FA448D5A52C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334CD1BE-5411-4BF6-92D8-9B54C78B192A}">
      <dgm:prSet phldrT="[Texte]" custT="1"/>
      <dgm:spPr/>
      <dgm:t>
        <a:bodyPr/>
        <a:lstStyle/>
        <a:p>
          <a:r>
            <a:rPr lang="fr-FR" sz="28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4F6FEF25-ADCE-4EA3-8404-2F495B8BC129}" type="par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A0D6A54F-CF16-4ED7-B651-BCEA8EFD729D}" type="sibTrans" cxnId="{BB9932AE-382A-4303-807A-9B70DE8A24A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06010819-D834-4F35-BD48-E023A3EB2358}">
      <dgm:prSet phldrT="[Texte]" custT="1"/>
      <dgm:spPr/>
      <dgm:t>
        <a:bodyPr/>
        <a:lstStyle/>
        <a:p>
          <a:r>
            <a:rPr lang="fr-FR" sz="28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dirty="0">
            <a:solidFill>
              <a:schemeClr val="accent1">
                <a:lumMod val="75000"/>
              </a:schemeClr>
            </a:solidFill>
          </a:endParaRPr>
        </a:p>
      </dgm:t>
    </dgm:pt>
    <dgm:pt modelId="{22AB30E6-F708-47C7-98B5-6934E6DC8EFA}" type="sib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430CA1FC-16D6-4565-A3CD-FABE017D0FA7}" type="parTrans" cxnId="{181F08BD-2222-4964-B27D-6EADC368D471}">
      <dgm:prSet/>
      <dgm:spPr/>
      <dgm:t>
        <a:bodyPr/>
        <a:lstStyle/>
        <a:p>
          <a:endParaRPr lang="en-GB" sz="2800">
            <a:solidFill>
              <a:schemeClr val="accent1">
                <a:lumMod val="75000"/>
              </a:schemeClr>
            </a:solidFill>
          </a:endParaRPr>
        </a:p>
      </dgm:t>
    </dgm:pt>
    <dgm:pt modelId="{1B00CFDF-8FF1-4EEE-8D81-F7643CC7DFFB}" type="pres">
      <dgm:prSet presAssocID="{731C75D4-CE14-4C32-84E7-999CE702ED60}" presName="Name0" presStyleCnt="0">
        <dgm:presLayoutVars>
          <dgm:dir/>
          <dgm:resizeHandles val="exact"/>
        </dgm:presLayoutVars>
      </dgm:prSet>
      <dgm:spPr/>
    </dgm:pt>
    <dgm:pt modelId="{E6BC1D54-5802-4AFF-8940-D1789FDE7BC1}" type="pres">
      <dgm:prSet presAssocID="{BCC37C5E-7188-4023-95FA-244A729D43A5}" presName="parTxOnly" presStyleLbl="node1" presStyleIdx="0" presStyleCnt="5">
        <dgm:presLayoutVars>
          <dgm:bulletEnabled val="1"/>
        </dgm:presLayoutVars>
      </dgm:prSet>
      <dgm:spPr/>
    </dgm:pt>
    <dgm:pt modelId="{837CE511-C43E-4214-8218-E03EF92094A8}" type="pres">
      <dgm:prSet presAssocID="{A2FE4D76-0761-4394-ACF5-C7BFDEC869B2}" presName="parSpace" presStyleCnt="0"/>
      <dgm:spPr/>
    </dgm:pt>
    <dgm:pt modelId="{6996AEDF-0F63-4E73-B36A-37ACAC72D463}" type="pres">
      <dgm:prSet presAssocID="{06010819-D834-4F35-BD48-E023A3EB2358}" presName="parTxOnly" presStyleLbl="node1" presStyleIdx="1" presStyleCnt="5">
        <dgm:presLayoutVars>
          <dgm:bulletEnabled val="1"/>
        </dgm:presLayoutVars>
      </dgm:prSet>
      <dgm:spPr/>
    </dgm:pt>
    <dgm:pt modelId="{D2F51532-EDE2-4CC1-A030-32F7EB8B53E0}" type="pres">
      <dgm:prSet presAssocID="{22AB30E6-F708-47C7-98B5-6934E6DC8EFA}" presName="parSpace" presStyleCnt="0"/>
      <dgm:spPr/>
    </dgm:pt>
    <dgm:pt modelId="{B98CE1CC-6421-4620-84B7-59516675781D}" type="pres">
      <dgm:prSet presAssocID="{CC1AB940-AB23-4CD4-9F03-924AFD02BB4D}" presName="parTxOnly" presStyleLbl="node1" presStyleIdx="2" presStyleCnt="5">
        <dgm:presLayoutVars>
          <dgm:bulletEnabled val="1"/>
        </dgm:presLayoutVars>
      </dgm:prSet>
      <dgm:spPr/>
    </dgm:pt>
    <dgm:pt modelId="{1255DF3E-7BE2-4C39-8CBE-4F606687F4AA}" type="pres">
      <dgm:prSet presAssocID="{140D3FB3-E649-401A-8FA3-5F2E2B220EA2}" presName="parSpace" presStyleCnt="0"/>
      <dgm:spPr/>
    </dgm:pt>
    <dgm:pt modelId="{ED0CCCFF-A47E-44C3-8946-D7B47B6CC5F3}" type="pres">
      <dgm:prSet presAssocID="{CA5355F9-48C1-452F-B487-4AFD9E552FC1}" presName="parTxOnly" presStyleLbl="node1" presStyleIdx="3" presStyleCnt="5">
        <dgm:presLayoutVars>
          <dgm:bulletEnabled val="1"/>
        </dgm:presLayoutVars>
      </dgm:prSet>
      <dgm:spPr/>
    </dgm:pt>
    <dgm:pt modelId="{F70E8C69-5045-4F54-8697-275E8CF25861}" type="pres">
      <dgm:prSet presAssocID="{0920BA28-3AED-4097-9427-9A20663D44BC}" presName="parSpace" presStyleCnt="0"/>
      <dgm:spPr/>
    </dgm:pt>
    <dgm:pt modelId="{782FF236-6097-4C8C-A994-C159EFDB39FF}" type="pres">
      <dgm:prSet presAssocID="{334CD1BE-5411-4BF6-92D8-9B54C78B192A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94D1F14-DBF7-48E4-B49F-885EEF112A20}" type="presOf" srcId="{CC1AB940-AB23-4CD4-9F03-924AFD02BB4D}" destId="{B98CE1CC-6421-4620-84B7-59516675781D}" srcOrd="0" destOrd="0" presId="urn:microsoft.com/office/officeart/2005/8/layout/hChevron3"/>
    <dgm:cxn modelId="{848C432F-3CCE-40EA-A93E-A7E8633EE5AB}" type="presOf" srcId="{BCC37C5E-7188-4023-95FA-244A729D43A5}" destId="{E6BC1D54-5802-4AFF-8940-D1789FDE7BC1}" srcOrd="0" destOrd="0" presId="urn:microsoft.com/office/officeart/2005/8/layout/hChevron3"/>
    <dgm:cxn modelId="{EF714B3D-4D75-43E7-81E9-4B761237BB99}" type="presOf" srcId="{06010819-D834-4F35-BD48-E023A3EB2358}" destId="{6996AEDF-0F63-4E73-B36A-37ACAC72D463}" srcOrd="0" destOrd="0" presId="urn:microsoft.com/office/officeart/2005/8/layout/hChevron3"/>
    <dgm:cxn modelId="{BD87C870-BB76-4FAD-A049-8FA448D5A52C}" srcId="{731C75D4-CE14-4C32-84E7-999CE702ED60}" destId="{CC1AB940-AB23-4CD4-9F03-924AFD02BB4D}" srcOrd="2" destOrd="0" parTransId="{BFDD95B3-3392-4C8A-ADA4-54E2EAFEBB54}" sibTransId="{140D3FB3-E649-401A-8FA3-5F2E2B220EA2}"/>
    <dgm:cxn modelId="{B720F258-7293-4EEE-9632-A5420D99BE1A}" srcId="{731C75D4-CE14-4C32-84E7-999CE702ED60}" destId="{CA5355F9-48C1-452F-B487-4AFD9E552FC1}" srcOrd="3" destOrd="0" parTransId="{4783B11B-1DC0-4F09-B0EA-EFD3FB6DBE02}" sibTransId="{0920BA28-3AED-4097-9427-9A20663D44BC}"/>
    <dgm:cxn modelId="{50A00182-B919-4045-A544-7995C66A7877}" type="presOf" srcId="{731C75D4-CE14-4C32-84E7-999CE702ED60}" destId="{1B00CFDF-8FF1-4EEE-8D81-F7643CC7DFFB}" srcOrd="0" destOrd="0" presId="urn:microsoft.com/office/officeart/2005/8/layout/hChevron3"/>
    <dgm:cxn modelId="{616B9E86-AEBE-4EF3-B2C5-AA102F0AD3AA}" srcId="{731C75D4-CE14-4C32-84E7-999CE702ED60}" destId="{BCC37C5E-7188-4023-95FA-244A729D43A5}" srcOrd="0" destOrd="0" parTransId="{92A43F71-3DB1-4A5E-ACA8-6AC8D2C93A62}" sibTransId="{A2FE4D76-0761-4394-ACF5-C7BFDEC869B2}"/>
    <dgm:cxn modelId="{9994449A-9318-4C73-AB0B-78266193C2E0}" type="presOf" srcId="{CA5355F9-48C1-452F-B487-4AFD9E552FC1}" destId="{ED0CCCFF-A47E-44C3-8946-D7B47B6CC5F3}" srcOrd="0" destOrd="0" presId="urn:microsoft.com/office/officeart/2005/8/layout/hChevron3"/>
    <dgm:cxn modelId="{BB9932AE-382A-4303-807A-9B70DE8A24A1}" srcId="{731C75D4-CE14-4C32-84E7-999CE702ED60}" destId="{334CD1BE-5411-4BF6-92D8-9B54C78B192A}" srcOrd="4" destOrd="0" parTransId="{4F6FEF25-ADCE-4EA3-8404-2F495B8BC129}" sibTransId="{A0D6A54F-CF16-4ED7-B651-BCEA8EFD729D}"/>
    <dgm:cxn modelId="{181F08BD-2222-4964-B27D-6EADC368D471}" srcId="{731C75D4-CE14-4C32-84E7-999CE702ED60}" destId="{06010819-D834-4F35-BD48-E023A3EB2358}" srcOrd="1" destOrd="0" parTransId="{430CA1FC-16D6-4565-A3CD-FABE017D0FA7}" sibTransId="{22AB30E6-F708-47C7-98B5-6934E6DC8EFA}"/>
    <dgm:cxn modelId="{270099ED-1A93-4338-AF67-AB91EA706DDD}" type="presOf" srcId="{334CD1BE-5411-4BF6-92D8-9B54C78B192A}" destId="{782FF236-6097-4C8C-A994-C159EFDB39FF}" srcOrd="0" destOrd="0" presId="urn:microsoft.com/office/officeart/2005/8/layout/hChevron3"/>
    <dgm:cxn modelId="{F402A673-59DA-4406-B8A8-264B3154B52B}" type="presParOf" srcId="{1B00CFDF-8FF1-4EEE-8D81-F7643CC7DFFB}" destId="{E6BC1D54-5802-4AFF-8940-D1789FDE7BC1}" srcOrd="0" destOrd="0" presId="urn:microsoft.com/office/officeart/2005/8/layout/hChevron3"/>
    <dgm:cxn modelId="{5A357547-0299-40F7-B974-68863E1672BD}" type="presParOf" srcId="{1B00CFDF-8FF1-4EEE-8D81-F7643CC7DFFB}" destId="{837CE511-C43E-4214-8218-E03EF92094A8}" srcOrd="1" destOrd="0" presId="urn:microsoft.com/office/officeart/2005/8/layout/hChevron3"/>
    <dgm:cxn modelId="{7198AF84-3534-4AA8-9296-C4B23CF12A45}" type="presParOf" srcId="{1B00CFDF-8FF1-4EEE-8D81-F7643CC7DFFB}" destId="{6996AEDF-0F63-4E73-B36A-37ACAC72D463}" srcOrd="2" destOrd="0" presId="urn:microsoft.com/office/officeart/2005/8/layout/hChevron3"/>
    <dgm:cxn modelId="{5354274E-F1DD-4010-AC51-0695BB35BC2A}" type="presParOf" srcId="{1B00CFDF-8FF1-4EEE-8D81-F7643CC7DFFB}" destId="{D2F51532-EDE2-4CC1-A030-32F7EB8B53E0}" srcOrd="3" destOrd="0" presId="urn:microsoft.com/office/officeart/2005/8/layout/hChevron3"/>
    <dgm:cxn modelId="{6E8D38DC-5360-4D26-9F6A-8BF707BA84AD}" type="presParOf" srcId="{1B00CFDF-8FF1-4EEE-8D81-F7643CC7DFFB}" destId="{B98CE1CC-6421-4620-84B7-59516675781D}" srcOrd="4" destOrd="0" presId="urn:microsoft.com/office/officeart/2005/8/layout/hChevron3"/>
    <dgm:cxn modelId="{D6B93929-6E3E-40A3-AE15-D366DF050570}" type="presParOf" srcId="{1B00CFDF-8FF1-4EEE-8D81-F7643CC7DFFB}" destId="{1255DF3E-7BE2-4C39-8CBE-4F606687F4AA}" srcOrd="5" destOrd="0" presId="urn:microsoft.com/office/officeart/2005/8/layout/hChevron3"/>
    <dgm:cxn modelId="{9C8F43FE-2E36-44D0-8D46-2A9600065CA6}" type="presParOf" srcId="{1B00CFDF-8FF1-4EEE-8D81-F7643CC7DFFB}" destId="{ED0CCCFF-A47E-44C3-8946-D7B47B6CC5F3}" srcOrd="6" destOrd="0" presId="urn:microsoft.com/office/officeart/2005/8/layout/hChevron3"/>
    <dgm:cxn modelId="{112152B0-C7CB-42C9-AB6A-C8A5952B056A}" type="presParOf" srcId="{1B00CFDF-8FF1-4EEE-8D81-F7643CC7DFFB}" destId="{F70E8C69-5045-4F54-8697-275E8CF25861}" srcOrd="7" destOrd="0" presId="urn:microsoft.com/office/officeart/2005/8/layout/hChevron3"/>
    <dgm:cxn modelId="{6031BD6B-0BC7-4DEB-A409-4013465B2D5B}" type="presParOf" srcId="{1B00CFDF-8FF1-4EEE-8D81-F7643CC7DFFB}" destId="{782FF236-6097-4C8C-A994-C159EFDB39F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Introduction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Methods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Objectives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Methods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Methods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Methods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Objectives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Methods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Conclusion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Introduction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Introduction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Introduction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bg1"/>
              </a:solidFill>
            </a:rPr>
            <a:t>Summary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Objectives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Objectives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Objectives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Methods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C1D54-5802-4AFF-8940-D1789FDE7BC1}">
      <dsp:nvSpPr>
        <dsp:cNvPr id="0" name=""/>
        <dsp:cNvSpPr/>
      </dsp:nvSpPr>
      <dsp:spPr>
        <a:xfrm>
          <a:off x="1488" y="0"/>
          <a:ext cx="2902148" cy="675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Introduction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88" y="0"/>
        <a:ext cx="2733149" cy="675997"/>
      </dsp:txXfrm>
    </dsp:sp>
    <dsp:sp modelId="{6996AEDF-0F63-4E73-B36A-37ACAC72D463}">
      <dsp:nvSpPr>
        <dsp:cNvPr id="0" name=""/>
        <dsp:cNvSpPr/>
      </dsp:nvSpPr>
      <dsp:spPr>
        <a:xfrm>
          <a:off x="2323207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>
              <a:solidFill>
                <a:schemeClr val="accent1">
                  <a:lumMod val="75000"/>
                </a:schemeClr>
              </a:solidFill>
            </a:rPr>
            <a:t>Summary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206" y="0"/>
        <a:ext cx="2226151" cy="675997"/>
      </dsp:txXfrm>
    </dsp:sp>
    <dsp:sp modelId="{B98CE1CC-6421-4620-84B7-59516675781D}">
      <dsp:nvSpPr>
        <dsp:cNvPr id="0" name=""/>
        <dsp:cNvSpPr/>
      </dsp:nvSpPr>
      <dsp:spPr>
        <a:xfrm>
          <a:off x="4644925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Objectives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982924" y="0"/>
        <a:ext cx="2226151" cy="675997"/>
      </dsp:txXfrm>
    </dsp:sp>
    <dsp:sp modelId="{ED0CCCFF-A47E-44C3-8946-D7B47B6CC5F3}">
      <dsp:nvSpPr>
        <dsp:cNvPr id="0" name=""/>
        <dsp:cNvSpPr/>
      </dsp:nvSpPr>
      <dsp:spPr>
        <a:xfrm>
          <a:off x="6966644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bg1"/>
              </a:solidFill>
            </a:rPr>
            <a:t>Methods</a:t>
          </a:r>
          <a:endParaRPr lang="en-GB" sz="2800" kern="1200" dirty="0">
            <a:solidFill>
              <a:schemeClr val="bg1"/>
            </a:solidFill>
          </a:endParaRPr>
        </a:p>
      </dsp:txBody>
      <dsp:txXfrm>
        <a:off x="7304643" y="0"/>
        <a:ext cx="2226151" cy="675997"/>
      </dsp:txXfrm>
    </dsp:sp>
    <dsp:sp modelId="{782FF236-6097-4C8C-A994-C159EFDB39FF}">
      <dsp:nvSpPr>
        <dsp:cNvPr id="0" name=""/>
        <dsp:cNvSpPr/>
      </dsp:nvSpPr>
      <dsp:spPr>
        <a:xfrm>
          <a:off x="9288363" y="0"/>
          <a:ext cx="2902148" cy="6759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accent1">
                  <a:lumMod val="75000"/>
                </a:schemeClr>
              </a:solidFill>
            </a:rPr>
            <a:t>Conclusion</a:t>
          </a:r>
          <a:endParaRPr lang="en-GB" sz="2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626362" y="0"/>
        <a:ext cx="2226151" cy="675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21E5-AB4D-469E-B79C-5E2636280EFA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71344-487B-4086-82EC-6D91760A9E8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5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Poor </a:t>
            </a:r>
            <a:r>
              <a:rPr lang="fr-FR" dirty="0" err="1"/>
              <a:t>understanding</a:t>
            </a:r>
            <a:r>
              <a:rPr lang="fr-FR" dirty="0"/>
              <a:t> of the </a:t>
            </a:r>
            <a:r>
              <a:rPr lang="fr-FR" dirty="0" err="1"/>
              <a:t>origin</a:t>
            </a:r>
            <a:r>
              <a:rPr lang="fr-FR" dirty="0"/>
              <a:t> of </a:t>
            </a:r>
            <a:r>
              <a:rPr lang="fr-FR" dirty="0" err="1"/>
              <a:t>heat</a:t>
            </a:r>
            <a:r>
              <a:rPr lang="fr-FR" dirty="0"/>
              <a:t> in mines: issue to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geothermal</a:t>
            </a:r>
            <a:r>
              <a:rPr lang="fr-FR" dirty="0"/>
              <a:t> </a:t>
            </a:r>
            <a:r>
              <a:rPr lang="fr-FR" dirty="0" err="1"/>
              <a:t>potential</a:t>
            </a:r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of </a:t>
            </a:r>
            <a:r>
              <a:rPr lang="fr-FR" dirty="0" err="1"/>
              <a:t>temperature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depth</a:t>
            </a:r>
            <a:r>
              <a:rPr lang="fr-FR" dirty="0"/>
              <a:t> (Gillespie et al., 2013)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Extracting water can induce inflow of recharge water (from infiltration, lateral aquifers), or re-injection can be performed. </a:t>
            </a:r>
            <a:endParaRPr lang="fr-FR" dirty="0"/>
          </a:p>
          <a:p>
            <a:r>
              <a:rPr lang="fr-FR" dirty="0"/>
              <a:t>Need to know </a:t>
            </a: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heat</a:t>
            </a:r>
            <a:r>
              <a:rPr lang="fr-FR" dirty="0"/>
              <a:t> recharge </a:t>
            </a:r>
            <a:r>
              <a:rPr lang="fr-FR" dirty="0" err="1"/>
              <a:t>mechanisms</a:t>
            </a:r>
            <a:r>
              <a:rPr lang="fr-FR" dirty="0"/>
              <a:t>, the rate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recovery</a:t>
            </a:r>
            <a:r>
              <a:rPr lang="fr-FR" dirty="0"/>
              <a:t> and the area </a:t>
            </a:r>
            <a:r>
              <a:rPr lang="fr-FR" dirty="0" err="1"/>
              <a:t>impacted</a:t>
            </a:r>
            <a:r>
              <a:rPr lang="fr-FR" dirty="0"/>
              <a:t> by </a:t>
            </a:r>
            <a:r>
              <a:rPr lang="fr-FR" dirty="0" err="1"/>
              <a:t>heat</a:t>
            </a:r>
            <a:r>
              <a:rPr lang="fr-FR" dirty="0"/>
              <a:t> extraction,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sustainable</a:t>
            </a:r>
            <a:r>
              <a:rPr lang="fr-FR" dirty="0"/>
              <a:t> production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8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research will involve numerical modelling of mines, calibrated and validated using real data from 2 different areas: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Bilston Glen in Scotland</a:t>
            </a:r>
          </a:p>
          <a:p>
            <a:pPr lvl="0"/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Dawdon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NE England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Difficulty in mine systems (which differs from usual aquifers) is the necessity to solve for water, heat and mass transport in a system composed of a porous media (Darcy flow) and open void (pipe flow) that can lead to numerical instability.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6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Local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: </a:t>
            </a:r>
            <a:r>
              <a:rPr lang="fr-FR" dirty="0" err="1"/>
              <a:t>radiactive</a:t>
            </a:r>
            <a:r>
              <a:rPr lang="fr-FR" dirty="0"/>
              <a:t> </a:t>
            </a:r>
            <a:r>
              <a:rPr lang="fr-FR" dirty="0" err="1"/>
              <a:t>decay</a:t>
            </a:r>
            <a:r>
              <a:rPr lang="fr-FR" dirty="0"/>
              <a:t>, pyrite </a:t>
            </a:r>
            <a:r>
              <a:rPr lang="fr-FR" dirty="0" err="1"/>
              <a:t>oxidation</a:t>
            </a:r>
            <a:endParaRPr lang="fr-FR" dirty="0"/>
          </a:p>
          <a:p>
            <a:r>
              <a:rPr lang="fr-FR" dirty="0" err="1"/>
              <a:t>Groundwater</a:t>
            </a:r>
            <a:r>
              <a:rPr lang="fr-FR" dirty="0"/>
              <a:t> flow = convective flux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geological structure: geological formation with specific material, thermal and hydraulic properties; geological disturbances (i.e. faults)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9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Data </a:t>
            </a:r>
            <a:r>
              <a:rPr lang="fr-FR" dirty="0" err="1"/>
              <a:t>inventory</a:t>
            </a:r>
            <a:r>
              <a:rPr lang="fr-FR" dirty="0"/>
              <a:t> made</a:t>
            </a:r>
          </a:p>
          <a:p>
            <a:r>
              <a:rPr lang="fr-FR" dirty="0"/>
              <a:t>Mine </a:t>
            </a:r>
            <a:r>
              <a:rPr lang="fr-FR" dirty="0" err="1"/>
              <a:t>temperature</a:t>
            </a:r>
            <a:r>
              <a:rPr lang="fr-FR" dirty="0"/>
              <a:t> profiles/time-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geological</a:t>
            </a:r>
            <a:r>
              <a:rPr lang="fr-FR" dirty="0"/>
              <a:t>, </a:t>
            </a:r>
            <a:r>
              <a:rPr lang="fr-FR" dirty="0" err="1"/>
              <a:t>climatic</a:t>
            </a:r>
            <a:r>
              <a:rPr lang="fr-FR" dirty="0"/>
              <a:t> conditions in Scotland and in the UK</a:t>
            </a:r>
          </a:p>
          <a:p>
            <a:r>
              <a:rPr lang="fr-FR" dirty="0" err="1"/>
              <a:t>Geochemistry</a:t>
            </a:r>
            <a:r>
              <a:rPr lang="fr-FR" dirty="0"/>
              <a:t>: </a:t>
            </a:r>
            <a:r>
              <a:rPr lang="fr-FR" dirty="0" err="1"/>
              <a:t>Deep</a:t>
            </a:r>
            <a:r>
              <a:rPr lang="fr-FR" dirty="0"/>
              <a:t> water in </a:t>
            </a:r>
            <a:r>
              <a:rPr lang="fr-FR" dirty="0" err="1"/>
              <a:t>Dawdon</a:t>
            </a:r>
            <a:r>
              <a:rPr lang="fr-FR" dirty="0"/>
              <a:t> (Chloride anion dominant = long </a:t>
            </a:r>
            <a:r>
              <a:rPr lang="fr-FR" dirty="0" err="1"/>
              <a:t>residence</a:t>
            </a:r>
            <a:r>
              <a:rPr lang="fr-FR" dirty="0"/>
              <a:t> time)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shallow</a:t>
            </a:r>
            <a:r>
              <a:rPr lang="fr-FR" dirty="0"/>
              <a:t> water in </a:t>
            </a:r>
            <a:r>
              <a:rPr lang="fr-FR" dirty="0" err="1"/>
              <a:t>Bilston</a:t>
            </a:r>
            <a:r>
              <a:rPr lang="fr-FR" dirty="0"/>
              <a:t> Glen (Bicarbonate dominant)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Chebotarev</a:t>
            </a:r>
            <a:r>
              <a:rPr lang="fr-FR" dirty="0"/>
              <a:t> chart</a:t>
            </a:r>
          </a:p>
          <a:p>
            <a:endParaRPr lang="fr-FR"/>
          </a:p>
          <a:p>
            <a:r>
              <a:rPr lang="fr-FR"/>
              <a:t>2</a:t>
            </a:r>
            <a:r>
              <a:rPr lang="fr-FR" dirty="0"/>
              <a:t>) 1D model for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profiles (compare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EC-T logs) + 2D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conceptual</a:t>
            </a:r>
            <a:r>
              <a:rPr lang="fr-FR" dirty="0"/>
              <a:t>/simple mine </a:t>
            </a:r>
            <a:r>
              <a:rPr lang="fr-FR" dirty="0" err="1"/>
              <a:t>geometry</a:t>
            </a:r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3) </a:t>
            </a:r>
            <a:r>
              <a:rPr lang="fr-FR" dirty="0" err="1"/>
              <a:t>Sensitivity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on </a:t>
            </a:r>
            <a:r>
              <a:rPr lang="en-GB" dirty="0"/>
              <a:t>geometrical, technical or numerical parameters: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 of cold water injection/recharge will allow determining, through sensitivity analysis, the parameters the more likely to influence mine water temperature.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2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 plans are complex. A certain level of simplification is necessary. To what extent can we simplify it and what features are really important?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6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7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series of model will be created through the development of a methodology to generate a representative statistical distribution of mine working network / roadways. Calibration and validation of model using existing data. </a:t>
            </a:r>
          </a:p>
          <a:p>
            <a:endParaRPr lang="fr-FR" dirty="0"/>
          </a:p>
          <a:p>
            <a:r>
              <a:rPr lang="fr-FR" dirty="0"/>
              <a:t>Water </a:t>
            </a:r>
            <a:r>
              <a:rPr lang="fr-FR" dirty="0" err="1"/>
              <a:t>level</a:t>
            </a:r>
            <a:r>
              <a:rPr lang="fr-FR" dirty="0"/>
              <a:t> = logger and on site </a:t>
            </a:r>
            <a:r>
              <a:rPr lang="fr-FR" dirty="0" err="1"/>
              <a:t>measurements</a:t>
            </a:r>
            <a:endParaRPr lang="fr-FR" dirty="0"/>
          </a:p>
          <a:p>
            <a:r>
              <a:rPr lang="fr-FR" dirty="0" err="1"/>
              <a:t>Temperature</a:t>
            </a:r>
            <a:r>
              <a:rPr lang="fr-FR" dirty="0"/>
              <a:t>: </a:t>
            </a:r>
            <a:r>
              <a:rPr lang="en-GB" dirty="0"/>
              <a:t>Logger temperature and on-site measurements (Temperature versus time)</a:t>
            </a:r>
          </a:p>
          <a:p>
            <a:r>
              <a:rPr lang="en-GB" dirty="0"/>
              <a:t>+ Temperature and conductivity logs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calibrated model, evaluation of the recharge rate / heat recovery rate of mine water. How long can it be sustained? what is the footprint area for providing heat for domestic heating? 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71344-487B-4086-82EC-6D91760A9E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4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93F15-3070-46F9-8D44-C1876B0C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7DB59-F295-42B4-8A61-F411A616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00486-8318-494E-85A2-DFB13C5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E0A87-A881-492D-AC2B-8987D3DF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D45B79-6446-422E-B344-816BF77F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C982A-6D7F-4E8E-849F-FEACF317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99C28A-EC69-4D93-874C-08426305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77632-BE1F-4BC7-B271-146ACC29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4F22-FD8F-4EB8-8702-8C676A65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25B1B-88A7-4ED9-A27E-66576E7A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4192BE-8B0E-4AA9-BD87-11B8C4CE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B579F1-0BAC-4C79-9D3B-3D6CF082B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3E16F-6DAA-4711-8474-3D45A1CD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3BEBE-8596-4908-9D77-180D39CD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7215C-083A-4F70-B1A7-32873116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970A3-21FB-4BA5-83E2-C8BAA237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33C09-0260-4E2E-B308-63C46AD4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110F2-0DE8-46AE-8D4A-AACA5572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0C4FC-D90F-4B20-93AA-326C8C9F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E4716-F588-4091-B0FF-8018A05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4EA17-0A0F-4929-91E6-26C36E05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8B74D-BB75-4B7A-B470-81725DC1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1A451-9794-49D9-8018-762FEE7D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0EBE6-64B0-4F21-8FF4-50BD9C4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03A07-791F-4EA9-A950-98B8D810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8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E7466-CC32-40BA-9558-565B289E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EF38D-B24B-42A4-8920-EBD431D2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990C9D-539F-450B-9298-1C838537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5F810D-DB5F-47C7-9615-37455733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EAC64-66FC-457A-B311-21C15BCB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8ED63-27D8-401B-9C81-51B9519B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B890E-BDD5-4E22-B976-6F311F1C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B4F421-7E9C-43E0-90F8-2B3DBD9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8D9FF9-7512-4DE9-9E77-9E0B70C2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E30140-6A5C-44DB-A0B8-656C1FE3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F02CD0-BF7A-4374-8274-7501B7E4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CEB78A-6843-4643-848F-13C77571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A07DE5-B493-40D7-B181-25ADFC18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936485-8D2C-4B0D-A64A-932F7686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8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CADB1-15D5-4096-B303-2982B396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BE9CC3-523D-4768-AAD4-D19AF8D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DECC8-0D6C-4D48-A873-69A889B3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1C6A24-B65A-4EFF-B4C9-D5EDB2F0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2A09F-02F8-49D3-BF0D-58E0B76B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38859C-F839-40FC-9835-CDE6CDB9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20B6AC-6BDC-4FAB-965A-4DE80A8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D093F-3BBA-48DA-A9EE-1EFA1BD1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9E548-281A-4E1F-A0F8-8747CE6F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053C7-3DB6-4BF4-BAA1-B9923D2F4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C3862-693C-4110-A1CC-1B1AF276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85B2B-D81B-46C3-8E8C-EED11613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231CD3-EF94-4AA9-B88E-135833C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DA358-2352-4827-9E1E-36D99059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04F5D6-A8F8-432D-BE17-05B0ECBF1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0CF323-D67E-40EE-8C46-C49C8CF4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5C5AA-A15C-4A42-81C6-166C396F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61710-3E7F-471B-8F4C-9766A31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C92A-32CB-4464-AD97-ACAF9BB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FB3526-25CF-4167-AAC6-9A94466C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7B220-886F-46DA-A490-2F6DF233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654B3-CE01-4B74-A2B7-0E351C0F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ECA0-AAB4-4CF6-BE84-431512FC5D0C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DF038-715A-4276-A10B-60CB379DF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0E9459-B552-456F-BC33-C8B30F805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5319-38E1-4CE5-80A1-0A9CDCF3BAD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1.gif"/><Relationship Id="rId4" Type="http://schemas.openxmlformats.org/officeDocument/2006/relationships/diagramLayout" Target="../diagrams/layout12.xml"/><Relationship Id="rId9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155CD-9D1F-4ECF-9B1B-CA4432453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Investigating geothermal heat resources of legacy mine workings, why</a:t>
            </a:r>
            <a:br>
              <a:rPr lang="en-GB" sz="4400" dirty="0"/>
            </a:br>
            <a:r>
              <a:rPr lang="en-GB" sz="4400" dirty="0"/>
              <a:t>are some mine waters hotter than others?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73BD04-99AA-42CF-9449-29AB92F5A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Mylene </a:t>
            </a:r>
            <a:r>
              <a:rPr lang="en-GB" dirty="0" err="1"/>
              <a:t>Receveur</a:t>
            </a:r>
            <a:endParaRPr lang="en-GB" dirty="0"/>
          </a:p>
          <a:p>
            <a:r>
              <a:rPr lang="en-GB" dirty="0"/>
              <a:t>Christopher McDermott, Stuart Gilfillan, Andrew Fraser-Harris</a:t>
            </a:r>
          </a:p>
        </p:txBody>
      </p:sp>
    </p:spTree>
    <p:extLst>
      <p:ext uri="{BB962C8B-B14F-4D97-AF65-F5344CB8AC3E}">
        <p14:creationId xmlns:p14="http://schemas.microsoft.com/office/powerpoint/2010/main" val="383928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923D1-11BB-401D-9C31-777337D5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640"/>
            <a:ext cx="10515600" cy="5247323"/>
          </a:xfrm>
        </p:spPr>
        <p:txBody>
          <a:bodyPr>
            <a:normAutofit/>
          </a:bodyPr>
          <a:lstStyle/>
          <a:p>
            <a:r>
              <a:rPr lang="fr-FR" dirty="0" err="1"/>
              <a:t>Potential</a:t>
            </a:r>
            <a:r>
              <a:rPr lang="fr-FR" dirty="0"/>
              <a:t> source of </a:t>
            </a:r>
            <a:r>
              <a:rPr lang="fr-FR" dirty="0" err="1"/>
              <a:t>heat</a:t>
            </a:r>
            <a:endParaRPr lang="fr-FR" dirty="0"/>
          </a:p>
          <a:p>
            <a:pPr lvl="1"/>
            <a:r>
              <a:rPr lang="en-GB" dirty="0"/>
              <a:t>natural heat flow</a:t>
            </a:r>
          </a:p>
          <a:p>
            <a:pPr lvl="1"/>
            <a:r>
              <a:rPr lang="en-GB" dirty="0"/>
              <a:t>local heat generation </a:t>
            </a:r>
          </a:p>
          <a:p>
            <a:pPr lvl="1"/>
            <a:r>
              <a:rPr lang="en-GB" dirty="0"/>
              <a:t>solar influx</a:t>
            </a:r>
          </a:p>
          <a:p>
            <a:pPr lvl="1"/>
            <a:r>
              <a:rPr lang="en-GB" dirty="0"/>
              <a:t>groundwater flow</a:t>
            </a:r>
          </a:p>
          <a:p>
            <a:pPr lvl="1"/>
            <a:r>
              <a:rPr lang="en-GB" dirty="0"/>
              <a:t>geological structure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Extent/connectivity of mine workings</a:t>
            </a:r>
          </a:p>
          <a:p>
            <a:pPr lvl="1"/>
            <a:endParaRPr lang="en-GB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8EBD784-3728-4B83-A5FD-2B0DE33CF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344734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re 1">
            <a:extLst>
              <a:ext uri="{FF2B5EF4-FFF2-40B4-BE49-F238E27FC236}">
                <a16:creationId xmlns:a16="http://schemas.microsoft.com/office/drawing/2014/main" id="{283A33FD-0333-426A-A0EC-5D68BDB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86991" y="1779508"/>
            <a:ext cx="1929448" cy="55546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Objective 1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image14.jpg" descr="Adams mining for heat">
            <a:extLst>
              <a:ext uri="{FF2B5EF4-FFF2-40B4-BE49-F238E27FC236}">
                <a16:creationId xmlns:a16="http://schemas.microsoft.com/office/drawing/2014/main" id="{2BC5CB66-DAAC-4B03-88FB-99277CB15FE9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755556" y="3906019"/>
            <a:ext cx="4284345" cy="2786380"/>
          </a:xfrm>
          <a:prstGeom prst="rect">
            <a:avLst/>
          </a:prstGeom>
          <a:ln w="9525">
            <a:solidFill>
              <a:srgbClr val="715188"/>
            </a:solidFill>
            <a:prstDash val="solid"/>
          </a:ln>
        </p:spPr>
      </p:pic>
      <p:pic>
        <p:nvPicPr>
          <p:cNvPr id="16" name="image9.png">
            <a:extLst>
              <a:ext uri="{FF2B5EF4-FFF2-40B4-BE49-F238E27FC236}">
                <a16:creationId xmlns:a16="http://schemas.microsoft.com/office/drawing/2014/main" id="{3A8706E2-8505-447A-A8ED-5A7164A96BEB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064777" y="929640"/>
            <a:ext cx="2690779" cy="3491814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EAE408-D7C7-4221-9DFC-ACAD9A933304}"/>
                  </a:ext>
                </a:extLst>
              </p:cNvPr>
              <p:cNvSpPr/>
              <p:nvPr/>
            </p:nvSpPr>
            <p:spPr>
              <a:xfrm>
                <a:off x="7814456" y="1234702"/>
                <a:ext cx="437754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𝐹𝑒𝑆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en-GB" i="0">
                          <a:latin typeface="Cambria Math" panose="02040503050406030204" pitchFamily="18" charset="0"/>
                        </a:rPr>
                        <m:t>+2 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𝑆𝑂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EAE408-D7C7-4221-9DFC-ACAD9A933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56" y="1234702"/>
                <a:ext cx="4377544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26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923D1-11BB-401D-9C31-777337D5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640"/>
            <a:ext cx="10515600" cy="5247323"/>
          </a:xfrm>
        </p:spPr>
        <p:txBody>
          <a:bodyPr>
            <a:normAutofit/>
          </a:bodyPr>
          <a:lstStyle/>
          <a:p>
            <a:r>
              <a:rPr lang="fr-FR" dirty="0"/>
              <a:t>Data </a:t>
            </a:r>
            <a:r>
              <a:rPr lang="fr-FR" dirty="0" err="1"/>
              <a:t>overview</a:t>
            </a:r>
            <a:endParaRPr lang="fr-FR" dirty="0"/>
          </a:p>
          <a:p>
            <a:pPr marL="0" indent="0">
              <a:buNone/>
            </a:pPr>
            <a:r>
              <a:rPr lang="fr-FR" sz="2000" dirty="0" err="1"/>
              <a:t>Temperature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Water </a:t>
            </a:r>
            <a:r>
              <a:rPr lang="fr-FR" sz="2000" dirty="0" err="1"/>
              <a:t>level</a:t>
            </a:r>
            <a:endParaRPr lang="fr-FR" sz="2000" dirty="0"/>
          </a:p>
          <a:p>
            <a:pPr marL="0" indent="0">
              <a:buNone/>
            </a:pPr>
            <a:r>
              <a:rPr lang="fr-FR" sz="2000" dirty="0" err="1"/>
              <a:t>Geochemistry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dirty="0" err="1"/>
              <a:t>Conceptual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Sensitivity analysis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8EBD784-3728-4B83-A5FD-2B0DE33CFC99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re 1">
            <a:extLst>
              <a:ext uri="{FF2B5EF4-FFF2-40B4-BE49-F238E27FC236}">
                <a16:creationId xmlns:a16="http://schemas.microsoft.com/office/drawing/2014/main" id="{283A33FD-0333-426A-A0EC-5D68BDB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86991" y="1779508"/>
            <a:ext cx="1929448" cy="55546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Objective 1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E25FCBA-75F4-4C4B-98B6-EEE8E03701C1}"/>
              </a:ext>
            </a:extLst>
          </p:cNvPr>
          <p:cNvSpPr txBox="1">
            <a:spLocks/>
          </p:cNvSpPr>
          <p:nvPr/>
        </p:nvSpPr>
        <p:spPr>
          <a:xfrm>
            <a:off x="12487175" y="10925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B57DA5-F2EB-43D9-BBFF-4E8260BF94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37"/>
          <a:stretch/>
        </p:blipFill>
        <p:spPr>
          <a:xfrm>
            <a:off x="11636534" y="6176963"/>
            <a:ext cx="3584208" cy="18222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F1EEEE-CA18-48F9-A1E7-0584CB77CC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086" y="6176963"/>
            <a:ext cx="4194291" cy="2356213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D8C81112-C03A-407B-A184-5EFF720F1342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007427" y="929640"/>
            <a:ext cx="5893435" cy="2520950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5FCD3E52-829D-4C13-8BAB-B792DD3E0857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0610166" y="1044495"/>
            <a:ext cx="5731510" cy="2112645"/>
          </a:xfrm>
          <a:prstGeom prst="rect">
            <a:avLst/>
          </a:prstGeom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404F7239-DDEB-48CE-BA33-2351475BCC8C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5088389" y="3268186"/>
            <a:ext cx="5731510" cy="2488565"/>
          </a:xfrm>
          <a:prstGeom prst="rect">
            <a:avLst/>
          </a:prstGeom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302F346B-93A4-49EA-A1D6-2277844C4A66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5007427" y="5887477"/>
            <a:ext cx="6193560" cy="2522455"/>
          </a:xfrm>
          <a:prstGeom prst="rect">
            <a:avLst/>
          </a:prstGeom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54370AB-9F0D-43C0-A375-6BB314E9B49C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10900861" y="3450590"/>
            <a:ext cx="5440815" cy="2306161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2834EDAB-982B-4A8F-9B97-E05A82A027BD}"/>
              </a:ext>
            </a:extLst>
          </p:cNvPr>
          <p:cNvPicPr/>
          <p:nvPr/>
        </p:nvPicPr>
        <p:blipFill rotWithShape="1">
          <a:blip r:embed="rId15"/>
          <a:srcRect l="665"/>
          <a:stretch/>
        </p:blipFill>
        <p:spPr bwMode="auto">
          <a:xfrm>
            <a:off x="-516985" y="5928360"/>
            <a:ext cx="5371599" cy="2450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9E8224C-CD1F-4070-A537-85B9CFB0DA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22216" y="9472652"/>
            <a:ext cx="11797051" cy="27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CB9F-CFC8-4967-A634-0DD288F8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Determine the main heat sources and heat transfer mechanisms in flooded coal mines </a:t>
            </a:r>
          </a:p>
          <a:p>
            <a:pPr lvl="1"/>
            <a:r>
              <a:rPr lang="en-GB" dirty="0"/>
              <a:t>What is the heat recovery rate?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Assess the important geometrical features in mine plans. </a:t>
            </a:r>
          </a:p>
          <a:p>
            <a:pPr lvl="1"/>
            <a:r>
              <a:rPr lang="en-GB" dirty="0"/>
              <a:t>How can representative simplification of mine plans be made? 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Evaluate the footprint area of heat extraction</a:t>
            </a:r>
          </a:p>
          <a:p>
            <a:pPr lvl="1"/>
            <a:r>
              <a:rPr lang="en-GB" dirty="0"/>
              <a:t>What is the geothermal potential of mines?</a:t>
            </a:r>
          </a:p>
          <a:p>
            <a:pPr lvl="1"/>
            <a:r>
              <a:rPr lang="en-GB" dirty="0"/>
              <a:t>Can a sustainable heat extraction rate be maintained?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537C206F-6AAD-4768-A3B7-4FC5C5F6EEB1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34BDE4C-2EFD-4209-A23A-52021416197E}"/>
              </a:ext>
            </a:extLst>
          </p:cNvPr>
          <p:cNvSpPr/>
          <p:nvPr/>
        </p:nvSpPr>
        <p:spPr>
          <a:xfrm>
            <a:off x="838200" y="1393547"/>
            <a:ext cx="11125200" cy="1410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0F0FE-AA4D-429A-8DCA-43E8F8209AC1}"/>
              </a:ext>
            </a:extLst>
          </p:cNvPr>
          <p:cNvSpPr/>
          <p:nvPr/>
        </p:nvSpPr>
        <p:spPr>
          <a:xfrm>
            <a:off x="838200" y="4375468"/>
            <a:ext cx="11125200" cy="1410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C90A7B-167E-430B-BCFD-6B0FB80B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86991" y="3151267"/>
            <a:ext cx="1929448" cy="55546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Objective 2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C16A193-B765-4710-9659-BB1F7B8224C1}"/>
              </a:ext>
            </a:extLst>
          </p:cNvPr>
          <p:cNvSpPr txBox="1">
            <a:spLocks/>
          </p:cNvSpPr>
          <p:nvPr/>
        </p:nvSpPr>
        <p:spPr>
          <a:xfrm rot="16200000">
            <a:off x="-686991" y="3151267"/>
            <a:ext cx="1929448" cy="5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Objective 2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A40826E-B193-45F1-9292-36C65B25A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561486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41B4C7D-23A6-45ED-859C-6957885436F6}"/>
              </a:ext>
            </a:extLst>
          </p:cNvPr>
          <p:cNvSpPr txBox="1">
            <a:spLocks/>
          </p:cNvSpPr>
          <p:nvPr/>
        </p:nvSpPr>
        <p:spPr>
          <a:xfrm>
            <a:off x="1358180" y="1140075"/>
            <a:ext cx="10515600" cy="2267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Underground workings:</a:t>
            </a:r>
          </a:p>
          <a:p>
            <a:pPr lvl="1"/>
            <a:r>
              <a:rPr lang="en-GB" dirty="0"/>
              <a:t>Pillar and stall </a:t>
            </a:r>
          </a:p>
          <a:p>
            <a:pPr lvl="1"/>
            <a:r>
              <a:rPr lang="en-GB" dirty="0"/>
              <a:t>Longwall mining</a:t>
            </a:r>
          </a:p>
          <a:p>
            <a:r>
              <a:rPr lang="en-GB" dirty="0"/>
              <a:t>Main pathways : </a:t>
            </a:r>
          </a:p>
          <a:p>
            <a:pPr lvl="1"/>
            <a:r>
              <a:rPr lang="en-GB" dirty="0"/>
              <a:t>Shafts</a:t>
            </a:r>
          </a:p>
          <a:p>
            <a:pPr lvl="1"/>
            <a:r>
              <a:rPr lang="en-GB" dirty="0"/>
              <a:t>Roadways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0EBC4-B014-4424-A087-A0A594DE82F2}"/>
              </a:ext>
            </a:extLst>
          </p:cNvPr>
          <p:cNvSpPr/>
          <p:nvPr/>
        </p:nvSpPr>
        <p:spPr>
          <a:xfrm>
            <a:off x="6096000" y="595843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12: Layout of stoop and room mine workings. Plan view on left and profile view on right. (Younger and Adams, 1999).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DCC07-BE62-4BC9-B26E-96A029794DC6}"/>
              </a:ext>
            </a:extLst>
          </p:cNvPr>
          <p:cNvSpPr/>
          <p:nvPr/>
        </p:nvSpPr>
        <p:spPr>
          <a:xfrm>
            <a:off x="770021" y="5901115"/>
            <a:ext cx="5021179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13: Layout of typical longwall mine workings (Younger and Adams, 1999).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BDEEB69-DA14-44AA-ADFF-BAEFC8D79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9270" y="1644359"/>
            <a:ext cx="3803859" cy="2437752"/>
          </a:xfrm>
          <a:prstGeom prst="rect">
            <a:avLst/>
          </a:prstGeom>
        </p:spPr>
      </p:pic>
      <p:pic>
        <p:nvPicPr>
          <p:cNvPr id="13" name="Picture 5" descr="Figure 13">
            <a:extLst>
              <a:ext uri="{FF2B5EF4-FFF2-40B4-BE49-F238E27FC236}">
                <a16:creationId xmlns:a16="http://schemas.microsoft.com/office/drawing/2014/main" id="{8DF3EE0A-98CC-4DFA-AEAD-79C5ABBADF5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36" y="812039"/>
            <a:ext cx="3592818" cy="166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6" descr="Figure 14">
            <a:extLst>
              <a:ext uri="{FF2B5EF4-FFF2-40B4-BE49-F238E27FC236}">
                <a16:creationId xmlns:a16="http://schemas.microsoft.com/office/drawing/2014/main" id="{C395DC44-1C90-4F1F-86BD-2669637CB352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97"/>
          <a:stretch/>
        </p:blipFill>
        <p:spPr bwMode="auto">
          <a:xfrm>
            <a:off x="8412136" y="2636230"/>
            <a:ext cx="3444175" cy="23098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8F283A82-F828-48A4-80BF-C958278E4FA8}"/>
              </a:ext>
            </a:extLst>
          </p:cNvPr>
          <p:cNvCxnSpPr/>
          <p:nvPr/>
        </p:nvCxnSpPr>
        <p:spPr>
          <a:xfrm flipV="1">
            <a:off x="7417661" y="1948511"/>
            <a:ext cx="994475" cy="5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81F629B7-9966-4B0F-86E9-CEE507EA0F4C}"/>
              </a:ext>
            </a:extLst>
          </p:cNvPr>
          <p:cNvCxnSpPr/>
          <p:nvPr/>
        </p:nvCxnSpPr>
        <p:spPr>
          <a:xfrm>
            <a:off x="7217636" y="3367736"/>
            <a:ext cx="132397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C16A193-B765-4710-9659-BB1F7B8224C1}"/>
              </a:ext>
            </a:extLst>
          </p:cNvPr>
          <p:cNvSpPr txBox="1">
            <a:spLocks/>
          </p:cNvSpPr>
          <p:nvPr/>
        </p:nvSpPr>
        <p:spPr>
          <a:xfrm rot="16200000">
            <a:off x="-686991" y="3151267"/>
            <a:ext cx="1929448" cy="5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Objective 2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A40826E-B193-45F1-9292-36C65B25AA33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41B4C7D-23A6-45ED-859C-6957885436F6}"/>
              </a:ext>
            </a:extLst>
          </p:cNvPr>
          <p:cNvSpPr txBox="1">
            <a:spLocks/>
          </p:cNvSpPr>
          <p:nvPr/>
        </p:nvSpPr>
        <p:spPr>
          <a:xfrm>
            <a:off x="1358180" y="1140075"/>
            <a:ext cx="10515600" cy="226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Modeling approches in the </a:t>
            </a:r>
            <a:r>
              <a:rPr lang="fr-FR" dirty="0" err="1"/>
              <a:t>literature</a:t>
            </a:r>
            <a:endParaRPr lang="en-GB" dirty="0"/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2E0829DE-00F4-406F-B80F-B26FAACA030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728785" y="1608580"/>
            <a:ext cx="4848225" cy="3500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12BDD3-15A0-4997-8DE0-3F7B66B11DE8}"/>
              </a:ext>
            </a:extLst>
          </p:cNvPr>
          <p:cNvSpPr/>
          <p:nvPr/>
        </p:nvSpPr>
        <p:spPr>
          <a:xfrm>
            <a:off x="6556925" y="4993545"/>
            <a:ext cx="578934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 transfer in mine tunnels, </a:t>
            </a:r>
            <a:r>
              <a:rPr lang="en-US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Ghoreishi</a:t>
            </a: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Madeish</a:t>
            </a: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 (2012)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93B94-622C-4FAC-B9FE-9CAE3D92274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14102" y="1767356"/>
            <a:ext cx="5198745" cy="4152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8FFE83-130A-40CA-9DE1-B2EBCB8FA8EE}"/>
              </a:ext>
            </a:extLst>
          </p:cNvPr>
          <p:cNvSpPr/>
          <p:nvPr/>
        </p:nvSpPr>
        <p:spPr>
          <a:xfrm>
            <a:off x="814102" y="5920256"/>
            <a:ext cx="383919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Dual-porosity medium (Guo at al., 2018)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EE838-7339-4E8D-ABA1-A3CBE91882E8}"/>
              </a:ext>
            </a:extLst>
          </p:cNvPr>
          <p:cNvSpPr/>
          <p:nvPr/>
        </p:nvSpPr>
        <p:spPr>
          <a:xfrm>
            <a:off x="5728785" y="5959850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3D/2D/1D model of porous medium and pipe flow (</a:t>
            </a:r>
            <a:r>
              <a:rPr lang="en-US" b="1" dirty="0" err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Renze</a:t>
            </a:r>
            <a:r>
              <a:rPr lang="en-US" b="1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2009)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72BFE-5EEB-43FE-82BF-E425B115385A}"/>
              </a:ext>
            </a:extLst>
          </p:cNvPr>
          <p:cNvSpPr/>
          <p:nvPr/>
        </p:nvSpPr>
        <p:spPr>
          <a:xfrm>
            <a:off x="5728785" y="5328516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3D porous medium and 1D pipe flow (Raymond and Therrien, 2008)</a:t>
            </a:r>
            <a:endParaRPr lang="en-GB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7CAD7C-4DFE-4A66-9423-1D37C517366D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910555" y="1506266"/>
            <a:ext cx="2847853" cy="32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C16A193-B765-4710-9659-BB1F7B8224C1}"/>
              </a:ext>
            </a:extLst>
          </p:cNvPr>
          <p:cNvSpPr txBox="1">
            <a:spLocks/>
          </p:cNvSpPr>
          <p:nvPr/>
        </p:nvSpPr>
        <p:spPr>
          <a:xfrm rot="16200000">
            <a:off x="-686991" y="3151267"/>
            <a:ext cx="1929448" cy="5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Objective 2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A40826E-B193-45F1-9292-36C65B25AA33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41B4C7D-23A6-45ED-859C-6957885436F6}"/>
              </a:ext>
            </a:extLst>
          </p:cNvPr>
          <p:cNvSpPr txBox="1">
            <a:spLocks/>
          </p:cNvSpPr>
          <p:nvPr/>
        </p:nvSpPr>
        <p:spPr>
          <a:xfrm>
            <a:off x="1358180" y="1140075"/>
            <a:ext cx="10515600" cy="544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2D Horizontal </a:t>
            </a:r>
            <a:r>
              <a:rPr lang="fr-FR" dirty="0" err="1"/>
              <a:t>models</a:t>
            </a:r>
            <a:r>
              <a:rPr lang="fr-FR" dirty="0"/>
              <a:t>: </a:t>
            </a:r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type of underground </a:t>
            </a:r>
            <a:r>
              <a:rPr lang="fr-FR" dirty="0" err="1"/>
              <a:t>workings</a:t>
            </a:r>
            <a:endParaRPr lang="fr-FR" dirty="0"/>
          </a:p>
          <a:p>
            <a:r>
              <a:rPr lang="fr-FR" dirty="0"/>
              <a:t>2D Vertical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/>
              <a:t>Case </a:t>
            </a:r>
            <a:r>
              <a:rPr lang="fr-FR" dirty="0" err="1"/>
              <a:t>study</a:t>
            </a:r>
            <a:r>
              <a:rPr lang="fr-FR" dirty="0"/>
              <a:t>:</a:t>
            </a:r>
          </a:p>
          <a:p>
            <a:pPr lvl="2"/>
            <a:r>
              <a:rPr lang="fr-FR" dirty="0" err="1"/>
              <a:t>Bilston</a:t>
            </a:r>
            <a:r>
              <a:rPr lang="fr-FR" dirty="0"/>
              <a:t> Glen Area</a:t>
            </a:r>
          </a:p>
          <a:p>
            <a:pPr lvl="2"/>
            <a:r>
              <a:rPr lang="fr-FR" dirty="0" err="1"/>
              <a:t>Dawdon</a:t>
            </a:r>
            <a:r>
              <a:rPr lang="fr-FR" dirty="0"/>
              <a:t> (NE </a:t>
            </a:r>
            <a:r>
              <a:rPr lang="fr-FR" dirty="0" err="1"/>
              <a:t>England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Model calibration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data:</a:t>
            </a:r>
          </a:p>
          <a:p>
            <a:pPr lvl="2"/>
            <a:r>
              <a:rPr lang="en-GB" dirty="0"/>
              <a:t>Water level (simulation of flooding)</a:t>
            </a:r>
          </a:p>
          <a:p>
            <a:pPr lvl="2"/>
            <a:r>
              <a:rPr lang="en-GB" dirty="0"/>
              <a:t>Flow rate</a:t>
            </a:r>
          </a:p>
          <a:p>
            <a:pPr lvl="2"/>
            <a:r>
              <a:rPr lang="en-GB" dirty="0"/>
              <a:t>Temperature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reproduce temperature profiles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Issue with loggers: no information about the depth of the sensor, but can inform on seasonal changes in temperature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88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CB9F-CFC8-4967-A634-0DD288F8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Determine the main heat sources and heat transfer mechanisms in flooded coal mines </a:t>
            </a:r>
          </a:p>
          <a:p>
            <a:pPr lvl="1"/>
            <a:r>
              <a:rPr lang="en-GB" dirty="0"/>
              <a:t>What is the heat recovery rate?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Assess the important geometrical features in mine plans. </a:t>
            </a:r>
          </a:p>
          <a:p>
            <a:pPr lvl="1"/>
            <a:r>
              <a:rPr lang="en-GB" dirty="0"/>
              <a:t>How can representative simplification of mine plans be made? 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Evaluate the footprint area of heat extraction</a:t>
            </a:r>
          </a:p>
          <a:p>
            <a:pPr lvl="1"/>
            <a:r>
              <a:rPr lang="en-GB" dirty="0"/>
              <a:t>What is the geothermal potential of mines?</a:t>
            </a:r>
          </a:p>
          <a:p>
            <a:pPr lvl="1"/>
            <a:r>
              <a:rPr lang="en-GB" dirty="0"/>
              <a:t>Can a sustainable heat extraction rate be maintained?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537C206F-6AAD-4768-A3B7-4FC5C5F6EEB1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9CE8F92-AA80-4D4F-A95B-B6B9B95F0CEB}"/>
              </a:ext>
            </a:extLst>
          </p:cNvPr>
          <p:cNvSpPr/>
          <p:nvPr/>
        </p:nvSpPr>
        <p:spPr>
          <a:xfrm>
            <a:off x="716280" y="1414145"/>
            <a:ext cx="11125200" cy="273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22618F-28D7-43BE-9679-C6EAE2E1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86991" y="4679871"/>
            <a:ext cx="1929448" cy="55546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Objective 3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A513B7-EEF8-4C2E-BE09-64D1D1454FE8}"/>
                  </a:ext>
                </a:extLst>
              </p:cNvPr>
              <p:cNvSpPr/>
              <p:nvPr/>
            </p:nvSpPr>
            <p:spPr>
              <a:xfrm>
                <a:off x="6701921" y="2595046"/>
                <a:ext cx="19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A513B7-EEF8-4C2E-BE09-64D1D1454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921" y="2595046"/>
                <a:ext cx="198855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57130C-9EA2-46D2-8862-FB84BAFCE174}"/>
                  </a:ext>
                </a:extLst>
              </p:cNvPr>
              <p:cNvSpPr/>
              <p:nvPr/>
            </p:nvSpPr>
            <p:spPr>
              <a:xfrm>
                <a:off x="6526072" y="3008715"/>
                <a:ext cx="234025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𝑑𝑒𝑙𝑖𝑣𝑒𝑟𝑒𝑑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𝐶𝑂𝑃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𝐶𝑂𝑃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57130C-9EA2-46D2-8862-FB84BAFCE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072" y="3008715"/>
                <a:ext cx="2340256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9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9020F-3DCB-4670-8C91-52FE0E2C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760"/>
            <a:ext cx="10515600" cy="5430203"/>
          </a:xfrm>
        </p:spPr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2D / 3D </a:t>
            </a:r>
            <a:r>
              <a:rPr lang="fr-FR" dirty="0" err="1"/>
              <a:t>models</a:t>
            </a:r>
            <a:r>
              <a:rPr lang="fr-FR" dirty="0"/>
              <a:t> of </a:t>
            </a:r>
            <a:r>
              <a:rPr lang="fr-FR" dirty="0" err="1"/>
              <a:t>Bilston</a:t>
            </a:r>
            <a:r>
              <a:rPr lang="fr-FR" dirty="0"/>
              <a:t> Glen / </a:t>
            </a:r>
            <a:r>
              <a:rPr lang="fr-FR" dirty="0" err="1"/>
              <a:t>Dawdon</a:t>
            </a:r>
            <a:endParaRPr lang="fr-FR" dirty="0"/>
          </a:p>
          <a:p>
            <a:r>
              <a:rPr lang="fr-FR" dirty="0"/>
              <a:t>Validation </a:t>
            </a:r>
            <a:r>
              <a:rPr lang="fr-FR" dirty="0" err="1"/>
              <a:t>with</a:t>
            </a:r>
            <a:r>
              <a:rPr lang="fr-FR" dirty="0"/>
              <a:t> data </a:t>
            </a:r>
            <a:r>
              <a:rPr lang="fr-FR" dirty="0" err="1"/>
              <a:t>acquired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phD</a:t>
            </a:r>
            <a:r>
              <a:rPr lang="fr-FR" dirty="0"/>
              <a:t> time</a:t>
            </a:r>
          </a:p>
          <a:p>
            <a:pPr lvl="1"/>
            <a:r>
              <a:rPr lang="fr-FR" dirty="0" err="1"/>
              <a:t>Temperature</a:t>
            </a:r>
            <a:r>
              <a:rPr lang="fr-FR" dirty="0"/>
              <a:t> profile</a:t>
            </a:r>
          </a:p>
          <a:p>
            <a:pPr lvl="1"/>
            <a:r>
              <a:rPr lang="fr-FR" dirty="0"/>
              <a:t>Water </a:t>
            </a:r>
            <a:r>
              <a:rPr lang="fr-FR" dirty="0" err="1"/>
              <a:t>level</a:t>
            </a:r>
            <a:r>
              <a:rPr lang="fr-FR" dirty="0"/>
              <a:t>, flow rate and </a:t>
            </a:r>
            <a:r>
              <a:rPr lang="fr-FR" dirty="0" err="1"/>
              <a:t>temperature</a:t>
            </a:r>
            <a:r>
              <a:rPr lang="fr-FR" dirty="0"/>
              <a:t> time </a:t>
            </a:r>
            <a:r>
              <a:rPr lang="fr-FR" dirty="0" err="1"/>
              <a:t>series</a:t>
            </a:r>
            <a:endParaRPr lang="en-GB" dirty="0"/>
          </a:p>
          <a:p>
            <a:endParaRPr lang="en-GB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9E609E-467F-4D4A-90B3-9383BD664D49}"/>
              </a:ext>
            </a:extLst>
          </p:cNvPr>
          <p:cNvSpPr txBox="1">
            <a:spLocks/>
          </p:cNvSpPr>
          <p:nvPr/>
        </p:nvSpPr>
        <p:spPr>
          <a:xfrm rot="16200000">
            <a:off x="-686991" y="4679871"/>
            <a:ext cx="1929448" cy="555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>
                <a:solidFill>
                  <a:schemeClr val="accent1">
                    <a:lumMod val="75000"/>
                  </a:schemeClr>
                </a:solidFill>
              </a:rPr>
              <a:t>Objective 3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4842E6-62D6-4348-912B-39E002D4D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561486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63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B8E96-7AD4-4A2E-AC39-B2B1D2E6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0663" cy="4351338"/>
          </a:xfrm>
        </p:spPr>
        <p:txBody>
          <a:bodyPr/>
          <a:lstStyle/>
          <a:p>
            <a:r>
              <a:rPr lang="fr-FR" dirty="0" err="1"/>
              <a:t>Development</a:t>
            </a:r>
            <a:r>
              <a:rPr lang="fr-FR" dirty="0"/>
              <a:t> of a </a:t>
            </a:r>
            <a:r>
              <a:rPr lang="fr-FR" dirty="0" err="1"/>
              <a:t>predictive</a:t>
            </a:r>
            <a:r>
              <a:rPr lang="fr-FR" dirty="0"/>
              <a:t> (</a:t>
            </a:r>
            <a:r>
              <a:rPr lang="fr-FR" dirty="0" err="1"/>
              <a:t>conceptual</a:t>
            </a:r>
            <a:r>
              <a:rPr lang="fr-FR" dirty="0"/>
              <a:t> or </a:t>
            </a:r>
            <a:r>
              <a:rPr lang="fr-FR" dirty="0" err="1"/>
              <a:t>numerical</a:t>
            </a:r>
            <a:r>
              <a:rPr lang="fr-FR" dirty="0"/>
              <a:t>) </a:t>
            </a:r>
            <a:r>
              <a:rPr lang="fr-FR" dirty="0" err="1"/>
              <a:t>tool</a:t>
            </a:r>
            <a:r>
              <a:rPr lang="fr-FR" dirty="0"/>
              <a:t>.</a:t>
            </a:r>
          </a:p>
          <a:p>
            <a:r>
              <a:rPr lang="fr-FR" dirty="0" err="1"/>
              <a:t>Recommendation</a:t>
            </a:r>
            <a:r>
              <a:rPr lang="fr-FR" dirty="0"/>
              <a:t> on a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to guide the </a:t>
            </a:r>
            <a:r>
              <a:rPr lang="fr-FR" dirty="0" err="1"/>
              <a:t>licensing</a:t>
            </a:r>
            <a:r>
              <a:rPr lang="fr-FR" dirty="0"/>
              <a:t> of </a:t>
            </a:r>
            <a:r>
              <a:rPr lang="fr-FR" dirty="0" err="1"/>
              <a:t>heat</a:t>
            </a:r>
            <a:endParaRPr lang="fr-FR" dirty="0"/>
          </a:p>
          <a:p>
            <a:r>
              <a:rPr lang="fr-FR" dirty="0"/>
              <a:t>Support the </a:t>
            </a:r>
            <a:r>
              <a:rPr lang="fr-FR" dirty="0" err="1"/>
              <a:t>dimensioning</a:t>
            </a:r>
            <a:r>
              <a:rPr lang="fr-FR" dirty="0"/>
              <a:t> of GSHP </a:t>
            </a:r>
            <a:r>
              <a:rPr lang="fr-FR" dirty="0" err="1"/>
              <a:t>systems</a:t>
            </a:r>
            <a:endParaRPr lang="en-GB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8C1F024-1BCB-4CAD-9B99-46BE8B1E2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03266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74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B9382-9FB3-44A7-9F81-4996F9F7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5D0F2-1FD7-4426-8768-A5D6D714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Gillespie, M., Crane, E., and Barron, H. (2013). Study into the Potential for Deep Geothermal Energy in Scotland - Volume 2. AEC/001/11. Scottish Government, p. 129.</a:t>
            </a:r>
          </a:p>
          <a:p>
            <a:r>
              <a:rPr lang="en-GB" dirty="0"/>
              <a:t>Todd, F., McDermott, C., Harris, A. F., Bond, A., and Gilfillan, S. (2019). Coupled hydraulic and mechanical model of surface uplift due to mine water rebound: implications for mine water heating and cooling schemes. Scottish Journal of Geology [online], sjg2018–028. ISSN: 0036-9276, 2041-4951. DOI: 10.1144/sjg2018-028.</a:t>
            </a:r>
          </a:p>
        </p:txBody>
      </p:sp>
    </p:spTree>
    <p:extLst>
      <p:ext uri="{BB962C8B-B14F-4D97-AF65-F5344CB8AC3E}">
        <p14:creationId xmlns:p14="http://schemas.microsoft.com/office/powerpoint/2010/main" val="399137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0E141-1C0A-47EF-BF9B-F8F3864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/>
              <a:t>Study</a:t>
            </a:r>
            <a:r>
              <a:rPr lang="fr-FR" sz="3200" dirty="0"/>
              <a:t> background</a:t>
            </a:r>
            <a:endParaRPr lang="en-GB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C0A94-1E65-47D5-BDB9-162223D0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016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XXX % of UK population </a:t>
            </a:r>
            <a:r>
              <a:rPr lang="fr-FR" dirty="0" err="1"/>
              <a:t>located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</a:t>
            </a:r>
            <a:r>
              <a:rPr lang="fr-FR" dirty="0" err="1"/>
              <a:t>abandonned</a:t>
            </a:r>
            <a:r>
              <a:rPr lang="fr-FR" dirty="0"/>
              <a:t> </a:t>
            </a:r>
            <a:r>
              <a:rPr lang="fr-FR" dirty="0" err="1"/>
              <a:t>coal</a:t>
            </a:r>
            <a:r>
              <a:rPr lang="fr-FR" dirty="0"/>
              <a:t> mines </a:t>
            </a:r>
          </a:p>
          <a:p>
            <a:r>
              <a:rPr lang="fr-FR" dirty="0"/>
              <a:t>Low-</a:t>
            </a:r>
            <a:r>
              <a:rPr lang="fr-FR" dirty="0" err="1"/>
              <a:t>temperature</a:t>
            </a:r>
            <a:r>
              <a:rPr lang="fr-FR" dirty="0"/>
              <a:t> </a:t>
            </a:r>
            <a:r>
              <a:rPr lang="fr-FR" dirty="0" err="1"/>
              <a:t>geothermal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(</a:t>
            </a:r>
            <a:r>
              <a:rPr lang="en-GB" dirty="0"/>
              <a:t>Temperature ranges from 12 to 20 °C)</a:t>
            </a:r>
            <a:endParaRPr lang="fr-FR" dirty="0"/>
          </a:p>
          <a:p>
            <a:r>
              <a:rPr lang="fr-FR" dirty="0" err="1"/>
              <a:t>Heat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= &gt;1/3 of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 in the UK</a:t>
            </a:r>
          </a:p>
          <a:p>
            <a:r>
              <a:rPr lang="fr-FR" dirty="0"/>
              <a:t>7% of </a:t>
            </a:r>
            <a:r>
              <a:rPr lang="en-GB" dirty="0"/>
              <a:t>Scotland’s heat requirement could be sourced from abandoned flooded mine workings (Todd et al., 2019)</a:t>
            </a:r>
          </a:p>
          <a:p>
            <a:r>
              <a:rPr lang="fr-FR" dirty="0"/>
              <a:t>Can </a:t>
            </a:r>
            <a:r>
              <a:rPr lang="fr-FR" dirty="0" err="1"/>
              <a:t>contribute</a:t>
            </a:r>
            <a:r>
              <a:rPr lang="fr-FR" dirty="0"/>
              <a:t> to </a:t>
            </a:r>
            <a:r>
              <a:rPr lang="fr-FR" dirty="0" err="1"/>
              <a:t>decarbonization</a:t>
            </a:r>
            <a:r>
              <a:rPr lang="fr-FR" dirty="0"/>
              <a:t> of </a:t>
            </a:r>
            <a:r>
              <a:rPr lang="fr-FR" dirty="0" err="1"/>
              <a:t>residential</a:t>
            </a:r>
            <a:r>
              <a:rPr lang="fr-FR" dirty="0"/>
              <a:t> </a:t>
            </a:r>
            <a:r>
              <a:rPr lang="fr-FR" dirty="0" err="1"/>
              <a:t>heat</a:t>
            </a:r>
            <a:r>
              <a:rPr lang="fr-FR" dirty="0"/>
              <a:t> </a:t>
            </a:r>
          </a:p>
          <a:p>
            <a:endParaRPr lang="en-GB" dirty="0"/>
          </a:p>
        </p:txBody>
      </p:sp>
      <p:pic>
        <p:nvPicPr>
          <p:cNvPr id="4" name="image16.gif" descr="Figure 18">
            <a:extLst>
              <a:ext uri="{FF2B5EF4-FFF2-40B4-BE49-F238E27FC236}">
                <a16:creationId xmlns:a16="http://schemas.microsoft.com/office/drawing/2014/main" id="{CBAFA230-7CE6-4561-8370-3733B4A1F0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860928"/>
            <a:ext cx="5760720" cy="4062730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03B246-B808-4AFA-80F4-D4FAAB58DE3B}"/>
              </a:ext>
            </a:extLst>
          </p:cNvPr>
          <p:cNvSpPr/>
          <p:nvPr/>
        </p:nvSpPr>
        <p:spPr>
          <a:xfrm>
            <a:off x="5928360" y="5142817"/>
            <a:ext cx="6096000" cy="9668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Figure 16. Depth of mine workings viewed in GOCAD </a:t>
            </a:r>
            <a:r>
              <a:rPr lang="en-US" i="1" baseline="300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®</a:t>
            </a:r>
            <a:r>
              <a:rPr lang="en-US" i="1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(©Paradigm) 3D modelling software, showing deepest workings in orange and red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(Gillespie et al., 2013)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959FA98-5847-4B03-88F5-B46BBC029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322877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29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17DCC-C0C7-4C84-9D6E-BFB93BC1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Mine-water Heat: Resource definition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88E96-295E-4766-A94B-1B41C1D9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861" cy="466725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Mine gets flooded when mining stops</a:t>
            </a:r>
          </a:p>
          <a:p>
            <a:r>
              <a:rPr lang="fr-FR" dirty="0"/>
              <a:t>Warm water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extracted</a:t>
            </a:r>
            <a:r>
              <a:rPr lang="fr-FR" dirty="0"/>
              <a:t> at high rates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enhanced-permeability</a:t>
            </a:r>
            <a:r>
              <a:rPr lang="fr-FR" dirty="0"/>
              <a:t> </a:t>
            </a:r>
            <a:r>
              <a:rPr lang="fr-FR" dirty="0" err="1"/>
              <a:t>reservoirs</a:t>
            </a:r>
            <a:endParaRPr lang="en-GB" dirty="0"/>
          </a:p>
          <a:p>
            <a:pPr lvl="0"/>
            <a:r>
              <a:rPr lang="en-GB" dirty="0"/>
              <a:t>GSHP used to extract heat from the ground or from the water using open-loop systems.</a:t>
            </a:r>
          </a:p>
          <a:p>
            <a:pPr lvl="0"/>
            <a:r>
              <a:rPr lang="en-GB" dirty="0"/>
              <a:t>Injection/production of cold/hot water can be reversed seasonally</a:t>
            </a:r>
          </a:p>
          <a:p>
            <a:r>
              <a:rPr lang="fr-FR" dirty="0" err="1"/>
              <a:t>Existing</a:t>
            </a:r>
            <a:r>
              <a:rPr lang="fr-FR" dirty="0"/>
              <a:t> case </a:t>
            </a:r>
            <a:r>
              <a:rPr lang="fr-FR" dirty="0" err="1"/>
              <a:t>study</a:t>
            </a:r>
            <a:r>
              <a:rPr lang="fr-FR" dirty="0"/>
              <a:t>: Germany, Canada, USA, UK (</a:t>
            </a:r>
            <a:r>
              <a:rPr lang="fr-FR" dirty="0" err="1"/>
              <a:t>Shettleston</a:t>
            </a:r>
            <a:r>
              <a:rPr lang="fr-FR" dirty="0"/>
              <a:t>, </a:t>
            </a:r>
            <a:r>
              <a:rPr lang="fr-FR" dirty="0" err="1"/>
              <a:t>Dawdon</a:t>
            </a:r>
            <a:r>
              <a:rPr lang="fr-FR" dirty="0"/>
              <a:t>, Markham), </a:t>
            </a:r>
            <a:r>
              <a:rPr lang="fr-FR" dirty="0" err="1"/>
              <a:t>Poland</a:t>
            </a:r>
            <a:r>
              <a:rPr lang="fr-FR" dirty="0"/>
              <a:t>, The </a:t>
            </a:r>
            <a:r>
              <a:rPr lang="fr-FR" dirty="0" err="1"/>
              <a:t>Netherlands</a:t>
            </a:r>
            <a:r>
              <a:rPr lang="fr-FR" dirty="0"/>
              <a:t>, Spain</a:t>
            </a:r>
            <a:endParaRPr lang="en-GB" dirty="0"/>
          </a:p>
        </p:txBody>
      </p:sp>
      <p:pic>
        <p:nvPicPr>
          <p:cNvPr id="4" name="image19.png">
            <a:extLst>
              <a:ext uri="{FF2B5EF4-FFF2-40B4-BE49-F238E27FC236}">
                <a16:creationId xmlns:a16="http://schemas.microsoft.com/office/drawing/2014/main" id="{BD6325FA-184A-4936-AA35-4C18A8E13D9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994766" y="2038868"/>
            <a:ext cx="3966845" cy="2331085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1C1929-73AC-4E32-A59F-880605B5523B}"/>
              </a:ext>
            </a:extLst>
          </p:cNvPr>
          <p:cNvSpPr/>
          <p:nvPr/>
        </p:nvSpPr>
        <p:spPr>
          <a:xfrm>
            <a:off x="8107061" y="5096194"/>
            <a:ext cx="3854550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11: Schematic Diagram of a mine water heat pump system (Drawn by Charlotte Adams)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A796127-77F6-40EB-A8A6-81A51681B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384554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17DCC-C0C7-4C84-9D6E-BFB93BC1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200" dirty="0"/>
              <a:t>Mine-water Heat: Resource definition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88E96-295E-4766-A94B-1B41C1D9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861" cy="4667250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Coal </a:t>
            </a:r>
            <a:r>
              <a:rPr lang="fr-FR" dirty="0" err="1"/>
              <a:t>Measures</a:t>
            </a:r>
            <a:endParaRPr lang="fr-FR" dirty="0"/>
          </a:p>
          <a:p>
            <a:pPr lvl="0"/>
            <a:r>
              <a:rPr lang="fr-FR" dirty="0" err="1"/>
              <a:t>Limestone</a:t>
            </a:r>
            <a:r>
              <a:rPr lang="fr-FR" dirty="0"/>
              <a:t> Coal formation</a:t>
            </a:r>
            <a:endParaRPr lang="en-GB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A796127-77F6-40EB-A8A6-81A51681B629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74F8A347-9379-4A9E-BC22-E927F8FFA7A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15458" y="1690688"/>
            <a:ext cx="4459605" cy="41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7CFA8-78BA-4C6C-A5B7-29DA433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/>
              <a:t>Research</a:t>
            </a:r>
            <a:r>
              <a:rPr lang="fr-FR" sz="3200" dirty="0"/>
              <a:t> question</a:t>
            </a:r>
            <a:endParaRPr lang="en-GB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A0C17-C3B5-4517-B2B7-456BF0D1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7821"/>
            <a:ext cx="10515600" cy="1018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are the main control on mine water </a:t>
            </a:r>
            <a:r>
              <a:rPr lang="fr-FR" dirty="0" err="1"/>
              <a:t>temperature</a:t>
            </a:r>
            <a:r>
              <a:rPr lang="fr-FR" dirty="0"/>
              <a:t> ?</a:t>
            </a:r>
          </a:p>
          <a:p>
            <a:pPr marL="0" indent="0">
              <a:buNone/>
            </a:pP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geothermal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of </a:t>
            </a:r>
            <a:r>
              <a:rPr lang="fr-FR" dirty="0" err="1"/>
              <a:t>coal</a:t>
            </a:r>
            <a:r>
              <a:rPr lang="fr-FR" dirty="0"/>
              <a:t> mines.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FD8416-1661-4A13-9907-6C3477F2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11" y="1260179"/>
            <a:ext cx="7448350" cy="4152510"/>
          </a:xfrm>
          <a:prstGeom prst="rect">
            <a:avLst/>
          </a:prstGeom>
        </p:spPr>
      </p:pic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A0A7B502-8823-4F2B-A312-E52378597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388142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47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C468F-C796-4545-A3DE-E2CDAC81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A8A47-9157-4BC2-B56A-3B3AECA4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GB" dirty="0"/>
              <a:t>Research objectives</a:t>
            </a:r>
          </a:p>
          <a:p>
            <a:pPr marL="0" lvl="0" indent="0">
              <a:buNone/>
            </a:pPr>
            <a:endParaRPr lang="en-GB" dirty="0"/>
          </a:p>
          <a:p>
            <a:pPr marL="571500" lvl="0" indent="-571500">
              <a:buFont typeface="+mj-lt"/>
              <a:buAutoNum type="romanUcPeriod"/>
            </a:pPr>
            <a:r>
              <a:rPr lang="en-GB" dirty="0"/>
              <a:t>Methods</a:t>
            </a:r>
          </a:p>
          <a:p>
            <a:pPr marL="457200" lvl="1" indent="0">
              <a:buNone/>
            </a:pPr>
            <a:r>
              <a:rPr lang="en-GB" dirty="0"/>
              <a:t>	Literature review</a:t>
            </a:r>
          </a:p>
          <a:p>
            <a:pPr marL="457200" lvl="1" indent="0">
              <a:buNone/>
            </a:pPr>
            <a:r>
              <a:rPr lang="en-GB" dirty="0"/>
              <a:t>	Suggested methodology</a:t>
            </a:r>
          </a:p>
          <a:p>
            <a:pPr marL="457200" lvl="1" indent="0">
              <a:buNone/>
            </a:pPr>
            <a:endParaRPr lang="en-GB" dirty="0"/>
          </a:p>
          <a:p>
            <a:pPr marL="571500" lvl="0" indent="-571500">
              <a:buFont typeface="+mj-lt"/>
              <a:buAutoNum type="romanUcPeriod"/>
            </a:pPr>
            <a:r>
              <a:rPr lang="en-GB" dirty="0"/>
              <a:t>Conclusion</a:t>
            </a:r>
          </a:p>
          <a:p>
            <a:pPr marL="0" lvl="0" indent="0">
              <a:buNone/>
            </a:pPr>
            <a:r>
              <a:rPr lang="en-GB" sz="2400" dirty="0"/>
              <a:t>	Expected results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C8172C0-300B-4C3D-9B93-9AB289D99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854612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98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CB9F-CFC8-4967-A634-0DD288F8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Determine the main heat sources and heat transfer mechanisms in flooded coal mines </a:t>
            </a:r>
          </a:p>
          <a:p>
            <a:pPr lvl="1"/>
            <a:r>
              <a:rPr lang="en-GB" dirty="0"/>
              <a:t>What is the heat recovery rate?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Assess the important geometrical features in mine plans. </a:t>
            </a:r>
          </a:p>
          <a:p>
            <a:pPr lvl="1"/>
            <a:r>
              <a:rPr lang="en-GB" dirty="0"/>
              <a:t>How can representative simplification of mine plans be made? 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Evaluate the footprint area of heat extraction</a:t>
            </a:r>
          </a:p>
          <a:p>
            <a:pPr lvl="1"/>
            <a:r>
              <a:rPr lang="en-GB" dirty="0"/>
              <a:t>What is the geothermal potential of mines?</a:t>
            </a:r>
          </a:p>
          <a:p>
            <a:pPr lvl="1"/>
            <a:r>
              <a:rPr lang="en-GB" dirty="0"/>
              <a:t>Can a sustainable heat extraction rate be maintained?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537C206F-6AAD-4768-A3B7-4FC5C5F6E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835145"/>
              </p:ext>
            </p:extLst>
          </p:nvPr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40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CB9F-CFC8-4967-A634-0DD288F8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à"/>
            </a:pPr>
            <a:r>
              <a:rPr lang="en-GB" dirty="0"/>
              <a:t>Numerical modelling using </a:t>
            </a:r>
            <a:r>
              <a:rPr lang="en-GB" dirty="0" err="1"/>
              <a:t>OpenGeosys</a:t>
            </a:r>
            <a:endParaRPr lang="en-GB" dirty="0"/>
          </a:p>
          <a:p>
            <a:pPr lvl="0">
              <a:buFont typeface="Wingdings" panose="05000000000000000000" pitchFamily="2" charset="2"/>
              <a:buChar char="à"/>
            </a:pPr>
            <a:r>
              <a:rPr lang="en-GB" dirty="0"/>
              <a:t>2 Case study 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537C206F-6AAD-4768-A3B7-4FC5C5F6EEB1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3">
            <a:extLst>
              <a:ext uri="{FF2B5EF4-FFF2-40B4-BE49-F238E27FC236}">
                <a16:creationId xmlns:a16="http://schemas.microsoft.com/office/drawing/2014/main" id="{B67E7632-345C-407F-A3FB-B30D52A546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8904" y="2835095"/>
            <a:ext cx="5838825" cy="29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FCB9F-CFC8-4967-A634-0DD288F8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Determine the main heat sources and heat transfer mechanisms in flooded coal mines </a:t>
            </a:r>
          </a:p>
          <a:p>
            <a:pPr lvl="1"/>
            <a:r>
              <a:rPr lang="en-GB" dirty="0"/>
              <a:t>What is the heat recovery rate?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Assess the important geometrical features in mine plans. </a:t>
            </a:r>
          </a:p>
          <a:p>
            <a:pPr lvl="1"/>
            <a:r>
              <a:rPr lang="en-GB" dirty="0"/>
              <a:t>How can representative simplification of mine plans be made? 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Evaluate the footprint area of heat extraction</a:t>
            </a:r>
          </a:p>
          <a:p>
            <a:pPr lvl="1"/>
            <a:r>
              <a:rPr lang="en-GB" dirty="0"/>
              <a:t>What is the geothermal potential of mines?</a:t>
            </a:r>
          </a:p>
          <a:p>
            <a:pPr lvl="1"/>
            <a:r>
              <a:rPr lang="en-GB" dirty="0"/>
              <a:t>Can a sustainable heat extraction rate be maintained?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537C206F-6AAD-4768-A3B7-4FC5C5F6EEB1}"/>
              </a:ext>
            </a:extLst>
          </p:cNvPr>
          <p:cNvGraphicFramePr/>
          <p:nvPr/>
        </p:nvGraphicFramePr>
        <p:xfrm>
          <a:off x="0" y="-62971"/>
          <a:ext cx="12192000" cy="67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9D7C07D-135F-41E3-A4A5-E83DBBEA4733}"/>
              </a:ext>
            </a:extLst>
          </p:cNvPr>
          <p:cNvSpPr/>
          <p:nvPr/>
        </p:nvSpPr>
        <p:spPr>
          <a:xfrm>
            <a:off x="396240" y="3021965"/>
            <a:ext cx="11125200" cy="321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A87E83A-2B54-4AE0-AB37-2B81EBF5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86991" y="1779508"/>
            <a:ext cx="1929448" cy="555466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Objective 1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834A3AF1-817E-4C7F-9BB0-8230ED09C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4691" y="2995930"/>
            <a:ext cx="4391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63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1478</Words>
  <Application>Microsoft Office PowerPoint</Application>
  <PresentationFormat>Grand écran</PresentationFormat>
  <Paragraphs>255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Investigating geothermal heat resources of legacy mine workings, why are some mine waters hotter than others?</vt:lpstr>
      <vt:lpstr>Study background</vt:lpstr>
      <vt:lpstr>Mine-water Heat: Resource definition </vt:lpstr>
      <vt:lpstr>Mine-water Heat: Resource definition </vt:lpstr>
      <vt:lpstr>Research question</vt:lpstr>
      <vt:lpstr>Summary</vt:lpstr>
      <vt:lpstr>Présentation PowerPoint</vt:lpstr>
      <vt:lpstr>Présentation PowerPoint</vt:lpstr>
      <vt:lpstr>Objective 1</vt:lpstr>
      <vt:lpstr>Objective 1</vt:lpstr>
      <vt:lpstr>Objective 1</vt:lpstr>
      <vt:lpstr>Objective 2</vt:lpstr>
      <vt:lpstr>Présentation PowerPoint</vt:lpstr>
      <vt:lpstr>Présentation PowerPoint</vt:lpstr>
      <vt:lpstr>Présentation PowerPoint</vt:lpstr>
      <vt:lpstr>Objective 3</vt:lpstr>
      <vt:lpstr>Présentation PowerPoint</vt:lpstr>
      <vt:lpstr>Présentation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geothermal heat resources of legacy mine workings, why are some mine waters hotter than others?</dc:title>
  <dc:creator>Mylène RECEVEUR</dc:creator>
  <cp:lastModifiedBy>Mylène RECEVEUR</cp:lastModifiedBy>
  <cp:revision>31</cp:revision>
  <dcterms:created xsi:type="dcterms:W3CDTF">2020-01-25T10:15:12Z</dcterms:created>
  <dcterms:modified xsi:type="dcterms:W3CDTF">2020-01-29T12:09:49Z</dcterms:modified>
</cp:coreProperties>
</file>