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9" r:id="rId7"/>
    <p:sldId id="260" r:id="rId8"/>
    <p:sldId id="268" r:id="rId9"/>
    <p:sldId id="263" r:id="rId10"/>
    <p:sldId id="264" r:id="rId11"/>
    <p:sldId id="270" r:id="rId12"/>
    <p:sldId id="271" r:id="rId13"/>
    <p:sldId id="261" r:id="rId14"/>
    <p:sldId id="26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93F15-3070-46F9-8D44-C1876B0C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7DB59-F295-42B4-8A61-F411A616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00486-8318-494E-85A2-DFB13C5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E0A87-A881-492D-AC2B-8987D3DF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45B79-6446-422E-B344-816BF77F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C982A-6D7F-4E8E-849F-FEACF31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99C28A-EC69-4D93-874C-08426305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77632-BE1F-4BC7-B271-146ACC29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4F22-FD8F-4EB8-8702-8C676A65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25B1B-88A7-4ED9-A27E-66576E7A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4192BE-8B0E-4AA9-BD87-11B8C4CE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579F1-0BAC-4C79-9D3B-3D6CF082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3E16F-6DAA-4711-8474-3D45A1CD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3BEBE-8596-4908-9D77-180D39CD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7215C-083A-4F70-B1A7-32873116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970A3-21FB-4BA5-83E2-C8BAA237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33C09-0260-4E2E-B308-63C46AD4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110F2-0DE8-46AE-8D4A-AACA5572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0C4FC-D90F-4B20-93AA-326C8C9F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E4716-F588-4091-B0FF-8018A05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4EA17-0A0F-4929-91E6-26C36E05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8B74D-BB75-4B7A-B470-81725DC1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1A451-9794-49D9-8018-762FEE7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0EBE6-64B0-4F21-8FF4-50BD9C4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03A07-791F-4EA9-A950-98B8D81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8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E7466-CC32-40BA-9558-565B289E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EF38D-B24B-42A4-8920-EBD431D2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990C9D-539F-450B-9298-1C838537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5F810D-DB5F-47C7-9615-37455733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EAC64-66FC-457A-B311-21C15BC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8ED63-27D8-401B-9C81-51B9519B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890E-BDD5-4E22-B976-6F311F1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B4F421-7E9C-43E0-90F8-2B3DBD9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8D9FF9-7512-4DE9-9E77-9E0B70C2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E30140-6A5C-44DB-A0B8-656C1FE3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F02CD0-BF7A-4374-8274-7501B7E4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CEB78A-6843-4643-848F-13C77571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A07DE5-B493-40D7-B181-25ADFC18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936485-8D2C-4B0D-A64A-932F768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8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CADB1-15D5-4096-B303-2982B39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BE9CC3-523D-4768-AAD4-D19AF8D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DECC8-0D6C-4D48-A873-69A889B3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C6A24-B65A-4EFF-B4C9-D5EDB2F0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2A09F-02F8-49D3-BF0D-58E0B76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38859C-F839-40FC-9835-CDE6CDB9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20B6AC-6BDC-4FAB-965A-4DE80A8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D093F-3BBA-48DA-A9EE-1EFA1BD1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9E548-281A-4E1F-A0F8-8747CE6F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053C7-3DB6-4BF4-BAA1-B9923D2F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C3862-693C-4110-A1CC-1B1AF276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85B2B-D81B-46C3-8E8C-EED11613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231CD3-EF94-4AA9-B88E-135833C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DA358-2352-4827-9E1E-36D99059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04F5D6-A8F8-432D-BE17-05B0ECBF1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0CF323-D67E-40EE-8C46-C49C8CF4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5C5AA-A15C-4A42-81C6-166C396F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61710-3E7F-471B-8F4C-9766A31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C92A-32CB-4464-AD97-ACAF9BB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FB3526-25CF-4167-AAC6-9A94466C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7B220-886F-46DA-A490-2F6DF233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654B3-CE01-4B74-A2B7-0E351C0F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ECA0-AAB4-4CF6-BE84-431512FC5D0C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DF038-715A-4276-A10B-60CB379D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E9459-B552-456F-BC33-C8B30F805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155CD-9D1F-4ECF-9B1B-CA4432453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Investigating geothermal heat resources of legacy mine workings, why</a:t>
            </a:r>
            <a:br>
              <a:rPr lang="en-GB" sz="4400" dirty="0"/>
            </a:br>
            <a:r>
              <a:rPr lang="en-GB" sz="4400" dirty="0"/>
              <a:t>are some mine waters hotter than others?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73BD04-99AA-42CF-9449-29AB92F5A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Mylene </a:t>
            </a:r>
            <a:r>
              <a:rPr lang="en-GB" dirty="0" err="1"/>
              <a:t>Receveur</a:t>
            </a:r>
            <a:endParaRPr lang="en-GB" dirty="0"/>
          </a:p>
          <a:p>
            <a:r>
              <a:rPr lang="en-GB" dirty="0"/>
              <a:t>Christopher McDermott, Stuart Gilfillan, Andrew Fraser-Harris</a:t>
            </a:r>
          </a:p>
        </p:txBody>
      </p:sp>
    </p:spTree>
    <p:extLst>
      <p:ext uri="{BB962C8B-B14F-4D97-AF65-F5344CB8AC3E}">
        <p14:creationId xmlns:p14="http://schemas.microsoft.com/office/powerpoint/2010/main" val="383928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80ED0-9788-4FB5-A206-8956EFAD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B3E1A-65E7-4BB8-AFBF-8F5F703B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calibration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data</a:t>
            </a:r>
          </a:p>
          <a:p>
            <a:r>
              <a:rPr lang="en-GB" dirty="0"/>
              <a:t>Water level (simulation of flooding)</a:t>
            </a:r>
          </a:p>
          <a:p>
            <a:pPr lvl="1"/>
            <a:r>
              <a:rPr lang="en-GB" dirty="0"/>
              <a:t>Logger and on-site measurements</a:t>
            </a:r>
          </a:p>
          <a:p>
            <a:r>
              <a:rPr lang="en-GB" dirty="0"/>
              <a:t>Temperature</a:t>
            </a:r>
          </a:p>
          <a:p>
            <a:pPr lvl="1"/>
            <a:r>
              <a:rPr lang="en-GB" dirty="0"/>
              <a:t>Logger temperature and on-site measurements (Temperature versus time)</a:t>
            </a:r>
          </a:p>
          <a:p>
            <a:pPr lvl="1"/>
            <a:r>
              <a:rPr lang="en-GB" dirty="0"/>
              <a:t>Temperature and conductivity logs Water level logger: inform on the temperature at the depth of the sensor but is not associated to</a:t>
            </a:r>
          </a:p>
          <a:p>
            <a:pPr marL="0" indent="0">
              <a:buNone/>
            </a:pPr>
            <a:r>
              <a:rPr lang="en-GB" dirty="0"/>
              <a:t>Issue: no information about the depth of the sensor, but can inform on seasonal changes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14962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80ED0-9788-4FB5-A206-8956EFAD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  <a:endParaRPr lang="en-GB" dirty="0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90518230-E900-4126-91D0-B72799A61E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76560" y="251192"/>
            <a:ext cx="4848225" cy="350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AE772-5A7B-4995-AE73-D3217B9F6D98}"/>
              </a:ext>
            </a:extLst>
          </p:cNvPr>
          <p:cNvSpPr/>
          <p:nvPr/>
        </p:nvSpPr>
        <p:spPr>
          <a:xfrm>
            <a:off x="6858929" y="3375760"/>
            <a:ext cx="578934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 transfer in mine tunnels, 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Ghoreishi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Madeish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(2012)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9CFE2B4-D057-40CF-9804-1F71F927E8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327" y="1487086"/>
            <a:ext cx="5198745" cy="4152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6221C-5D08-46F5-B5BF-C49853265BEA}"/>
              </a:ext>
            </a:extLst>
          </p:cNvPr>
          <p:cNvSpPr/>
          <p:nvPr/>
        </p:nvSpPr>
        <p:spPr>
          <a:xfrm>
            <a:off x="814102" y="5920256"/>
            <a:ext cx="383919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Dual-porosity medium (Guo at al., 2018)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9EA51-D4CE-4FB5-941A-B7DD480184A4}"/>
              </a:ext>
            </a:extLst>
          </p:cNvPr>
          <p:cNvSpPr/>
          <p:nvPr/>
        </p:nvSpPr>
        <p:spPr>
          <a:xfrm>
            <a:off x="5961673" y="5100426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3D porous medium and 1D pipe flow (Raymond and Therrien, 2008)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76971-450A-491C-8894-436EF52179F5}"/>
              </a:ext>
            </a:extLst>
          </p:cNvPr>
          <p:cNvSpPr/>
          <p:nvPr/>
        </p:nvSpPr>
        <p:spPr>
          <a:xfrm>
            <a:off x="5728785" y="5959850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3D/2D/1D model of porous medium and pipe flow (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Renze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2009)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99429-3EFE-43A0-9B5F-19D5A4A2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requirements</a:t>
            </a:r>
            <a:r>
              <a:rPr lang="fr-FR" dirty="0"/>
              <a:t> and management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3F2AFF54-2FB3-4D33-B6FC-44124705A3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0107768"/>
                  </p:ext>
                </p:extLst>
              </p:nvPr>
            </p:nvGraphicFramePr>
            <p:xfrm>
              <a:off x="523741" y="1413381"/>
              <a:ext cx="5754370" cy="2015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7345">
                      <a:extLst>
                        <a:ext uri="{9D8B030D-6E8A-4147-A177-3AD203B41FA5}">
                          <a16:colId xmlns:a16="http://schemas.microsoft.com/office/drawing/2014/main" val="2991311484"/>
                        </a:ext>
                      </a:extLst>
                    </a:gridCol>
                    <a:gridCol w="1530350">
                      <a:extLst>
                        <a:ext uri="{9D8B030D-6E8A-4147-A177-3AD203B41FA5}">
                          <a16:colId xmlns:a16="http://schemas.microsoft.com/office/drawing/2014/main" val="242341141"/>
                        </a:ext>
                      </a:extLst>
                    </a:gridCol>
                    <a:gridCol w="2606675">
                      <a:extLst>
                        <a:ext uri="{9D8B030D-6E8A-4147-A177-3AD203B41FA5}">
                          <a16:colId xmlns:a16="http://schemas.microsoft.com/office/drawing/2014/main" val="9020970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2D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3D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1079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TOP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fixed T°= 10°C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Head = river level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Recharge = 90 mm/s 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fixed T°= 10°C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29477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BOTTOM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constant geothermal flux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constant geothermal flux 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33949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LATERAL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9347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EXTRACTION /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INJECTION POINTS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hydraulic head h = 0 m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-extraction at the bottom of the deepest shaft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-injection: constant T°=3°C at the bottom of the model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01440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HYDRAULIC CONDUCTIVITY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marL="342900" lvl="0" indent="-3429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Calibri" panose="020F0502020204030204" pitchFamily="34" charset="0"/>
                            <a:buChar char="-"/>
                          </a:pPr>
                          <a:r>
                            <a:rPr lang="en-US" sz="900">
                              <a:effectLst/>
                            </a:rPr>
                            <a:t>Shafts / caverns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marL="342900" lvl="0" indent="-3429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Calibri" panose="020F0502020204030204" pitchFamily="34" charset="0"/>
                            <a:buChar char="-"/>
                          </a:pPr>
                          <a:r>
                            <a:rPr lang="en-US" sz="900">
                              <a:effectLst/>
                            </a:rPr>
                            <a:t>Drivings/ roadways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n = 1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K = 5 m/s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c = 4.2 x 106  J/m3.K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k = 0.65 W/</a:t>
                          </a:r>
                          <a:r>
                            <a:rPr lang="en-US" sz="900" dirty="0" err="1">
                              <a:effectLst/>
                            </a:rPr>
                            <a:t>m.K</a:t>
                          </a:r>
                          <a:endParaRPr lang="en-GB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470773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3F2AFF54-2FB3-4D33-B6FC-44124705A3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0107768"/>
                  </p:ext>
                </p:extLst>
              </p:nvPr>
            </p:nvGraphicFramePr>
            <p:xfrm>
              <a:off x="523741" y="1413381"/>
              <a:ext cx="5754370" cy="2015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7345">
                      <a:extLst>
                        <a:ext uri="{9D8B030D-6E8A-4147-A177-3AD203B41FA5}">
                          <a16:colId xmlns:a16="http://schemas.microsoft.com/office/drawing/2014/main" val="2991311484"/>
                        </a:ext>
                      </a:extLst>
                    </a:gridCol>
                    <a:gridCol w="1530350">
                      <a:extLst>
                        <a:ext uri="{9D8B030D-6E8A-4147-A177-3AD203B41FA5}">
                          <a16:colId xmlns:a16="http://schemas.microsoft.com/office/drawing/2014/main" val="242341141"/>
                        </a:ext>
                      </a:extLst>
                    </a:gridCol>
                    <a:gridCol w="2606675">
                      <a:extLst>
                        <a:ext uri="{9D8B030D-6E8A-4147-A177-3AD203B41FA5}">
                          <a16:colId xmlns:a16="http://schemas.microsoft.com/office/drawing/2014/main" val="902097057"/>
                        </a:ext>
                      </a:extLst>
                    </a:gridCol>
                  </a:tblGrid>
                  <a:tr h="1402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2D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3D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107923"/>
                      </a:ext>
                    </a:extLst>
                  </a:tr>
                  <a:tr h="4337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TOP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fixed T°= 10°C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Head = river level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Recharge = 90 mm/s 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fixed T°= 10°C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29477515"/>
                      </a:ext>
                    </a:extLst>
                  </a:tr>
                  <a:tr h="2870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BOTTOM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constant geothermal flux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constant geothermal flux 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3394992"/>
                      </a:ext>
                    </a:extLst>
                  </a:tr>
                  <a:tr h="1402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LATERAL BC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Impermeable boundaries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9347024"/>
                      </a:ext>
                    </a:extLst>
                  </a:tr>
                  <a:tr h="43376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EXTRACTION /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INJECTION POINTS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hydraulic head h = 0 m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-extraction at the bottom of the deepest shaft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-injection: constant T°=3°C at the bottom of the model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0144026"/>
                      </a:ext>
                    </a:extLst>
                  </a:tr>
                  <a:tr h="58051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HYDRAULIC CONDUCTIVITY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marL="342900" lvl="0" indent="-3429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Calibri" panose="020F0502020204030204" pitchFamily="34" charset="0"/>
                            <a:buChar char="-"/>
                          </a:pPr>
                          <a:r>
                            <a:rPr lang="en-US" sz="900">
                              <a:effectLst/>
                            </a:rPr>
                            <a:t>Shafts / caverns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marL="342900" lvl="0" indent="-342900"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buFont typeface="Calibri" panose="020F0502020204030204" pitchFamily="34" charset="0"/>
                            <a:buChar char="-"/>
                          </a:pPr>
                          <a:r>
                            <a:rPr lang="en-US" sz="900">
                              <a:effectLst/>
                            </a:rPr>
                            <a:t>Drivings/ roadways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GB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1028" t="-251042" r="-1168" b="-1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773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4ACCD2C-EE0B-4F6F-BD82-7CE765B53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47742"/>
              </p:ext>
            </p:extLst>
          </p:nvPr>
        </p:nvGraphicFramePr>
        <p:xfrm>
          <a:off x="523741" y="3873709"/>
          <a:ext cx="5754370" cy="2276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345">
                  <a:extLst>
                    <a:ext uri="{9D8B030D-6E8A-4147-A177-3AD203B41FA5}">
                      <a16:colId xmlns:a16="http://schemas.microsoft.com/office/drawing/2014/main" val="280621675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935743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 solid properties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Porosity, tortuosity, storage, hydraulic conductivity, mass dispersion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 properties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Density, thermal conductivity, thermal capacity, thermal diffusivity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837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Fluid properties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Type, density, viscosity, heat capacity, thermal conductivity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0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Initial/boundary condition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Hydraulic head, 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reservoir temperature, geothermal gradient, surface temperature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04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Simulation parameters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steps, duration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69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Source terms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Production/injection rate, injection temperature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Natural recharge/discharge (precipitation, river infiltration - i.e. Pruess and Bovardsson, 1983)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Thermal/solar flux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398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Geometrical (mesh)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Length and radius of the reinjection channel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Lateral/vertical interconnectivity of the parts of the mines (</a:t>
                      </a:r>
                      <a:r>
                        <a:rPr lang="en-US" sz="1100" dirty="0" err="1">
                          <a:effectLst/>
                        </a:rPr>
                        <a:t>Watzlaf</a:t>
                      </a:r>
                      <a:r>
                        <a:rPr lang="en-US" sz="1100" dirty="0">
                          <a:effectLst/>
                        </a:rPr>
                        <a:t> and </a:t>
                      </a:r>
                      <a:r>
                        <a:rPr lang="en-US" sz="1100" dirty="0" err="1">
                          <a:effectLst/>
                        </a:rPr>
                        <a:t>Ackmann</a:t>
                      </a:r>
                      <a:r>
                        <a:rPr lang="en-US" sz="1100" dirty="0">
                          <a:effectLst/>
                        </a:rPr>
                        <a:t>, 2006).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55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7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110F2-5816-45FF-8351-D4682566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D1ABD-B062-44C8-B76D-9B9F2A6B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footprint</a:t>
            </a:r>
            <a:r>
              <a:rPr lang="fr-FR" dirty="0"/>
              <a:t> area of </a:t>
            </a:r>
            <a:r>
              <a:rPr lang="fr-FR" dirty="0" err="1"/>
              <a:t>heat</a:t>
            </a:r>
            <a:r>
              <a:rPr lang="fr-FR" dirty="0"/>
              <a:t> extraction (GSHP) ?</a:t>
            </a:r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time </a:t>
            </a:r>
            <a:r>
              <a:rPr lang="fr-FR" dirty="0" err="1"/>
              <a:t>necessary</a:t>
            </a:r>
            <a:r>
              <a:rPr lang="fr-FR" dirty="0"/>
              <a:t> for water to </a:t>
            </a:r>
            <a:r>
              <a:rPr lang="fr-FR" dirty="0" err="1"/>
              <a:t>heat</a:t>
            </a:r>
            <a:r>
              <a:rPr lang="fr-FR" dirty="0"/>
              <a:t> up (</a:t>
            </a:r>
            <a:r>
              <a:rPr lang="fr-FR" dirty="0" err="1"/>
              <a:t>recovery</a:t>
            </a:r>
            <a:r>
              <a:rPr lang="fr-FR" dirty="0"/>
              <a:t> rate) ?</a:t>
            </a:r>
          </a:p>
        </p:txBody>
      </p:sp>
    </p:spTree>
    <p:extLst>
      <p:ext uri="{BB962C8B-B14F-4D97-AF65-F5344CB8AC3E}">
        <p14:creationId xmlns:p14="http://schemas.microsoft.com/office/powerpoint/2010/main" val="189414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83CB7-439D-400A-808E-6A0B0462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6902-A1A3-44E2-A81C-0587F4F8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2D/3D </a:t>
            </a:r>
            <a:r>
              <a:rPr lang="fr-FR" dirty="0" err="1"/>
              <a:t>models</a:t>
            </a:r>
            <a:endParaRPr lang="fr-FR" dirty="0"/>
          </a:p>
          <a:p>
            <a:r>
              <a:rPr lang="fr-FR" dirty="0"/>
              <a:t>Validation </a:t>
            </a:r>
            <a:r>
              <a:rPr lang="fr-FR" dirty="0" err="1"/>
              <a:t>with</a:t>
            </a:r>
            <a:r>
              <a:rPr lang="fr-FR" dirty="0"/>
              <a:t> data </a:t>
            </a:r>
            <a:r>
              <a:rPr lang="fr-FR" dirty="0" err="1"/>
              <a:t>acquired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phD</a:t>
            </a:r>
            <a:r>
              <a:rPr lang="fr-FR" dirty="0"/>
              <a:t> time (</a:t>
            </a:r>
            <a:r>
              <a:rPr lang="fr-FR" dirty="0" err="1"/>
              <a:t>temperature</a:t>
            </a:r>
            <a:r>
              <a:rPr lang="fr-FR" dirty="0"/>
              <a:t> profile and time </a:t>
            </a:r>
            <a:r>
              <a:rPr lang="fr-FR" dirty="0" err="1"/>
              <a:t>series</a:t>
            </a:r>
            <a:r>
              <a:rPr lang="fr-FR" dirty="0"/>
              <a:t>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6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D0CD-1EBA-443A-9692-2E0A952D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B8E96-7AD4-4A2E-AC39-B2B1D2E6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Development</a:t>
            </a:r>
            <a:r>
              <a:rPr lang="fr-FR" dirty="0"/>
              <a:t> of a </a:t>
            </a:r>
            <a:r>
              <a:rPr lang="fr-FR" dirty="0" err="1"/>
              <a:t>predictive</a:t>
            </a:r>
            <a:r>
              <a:rPr lang="fr-FR" dirty="0"/>
              <a:t> (</a:t>
            </a:r>
            <a:r>
              <a:rPr lang="fr-FR" dirty="0" err="1"/>
              <a:t>conceptual</a:t>
            </a:r>
            <a:r>
              <a:rPr lang="fr-FR" dirty="0"/>
              <a:t> or </a:t>
            </a:r>
            <a:r>
              <a:rPr lang="fr-FR" dirty="0" err="1"/>
              <a:t>numerical</a:t>
            </a:r>
            <a:r>
              <a:rPr lang="fr-FR" dirty="0"/>
              <a:t>) </a:t>
            </a:r>
            <a:r>
              <a:rPr lang="fr-FR" dirty="0" err="1"/>
              <a:t>tool</a:t>
            </a:r>
            <a:r>
              <a:rPr lang="fr-FR" dirty="0"/>
              <a:t>.</a:t>
            </a:r>
          </a:p>
          <a:p>
            <a:r>
              <a:rPr lang="fr-FR" dirty="0" err="1"/>
              <a:t>Recommendation</a:t>
            </a:r>
            <a:r>
              <a:rPr lang="fr-FR" dirty="0"/>
              <a:t> on a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guide the </a:t>
            </a:r>
            <a:r>
              <a:rPr lang="fr-FR" dirty="0" err="1"/>
              <a:t>licensing</a:t>
            </a:r>
            <a:r>
              <a:rPr lang="fr-FR" dirty="0"/>
              <a:t> of </a:t>
            </a:r>
            <a:r>
              <a:rPr lang="fr-FR" dirty="0" err="1"/>
              <a:t>heat</a:t>
            </a:r>
            <a:endParaRPr lang="fr-FR" dirty="0"/>
          </a:p>
          <a:p>
            <a:r>
              <a:rPr lang="fr-FR" dirty="0"/>
              <a:t>Support the </a:t>
            </a:r>
            <a:r>
              <a:rPr lang="fr-FR" dirty="0" err="1"/>
              <a:t>dimensioning</a:t>
            </a:r>
            <a:r>
              <a:rPr lang="fr-FR" dirty="0"/>
              <a:t> of GSHP </a:t>
            </a:r>
            <a:r>
              <a:rPr lang="fr-FR" dirty="0" err="1"/>
              <a:t>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74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B9382-9FB3-44A7-9F81-4996F9F7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5D0F2-1FD7-4426-8768-A5D6D714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Gillespie, M., Crane, E., and Barron, H. (2013). Study into the Potential for Deep Geothermal Energy in Scotland - Volume 2. AEC/001/11. Scottish Government, p. 129.</a:t>
            </a:r>
          </a:p>
          <a:p>
            <a:r>
              <a:rPr lang="en-GB" dirty="0"/>
              <a:t>Todd, F., McDermott, C., Harris, A. F., Bond, A., and Gilfillan, S. (2019). Coupled hydraulic and mechanical model of surface uplift due to mine water rebound: implications for mine water heating and cooling schemes. Scottish Journal of Geology [online], sjg2018–028. ISSN: 0036-9276, 2041-4951. DOI: 10.1144/sjg2018-028.</a:t>
            </a:r>
          </a:p>
        </p:txBody>
      </p:sp>
    </p:spTree>
    <p:extLst>
      <p:ext uri="{BB962C8B-B14F-4D97-AF65-F5344CB8AC3E}">
        <p14:creationId xmlns:p14="http://schemas.microsoft.com/office/powerpoint/2010/main" val="39913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17DCC-C0C7-4C84-9D6E-BFB93BC1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88E96-295E-4766-A94B-1B41C1D9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861" cy="4667250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Abandonned</a:t>
            </a:r>
            <a:r>
              <a:rPr lang="fr-FR" dirty="0"/>
              <a:t> </a:t>
            </a:r>
            <a:r>
              <a:rPr lang="fr-FR" dirty="0" err="1"/>
              <a:t>flooded</a:t>
            </a:r>
            <a:r>
              <a:rPr lang="fr-FR" dirty="0"/>
              <a:t> mines = </a:t>
            </a:r>
            <a:r>
              <a:rPr lang="fr-FR" dirty="0" err="1"/>
              <a:t>low-temperature</a:t>
            </a:r>
            <a:r>
              <a:rPr lang="fr-FR" dirty="0"/>
              <a:t> </a:t>
            </a:r>
            <a:r>
              <a:rPr lang="fr-FR" dirty="0" err="1"/>
              <a:t>geothermal</a:t>
            </a:r>
            <a:r>
              <a:rPr lang="fr-FR" dirty="0"/>
              <a:t> </a:t>
            </a:r>
            <a:r>
              <a:rPr lang="fr-FR" dirty="0" err="1"/>
              <a:t>resource</a:t>
            </a:r>
            <a:endParaRPr lang="fr-FR" dirty="0"/>
          </a:p>
          <a:p>
            <a:r>
              <a:rPr lang="fr-FR" dirty="0"/>
              <a:t>Warm water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extracted</a:t>
            </a:r>
            <a:r>
              <a:rPr lang="fr-FR" dirty="0"/>
              <a:t> at high rates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permeable</a:t>
            </a:r>
            <a:r>
              <a:rPr lang="fr-FR" dirty="0"/>
              <a:t> </a:t>
            </a:r>
            <a:r>
              <a:rPr lang="fr-FR" dirty="0" err="1"/>
              <a:t>reservoirs</a:t>
            </a:r>
            <a:endParaRPr lang="fr-FR" dirty="0"/>
          </a:p>
          <a:p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= &gt;1/3 of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in the UK</a:t>
            </a:r>
          </a:p>
          <a:p>
            <a:r>
              <a:rPr lang="fr-FR" dirty="0"/>
              <a:t>7% of </a:t>
            </a:r>
            <a:r>
              <a:rPr lang="en-GB" dirty="0"/>
              <a:t>Scotland’s heat requirement could be sourced from abandoned flooded mine workings (Todd et al., 2019)</a:t>
            </a:r>
          </a:p>
          <a:p>
            <a:r>
              <a:rPr lang="en-GB" dirty="0"/>
              <a:t>Mine = </a:t>
            </a:r>
            <a:r>
              <a:rPr lang="fr-FR" dirty="0"/>
              <a:t>Local source of </a:t>
            </a:r>
            <a:r>
              <a:rPr lang="fr-FR" dirty="0" err="1"/>
              <a:t>energy</a:t>
            </a:r>
            <a:r>
              <a:rPr lang="fr-FR" dirty="0"/>
              <a:t> </a:t>
            </a:r>
          </a:p>
          <a:p>
            <a:r>
              <a:rPr lang="fr-FR" dirty="0"/>
              <a:t>Can </a:t>
            </a:r>
            <a:r>
              <a:rPr lang="fr-FR" dirty="0" err="1"/>
              <a:t>contribute</a:t>
            </a:r>
            <a:r>
              <a:rPr lang="fr-FR" dirty="0"/>
              <a:t> to the </a:t>
            </a:r>
            <a:r>
              <a:rPr lang="fr-FR" dirty="0" err="1"/>
              <a:t>decarbonization</a:t>
            </a:r>
            <a:r>
              <a:rPr lang="fr-FR" dirty="0"/>
              <a:t> of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heat</a:t>
            </a:r>
            <a:r>
              <a:rPr lang="fr-FR" dirty="0"/>
              <a:t> </a:t>
            </a:r>
          </a:p>
          <a:p>
            <a:r>
              <a:rPr lang="fr-FR" dirty="0" err="1"/>
              <a:t>Existing</a:t>
            </a:r>
            <a:r>
              <a:rPr lang="fr-FR" dirty="0"/>
              <a:t> cas </a:t>
            </a:r>
            <a:r>
              <a:rPr lang="fr-FR" dirty="0" err="1"/>
              <a:t>estudy</a:t>
            </a:r>
            <a:r>
              <a:rPr lang="fr-FR" dirty="0"/>
              <a:t> (</a:t>
            </a:r>
            <a:r>
              <a:rPr lang="fr-FR" dirty="0" err="1"/>
              <a:t>coal</a:t>
            </a:r>
            <a:r>
              <a:rPr lang="fr-FR" dirty="0"/>
              <a:t> mines): Germany, Canada, USA, UK (</a:t>
            </a:r>
            <a:r>
              <a:rPr lang="fr-FR" dirty="0" err="1"/>
              <a:t>Shettleston</a:t>
            </a:r>
            <a:r>
              <a:rPr lang="fr-FR" dirty="0"/>
              <a:t>, </a:t>
            </a:r>
            <a:r>
              <a:rPr lang="fr-FR" dirty="0" err="1"/>
              <a:t>Dawdon</a:t>
            </a:r>
            <a:r>
              <a:rPr lang="fr-FR" dirty="0"/>
              <a:t>, Markham), </a:t>
            </a:r>
            <a:r>
              <a:rPr lang="fr-FR" dirty="0" err="1"/>
              <a:t>Poland</a:t>
            </a:r>
            <a:r>
              <a:rPr lang="fr-FR" dirty="0"/>
              <a:t>, The </a:t>
            </a:r>
            <a:r>
              <a:rPr lang="fr-FR" dirty="0" err="1"/>
              <a:t>Netherlands</a:t>
            </a:r>
            <a:r>
              <a:rPr lang="fr-FR" dirty="0"/>
              <a:t>, Spain</a:t>
            </a:r>
            <a:endParaRPr lang="en-GB" dirty="0"/>
          </a:p>
        </p:txBody>
      </p:sp>
      <p:pic>
        <p:nvPicPr>
          <p:cNvPr id="4" name="image19.png">
            <a:extLst>
              <a:ext uri="{FF2B5EF4-FFF2-40B4-BE49-F238E27FC236}">
                <a16:creationId xmlns:a16="http://schemas.microsoft.com/office/drawing/2014/main" id="{BD6325FA-184A-4936-AA35-4C18A8E13D9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94766" y="2038868"/>
            <a:ext cx="3966845" cy="2331085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1C1929-73AC-4E32-A59F-880605B5523B}"/>
              </a:ext>
            </a:extLst>
          </p:cNvPr>
          <p:cNvSpPr/>
          <p:nvPr/>
        </p:nvSpPr>
        <p:spPr>
          <a:xfrm>
            <a:off x="8107061" y="5096194"/>
            <a:ext cx="3854550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11: Schematic Diagram of a mine water heat pump system (Drawn by Charlotte Adams)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81C9B-AB5A-4920-9E5E-92A4C4FA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Reserch</a:t>
            </a:r>
            <a:r>
              <a:rPr lang="fr-FR" dirty="0"/>
              <a:t> question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3CF20-2FEB-431D-9791-25DA168F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5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/>
              <a:t>Why do different mines have different temperatures?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Poor </a:t>
            </a:r>
            <a:r>
              <a:rPr lang="fr-FR" dirty="0" err="1"/>
              <a:t>understanding</a:t>
            </a:r>
            <a:r>
              <a:rPr lang="fr-FR" dirty="0"/>
              <a:t> of the </a:t>
            </a:r>
            <a:r>
              <a:rPr lang="fr-FR" dirty="0" err="1"/>
              <a:t>origin</a:t>
            </a:r>
            <a:r>
              <a:rPr lang="fr-FR" dirty="0"/>
              <a:t> of </a:t>
            </a:r>
            <a:r>
              <a:rPr lang="fr-FR" dirty="0" err="1"/>
              <a:t>heat</a:t>
            </a:r>
            <a:r>
              <a:rPr lang="fr-FR" dirty="0"/>
              <a:t> in mines: issue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geothermal</a:t>
            </a:r>
            <a:r>
              <a:rPr lang="fr-FR" dirty="0"/>
              <a:t> </a:t>
            </a:r>
            <a:r>
              <a:rPr lang="fr-FR" dirty="0" err="1"/>
              <a:t>potential</a:t>
            </a:r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of </a:t>
            </a:r>
            <a:r>
              <a:rPr lang="fr-FR" dirty="0" err="1"/>
              <a:t>temperature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depth</a:t>
            </a:r>
            <a:r>
              <a:rPr lang="fr-FR" dirty="0"/>
              <a:t> (Gillespie et al., 2013)</a:t>
            </a:r>
          </a:p>
          <a:p>
            <a:r>
              <a:rPr lang="fr-FR" dirty="0"/>
              <a:t>Need to know </a:t>
            </a: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heat</a:t>
            </a:r>
            <a:r>
              <a:rPr lang="fr-FR" dirty="0"/>
              <a:t> recharge </a:t>
            </a:r>
            <a:r>
              <a:rPr lang="fr-FR" dirty="0" err="1"/>
              <a:t>mechanisms</a:t>
            </a:r>
            <a:r>
              <a:rPr lang="fr-FR" dirty="0"/>
              <a:t>, the rate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and the area </a:t>
            </a:r>
            <a:r>
              <a:rPr lang="fr-FR" dirty="0" err="1"/>
              <a:t>impacted</a:t>
            </a:r>
            <a:r>
              <a:rPr lang="fr-FR" dirty="0"/>
              <a:t> by </a:t>
            </a:r>
            <a:r>
              <a:rPr lang="fr-FR" dirty="0" err="1"/>
              <a:t>heat</a:t>
            </a:r>
            <a:r>
              <a:rPr lang="fr-FR" dirty="0"/>
              <a:t> extraction,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sustainable</a:t>
            </a:r>
            <a:r>
              <a:rPr lang="fr-FR" dirty="0"/>
              <a:t> production</a:t>
            </a:r>
          </a:p>
          <a:p>
            <a:endParaRPr lang="en-GB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5F28C443-DFE8-4D07-A5E8-6FB168DB3E2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52003" y="419351"/>
            <a:ext cx="4210685" cy="2438400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B36D2B-CFB2-4D0F-8060-D6604AD7857D}"/>
              </a:ext>
            </a:extLst>
          </p:cNvPr>
          <p:cNvSpPr/>
          <p:nvPr/>
        </p:nvSpPr>
        <p:spPr>
          <a:xfrm>
            <a:off x="7552002" y="2917743"/>
            <a:ext cx="4479575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Figure 20. Combined onshore and offshore BHT (Gillespie et al., 2013)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1.png">
            <a:extLst>
              <a:ext uri="{FF2B5EF4-FFF2-40B4-BE49-F238E27FC236}">
                <a16:creationId xmlns:a16="http://schemas.microsoft.com/office/drawing/2014/main" id="{A7E4DD4B-7FC4-4C3F-87C3-303019E69C7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14754" y="3874055"/>
            <a:ext cx="3354070" cy="1885315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709596-CD60-4C32-86C0-E4E21FB2D6B6}"/>
              </a:ext>
            </a:extLst>
          </p:cNvPr>
          <p:cNvSpPr/>
          <p:nvPr/>
        </p:nvSpPr>
        <p:spPr>
          <a:xfrm>
            <a:off x="6672705" y="6084436"/>
            <a:ext cx="5089983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at mine boreholes (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Gillspie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2013)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181F6-4953-4060-90E5-4693E952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76A2B-E336-47A4-9909-0AB4F771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I. Mine </a:t>
            </a:r>
            <a:r>
              <a:rPr lang="fr-FR" dirty="0" err="1"/>
              <a:t>systems</a:t>
            </a:r>
            <a:endParaRPr lang="fr-FR" dirty="0"/>
          </a:p>
          <a:p>
            <a:r>
              <a:rPr lang="fr-FR" dirty="0"/>
              <a:t>II. </a:t>
            </a:r>
            <a:r>
              <a:rPr lang="fr-FR" dirty="0" err="1"/>
              <a:t>Research</a:t>
            </a:r>
            <a:r>
              <a:rPr lang="fr-FR" dirty="0"/>
              <a:t> Objectives</a:t>
            </a:r>
          </a:p>
          <a:p>
            <a:r>
              <a:rPr lang="fr-FR" dirty="0"/>
              <a:t>III. Methods</a:t>
            </a:r>
          </a:p>
          <a:p>
            <a:r>
              <a:rPr lang="fr-FR" dirty="0"/>
              <a:t>IV. Conclusion</a:t>
            </a:r>
          </a:p>
        </p:txBody>
      </p:sp>
    </p:spTree>
    <p:extLst>
      <p:ext uri="{BB962C8B-B14F-4D97-AF65-F5344CB8AC3E}">
        <p14:creationId xmlns:p14="http://schemas.microsoft.com/office/powerpoint/2010/main" val="28331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C6C9C-0C08-43B3-824C-929E142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Mine </a:t>
            </a:r>
            <a:r>
              <a:rPr lang="fr-FR" dirty="0" err="1"/>
              <a:t>systems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4C2E0-A3F4-42C5-A101-8EB9A0E9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77FE91-3AF6-4D3E-A6C6-2157C4825E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667" y="1690688"/>
            <a:ext cx="4459605" cy="4104005"/>
          </a:xfrm>
          <a:prstGeom prst="rect">
            <a:avLst/>
          </a:prstGeom>
        </p:spPr>
      </p:pic>
      <p:pic>
        <p:nvPicPr>
          <p:cNvPr id="12" name="image23.png">
            <a:extLst>
              <a:ext uri="{FF2B5EF4-FFF2-40B4-BE49-F238E27FC236}">
                <a16:creationId xmlns:a16="http://schemas.microsoft.com/office/drawing/2014/main" id="{FC5E4F75-8E96-40CA-9008-9B1DD24F93EC}"/>
              </a:ext>
            </a:extLst>
          </p:cNvPr>
          <p:cNvPicPr/>
          <p:nvPr/>
        </p:nvPicPr>
        <p:blipFill>
          <a:blip r:embed="rId3"/>
          <a:srcRect b="2862"/>
          <a:stretch>
            <a:fillRect/>
          </a:stretch>
        </p:blipFill>
        <p:spPr>
          <a:xfrm>
            <a:off x="5167053" y="1583372"/>
            <a:ext cx="5942965" cy="3691255"/>
          </a:xfrm>
          <a:prstGeom prst="rect">
            <a:avLst/>
          </a:prstGeom>
          <a:ln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277065-3783-4015-BD98-50A6CA611695}"/>
              </a:ext>
            </a:extLst>
          </p:cNvPr>
          <p:cNvSpPr/>
          <p:nvPr/>
        </p:nvSpPr>
        <p:spPr>
          <a:xfrm>
            <a:off x="5090536" y="5298471"/>
            <a:ext cx="6096000" cy="155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9. Geological map at 1:625 000 scale (BGS 2008) together with the extent of the Limestone Coal Formation and West Lothian Oil-Shale unit extracted from BGS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DigMap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1:50,000 (BGS 2013a). Geological information ©BGS/NERC (Monaghan, 2014).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C05AB1-CA07-44C2-932A-321296E5C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19350" y="1583372"/>
            <a:ext cx="2878455" cy="25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33AE1-1C31-4F33-A6C2-6C29A6E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51FD-B0A5-4489-8827-D1E37875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16.gif" descr="Figure 18">
            <a:extLst>
              <a:ext uri="{FF2B5EF4-FFF2-40B4-BE49-F238E27FC236}">
                <a16:creationId xmlns:a16="http://schemas.microsoft.com/office/drawing/2014/main" id="{CAFC63E2-B728-411B-B7F8-B6042A7EE5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82376" y="709111"/>
            <a:ext cx="5760720" cy="4062730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99AAE2-36B5-4734-8874-8EE13A1265A5}"/>
              </a:ext>
            </a:extLst>
          </p:cNvPr>
          <p:cNvSpPr/>
          <p:nvPr/>
        </p:nvSpPr>
        <p:spPr>
          <a:xfrm>
            <a:off x="5614736" y="4991000"/>
            <a:ext cx="6096000" cy="966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Figure 16. Depth of mine workings viewed in GOCAD </a:t>
            </a:r>
            <a:r>
              <a:rPr lang="en-US" i="1" baseline="300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®</a:t>
            </a:r>
            <a:r>
              <a:rPr lang="en-US" i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(©Paradigm) 3D modelling software, showing deepest workings in orange and red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(Gillespie et al., 2013)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4.jpg" descr="Adams mining for heat">
            <a:extLst>
              <a:ext uri="{FF2B5EF4-FFF2-40B4-BE49-F238E27FC236}">
                <a16:creationId xmlns:a16="http://schemas.microsoft.com/office/drawing/2014/main" id="{EEF7516F-B131-4F56-9E50-6CC18791B3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904" y="2204620"/>
            <a:ext cx="4284345" cy="2786380"/>
          </a:xfrm>
          <a:prstGeom prst="rect">
            <a:avLst/>
          </a:prstGeom>
          <a:ln w="9525">
            <a:solidFill>
              <a:srgbClr val="715188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903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4AB32-7401-4E89-BBF7-4ECC3E54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0A65-68F7-4725-93A7-DCB833E8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4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main </a:t>
            </a:r>
            <a:r>
              <a:rPr lang="fr-FR" dirty="0" err="1"/>
              <a:t>heat</a:t>
            </a:r>
            <a:r>
              <a:rPr lang="fr-FR" dirty="0"/>
              <a:t> sources and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mechanisms</a:t>
            </a:r>
            <a:r>
              <a:rPr lang="fr-FR" dirty="0"/>
              <a:t> </a:t>
            </a:r>
            <a:r>
              <a:rPr lang="fr-FR" dirty="0" err="1"/>
              <a:t>controlling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distribution in mines ? </a:t>
            </a:r>
          </a:p>
          <a:p>
            <a:r>
              <a:rPr lang="en-GB" dirty="0"/>
              <a:t>natural heat flow</a:t>
            </a:r>
          </a:p>
          <a:p>
            <a:r>
              <a:rPr lang="en-GB" dirty="0"/>
              <a:t>local heat generation (i.e. radioactive day, pyrite oxidation)</a:t>
            </a:r>
          </a:p>
          <a:p>
            <a:r>
              <a:rPr lang="en-GB" dirty="0"/>
              <a:t>solar influx</a:t>
            </a:r>
          </a:p>
          <a:p>
            <a:r>
              <a:rPr lang="en-GB" dirty="0"/>
              <a:t>groundwater flow</a:t>
            </a:r>
          </a:p>
          <a:p>
            <a:r>
              <a:rPr lang="en-GB" dirty="0"/>
              <a:t>geological structure (i.e. geological formation with specific material, thermal and hydraulic properties, faults) </a:t>
            </a:r>
          </a:p>
          <a:p>
            <a:r>
              <a:rPr lang="en-GB" dirty="0"/>
              <a:t>Extent/connectivity of mine workings.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4B796BC-0358-4766-8196-B67E6AABDB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0758" y="510690"/>
            <a:ext cx="3681095" cy="4585335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0C1257-1585-4C35-8CE5-067A6685A23B}"/>
              </a:ext>
            </a:extLst>
          </p:cNvPr>
          <p:cNvSpPr/>
          <p:nvPr/>
        </p:nvSpPr>
        <p:spPr>
          <a:xfrm>
            <a:off x="7094900" y="5455035"/>
            <a:ext cx="509710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Figure 18. Heat Flow in the UK (Gillespie et al., 2013)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4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AC887-E47B-47DB-8C0D-AA224FE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D8732-0AE1-4F47-8A35-93C2D050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inventory</a:t>
            </a:r>
            <a:r>
              <a:rPr lang="fr-FR" dirty="0"/>
              <a:t> and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mines in Scotland and in the UK</a:t>
            </a:r>
          </a:p>
          <a:p>
            <a:r>
              <a:rPr lang="fr-FR" dirty="0"/>
              <a:t>1D model for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profiles (compare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EC-T logs) + 2D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conceptual</a:t>
            </a:r>
            <a:r>
              <a:rPr lang="fr-FR" dirty="0"/>
              <a:t> </a:t>
            </a:r>
            <a:r>
              <a:rPr lang="fr-FR" dirty="0" err="1"/>
              <a:t>schemes</a:t>
            </a:r>
            <a:endParaRPr lang="fr-FR" dirty="0"/>
          </a:p>
          <a:p>
            <a:r>
              <a:rPr lang="fr-FR" dirty="0" err="1"/>
              <a:t>Sensitivity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on </a:t>
            </a:r>
            <a:r>
              <a:rPr lang="en-GB" dirty="0"/>
              <a:t>geometrical, technical or numerical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54479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0A6EA-5C30-418A-888B-13B1839C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FBFD2-7A08-47D0-92EC-4AB8250A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2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important structural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in mine plans ?</a:t>
            </a:r>
          </a:p>
          <a:p>
            <a:r>
              <a:rPr lang="en-GB" dirty="0"/>
              <a:t>Shafts</a:t>
            </a:r>
          </a:p>
          <a:p>
            <a:r>
              <a:rPr lang="en-GB" dirty="0"/>
              <a:t>Underground workings (thickness, type, depth)</a:t>
            </a:r>
          </a:p>
          <a:p>
            <a:r>
              <a:rPr lang="en-GB" dirty="0"/>
              <a:t>Roadways</a:t>
            </a:r>
          </a:p>
        </p:txBody>
      </p:sp>
      <p:pic>
        <p:nvPicPr>
          <p:cNvPr id="4" name="image8.gif" descr="Figure 13">
            <a:extLst>
              <a:ext uri="{FF2B5EF4-FFF2-40B4-BE49-F238E27FC236}">
                <a16:creationId xmlns:a16="http://schemas.microsoft.com/office/drawing/2014/main" id="{1E2DFBE3-15A2-4BCF-92BA-6E9238B0846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9894" y="3647825"/>
            <a:ext cx="4468495" cy="2070100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69397B-DD38-41BF-A4F1-154C56BA93A8}"/>
              </a:ext>
            </a:extLst>
          </p:cNvPr>
          <p:cNvSpPr/>
          <p:nvPr/>
        </p:nvSpPr>
        <p:spPr>
          <a:xfrm>
            <a:off x="6096000" y="595843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12: Layout of stoop and room mine workings. Plan view on left and profile view on right. (Younger and Adams, 1999).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0.gif" descr="Figure 14">
            <a:extLst>
              <a:ext uri="{FF2B5EF4-FFF2-40B4-BE49-F238E27FC236}">
                <a16:creationId xmlns:a16="http://schemas.microsoft.com/office/drawing/2014/main" id="{25AF59C8-275C-4A34-83D8-C3E97D252D1C}"/>
              </a:ext>
            </a:extLst>
          </p:cNvPr>
          <p:cNvPicPr/>
          <p:nvPr/>
        </p:nvPicPr>
        <p:blipFill>
          <a:blip r:embed="rId3"/>
          <a:srcRect b="51397"/>
          <a:stretch>
            <a:fillRect/>
          </a:stretch>
        </p:blipFill>
        <p:spPr>
          <a:xfrm>
            <a:off x="1358180" y="3657350"/>
            <a:ext cx="3058795" cy="2051050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FD05CE-4B27-4733-ADAF-B827027629C5}"/>
              </a:ext>
            </a:extLst>
          </p:cNvPr>
          <p:cNvSpPr/>
          <p:nvPr/>
        </p:nvSpPr>
        <p:spPr>
          <a:xfrm>
            <a:off x="770021" y="5901115"/>
            <a:ext cx="5021179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13: Layout of typical longwall mine workings (Younger and Adams, 1999).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47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1089</Words>
  <Application>Microsoft Office PowerPoint</Application>
  <PresentationFormat>Grand écran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Thème Office</vt:lpstr>
      <vt:lpstr>Investigating geothermal heat resources of legacy mine workings, why are some mine waters hotter than others?</vt:lpstr>
      <vt:lpstr>Introduction</vt:lpstr>
      <vt:lpstr>Reserch question</vt:lpstr>
      <vt:lpstr>Summary</vt:lpstr>
      <vt:lpstr>Mine systems</vt:lpstr>
      <vt:lpstr>Présentation PowerPoint</vt:lpstr>
      <vt:lpstr>Question 1 </vt:lpstr>
      <vt:lpstr>Question 1</vt:lpstr>
      <vt:lpstr>Question 2</vt:lpstr>
      <vt:lpstr>Question 2</vt:lpstr>
      <vt:lpstr>Question 2</vt:lpstr>
      <vt:lpstr>Data requirements and management</vt:lpstr>
      <vt:lpstr>Question 3</vt:lpstr>
      <vt:lpstr>Question 3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geothermal heat resources of legacy mine workings, why are some mine waters hotter than others?</dc:title>
  <dc:creator>Mylène RECEVEUR</dc:creator>
  <cp:lastModifiedBy>Mylène RECEVEUR</cp:lastModifiedBy>
  <cp:revision>11</cp:revision>
  <dcterms:created xsi:type="dcterms:W3CDTF">2020-01-25T10:15:12Z</dcterms:created>
  <dcterms:modified xsi:type="dcterms:W3CDTF">2020-01-26T09:20:55Z</dcterms:modified>
</cp:coreProperties>
</file>