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1"/>
  </p:sldMasterIdLst>
  <p:notesMasterIdLst>
    <p:notesMasterId r:id="rId8"/>
  </p:notesMasterIdLst>
  <p:sldIdLst>
    <p:sldId id="256" r:id="rId2"/>
    <p:sldId id="257" r:id="rId3"/>
    <p:sldId id="273" r:id="rId4"/>
    <p:sldId id="276" r:id="rId5"/>
    <p:sldId id="275" r:id="rId6"/>
    <p:sldId id="27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9900"/>
    <a:srgbClr val="FFCC66"/>
    <a:srgbClr val="FFCCCC"/>
    <a:srgbClr val="FFCC00"/>
    <a:srgbClr val="FF7C8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8446" autoAdjust="0"/>
  </p:normalViewPr>
  <p:slideViewPr>
    <p:cSldViewPr snapToGrid="0">
      <p:cViewPr varScale="1">
        <p:scale>
          <a:sx n="51" d="100"/>
          <a:sy n="51" d="100"/>
        </p:scale>
        <p:origin x="234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62BF2F-74F4-4EC0-B31C-DFF5B0257558}" type="datetimeFigureOut">
              <a:rPr lang="en-GB" smtClean="0"/>
              <a:t>27/11/2020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6E44A-3180-419F-8476-CD88663A3D5D}" type="slidenum">
              <a:rPr lang="en-GB" smtClean="0"/>
              <a:t>‹N°›</a:t>
            </a:fld>
            <a:endParaRPr lang="en-GB"/>
          </a:p>
        </p:txBody>
      </p:sp>
    </p:spTree>
    <p:extLst>
      <p:ext uri="{BB962C8B-B14F-4D97-AF65-F5344CB8AC3E}">
        <p14:creationId xmlns:p14="http://schemas.microsoft.com/office/powerpoint/2010/main" val="267210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GB" sz="1200" b="0" i="0" u="none" strike="noStrike" baseline="0" dirty="0">
                <a:latin typeface="Calibri" panose="020F0502020204030204" pitchFamily="34" charset="0"/>
                <a:cs typeface="Calibri" panose="020F0502020204030204" pitchFamily="34" charset="0"/>
              </a:rPr>
              <a:t>Richard: E4 DTP Director</a:t>
            </a:r>
          </a:p>
          <a:p>
            <a:endParaRPr lang="en-GB" dirty="0"/>
          </a:p>
        </p:txBody>
      </p:sp>
      <p:sp>
        <p:nvSpPr>
          <p:cNvPr id="4" name="Espace réservé du numéro de diapositive 3"/>
          <p:cNvSpPr>
            <a:spLocks noGrp="1"/>
          </p:cNvSpPr>
          <p:nvPr>
            <p:ph type="sldNum" sz="quarter" idx="5"/>
          </p:nvPr>
        </p:nvSpPr>
        <p:spPr/>
        <p:txBody>
          <a:bodyPr/>
          <a:lstStyle/>
          <a:p>
            <a:fld id="{A186E44A-3180-419F-8476-CD88663A3D5D}" type="slidenum">
              <a:rPr lang="en-GB" smtClean="0"/>
              <a:t>2</a:t>
            </a:fld>
            <a:endParaRPr lang="en-GB"/>
          </a:p>
        </p:txBody>
      </p:sp>
    </p:spTree>
    <p:extLst>
      <p:ext uri="{BB962C8B-B14F-4D97-AF65-F5344CB8AC3E}">
        <p14:creationId xmlns:p14="http://schemas.microsoft.com/office/powerpoint/2010/main" val="358177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dirty="0"/>
              <a:t>1- </a:t>
            </a:r>
            <a:r>
              <a:rPr lang="en-GB" sz="1800" b="0" i="0" u="none" strike="noStrike" baseline="0" dirty="0">
                <a:solidFill>
                  <a:srgbClr val="000000"/>
                </a:solidFill>
                <a:latin typeface="Calibri" panose="020F0502020204030204" pitchFamily="34" charset="0"/>
              </a:rPr>
              <a:t> This session highlights the value of innovation knowledge, skills and awareness to you as a researcher, by introducing the programme aims and the work of the Edinburgh Centre for Carbon Innovation </a:t>
            </a:r>
          </a:p>
          <a:p>
            <a:pPr algn="l"/>
            <a:endParaRPr lang="en-GB" sz="1800" b="0" i="0" u="none" strike="noStrike" baseline="0" dirty="0">
              <a:solidFill>
                <a:srgbClr val="000000"/>
              </a:solidFill>
              <a:latin typeface="Calibri" panose="020F0502020204030204" pitchFamily="34" charset="0"/>
            </a:endParaRPr>
          </a:p>
          <a:p>
            <a:pPr algn="l"/>
            <a:r>
              <a:rPr lang="en-GB" dirty="0"/>
              <a:t>2- </a:t>
            </a:r>
            <a:r>
              <a:rPr lang="en-GB" sz="1800" b="0" i="0" u="none" strike="noStrike" baseline="0" dirty="0">
                <a:solidFill>
                  <a:srgbClr val="000000"/>
                </a:solidFill>
                <a:latin typeface="Calibri" panose="020F0502020204030204" pitchFamily="34" charset="0"/>
              </a:rPr>
              <a:t> Delivered by </a:t>
            </a:r>
            <a:r>
              <a:rPr lang="en-GB" sz="1800" b="0" i="0" u="none" strike="noStrike" baseline="0" dirty="0" err="1">
                <a:solidFill>
                  <a:srgbClr val="000000"/>
                </a:solidFill>
                <a:latin typeface="Calibri" panose="020F0502020204030204" pitchFamily="34" charset="0"/>
              </a:rPr>
              <a:t>ClimateXChange</a:t>
            </a:r>
            <a:r>
              <a:rPr lang="en-GB" sz="1800" b="0" i="0" u="none" strike="noStrike" baseline="0" dirty="0">
                <a:solidFill>
                  <a:srgbClr val="000000"/>
                </a:solidFill>
                <a:latin typeface="Calibri" panose="020F0502020204030204" pitchFamily="34" charset="0"/>
              </a:rPr>
              <a:t>, this session focusses on the connection between research and policy, and in particular how research is used to both support and inform the decisions of Scottish Government, and how to communicate your research effectively to influence policy makers. This is particularly useful for anyone who thinks their research is driven by or can influence the development and implementation of national environmental or sustainability related policies. </a:t>
            </a:r>
          </a:p>
          <a:p>
            <a:pPr algn="l"/>
            <a:endParaRPr lang="en-GB" sz="1800" b="0" i="0" u="none" strike="noStrike" baseline="0" dirty="0">
              <a:solidFill>
                <a:srgbClr val="000000"/>
              </a:solidFill>
              <a:latin typeface="Calibri" panose="020F0502020204030204" pitchFamily="34" charset="0"/>
            </a:endParaRPr>
          </a:p>
          <a:p>
            <a:pPr algn="l"/>
            <a:r>
              <a:rPr lang="en-GB" sz="1800" b="0" i="0" u="none" strike="noStrike" baseline="0" dirty="0">
                <a:solidFill>
                  <a:srgbClr val="000000"/>
                </a:solidFill>
                <a:latin typeface="Calibri" panose="020F0502020204030204" pitchFamily="34" charset="0"/>
              </a:rPr>
              <a:t>3-  introduce some of the core business skills you will need for both research projects with business partners and your future career – covering some key principles of negotiating and agreeing a scope and a brief for your work, defining outputs and deliverables, managing expectations, and how to present the results for maximum impact </a:t>
            </a:r>
          </a:p>
          <a:p>
            <a:pPr algn="l"/>
            <a:endParaRPr lang="en-GB" sz="1800" b="0" i="0" u="none" strike="noStrike" baseline="0" dirty="0">
              <a:solidFill>
                <a:srgbClr val="00000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a:p>
            <a:pPr algn="l"/>
            <a:r>
              <a:rPr lang="en-GB" sz="1800" b="0" i="0" u="none" strike="noStrike" baseline="0" dirty="0">
                <a:solidFill>
                  <a:srgbClr val="000000"/>
                </a:solidFill>
                <a:latin typeface="Calibri" panose="020F0502020204030204" pitchFamily="34" charset="0"/>
              </a:rPr>
              <a:t>4-  participative workshop will help you learn from others who have turned their research into innovation and responded to real world challenges around climate and resources. It will examine key opportunities and challenges for innovation in the context of global climate change, and help you understand how you can connect these with your research </a:t>
            </a:r>
            <a:endParaRPr lang="en-GB" dirty="0"/>
          </a:p>
        </p:txBody>
      </p:sp>
      <p:sp>
        <p:nvSpPr>
          <p:cNvPr id="4" name="Espace réservé du numéro de diapositive 3"/>
          <p:cNvSpPr>
            <a:spLocks noGrp="1"/>
          </p:cNvSpPr>
          <p:nvPr>
            <p:ph type="sldNum" sz="quarter" idx="5"/>
          </p:nvPr>
        </p:nvSpPr>
        <p:spPr/>
        <p:txBody>
          <a:bodyPr/>
          <a:lstStyle/>
          <a:p>
            <a:fld id="{A186E44A-3180-419F-8476-CD88663A3D5D}" type="slidenum">
              <a:rPr lang="en-GB" smtClean="0"/>
              <a:t>3</a:t>
            </a:fld>
            <a:endParaRPr lang="en-GB"/>
          </a:p>
        </p:txBody>
      </p:sp>
    </p:spTree>
    <p:extLst>
      <p:ext uri="{BB962C8B-B14F-4D97-AF65-F5344CB8AC3E}">
        <p14:creationId xmlns:p14="http://schemas.microsoft.com/office/powerpoint/2010/main" val="192592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en-US" sz="1600" dirty="0">
                <a:solidFill>
                  <a:schemeClr val="accent2">
                    <a:lumMod val="75000"/>
                  </a:schemeClr>
                </a:solidFill>
              </a:rPr>
              <a:t>Training Research and Output Log (TROL)</a:t>
            </a:r>
          </a:p>
          <a:p>
            <a:pPr lvl="1"/>
            <a:r>
              <a:rPr lang="en-US" sz="1200" dirty="0"/>
              <a:t>Record all training courses, publications, outreach and engagement events, conferences, media interaction placements, networking events, awards and prizes</a:t>
            </a:r>
          </a:p>
          <a:p>
            <a:pPr lvl="1"/>
            <a:r>
              <a:rPr lang="en-US" sz="1200" dirty="0"/>
              <a:t>Record events when they happen – don’t keep it for later!</a:t>
            </a:r>
          </a:p>
          <a:p>
            <a:pPr lvl="1"/>
            <a:r>
              <a:rPr lang="en-US" sz="1200" dirty="0"/>
              <a:t>Return to DTP manager when prompted (likely October 2020)</a:t>
            </a:r>
            <a:endParaRPr lang="en-GB" dirty="0"/>
          </a:p>
          <a:p>
            <a:endParaRPr lang="en-GB" dirty="0"/>
          </a:p>
        </p:txBody>
      </p:sp>
      <p:sp>
        <p:nvSpPr>
          <p:cNvPr id="4" name="Espace réservé du numéro de diapositive 3"/>
          <p:cNvSpPr>
            <a:spLocks noGrp="1"/>
          </p:cNvSpPr>
          <p:nvPr>
            <p:ph type="sldNum" sz="quarter" idx="5"/>
          </p:nvPr>
        </p:nvSpPr>
        <p:spPr/>
        <p:txBody>
          <a:bodyPr/>
          <a:lstStyle/>
          <a:p>
            <a:fld id="{A186E44A-3180-419F-8476-CD88663A3D5D}" type="slidenum">
              <a:rPr lang="en-GB" smtClean="0"/>
              <a:t>4</a:t>
            </a:fld>
            <a:endParaRPr lang="en-GB"/>
          </a:p>
        </p:txBody>
      </p:sp>
    </p:spTree>
    <p:extLst>
      <p:ext uri="{BB962C8B-B14F-4D97-AF65-F5344CB8AC3E}">
        <p14:creationId xmlns:p14="http://schemas.microsoft.com/office/powerpoint/2010/main" val="89160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 The DTP provides an Overseas Research Visit &amp; Conference Fund that enables students to gain experience in an overseas research environment and/or present their work at an international conference. These funds are specifically targeted to stimulate new collaborations and expand network. They are not intended to top up standard RTSG funding </a:t>
            </a:r>
          </a:p>
          <a:p>
            <a:endParaRPr lang="en-GB" sz="1800" b="0" i="0" u="none" strike="noStrike" baseline="0" dirty="0">
              <a:solidFill>
                <a:srgbClr val="000000"/>
              </a:solidFill>
              <a:latin typeface="Calibri" panose="020F0502020204030204" pitchFamily="34" charset="0"/>
            </a:endParaRPr>
          </a:p>
          <a:p>
            <a:pPr algn="l"/>
            <a:r>
              <a:rPr lang="en-GB" sz="1800" b="1" i="0" u="none" strike="noStrike" baseline="0" dirty="0">
                <a:solidFill>
                  <a:srgbClr val="5DA73F"/>
                </a:solidFill>
                <a:latin typeface="MalgunGothicBold"/>
              </a:rPr>
              <a:t>The Professional </a:t>
            </a:r>
            <a:r>
              <a:rPr lang="en-GB" sz="1800" b="1" i="0" u="none" strike="noStrike" baseline="0">
                <a:solidFill>
                  <a:srgbClr val="5DA73F"/>
                </a:solidFill>
                <a:latin typeface="MalgunGothicBold"/>
              </a:rPr>
              <a:t>Internship Program</a:t>
            </a:r>
            <a:endParaRPr lang="en-GB" sz="1800" b="0" i="0" u="none" strike="noStrike" baseline="0" dirty="0">
              <a:solidFill>
                <a:srgbClr val="000000"/>
              </a:solidFill>
              <a:latin typeface="Calibri" panose="020F0502020204030204" pitchFamily="34" charset="0"/>
            </a:endParaRPr>
          </a:p>
          <a:p>
            <a:pPr algn="l"/>
            <a:r>
              <a:rPr lang="en-GB" sz="1800" b="0" i="0" u="none" strike="noStrike" baseline="0" dirty="0">
                <a:solidFill>
                  <a:srgbClr val="000000"/>
                </a:solidFill>
                <a:latin typeface="Calibri" panose="020F0502020204030204" pitchFamily="34" charset="0"/>
              </a:rPr>
              <a:t> The PIP is intended for students in their 3rd or 4th year but is also possible while in 2nd year if a suitable occasion arises. The PIP must be done within your PhD maximum end date and before you submit your thesis,  The PIP is an opportunity to try things you haven’t been doing yet and get experience you don’t have. This can happen within your research area and it is not a problem if the PIP is related to your PhD subject in some way. You might even get the opportunity to collect useful data you wouldn’t have expected and that is fine. </a:t>
            </a:r>
            <a:r>
              <a:rPr lang="en-GB" sz="1800" b="0" i="0" u="none" strike="noStrike" baseline="0" dirty="0">
                <a:solidFill>
                  <a:srgbClr val="000000"/>
                </a:solidFill>
                <a:latin typeface="Calibri" panose="020F0502020204030204" pitchFamily="34" charset="0"/>
                <a:sym typeface="Wingdings" panose="05000000000000000000" pitchFamily="2" charset="2"/>
              </a:rPr>
              <a:t> extension of funding but not time </a:t>
            </a:r>
          </a:p>
          <a:p>
            <a:pPr algn="l"/>
            <a:endParaRPr lang="en-GB" sz="1800" b="0" i="0" u="none" strike="noStrike" baseline="0" dirty="0">
              <a:solidFill>
                <a:srgbClr val="000000"/>
              </a:solidFill>
              <a:latin typeface="Calibri" panose="020F0502020204030204" pitchFamily="34" charset="0"/>
              <a:sym typeface="Wingdings" panose="05000000000000000000" pitchFamily="2" charset="2"/>
            </a:endParaRPr>
          </a:p>
          <a:p>
            <a:pPr algn="l"/>
            <a:r>
              <a:rPr lang="en-GB" sz="1800" b="1" i="0" u="none" strike="noStrike" baseline="0" dirty="0">
                <a:solidFill>
                  <a:srgbClr val="5DA73F"/>
                </a:solidFill>
                <a:latin typeface="MalgunGothicBold"/>
              </a:rPr>
              <a:t>The Professional Development Scheme (PDS)</a:t>
            </a:r>
          </a:p>
          <a:p>
            <a:pPr algn="l"/>
            <a:r>
              <a:rPr lang="en-GB" sz="1800" b="0" i="0" u="none" strike="noStrike" baseline="0" dirty="0">
                <a:solidFill>
                  <a:srgbClr val="000000"/>
                </a:solidFill>
                <a:latin typeface="MalgunGothic"/>
              </a:rPr>
              <a:t>The Professional Development Scheme provides a 2-month stipend extension for DTP</a:t>
            </a:r>
          </a:p>
          <a:p>
            <a:pPr algn="l"/>
            <a:r>
              <a:rPr lang="en-GB" sz="1800" b="0" i="0" u="none" strike="noStrike" baseline="0" dirty="0">
                <a:solidFill>
                  <a:srgbClr val="000000"/>
                </a:solidFill>
                <a:latin typeface="MalgunGothic"/>
              </a:rPr>
              <a:t>students who would have submitted a minimum of 2 publications as first author by the</a:t>
            </a:r>
          </a:p>
          <a:p>
            <a:pPr algn="l"/>
            <a:r>
              <a:rPr lang="en-GB" sz="1800" b="0" i="0" u="none" strike="noStrike" baseline="0" dirty="0">
                <a:solidFill>
                  <a:srgbClr val="000000"/>
                </a:solidFill>
                <a:latin typeface="MalgunGothic"/>
              </a:rPr>
              <a:t>half of their 4th year.</a:t>
            </a:r>
            <a:endParaRPr lang="en-GB" dirty="0"/>
          </a:p>
        </p:txBody>
      </p:sp>
      <p:sp>
        <p:nvSpPr>
          <p:cNvPr id="4" name="Espace réservé du numéro de diapositive 3"/>
          <p:cNvSpPr>
            <a:spLocks noGrp="1"/>
          </p:cNvSpPr>
          <p:nvPr>
            <p:ph type="sldNum" sz="quarter" idx="5"/>
          </p:nvPr>
        </p:nvSpPr>
        <p:spPr/>
        <p:txBody>
          <a:bodyPr/>
          <a:lstStyle/>
          <a:p>
            <a:fld id="{A186E44A-3180-419F-8476-CD88663A3D5D}" type="slidenum">
              <a:rPr lang="en-GB" smtClean="0"/>
              <a:t>5</a:t>
            </a:fld>
            <a:endParaRPr lang="en-GB"/>
          </a:p>
        </p:txBody>
      </p:sp>
    </p:spTree>
    <p:extLst>
      <p:ext uri="{BB962C8B-B14F-4D97-AF65-F5344CB8AC3E}">
        <p14:creationId xmlns:p14="http://schemas.microsoft.com/office/powerpoint/2010/main" val="279400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sz="1200" b="1" i="0" u="none" strike="noStrike" baseline="0" dirty="0">
                <a:solidFill>
                  <a:srgbClr val="000000"/>
                </a:solidFill>
                <a:latin typeface="Calibri" panose="020F0502020204030204" pitchFamily="34" charset="0"/>
              </a:rPr>
              <a:t>Presentation of the Frontiers in Environmental Sciences lecture series </a:t>
            </a:r>
            <a:r>
              <a:rPr lang="en-GB" sz="1200" b="0" i="0" u="none" strike="noStrike" baseline="0" dirty="0">
                <a:solidFill>
                  <a:srgbClr val="000000"/>
                </a:solidFill>
                <a:latin typeface="Calibri" panose="020F0502020204030204" pitchFamily="34" charset="0"/>
              </a:rPr>
              <a:t>(Richard </a:t>
            </a:r>
            <a:r>
              <a:rPr lang="en-GB" sz="1200" b="0" i="0" u="none" strike="noStrike" baseline="0" dirty="0" err="1">
                <a:solidFill>
                  <a:srgbClr val="000000"/>
                </a:solidFill>
                <a:latin typeface="Calibri" panose="020F0502020204030204" pitchFamily="34" charset="0"/>
              </a:rPr>
              <a:t>Essery</a:t>
            </a:r>
            <a:r>
              <a:rPr lang="en-GB" sz="1200" b="0" i="0" u="none" strike="noStrike" baseline="0" dirty="0">
                <a:solidFill>
                  <a:srgbClr val="000000"/>
                </a:solidFill>
                <a:latin typeface="Calibri" panose="020F0502020204030204" pitchFamily="34" charset="0"/>
              </a:rPr>
              <a:t>) </a:t>
            </a:r>
            <a:r>
              <a:rPr lang="en-GB" sz="1200" b="1" i="0" u="none" strike="noStrike" baseline="0" dirty="0">
                <a:solidFill>
                  <a:srgbClr val="000000"/>
                </a:solidFill>
                <a:latin typeface="Calibri" panose="020F0502020204030204" pitchFamily="34" charset="0"/>
              </a:rPr>
              <a:t>and 1st course </a:t>
            </a:r>
            <a:r>
              <a:rPr lang="en-GB" sz="1200" b="0" i="0" u="none" strike="noStrike" baseline="0" dirty="0">
                <a:solidFill>
                  <a:srgbClr val="000000"/>
                </a:solidFill>
                <a:latin typeface="Calibri" panose="020F0502020204030204" pitchFamily="34" charset="0"/>
              </a:rPr>
              <a:t>(Emma Cunningham from the School of Biological Sciences) </a:t>
            </a:r>
          </a:p>
          <a:p>
            <a:r>
              <a:rPr lang="en-GB" sz="1200" b="1" i="0" u="none" strike="noStrike" baseline="0" dirty="0">
                <a:solidFill>
                  <a:srgbClr val="000000"/>
                </a:solidFill>
                <a:latin typeface="Calibri" panose="020F0502020204030204" pitchFamily="34" charset="0"/>
              </a:rPr>
              <a:t>Global Grand Challenge</a:t>
            </a:r>
            <a:r>
              <a:rPr lang="en-GB" sz="1200" b="0" i="0" u="none" strike="noStrike" baseline="0" dirty="0">
                <a:solidFill>
                  <a:srgbClr val="000000"/>
                </a:solidFill>
                <a:latin typeface="Calibri" panose="020F0502020204030204" pitchFamily="34" charset="0"/>
              </a:rPr>
              <a:t>s: Group session in which you will be asked to think about the sort of research activities NERC might find attractive and think are important to support. Following this exercise, you will be organised into teams and given a proposal topic. Each group will have the evening and the following morning to put together a proposal presentation. More details on what is required will be provided at this session. </a:t>
            </a:r>
          </a:p>
          <a:p>
            <a:r>
              <a:rPr lang="en-GB" sz="1200" b="1" i="0" u="none" strike="noStrike" baseline="0" dirty="0">
                <a:solidFill>
                  <a:srgbClr val="000000"/>
                </a:solidFill>
                <a:latin typeface="Calibri" panose="020F0502020204030204" pitchFamily="34" charset="0"/>
              </a:rPr>
              <a:t>Cohort building activities</a:t>
            </a:r>
          </a:p>
          <a:p>
            <a:r>
              <a:rPr lang="en-GB" sz="1200" b="1" i="0" u="none" strike="noStrike" baseline="0" dirty="0">
                <a:solidFill>
                  <a:srgbClr val="000000"/>
                </a:solidFill>
                <a:latin typeface="Calibri" panose="020F0502020204030204" pitchFamily="34" charset="0"/>
              </a:rPr>
              <a:t>Admin Q&amp;A session</a:t>
            </a:r>
            <a:endParaRPr lang="en-GB" dirty="0"/>
          </a:p>
          <a:p>
            <a:endParaRPr lang="en-GB" dirty="0"/>
          </a:p>
        </p:txBody>
      </p:sp>
      <p:sp>
        <p:nvSpPr>
          <p:cNvPr id="4" name="Espace réservé du numéro de diapositive 3"/>
          <p:cNvSpPr>
            <a:spLocks noGrp="1"/>
          </p:cNvSpPr>
          <p:nvPr>
            <p:ph type="sldNum" sz="quarter" idx="5"/>
          </p:nvPr>
        </p:nvSpPr>
        <p:spPr/>
        <p:txBody>
          <a:bodyPr/>
          <a:lstStyle/>
          <a:p>
            <a:fld id="{A186E44A-3180-419F-8476-CD88663A3D5D}" type="slidenum">
              <a:rPr lang="en-GB" smtClean="0"/>
              <a:t>6</a:t>
            </a:fld>
            <a:endParaRPr lang="en-GB"/>
          </a:p>
        </p:txBody>
      </p:sp>
    </p:spTree>
    <p:extLst>
      <p:ext uri="{BB962C8B-B14F-4D97-AF65-F5344CB8AC3E}">
        <p14:creationId xmlns:p14="http://schemas.microsoft.com/office/powerpoint/2010/main" val="2396459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ABF97-805B-4ADA-B600-B56AC2AB594E}"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294386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ABF97-805B-4ADA-B600-B56AC2AB594E}"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17172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ABF97-805B-4ADA-B600-B56AC2AB594E}"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8E292A-F32B-455E-827A-AB8936AA588D}" type="slidenum">
              <a:rPr lang="en-GB" smtClean="0"/>
              <a:t>‹N°›</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8701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ABF97-805B-4ADA-B600-B56AC2AB594E}"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284230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ABF97-805B-4ADA-B600-B56AC2AB594E}"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8E292A-F32B-455E-827A-AB8936AA588D}" type="slidenum">
              <a:rPr lang="en-GB" smtClean="0"/>
              <a:t>‹N°›</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454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ABF97-805B-4ADA-B600-B56AC2AB594E}"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2333891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ABF97-805B-4ADA-B600-B56AC2AB594E}"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2271525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ABF97-805B-4ADA-B600-B56AC2AB594E}"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423732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ABF97-805B-4ADA-B600-B56AC2AB594E}"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300702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ABF97-805B-4ADA-B600-B56AC2AB594E}" type="datetimeFigureOut">
              <a:rPr lang="en-GB" smtClean="0"/>
              <a:t>27/11/2020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211748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3ABF97-805B-4ADA-B600-B56AC2AB594E}"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70769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3ABF97-805B-4ADA-B600-B56AC2AB594E}" type="datetimeFigureOut">
              <a:rPr lang="en-GB" smtClean="0"/>
              <a:t>27/11/2020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86958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3ABF97-805B-4ADA-B600-B56AC2AB594E}" type="datetimeFigureOut">
              <a:rPr lang="en-GB" smtClean="0"/>
              <a:t>27/11/2020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422703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ABF97-805B-4ADA-B600-B56AC2AB594E}" type="datetimeFigureOut">
              <a:rPr lang="en-GB" smtClean="0"/>
              <a:t>27/11/2020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160818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33ABF97-805B-4ADA-B600-B56AC2AB594E}"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6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3ABF97-805B-4ADA-B600-B56AC2AB594E}" type="datetimeFigureOut">
              <a:rPr lang="en-GB" smtClean="0"/>
              <a:t>27/11/2020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8E292A-F32B-455E-827A-AB8936AA588D}" type="slidenum">
              <a:rPr lang="en-GB" smtClean="0"/>
              <a:t>‹N°›</a:t>
            </a:fld>
            <a:endParaRPr lang="en-GB"/>
          </a:p>
        </p:txBody>
      </p:sp>
    </p:spTree>
    <p:extLst>
      <p:ext uri="{BB962C8B-B14F-4D97-AF65-F5344CB8AC3E}">
        <p14:creationId xmlns:p14="http://schemas.microsoft.com/office/powerpoint/2010/main" val="195331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3ABF97-805B-4ADA-B600-B56AC2AB594E}" type="datetimeFigureOut">
              <a:rPr lang="en-GB" smtClean="0"/>
              <a:t>27/11/2020</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08E292A-F32B-455E-827A-AB8936AA588D}" type="slidenum">
              <a:rPr lang="en-GB" smtClean="0"/>
              <a:t>‹N°›</a:t>
            </a:fld>
            <a:endParaRPr lang="en-GB"/>
          </a:p>
        </p:txBody>
      </p:sp>
    </p:spTree>
    <p:extLst>
      <p:ext uri="{BB962C8B-B14F-4D97-AF65-F5344CB8AC3E}">
        <p14:creationId xmlns:p14="http://schemas.microsoft.com/office/powerpoint/2010/main" val="195354112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5251" y="2662238"/>
            <a:ext cx="5825202" cy="1753259"/>
          </a:xfrm>
        </p:spPr>
        <p:txBody>
          <a:bodyPr/>
          <a:lstStyle/>
          <a:p>
            <a:pPr algn="l"/>
            <a:r>
              <a:rPr lang="en-GB" dirty="0"/>
              <a:t>Quick Introduction to E4 DTP</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300" y="669335"/>
            <a:ext cx="1965960" cy="7612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455" y="5727337"/>
            <a:ext cx="1001095" cy="8008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6945" y="6169638"/>
            <a:ext cx="1759877" cy="358575"/>
          </a:xfrm>
          <a:prstGeom prst="rect">
            <a:avLst/>
          </a:prstGeom>
        </p:spPr>
      </p:pic>
    </p:spTree>
    <p:extLst>
      <p:ext uri="{BB962C8B-B14F-4D97-AF65-F5344CB8AC3E}">
        <p14:creationId xmlns:p14="http://schemas.microsoft.com/office/powerpoint/2010/main" val="711201919"/>
      </p:ext>
    </p:extLst>
  </p:cSld>
  <p:clrMapOvr>
    <a:masterClrMapping/>
  </p:clrMapOvr>
  <mc:AlternateContent xmlns:mc="http://schemas.openxmlformats.org/markup-compatibility/2006" xmlns:p14="http://schemas.microsoft.com/office/powerpoint/2010/main">
    <mc:Choice Requires="p14">
      <p:transition spd="slow" p14:dur="2000" advTm="3675"/>
    </mc:Choice>
    <mc:Fallback xmlns="">
      <p:transition spd="slow" advTm="367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760063"/>
            <a:ext cx="6447501" cy="5730678"/>
          </a:xfrm>
        </p:spPr>
        <p:txBody>
          <a:bodyPr>
            <a:normAutofit/>
          </a:bodyPr>
          <a:lstStyle/>
          <a:p>
            <a:pPr marL="0" indent="0">
              <a:buNone/>
            </a:pPr>
            <a:r>
              <a:rPr lang="en-GB" sz="2700" dirty="0"/>
              <a:t>Introduction</a:t>
            </a:r>
          </a:p>
          <a:p>
            <a:pPr marL="0" indent="0">
              <a:buNone/>
            </a:pPr>
            <a:endParaRPr lang="en-GB" sz="2700" dirty="0"/>
          </a:p>
          <a:p>
            <a:pPr algn="l"/>
            <a:r>
              <a:rPr lang="en-GB" sz="2000" b="0" i="0" u="none" strike="noStrike" baseline="0" dirty="0">
                <a:latin typeface="Calibri" panose="020F0502020204030204" pitchFamily="34" charset="0"/>
                <a:cs typeface="Calibri" panose="020F0502020204030204" pitchFamily="34" charset="0"/>
              </a:rPr>
              <a:t>E4 DTP: Edinburgh Earth, Ecology and Environment Doctoral Training Partnership</a:t>
            </a:r>
          </a:p>
          <a:p>
            <a:pPr algn="l"/>
            <a:r>
              <a:rPr lang="en-GB" sz="2000" b="0" i="0" u="none" strike="noStrike" baseline="0" dirty="0">
                <a:latin typeface="Calibri" panose="020F0502020204030204" pitchFamily="34" charset="0"/>
                <a:cs typeface="Calibri" panose="020F0502020204030204" pitchFamily="34" charset="0"/>
              </a:rPr>
              <a:t>Led by the School of </a:t>
            </a:r>
            <a:r>
              <a:rPr lang="en-GB" sz="2000" b="0" i="0" u="none" strike="noStrike" baseline="0" dirty="0" err="1">
                <a:latin typeface="Calibri" panose="020F0502020204030204" pitchFamily="34" charset="0"/>
                <a:cs typeface="Calibri" panose="020F0502020204030204" pitchFamily="34" charset="0"/>
              </a:rPr>
              <a:t>GeoSciences</a:t>
            </a:r>
            <a:r>
              <a:rPr lang="en-GB" sz="2000" b="0" i="0" u="none" strike="noStrike" baseline="0" dirty="0">
                <a:latin typeface="Calibri" panose="020F0502020204030204" pitchFamily="34" charset="0"/>
                <a:cs typeface="Calibri" panose="020F0502020204030204" pitchFamily="34" charset="0"/>
              </a:rPr>
              <a:t> (Richard </a:t>
            </a:r>
            <a:r>
              <a:rPr lang="en-GB" sz="2000" b="0" i="0" u="none" strike="noStrike" baseline="0" dirty="0" err="1">
                <a:latin typeface="Calibri" panose="020F0502020204030204" pitchFamily="34" charset="0"/>
                <a:cs typeface="Calibri" panose="020F0502020204030204" pitchFamily="34" charset="0"/>
              </a:rPr>
              <a:t>Essery</a:t>
            </a:r>
            <a:r>
              <a:rPr lang="en-GB" sz="2000" dirty="0">
                <a:latin typeface="Calibri" panose="020F0502020204030204" pitchFamily="34" charset="0"/>
                <a:cs typeface="Calibri" panose="020F0502020204030204" pitchFamily="34" charset="0"/>
              </a:rPr>
              <a:t>)</a:t>
            </a:r>
          </a:p>
          <a:p>
            <a:pPr algn="l"/>
            <a:r>
              <a:rPr lang="en-GB" sz="2000" b="0" i="0" u="none" strike="noStrike" baseline="0" dirty="0">
                <a:latin typeface="Calibri" panose="020F0502020204030204" pitchFamily="34" charset="0"/>
                <a:cs typeface="Calibri" panose="020F0502020204030204" pitchFamily="34" charset="0"/>
              </a:rPr>
              <a:t>Funded by NERC (Natural Environment Research Council)</a:t>
            </a:r>
          </a:p>
          <a:p>
            <a:r>
              <a:rPr lang="en-GB" sz="2000" b="0" i="0" u="none" strike="noStrike" baseline="0" dirty="0">
                <a:latin typeface="Calibri" panose="020F0502020204030204" pitchFamily="34" charset="0"/>
                <a:cs typeface="Calibri" panose="020F0502020204030204" pitchFamily="34" charset="0"/>
              </a:rPr>
              <a:t>Train 5 cohorts of PhD students annually between 2019 and 2023. S</a:t>
            </a:r>
            <a:r>
              <a:rPr lang="en-GB" sz="2000" dirty="0">
                <a:latin typeface="Calibri" panose="020F0502020204030204" pitchFamily="34" charset="0"/>
                <a:cs typeface="Calibri" panose="020F0502020204030204" pitchFamily="34" charset="0"/>
              </a:rPr>
              <a:t>tudents with different background and PhD topic: biology, chemistry, geology, ocean and atmospheric sciences, environmental conservation, ecology… </a:t>
            </a:r>
          </a:p>
          <a:p>
            <a:pPr algn="l"/>
            <a:r>
              <a:rPr lang="en-GB" sz="2000" dirty="0">
                <a:latin typeface="Calibri" panose="020F0502020204030204" pitchFamily="34" charset="0"/>
                <a:cs typeface="Calibri" panose="020F0502020204030204" pitchFamily="34" charset="0"/>
              </a:rPr>
              <a:t>Promote multi-disciplinarity</a:t>
            </a:r>
          </a:p>
          <a:p>
            <a:pPr algn="l"/>
            <a:r>
              <a:rPr lang="en-GB" sz="2000" dirty="0">
                <a:latin typeface="Calibri" panose="020F0502020204030204" pitchFamily="34" charset="0"/>
                <a:cs typeface="Calibri" panose="020F0502020204030204" pitchFamily="34" charset="0"/>
              </a:rPr>
              <a:t>Core training and Advanced training </a:t>
            </a:r>
          </a:p>
          <a:p>
            <a:pPr algn="l"/>
            <a:r>
              <a:rPr lang="en-GB" sz="2000" dirty="0">
                <a:latin typeface="Calibri" panose="020F0502020204030204" pitchFamily="34" charset="0"/>
                <a:cs typeface="Calibri" panose="020F0502020204030204" pitchFamily="34" charset="0"/>
              </a:rPr>
              <a:t>Social activities (in non-</a:t>
            </a:r>
            <a:r>
              <a:rPr lang="en-GB" sz="2000" dirty="0" err="1">
                <a:latin typeface="Calibri" panose="020F0502020204030204" pitchFamily="34" charset="0"/>
                <a:cs typeface="Calibri" panose="020F0502020204030204" pitchFamily="34" charset="0"/>
              </a:rPr>
              <a:t>Covid</a:t>
            </a:r>
            <a:r>
              <a:rPr lang="en-GB" sz="2000" dirty="0">
                <a:latin typeface="Calibri" panose="020F0502020204030204" pitchFamily="34" charset="0"/>
                <a:cs typeface="Calibri" panose="020F0502020204030204" pitchFamily="34" charset="0"/>
              </a:rPr>
              <a:t> context…)</a:t>
            </a:r>
          </a:p>
        </p:txBody>
      </p:sp>
    </p:spTree>
    <p:extLst>
      <p:ext uri="{BB962C8B-B14F-4D97-AF65-F5344CB8AC3E}">
        <p14:creationId xmlns:p14="http://schemas.microsoft.com/office/powerpoint/2010/main" val="3347173084"/>
      </p:ext>
    </p:extLst>
  </p:cSld>
  <p:clrMapOvr>
    <a:masterClrMapping/>
  </p:clrMapOvr>
  <mc:AlternateContent xmlns:mc="http://schemas.openxmlformats.org/markup-compatibility/2006" xmlns:p14="http://schemas.microsoft.com/office/powerpoint/2010/main">
    <mc:Choice Requires="p14">
      <p:transition spd="slow" p14:dur="2000" advTm="4719"/>
    </mc:Choice>
    <mc:Fallback xmlns="">
      <p:transition spd="slow" advTm="47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26AB0-6982-4A80-A2EF-35F59757199C}"/>
              </a:ext>
            </a:extLst>
          </p:cNvPr>
          <p:cNvSpPr>
            <a:spLocks noGrp="1"/>
          </p:cNvSpPr>
          <p:nvPr>
            <p:ph type="title"/>
          </p:nvPr>
        </p:nvSpPr>
        <p:spPr/>
        <p:txBody>
          <a:bodyPr/>
          <a:lstStyle/>
          <a:p>
            <a:r>
              <a:rPr lang="fr-FR" dirty="0" err="1"/>
              <a:t>Core</a:t>
            </a:r>
            <a:r>
              <a:rPr lang="fr-FR" dirty="0"/>
              <a:t> Training</a:t>
            </a:r>
            <a:endParaRPr lang="en-GB" dirty="0"/>
          </a:p>
        </p:txBody>
      </p:sp>
      <p:sp>
        <p:nvSpPr>
          <p:cNvPr id="3" name="Espace réservé du contenu 2">
            <a:extLst>
              <a:ext uri="{FF2B5EF4-FFF2-40B4-BE49-F238E27FC236}">
                <a16:creationId xmlns:a16="http://schemas.microsoft.com/office/drawing/2014/main" id="{B7984788-DE9E-454F-B74E-2624AE6E20AD}"/>
              </a:ext>
            </a:extLst>
          </p:cNvPr>
          <p:cNvSpPr>
            <a:spLocks noGrp="1"/>
          </p:cNvSpPr>
          <p:nvPr>
            <p:ph idx="1"/>
          </p:nvPr>
        </p:nvSpPr>
        <p:spPr>
          <a:xfrm>
            <a:off x="609598" y="1488613"/>
            <a:ext cx="6870494" cy="5137039"/>
          </a:xfrm>
        </p:spPr>
        <p:txBody>
          <a:bodyPr>
            <a:normAutofit/>
          </a:bodyPr>
          <a:lstStyle/>
          <a:p>
            <a:r>
              <a:rPr lang="en-GB" sz="2000" b="1" dirty="0">
                <a:latin typeface="Calibri-Bold"/>
              </a:rPr>
              <a:t>25 hours of professional Transferable skills</a:t>
            </a:r>
          </a:p>
          <a:p>
            <a:pPr algn="l"/>
            <a:r>
              <a:rPr lang="en-GB" sz="1600" dirty="0">
                <a:latin typeface="Calibri-Bold"/>
              </a:rPr>
              <a:t>Generic PhD skills training (</a:t>
            </a:r>
            <a:r>
              <a:rPr lang="en-GB" sz="1800" b="0" i="0" u="none" strike="noStrike" baseline="0" dirty="0">
                <a:latin typeface="MalgunGothic"/>
              </a:rPr>
              <a:t>health and safety, research ethics, T&amp;D)</a:t>
            </a:r>
            <a:endParaRPr lang="en-GB" sz="1600" dirty="0">
              <a:latin typeface="Calibri-Bold"/>
            </a:endParaRPr>
          </a:p>
          <a:p>
            <a:r>
              <a:rPr lang="en-GB" sz="1600" i="0" u="none" strike="noStrike" baseline="0" dirty="0">
                <a:latin typeface="Calibri-Bold"/>
              </a:rPr>
              <a:t>Frontiers in Environmental</a:t>
            </a:r>
          </a:p>
          <a:p>
            <a:r>
              <a:rPr lang="en-GB" sz="1600" i="0" u="none" strike="noStrike" baseline="0" dirty="0">
                <a:latin typeface="Calibri-Bold"/>
              </a:rPr>
              <a:t>Numeracy, Modelling and </a:t>
            </a:r>
            <a:r>
              <a:rPr lang="en-GB" sz="1600" dirty="0">
                <a:latin typeface="Calibri-Bold"/>
              </a:rPr>
              <a:t>Data Sciences  </a:t>
            </a:r>
            <a:endParaRPr lang="en-GB" sz="1600" i="0" u="none" strike="noStrike" baseline="0" dirty="0">
              <a:latin typeface="Calibri-Bold"/>
            </a:endParaRPr>
          </a:p>
          <a:p>
            <a:pPr algn="l"/>
            <a:r>
              <a:rPr lang="en-GB" sz="1600" dirty="0">
                <a:latin typeface="Calibri-Bold"/>
              </a:rPr>
              <a:t>Research Planning and Management: Confirmation process</a:t>
            </a:r>
            <a:endParaRPr lang="en-GB" sz="1600" i="0" u="none" strike="noStrike" baseline="0" dirty="0">
              <a:latin typeface="Calibri-Bold"/>
            </a:endParaRPr>
          </a:p>
          <a:p>
            <a:pPr algn="l"/>
            <a:r>
              <a:rPr lang="en-GB" sz="1600" i="0" u="none" strike="noStrike" baseline="0" dirty="0">
                <a:latin typeface="Calibri-Bold"/>
              </a:rPr>
              <a:t>ECCI workshops:</a:t>
            </a:r>
          </a:p>
          <a:p>
            <a:pPr lvl="1"/>
            <a:r>
              <a:rPr lang="en-GB" i="0" u="none" strike="noStrike" baseline="0" dirty="0">
                <a:latin typeface="Calibri-Bold"/>
              </a:rPr>
              <a:t>Consultancy Innovation Training Introduction</a:t>
            </a:r>
          </a:p>
          <a:p>
            <a:pPr lvl="1"/>
            <a:r>
              <a:rPr lang="en-GB" i="0" u="none" strike="noStrike" baseline="0" dirty="0">
                <a:latin typeface="Calibri-Bold"/>
              </a:rPr>
              <a:t>Making your Research Matter</a:t>
            </a:r>
          </a:p>
          <a:p>
            <a:pPr lvl="1"/>
            <a:r>
              <a:rPr lang="en-GB" i="0" u="none" strike="noStrike" baseline="0" dirty="0">
                <a:latin typeface="Calibri-Bold"/>
              </a:rPr>
              <a:t>Business, Project Management &amp; Consultancy skills</a:t>
            </a:r>
          </a:p>
          <a:p>
            <a:pPr lvl="1"/>
            <a:r>
              <a:rPr lang="en-GB" i="0" u="none" strike="noStrike" baseline="0" dirty="0">
                <a:latin typeface="Calibri-Bold"/>
              </a:rPr>
              <a:t>Innovation Challenges &amp; Opportunities</a:t>
            </a:r>
          </a:p>
          <a:p>
            <a:r>
              <a:rPr lang="en-GB" dirty="0">
                <a:latin typeface="Calibri-Bold"/>
              </a:rPr>
              <a:t>Residential workshops</a:t>
            </a:r>
          </a:p>
          <a:p>
            <a:r>
              <a:rPr lang="en-GB" i="0" u="none" strike="noStrike" baseline="0" dirty="0">
                <a:latin typeface="Calibri-Bold"/>
              </a:rPr>
              <a:t>Geosciences PGR conferences (10 min oral/poster presentation)</a:t>
            </a:r>
          </a:p>
          <a:p>
            <a:pPr lvl="1"/>
            <a:endParaRPr lang="en-GB" b="1" dirty="0">
              <a:latin typeface="Calibri-Bold"/>
            </a:endParaRPr>
          </a:p>
          <a:p>
            <a:pPr algn="l"/>
            <a:endParaRPr lang="en-GB" dirty="0"/>
          </a:p>
        </p:txBody>
      </p:sp>
    </p:spTree>
    <p:extLst>
      <p:ext uri="{BB962C8B-B14F-4D97-AF65-F5344CB8AC3E}">
        <p14:creationId xmlns:p14="http://schemas.microsoft.com/office/powerpoint/2010/main" val="103227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F27E9B-3A0F-495D-BA72-B4A957B86F9C}"/>
              </a:ext>
            </a:extLst>
          </p:cNvPr>
          <p:cNvSpPr>
            <a:spLocks noGrp="1"/>
          </p:cNvSpPr>
          <p:nvPr>
            <p:ph type="title"/>
          </p:nvPr>
        </p:nvSpPr>
        <p:spPr/>
        <p:txBody>
          <a:bodyPr/>
          <a:lstStyle/>
          <a:p>
            <a:r>
              <a:rPr lang="fr-FR" dirty="0"/>
              <a:t>Advanced training</a:t>
            </a:r>
            <a:endParaRPr lang="en-GB" dirty="0"/>
          </a:p>
        </p:txBody>
      </p:sp>
      <p:sp>
        <p:nvSpPr>
          <p:cNvPr id="3" name="Espace réservé du contenu 2">
            <a:extLst>
              <a:ext uri="{FF2B5EF4-FFF2-40B4-BE49-F238E27FC236}">
                <a16:creationId xmlns:a16="http://schemas.microsoft.com/office/drawing/2014/main" id="{D001B001-1F2F-4BB7-90AE-78A468C07663}"/>
              </a:ext>
            </a:extLst>
          </p:cNvPr>
          <p:cNvSpPr>
            <a:spLocks noGrp="1"/>
          </p:cNvSpPr>
          <p:nvPr>
            <p:ph idx="1"/>
          </p:nvPr>
        </p:nvSpPr>
        <p:spPr>
          <a:xfrm>
            <a:off x="609599" y="1543988"/>
            <a:ext cx="6347714" cy="4497376"/>
          </a:xfrm>
        </p:spPr>
        <p:txBody>
          <a:bodyPr/>
          <a:lstStyle/>
          <a:p>
            <a:r>
              <a:rPr lang="fr-FR" dirty="0" err="1"/>
              <a:t>Required</a:t>
            </a:r>
            <a:r>
              <a:rPr lang="fr-FR" dirty="0"/>
              <a:t> to do </a:t>
            </a:r>
            <a:r>
              <a:rPr lang="fr-FR" b="1" dirty="0"/>
              <a:t>25 </a:t>
            </a:r>
            <a:r>
              <a:rPr lang="fr-FR" b="1" dirty="0" err="1"/>
              <a:t>hours</a:t>
            </a:r>
            <a:r>
              <a:rPr lang="fr-FR" b="1" dirty="0"/>
              <a:t> </a:t>
            </a:r>
            <a:r>
              <a:rPr lang="fr-FR" dirty="0"/>
              <a:t>of </a:t>
            </a:r>
            <a:r>
              <a:rPr lang="fr-FR" dirty="0" err="1"/>
              <a:t>personal</a:t>
            </a:r>
            <a:r>
              <a:rPr lang="fr-FR" dirty="0"/>
              <a:t> training</a:t>
            </a:r>
          </a:p>
          <a:p>
            <a:endParaRPr lang="fr-FR" dirty="0"/>
          </a:p>
          <a:p>
            <a:r>
              <a:rPr lang="fr-FR" dirty="0" err="1"/>
              <a:t>Depending</a:t>
            </a:r>
            <a:r>
              <a:rPr lang="fr-FR" dirty="0"/>
              <a:t> on </a:t>
            </a:r>
            <a:r>
              <a:rPr lang="fr-FR" dirty="0" err="1"/>
              <a:t>your</a:t>
            </a:r>
            <a:r>
              <a:rPr lang="fr-FR" dirty="0"/>
              <a:t> </a:t>
            </a:r>
            <a:r>
              <a:rPr lang="fr-FR" dirty="0" err="1"/>
              <a:t>interest</a:t>
            </a:r>
            <a:r>
              <a:rPr lang="fr-FR" dirty="0"/>
              <a:t> or </a:t>
            </a:r>
            <a:r>
              <a:rPr lang="fr-FR" dirty="0" err="1"/>
              <a:t>what</a:t>
            </a:r>
            <a:r>
              <a:rPr lang="fr-FR" dirty="0"/>
              <a:t> </a:t>
            </a:r>
            <a:r>
              <a:rPr lang="fr-FR" dirty="0" err="1"/>
              <a:t>skills</a:t>
            </a:r>
            <a:r>
              <a:rPr lang="fr-FR" dirty="0"/>
              <a:t> </a:t>
            </a:r>
            <a:r>
              <a:rPr lang="fr-FR" dirty="0" err="1"/>
              <a:t>you</a:t>
            </a:r>
            <a:r>
              <a:rPr lang="fr-FR" dirty="0"/>
              <a:t> </a:t>
            </a:r>
            <a:r>
              <a:rPr lang="fr-FR" dirty="0" err="1"/>
              <a:t>need</a:t>
            </a:r>
            <a:endParaRPr lang="fr-FR" dirty="0"/>
          </a:p>
          <a:p>
            <a:pPr lvl="1"/>
            <a:r>
              <a:rPr lang="fr-FR" dirty="0"/>
              <a:t>Training Need </a:t>
            </a:r>
            <a:r>
              <a:rPr lang="fr-FR" dirty="0" err="1"/>
              <a:t>Analysis</a:t>
            </a:r>
            <a:r>
              <a:rPr lang="fr-FR" dirty="0"/>
              <a:t> </a:t>
            </a:r>
            <a:r>
              <a:rPr lang="fr-FR" dirty="0" err="1"/>
              <a:t>based</a:t>
            </a:r>
            <a:r>
              <a:rPr lang="fr-FR" dirty="0"/>
              <a:t> on </a:t>
            </a:r>
            <a:r>
              <a:rPr lang="fr-FR" dirty="0" err="1"/>
              <a:t>Researcher</a:t>
            </a:r>
            <a:r>
              <a:rPr lang="fr-FR" dirty="0"/>
              <a:t> </a:t>
            </a:r>
            <a:r>
              <a:rPr lang="fr-FR" dirty="0" err="1"/>
              <a:t>Development</a:t>
            </a:r>
            <a:r>
              <a:rPr lang="fr-FR" dirty="0"/>
              <a:t> Framework (IAD)</a:t>
            </a:r>
          </a:p>
          <a:p>
            <a:pPr lvl="1"/>
            <a:r>
              <a:rPr lang="fr-FR" dirty="0"/>
              <a:t>Training </a:t>
            </a:r>
            <a:r>
              <a:rPr lang="fr-FR" dirty="0" err="1"/>
              <a:t>Research</a:t>
            </a:r>
            <a:r>
              <a:rPr lang="fr-FR" dirty="0"/>
              <a:t> and Output log</a:t>
            </a:r>
          </a:p>
          <a:p>
            <a:pPr lvl="1"/>
            <a:endParaRPr lang="fr-FR" dirty="0"/>
          </a:p>
          <a:p>
            <a:r>
              <a:rPr lang="fr-FR" dirty="0" err="1"/>
              <a:t>Possibility</a:t>
            </a:r>
            <a:r>
              <a:rPr lang="fr-FR" dirty="0"/>
              <a:t> of training </a:t>
            </a:r>
            <a:r>
              <a:rPr lang="fr-FR" dirty="0" err="1"/>
              <a:t>given</a:t>
            </a:r>
            <a:r>
              <a:rPr lang="fr-FR" dirty="0"/>
              <a:t> by NERC </a:t>
            </a:r>
            <a:r>
              <a:rPr lang="fr-FR" dirty="0" err="1"/>
              <a:t>academic</a:t>
            </a:r>
            <a:r>
              <a:rPr lang="fr-FR" dirty="0"/>
              <a:t>, </a:t>
            </a:r>
            <a:r>
              <a:rPr lang="fr-FR" dirty="0" err="1"/>
              <a:t>governmental</a:t>
            </a:r>
            <a:r>
              <a:rPr lang="fr-FR" dirty="0"/>
              <a:t>, </a:t>
            </a:r>
            <a:r>
              <a:rPr lang="fr-FR" dirty="0" err="1"/>
              <a:t>inductrial</a:t>
            </a:r>
            <a:r>
              <a:rPr lang="fr-FR" dirty="0"/>
              <a:t> or </a:t>
            </a:r>
            <a:r>
              <a:rPr lang="fr-FR" dirty="0" err="1"/>
              <a:t>research</a:t>
            </a:r>
            <a:r>
              <a:rPr lang="fr-FR" dirty="0"/>
              <a:t> organisation </a:t>
            </a:r>
            <a:r>
              <a:rPr lang="fr-FR" dirty="0" err="1"/>
              <a:t>parters</a:t>
            </a:r>
            <a:r>
              <a:rPr lang="fr-FR" dirty="0"/>
              <a:t> (SRUC, SAMS, ECCI, Bayes Center, CEH, BGS, Met Office, RBG, NTS…), Coding </a:t>
            </a:r>
            <a:r>
              <a:rPr lang="fr-FR" dirty="0" err="1"/>
              <a:t>Cub</a:t>
            </a:r>
            <a:r>
              <a:rPr lang="fr-FR" dirty="0"/>
              <a:t>, IAD and </a:t>
            </a:r>
            <a:r>
              <a:rPr lang="fr-FR" dirty="0" err="1"/>
              <a:t>other</a:t>
            </a:r>
            <a:r>
              <a:rPr lang="fr-FR" dirty="0"/>
              <a:t> </a:t>
            </a:r>
            <a:r>
              <a:rPr lang="fr-FR" dirty="0" err="1"/>
              <a:t>schools</a:t>
            </a:r>
            <a:r>
              <a:rPr lang="fr-FR" dirty="0"/>
              <a:t> of the </a:t>
            </a:r>
            <a:r>
              <a:rPr lang="fr-FR" dirty="0" err="1"/>
              <a:t>UoE</a:t>
            </a:r>
            <a:endParaRPr lang="en-GB" dirty="0"/>
          </a:p>
        </p:txBody>
      </p:sp>
    </p:spTree>
    <p:extLst>
      <p:ext uri="{BB962C8B-B14F-4D97-AF65-F5344CB8AC3E}">
        <p14:creationId xmlns:p14="http://schemas.microsoft.com/office/powerpoint/2010/main" val="310557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E2D3D7-4F23-4621-AE05-72D0FE704AEF}"/>
              </a:ext>
            </a:extLst>
          </p:cNvPr>
          <p:cNvSpPr>
            <a:spLocks noGrp="1"/>
          </p:cNvSpPr>
          <p:nvPr>
            <p:ph type="title"/>
          </p:nvPr>
        </p:nvSpPr>
        <p:spPr/>
        <p:txBody>
          <a:bodyPr/>
          <a:lstStyle/>
          <a:p>
            <a:r>
              <a:rPr lang="fr-FR" dirty="0"/>
              <a:t>Time frame and </a:t>
            </a:r>
            <a:r>
              <a:rPr lang="fr-FR" dirty="0" err="1"/>
              <a:t>opportunities</a:t>
            </a:r>
            <a:endParaRPr lang="en-GB" dirty="0"/>
          </a:p>
        </p:txBody>
      </p:sp>
      <p:sp>
        <p:nvSpPr>
          <p:cNvPr id="3" name="Espace réservé du contenu 2">
            <a:extLst>
              <a:ext uri="{FF2B5EF4-FFF2-40B4-BE49-F238E27FC236}">
                <a16:creationId xmlns:a16="http://schemas.microsoft.com/office/drawing/2014/main" id="{F29BF23E-D3BE-4407-A5AB-02839656177A}"/>
              </a:ext>
            </a:extLst>
          </p:cNvPr>
          <p:cNvSpPr>
            <a:spLocks noGrp="1"/>
          </p:cNvSpPr>
          <p:nvPr>
            <p:ph idx="1"/>
          </p:nvPr>
        </p:nvSpPr>
        <p:spPr>
          <a:xfrm>
            <a:off x="494675" y="1364105"/>
            <a:ext cx="6940445" cy="5321508"/>
          </a:xfrm>
        </p:spPr>
        <p:txBody>
          <a:bodyPr>
            <a:normAutofit/>
          </a:bodyPr>
          <a:lstStyle/>
          <a:p>
            <a:pPr algn="l"/>
            <a:endParaRPr lang="en-GB" i="0" u="none" strike="noStrike" baseline="0" dirty="0">
              <a:solidFill>
                <a:srgbClr val="000000"/>
              </a:solidFill>
              <a:latin typeface="Calibri" panose="020F0502020204030204" pitchFamily="34" charset="0"/>
              <a:cs typeface="Calibri" panose="020F0502020204030204" pitchFamily="34" charset="0"/>
            </a:endParaRPr>
          </a:p>
          <a:p>
            <a:r>
              <a:rPr lang="en-GB" i="0" u="none" strike="noStrike" baseline="0" dirty="0">
                <a:solidFill>
                  <a:srgbClr val="000000"/>
                </a:solidFill>
                <a:latin typeface="Calibri" panose="020F0502020204030204" pitchFamily="34" charset="0"/>
                <a:cs typeface="Calibri" panose="020F0502020204030204" pitchFamily="34" charset="0"/>
              </a:rPr>
              <a:t>Stipend length: 42 months</a:t>
            </a:r>
          </a:p>
          <a:p>
            <a:r>
              <a:rPr lang="en-GB" dirty="0">
                <a:latin typeface="Calibri" panose="020F0502020204030204" pitchFamily="34" charset="0"/>
                <a:cs typeface="Calibri" panose="020F0502020204030204" pitchFamily="34" charset="0"/>
              </a:rPr>
              <a:t>DTP covers tuition fees for 4 years (max submission date)</a:t>
            </a:r>
          </a:p>
          <a:p>
            <a:r>
              <a:rPr lang="en-GB" dirty="0">
                <a:solidFill>
                  <a:srgbClr val="000000"/>
                </a:solidFill>
                <a:latin typeface="Calibri" panose="020F0502020204030204" pitchFamily="34" charset="0"/>
                <a:cs typeface="Calibri" panose="020F0502020204030204" pitchFamily="34" charset="0"/>
              </a:rPr>
              <a:t>Funding: </a:t>
            </a:r>
            <a:r>
              <a:rPr lang="en-GB" b="1" dirty="0">
                <a:solidFill>
                  <a:srgbClr val="000000"/>
                </a:solidFill>
                <a:latin typeface="Calibri" panose="020F0502020204030204" pitchFamily="34" charset="0"/>
                <a:cs typeface="Calibri" panose="020F0502020204030204" pitchFamily="34" charset="0"/>
              </a:rPr>
              <a:t>RTSG</a:t>
            </a:r>
            <a:r>
              <a:rPr lang="en-GB" dirty="0">
                <a:solidFill>
                  <a:srgbClr val="000000"/>
                </a:solidFill>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£1,150 per year</a:t>
            </a:r>
          </a:p>
          <a:p>
            <a:pPr marL="457200" lvl="1" indent="0">
              <a:buNone/>
            </a:pPr>
            <a:r>
              <a:rPr lang="en-GB" sz="1800" dirty="0">
                <a:latin typeface="Calibri" panose="020F0502020204030204" pitchFamily="34" charset="0"/>
                <a:cs typeface="Calibri" panose="020F0502020204030204" pitchFamily="34" charset="0"/>
              </a:rPr>
              <a:t>(+ CASE studentship from CASE partner)</a:t>
            </a:r>
          </a:p>
          <a:p>
            <a:r>
              <a:rPr lang="en-GB" dirty="0">
                <a:solidFill>
                  <a:srgbClr val="000000"/>
                </a:solidFill>
                <a:latin typeface="Calibri" panose="020F0502020204030204" pitchFamily="34" charset="0"/>
                <a:cs typeface="Calibri" panose="020F0502020204030204" pitchFamily="34" charset="0"/>
              </a:rPr>
              <a:t>Possibility of</a:t>
            </a:r>
            <a:r>
              <a:rPr lang="en-GB" i="0" u="none" strike="noStrike" baseline="0" dirty="0">
                <a:solidFill>
                  <a:srgbClr val="000000"/>
                </a:solidFill>
                <a:latin typeface="Calibri" panose="020F0502020204030204" pitchFamily="34" charset="0"/>
                <a:cs typeface="Calibri" panose="020F0502020204030204" pitchFamily="34" charset="0"/>
              </a:rPr>
              <a:t> tutoring/demonstrating </a:t>
            </a:r>
          </a:p>
          <a:p>
            <a:r>
              <a:rPr lang="en-GB" b="1" i="0" u="none" strike="noStrike" baseline="0" dirty="0">
                <a:solidFill>
                  <a:srgbClr val="000000"/>
                </a:solidFill>
                <a:latin typeface="Calibri" panose="020F0502020204030204" pitchFamily="34" charset="0"/>
                <a:cs typeface="Calibri" panose="020F0502020204030204" pitchFamily="34" charset="0"/>
              </a:rPr>
              <a:t>E3/E4 DTP Overseas Research Visit &amp; Conference Fund (ORVCF): </a:t>
            </a:r>
            <a:r>
              <a:rPr lang="en-GB" i="0" u="none" strike="noStrike" baseline="0" dirty="0">
                <a:solidFill>
                  <a:srgbClr val="000000"/>
                </a:solidFill>
                <a:latin typeface="Calibri" panose="020F0502020204030204" pitchFamily="34" charset="0"/>
                <a:cs typeface="Calibri" panose="020F0502020204030204" pitchFamily="34" charset="0"/>
              </a:rPr>
              <a:t>up to 750£</a:t>
            </a:r>
          </a:p>
          <a:p>
            <a:r>
              <a:rPr lang="en-GB" b="1" dirty="0">
                <a:solidFill>
                  <a:srgbClr val="000000"/>
                </a:solidFill>
                <a:latin typeface="Calibri" panose="020F0502020204030204" pitchFamily="34" charset="0"/>
                <a:cs typeface="Calibri" panose="020F0502020204030204" pitchFamily="34" charset="0"/>
              </a:rPr>
              <a:t>Professional internship program (PIP) </a:t>
            </a:r>
            <a:r>
              <a:rPr lang="en-GB" dirty="0">
                <a:solidFill>
                  <a:srgbClr val="000000"/>
                </a:solidFill>
                <a:latin typeface="Calibri" panose="020F0502020204030204" pitchFamily="34" charset="0"/>
                <a:cs typeface="Calibri" panose="020F0502020204030204" pitchFamily="34" charset="0"/>
              </a:rPr>
              <a:t>: up to 3 months</a:t>
            </a:r>
          </a:p>
          <a:p>
            <a:r>
              <a:rPr lang="en-GB" b="1" dirty="0">
                <a:latin typeface="Calibri" panose="020F0502020204030204" pitchFamily="34" charset="0"/>
                <a:cs typeface="Calibri" panose="020F0502020204030204" pitchFamily="34" charset="0"/>
              </a:rPr>
              <a:t>Professional Development Scheme (PDS): </a:t>
            </a:r>
            <a:r>
              <a:rPr lang="en-GB" dirty="0">
                <a:latin typeface="Calibri" panose="020F0502020204030204" pitchFamily="34" charset="0"/>
                <a:cs typeface="Calibri" panose="020F0502020204030204" pitchFamily="34" charset="0"/>
              </a:rPr>
              <a:t>up to 2 extra months of stipend if 2 papers submitted as first author</a:t>
            </a:r>
          </a:p>
        </p:txBody>
      </p:sp>
    </p:spTree>
    <p:extLst>
      <p:ext uri="{BB962C8B-B14F-4D97-AF65-F5344CB8AC3E}">
        <p14:creationId xmlns:p14="http://schemas.microsoft.com/office/powerpoint/2010/main" val="259925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AC6B12-A14F-49EC-8F49-3722426A7D34}"/>
              </a:ext>
            </a:extLst>
          </p:cNvPr>
          <p:cNvSpPr>
            <a:spLocks noGrp="1"/>
          </p:cNvSpPr>
          <p:nvPr>
            <p:ph type="title"/>
          </p:nvPr>
        </p:nvSpPr>
        <p:spPr>
          <a:xfrm>
            <a:off x="242919" y="167813"/>
            <a:ext cx="7105337" cy="1320800"/>
          </a:xfrm>
        </p:spPr>
        <p:txBody>
          <a:bodyPr/>
          <a:lstStyle/>
          <a:p>
            <a:r>
              <a:rPr lang="fr-FR" dirty="0" err="1"/>
              <a:t>Year</a:t>
            </a:r>
            <a:r>
              <a:rPr lang="fr-FR" dirty="0"/>
              <a:t> 1: </a:t>
            </a:r>
            <a:r>
              <a:rPr lang="fr-FR" dirty="0" err="1"/>
              <a:t>Firbush</a:t>
            </a:r>
            <a:r>
              <a:rPr lang="fr-FR" dirty="0"/>
              <a:t> </a:t>
            </a:r>
            <a:r>
              <a:rPr lang="fr-FR" dirty="0" err="1"/>
              <a:t>Residential</a:t>
            </a:r>
            <a:r>
              <a:rPr lang="fr-FR" dirty="0"/>
              <a:t> Training</a:t>
            </a:r>
            <a:endParaRPr lang="en-GB" dirty="0"/>
          </a:p>
        </p:txBody>
      </p:sp>
      <p:pic>
        <p:nvPicPr>
          <p:cNvPr id="1026" name="Picture 2" descr="Image preview">
            <a:extLst>
              <a:ext uri="{FF2B5EF4-FFF2-40B4-BE49-F238E27FC236}">
                <a16:creationId xmlns:a16="http://schemas.microsoft.com/office/drawing/2014/main" id="{294A7E30-B72E-4D16-9A1C-CD347F063D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7443" y="2923080"/>
            <a:ext cx="5246557" cy="39349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review">
            <a:extLst>
              <a:ext uri="{FF2B5EF4-FFF2-40B4-BE49-F238E27FC236}">
                <a16:creationId xmlns:a16="http://schemas.microsoft.com/office/drawing/2014/main" id="{B105662B-60CA-4B6F-A32A-12ADB9AFA4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373033"/>
            <a:ext cx="4490934" cy="3368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preview">
            <a:extLst>
              <a:ext uri="{FF2B5EF4-FFF2-40B4-BE49-F238E27FC236}">
                <a16:creationId xmlns:a16="http://schemas.microsoft.com/office/drawing/2014/main" id="{DFE38D58-3A13-4BC7-B29C-EDBF09AA0B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5334" y="828213"/>
            <a:ext cx="4490933" cy="336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029946"/>
      </p:ext>
    </p:extLst>
  </p:cSld>
  <p:clrMapOvr>
    <a:masterClrMapping/>
  </p:clrMapOvr>
</p:sld>
</file>

<file path=ppt/theme/theme1.xml><?xml version="1.0" encoding="utf-8"?>
<a:theme xmlns:a="http://schemas.openxmlformats.org/drawingml/2006/main" name="Facet">
  <a:themeElements>
    <a:clrScheme name="E4DTP">
      <a:dk1>
        <a:sysClr val="windowText" lastClr="000000"/>
      </a:dk1>
      <a:lt1>
        <a:sysClr val="window" lastClr="FFFFFF"/>
      </a:lt1>
      <a:dk2>
        <a:srgbClr val="44546A"/>
      </a:dk2>
      <a:lt2>
        <a:srgbClr val="E7E6E6"/>
      </a:lt2>
      <a:accent1>
        <a:srgbClr val="295938"/>
      </a:accent1>
      <a:accent2>
        <a:srgbClr val="70AE95"/>
      </a:accent2>
      <a:accent3>
        <a:srgbClr val="255D3C"/>
      </a:accent3>
      <a:accent4>
        <a:srgbClr val="649C8B"/>
      </a:accent4>
      <a:accent5>
        <a:srgbClr val="4472C4"/>
      </a:accent5>
      <a:accent6>
        <a:srgbClr val="255D3C"/>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904</TotalTime>
  <Words>950</Words>
  <Application>Microsoft Office PowerPoint</Application>
  <PresentationFormat>Affichage à l'écran (4:3)</PresentationFormat>
  <Paragraphs>74</Paragraphs>
  <Slides>6</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vt:i4>
      </vt:variant>
    </vt:vector>
  </HeadingPairs>
  <TitlesOfParts>
    <vt:vector size="14" baseType="lpstr">
      <vt:lpstr>Arial</vt:lpstr>
      <vt:lpstr>Calibri</vt:lpstr>
      <vt:lpstr>Calibri-Bold</vt:lpstr>
      <vt:lpstr>MalgunGothic</vt:lpstr>
      <vt:lpstr>MalgunGothicBold</vt:lpstr>
      <vt:lpstr>Trebuchet MS</vt:lpstr>
      <vt:lpstr>Wingdings 3</vt:lpstr>
      <vt:lpstr>Facet</vt:lpstr>
      <vt:lpstr>Quick Introduction to E4 DTP</vt:lpstr>
      <vt:lpstr>Présentation PowerPoint</vt:lpstr>
      <vt:lpstr>Core Training</vt:lpstr>
      <vt:lpstr>Advanced training</vt:lpstr>
      <vt:lpstr>Time frame and opportunities</vt:lpstr>
      <vt:lpstr>Year 1: Firbush Residential Training</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E4 DTP Year 1</dc:title>
  <dc:creator>ROBIN Stephanie</dc:creator>
  <cp:lastModifiedBy>Mylène RECEVEUR</cp:lastModifiedBy>
  <cp:revision>61</cp:revision>
  <dcterms:created xsi:type="dcterms:W3CDTF">2019-09-30T12:38:03Z</dcterms:created>
  <dcterms:modified xsi:type="dcterms:W3CDTF">2020-11-27T15:04:12Z</dcterms:modified>
</cp:coreProperties>
</file>