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65" r:id="rId3"/>
    <p:sldId id="258" r:id="rId4"/>
    <p:sldId id="264" r:id="rId5"/>
    <p:sldId id="269" r:id="rId6"/>
    <p:sldId id="261" r:id="rId7"/>
    <p:sldId id="259" r:id="rId8"/>
    <p:sldId id="278" r:id="rId9"/>
    <p:sldId id="276" r:id="rId10"/>
    <p:sldId id="273" r:id="rId11"/>
    <p:sldId id="274" r:id="rId12"/>
    <p:sldId id="272" r:id="rId13"/>
    <p:sldId id="271" r:id="rId14"/>
    <p:sldId id="263" r:id="rId15"/>
    <p:sldId id="277" r:id="rId16"/>
    <p:sldId id="268" r:id="rId17"/>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8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2BEDE1-D201-12A0-7C0A-A1F96D29B834}" v="1660" dt="2021-04-11T15:35:16.990"/>
    <p1510:client id="{4B330F85-234A-0CBF-A9F6-820CE14ABE67}" v="1803" dt="2021-04-10T18:38:29.580"/>
    <p1510:client id="{4D24CD95-4105-4D9F-AF4C-8EC802BC6844}" v="439" dt="2021-04-04T23:56:34.335"/>
    <p1510:client id="{8FFC6F4F-8EE1-0DD3-71C8-208EC0418E9C}" v="3556" dt="2021-04-10T11:21:22.493"/>
    <p1510:client id="{99762A1C-1F41-509C-5D1F-2F8511AD048F}" v="372" dt="2021-04-06T15:43:49.895"/>
    <p1510:client id="{C2609737-4794-D8C0-1C4F-E3DD021A9EE5}" v="24" dt="2021-04-06T15:48:28.292"/>
    <p1510:client id="{EA6C31BB-3133-9FA4-B3CD-8281B7D32785}" v="34" dt="2021-04-11T16:33:53.3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09T18:36:22.490"/>
    </inkml:context>
    <inkml:brush xml:id="br0">
      <inkml:brushProperty name="width" value="0.1" units="cm"/>
      <inkml:brushProperty name="height" value="0.1" units="cm"/>
      <inkml:brushProperty name="color" value="#FFFFFF"/>
    </inkml:brush>
  </inkml:definitions>
  <inkml:trace contextRef="#ctx0" brushRef="#br0">25659 10963 16383 0 0,'4'0'0'0'0,"6"0"0"0"0,6 0 0 0 0,4 0 0 0 0,33 0 0 0 0,13 0 0 0 0,-2 0 0 0 0,-6 0 0 0 0,-9 0 0 0 0,-5 0 0 0 0,-4 0 0 0 0,-6 0 0 0 0,-4 0 0 0 0,-2 0 0 0 0,-3 4 0 0 0,0 2 0 0 0,0 0 0 0 0,-1-2 0 0 0,-4 3 0 0 0,-9 1 0 0 0,-12-1 0 0 0,-9-2 0 0 0,-8-2 0 0 0,-5-1 0 0 0,-2-2 0 0 0,-3 0 0 0 0,-12 0 0 0 0,-5-4 0 0 0,1-2 0 0 0,0 0 0 0 0,3 1 0 0 0,3 2 0 0 0,-4 1 0 0 0,1 1 0 0 0,3 0 0 0 0,-1 1 0 0 0,1 0 0 0 0,4 1 0 0 0,3-1 0 0 0,2 5 0 0 0,2 0 0 0 0,10 1 0 0 0,12-1 0 0 0,11-2 0 0 0,10-1 0 0 0,5-1 0 0 0,4-1 0 0 0,2 0 0 0 0,1 0 0 0 0,4 0 0 0 0,6-1 0 0 0,0 1 0 0 0,-2 0 0 0 0,-2 0 0 0 0,1 0 0 0 0,-1 0 0 0 0,20 0 0 0 0,5 0 0 0 0,-3 0 0 0 0,-7 0 0 0 0,-7 0 0 0 0,11 0 0 0 0,0 0 0 0 0,-4 0 0 0 0,7 0 0 0 0,-2 0 0 0 0,-1 0 0 0 0,-6 0 0 0 0,-6 0 0 0 0,-5 0 0 0 0,-14 0 0 0 0,-15 0 0 0 0,-13 0 0 0 0,-14 0 0 0 0,-8 0 0 0 0,-3 0 0 0 0,-19 0 0 0 0,-4 0 0 0 0,2 0 0 0 0,5 0 0 0 0,-19 4 0 0 0,-3 2 0 0 0,6 0 0 0 0,10-2 0 0 0,9-1 0 0 0,-10 3 0 0 0,0 1 0 0 0,6-1 0 0 0,5-1 0 0 0,3-2 0 0 0,2-2 0 0 0,5 0 0 0 0,2-1 0 0 0,4 0 0 0 0,0-4 0 0 0,2-2 0 0 0,0 0 0 0 0,0 1 0 0 0,1 2 0 0 0,7 1 0 0 0,12 1 0 0 0,24 0 0 0 0,35-3 0 0 0,8-6 0 0 0,6-1 0 0 0,-3 1 0 0 0,-5-1 0 0 0,-8 0 0 0 0,-4-2 0 0 0,-6 2 0 0 0,-6 2 0 0 0,-4-6 0 0 0,-4-1 0 0 0,-2 3 0 0 0,-1 4 0 0 0,-1 3 0 0 0,-4-2 0 0 0,-1 1 0 0 0,0 1 0 0 0,-7 2 0 0 0,-10 1 0 0 0,-10 2 0 0 0,-7 0 0 0 0,-15 1 0 0 0,-7 1 0 0 0,-5-1 0 0 0,0 0 0 0 0,-6-4 0 0 0,-3-1 0 0 0,-2-1 0 0 0,-5-2 0 0 0,3-1 0 0 0,7 1 0 0 0,7 3 0 0 0,-7-3 0 0 0,1 0 0 0 0,3 2 0 0 0,6 1 0 0 0,8-2 0 0 0,6 0 0 0 0,2 0 0 0 0,1 3 0 0 0,8 1 0 0 0,6-3 0 0 0,9-1 0 0 0,8 2 0 0 0,7 1 0 0 0,5 1 0 0 0,29-3 0 0 0,14-1 0 0 0,19 2 0 0 0,-2 0 0 0 0,-10 2 0 0 0,-17-7 0 0 0,-1-2 0 0 0,-5 0 0 0 0,-6 4 0 0 0,2 2 0 0 0,-2 2 0 0 0,-5 2 0 0 0,1-3 0 0 0,-2 0 0 0 0,-16-1 0 0 0,-16 3 0 0 0,-14 0 0 0 0,-9 1 0 0 0,-5 2 0 0 0,-4-1 0 0 0,-2 1 0 0 0,0 9 0 0 0,1 3 0 0 0,1-1 0 0 0,0-2 0 0 0,5 2 0 0 0,-16 7 0 0 0,-5 2 0 0 0,0-4 0 0 0,3-4 0 0 0,-9 0 0 0 0,0-2 0 0 0,3-2 0 0 0,1-3 0 0 0,4 2 0 0 0,5 0 0 0 0,4-2 0 0 0,11 0 0 0 0,15-3 0 0 0,11 0 0 0 0,11-2 0 0 0,5 5 0 0 0,5 0 0 0 0,1 0 0 0 0,2 0 0 0 0,-1-3 0 0 0,-1 0 0 0 0,4 4 0 0 0,6 0 0 0 0,0-1 0 0 0,-1-1 0 0 0,-3-1 0 0 0,6-1 0 0 0,1-1 0 0 0,-2 8 0 0 0,-3 2 0 0 0,0 0 0 0 0,9-2 0 0 0,0-3 0 0 0,-3-3 0 0 0,-4-1 0 0 0,1-1 0 0 0,-2-1 0 0 0,-3 0 0 0 0,1-1 0 0 0,0 1 0 0 0,-2-1 0 0 0,-10 1 0 0 0,-14 0 0 0 0,-12 0 0 0 0,-23 0 0 0 0,-37 4 0 0 0,-30 6 0 0 0,-7 2 0 0 0,1 2 0 0 0,12-1 0 0 0,17-2 0 0 0,13-4 0 0 0,11-2 0 0 0,9-3 0 0 0,7-1 0 0 0,5-1 0 0 0,1 0 0 0 0,11-1 0 0 0,15 0 0 0 0,12 1 0 0 0,18 0 0 0 0,15-5 0 0 0,1-9 0 0 0,13-8 0 0 0,2 1 0 0 0,-6-1 0 0 0,-8 4 0 0 0,-8 4 0 0 0,-7 5 0 0 0,-8 0 0 0 0,-4 1 0 0 0,-11 2 0 0 0,-10 2 0 0 0,-11 2 0 0 0,-11 1 0 0 0,-7 1 0 0 0,-2-5 0 0 0,-9 0 0 0 0,-3 0 0 0 0,7-3 0 0 0,-4-1 0 0 0,1 2 0 0 0,-2 1 0 0 0,2 3 0 0 0,-2 1 0 0 0,3 1 0 0 0,3 1 0 0 0,3 0 0 0 0,2 0 0 0 0,12 1 0 0 0,12-1 0 0 0,12 0 0 0 0,9 0 0 0 0,20 0 0 0 0,7 1 0 0 0,2-1 0 0 0,19 0 0 0 0,12-1 0 0 0,-3 1 0 0 0,5 0 0 0 0,-12-4 0 0 0,-12-2 0 0 0,-11 1 0 0 0,-4 0 0 0 0,-4 2 0 0 0,1 1 0 0 0,-6-3 0 0 0,-3-1 0 0 0,-1 0 0 0 0,-11 2 0 0 0,-10 1 0 0 0,-29 1 0 0 0,-10 10 0 0 0,-2 3 0 0 0,-14 5 0 0 0,-6-1 0 0 0,-10 1 0 0 0,1-2 0 0 0,7-3 0 0 0,6 1 0 0 0,7-2 0 0 0,8-2 0 0 0,5 1 0 0 0,-1 0 0 0 0,7 2 0 0 0,2-1 0 0 0,2-1 0 0 0,9-3 0 0 0,11-3 0 0 0,20-1 0 0 0,10-1 0 0 0,5-1 0 0 0,2 0 0 0 0,21-9 0 0 0,6-3 0 0 0,-8-4 0 0 0,-9 1 0 0 0,-2 3 0 0 0,-5 4 0 0 0,-4-2 0 0 0,-4 1 0 0 0,-1 3 0 0 0,-3 1 0 0 0,-4-2 0 0 0,-2 0 0 0 0,-8 1 0 0 0,-11 2 0 0 0,-10 1 0 0 0,-2-3 0 0 0,-9 0 0 0 0,-4 0 0 0 0,-3 2 0 0 0,-23-3 0 0 0,-28-9 0 0 0,-18-6 0 0 0,2 0 0 0 0,14 5 0 0 0,17 4 0 0 0,22 6 0 0 0,24 2 0 0 0,31-1 0 0 0,19 1 0 0 0,7 0 0 0 0,29-3 0 0 0,14 0 0 0 0,-6-3 0 0 0,10-4 0 0 0,0 0 0 0 0,-12 4 0 0 0,-9-2 0 0 0,-11 2 0 0 0,-11 3 0 0 0,-4 2 0 0 0,-4 3 0 0 0,-3-3 0 0 0,-13 0 0 0 0,-17 1 0 0 0,-18 1 0 0 0,-15 1 0 0 0,-6 2 0 0 0,-2 0 0 0 0,2 1 0 0 0,3 0 0 0 0,3 0 0 0 0,2 0 0 0 0,2 1 0 0 0,-4-1 0 0 0,0 0 0 0 0,1 0 0 0 0,5 0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09T18:36:22.491"/>
    </inkml:context>
    <inkml:brush xml:id="br0">
      <inkml:brushProperty name="width" value="0.1" units="cm"/>
      <inkml:brushProperty name="height" value="0.1" units="cm"/>
      <inkml:brushProperty name="color" value="#FFFFFF"/>
    </inkml:brush>
  </inkml:definitions>
  <inkml:trace contextRef="#ctx0" brushRef="#br0">21284 15967 16383 0 0,'5'0'0'0'0,"18"5"0"0"0,10 0 0 0 0,3 1 0 0 0,1-2 0 0 0,10 4 0 0 0,3 0 0 0 0,0 2 0 0 0,-3 1 0 0 0,3-2 0 0 0,2-3 0 0 0,1 2 0 0 0,-5 0 0 0 0,-6-1 0 0 0,-1-3 0 0 0,-3-1 0 0 0,4 3 0 0 0,0 0 0 0 0,-3 0 0 0 0,-12-2 0 0 0,-16-1 0 0 0,-26-2 0 0 0,-16 0 0 0 0,-23-5 0 0 0,-43-15 0 0 0,-17-8 0 0 0,7 0 0 0 0,3 4 0 0 0,16 7 0 0 0,18 6 0 0 0,21 0 0 0 0,15 2 0 0 0,4 2 0 0 0,3 3 0 0 0,10 1 0 0 0,13 1 0 0 0,11 1 0 0 0,22 0 0 0 0,27 1 0 0 0,44-1 0 0 0,13 0 0 0 0,5 1 0 0 0,-9-1 0 0 0,-19 0 0 0 0,-16 0 0 0 0,-16 0 0 0 0,-13 0 0 0 0,-20 0 0 0 0,-17 0 0 0 0,-20 0 0 0 0,-11 0 0 0 0,-15 0 0 0 0,-6 0 0 0 0,1 0 0 0 0,3 0 0 0 0,-5 0 0 0 0,2 0 0 0 0,3 0 0 0 0,4 0 0 0 0,-13 0 0 0 0,-8 0 0 0 0,-19-4 0 0 0,-2-2 0 0 0,9 0 0 0 0,7 2 0 0 0,9 1 0 0 0,11-4 0 0 0,6 1 0 0 0,15 0 0 0 0,15 1 0 0 0,13 2 0 0 0,10 2 0 0 0,5 0 0 0 0,9 1 0 0 0,3 0 0 0 0,0 0 0 0 0,-1 0 0 0 0,-3 0 0 0 0,21 1 0 0 0,5-1 0 0 0,-6 4 0 0 0,-4 2 0 0 0,17 0 0 0 0,23 7 0 0 0,2 1 0 0 0,-9-1 0 0 0,24 1 0 0 0,-1-1 0 0 0,-13-4 0 0 0,-4 2 0 0 0,-21-1 0 0 0,-26-3 0 0 0,-24-2 0 0 0,-18-2 0 0 0,-13-2 0 0 0,-8-1 0 0 0,-4 0 0 0 0,-2 0 0 0 0,-16-1 0 0 0,-36 1 0 0 0,-8 0 0 0 0,-6-1 0 0 0,-16 1 0 0 0,6 0 0 0 0,13 0 0 0 0,14-4 0 0 0,-15-2 0 0 0,1 1 0 0 0,11 0 0 0 0,12-2 0 0 0,22-1 0 0 0,24 2 0 0 0,20 1 0 0 0,16 2 0 0 0,9 1 0 0 0,11 1 0 0 0,5 1 0 0 0,-1 0 0 0 0,8 0 0 0 0,1 1 0 0 0,9 3 0 0 0,1 2 0 0 0,-4 0 0 0 0,-3-2 0 0 0,-4 0 0 0 0,-6-2 0 0 0,0 3 0 0 0,-2 1 0 0 0,10 0 0 0 0,-2 2 0 0 0,4 1 0 0 0,-1-2 0 0 0,-5-2 0 0 0,-4-1 0 0 0,0-2 0 0 0,-2-2 0 0 0,-7 5 0 0 0,-4 0 0 0 0,-2 1 0 0 0,0-2 0 0 0,-8-2 0 0 0,-11 0 0 0 0,-10-1 0 0 0,-21-1 0 0 0,-15 0 0 0 0,-43 0 0 0 0,-64-9 0 0 0,-10-7 0 0 0,13-1 0 0 0,1 3 0 0 0,22 3 0 0 0,27 4 0 0 0,12-2 0 0 0,17 2 0 0 0,16 1 0 0 0,12 2 0 0 0,8 1 0 0 0,15 2 0 0 0,18 1 0 0 0,13 0 0 0 0,10 0 0 0 0,21 0 0 0 0,42 5 0 0 0,16 1 0 0 0,-2 9 0 0 0,-13 1 0 0 0,-18-2 0 0 0,6 1 0 0 0,-6-2 0 0 0,-11-3 0 0 0,-10-4 0 0 0,-10-2 0 0 0,6 2 0 0 0,0 0 0 0 0,0 0 0 0 0,-2-3 0 0 0,-5 0 0 0 0,-4 3 0 0 0,-4 0 0 0 0,-2 0 0 0 0,-2-2 0 0 0,-10-1 0 0 0,-11-1 0 0 0,-12-2 0 0 0,-8 1 0 0 0,-20-1 0 0 0,-7-1 0 0 0,-32 1 0 0 0,-7 0 0 0 0,1 0 0 0 0,9-1 0 0 0,5 1 0 0 0,9 0 0 0 0,5 0 0 0 0,8 0 0 0 0,6 0 0 0 0,6 0 0 0 0,3 0 0 0 0,12 0 0 0 0,17 0 0 0 0,13 0 0 0 0,8 0 0 0 0,19 0 0 0 0,6 0 0 0 0,0 0 0 0 0,9 5 0 0 0,0 0 0 0 0,-5 1 0 0 0,2 7 0 0 0,0 2 0 0 0,-3-2 0 0 0,-3-3 0 0 0,-3-4 0 0 0,-6-2 0 0 0,-13-2 0 0 0,-19-1 0 0 0,-15-1 0 0 0,-19-1 0 0 0,-39-8 0 0 0,-56-12 0 0 0,-32-6 0 0 0,1 1 0 0 0,14 5 0 0 0,27 6 0 0 0,28 6 0 0 0,29 0 0 0 0,28 1 0 0 0,24 3 0 0 0,17 1 0 0 0,28 2 0 0 0,46 10 0 0 0,48 16 0 0 0,5 5 0 0 0,-13-3 0 0 0,-22-6 0 0 0,-17-2 0 0 0,-14-4 0 0 0,-11-5 0 0 0,-12-3 0 0 0,-9-3 0 0 0,-9-2 0 0 0,-8 3 0 0 0,-5 1 0 0 0,-1 0 0 0 0,-8-2 0 0 0,-10 0 0 0 0,-9-2 0 0 0,-8 0 0 0 0,-22-1 0 0 0,-9 0 0 0 0,-23 0 0 0 0,-29 0 0 0 0,-19 0 0 0 0,1 0 0 0 0,17-1 0 0 0,30 1 0 0 0,27-4 0 0 0,25-2 0 0 0,21 1 0 0 0,13 0 0 0 0,10 2 0 0 0,4 1 0 0 0,1 1 0 0 0,1 1 0 0 0,-1 0 0 0 0,3 0 0 0 0,0 0 0 0 0,12 0 0 0 0,3 1 0 0 0,-3-1 0 0 0,13-4 0 0 0,1-2 0 0 0,3-4 0 0 0,-4 0 0 0 0,-4-3 0 0 0,-6 1 0 0 0,-8 2 0 0 0,-9-1 0 0 0,-16 1 0 0 0,-14 2 0 0 0,-20-1 0 0 0,-11 0 0 0 0,-6 2 0 0 0,5-3 0 0 0,-20-7 0 0 0,-35-15 0 0 0,-7-1 0 0 0,-6 0 0 0 0,10 6 0 0 0,16 8 0 0 0,20 2 0 0 0,15 4 0 0 0,10 5 0 0 0,4 3 0 0 0,8-1 0 0 0,10-1 0 0 0,10 2 0 0 0,9 2 0 0 0,20 0 0 0 0,9 2 0 0 0,18 1 0 0 0,4 0 0 0 0,-5 0 0 0 0,0-4 0 0 0,-5-2 0 0 0,2 1 0 0 0,-6 1 0 0 0,3-4 0 0 0,-4 1 0 0 0,-5-4 0 0 0,-7 0 0 0 0,-4 2 0 0 0,-5 3 0 0 0,-6-2 0 0 0,-11 0 0 0 0,-12 2 0 0 0,-11 1 0 0 0,-28-2 0 0 0,-12 0 0 0 0,-15-4 0 0 0,0 1 0 0 0,7-3 0 0 0,0-3 0 0 0,7 1 0 0 0,7 3 0 0 0,-1-1 0 0 0,3 2 0 0 0,5 3 0 0 0,4 3 0 0 0,5 2 0 0 0,2 1 0 0 0,2 2 0 0 0,1 0 0 0 0,9 1 0 0 0,11-1 0 0 0,12 1 0 0 0,21-1 0 0 0,36 9 0 0 0,65 11 0 0 0,39 11 0 0 0,-3 1 0 0 0,-31-2 0 0 0,-33-5 0 0 0,-26-7 0 0 0,-12-2 0 0 0,-12-5 0 0 0,-11-3 0 0 0,-12 1 0 0 0,-2-1 0 0 0,11-2 0 0 0,9 3 0 0 0,1-1 0 0 0,-13-1 0 0 0,-15-2 0 0 0,-16-2 0 0 0,-13-2 0 0 0,-13 0 0 0 0,-7-1 0 0 0,-3 0 0 0 0,0-1 0 0 0,-8 1 0 0 0,0 0 0 0 0,-7-5 0 0 0,0-1 0 0 0,4 1 0 0 0,6 0 0 0 0,4 2 0 0 0,0-3 0 0 0,1-1 0 0 0,-2-3 0 0 0,-5 0 0 0 0,1 1 0 0 0,7-6 0 0 0,0 0 0 0 0,2 2 0 0 0,0 3 0 0 0,2 3 0 0 0,2 4 0 0 0,4-3 0 0 0,2 0 0 0 0,0 0 0 0 0,0 3 0 0 0,6 0 0 0 0,11 2 0 0 0,10 0 0 0 0,8 1 0 0 0,6 0 0 0 0,4 1 0 0 0,-3 7 0 0 0,4 4 0 0 0,6-1 0 0 0,2 3 0 0 0,8-2 0 0 0,-2 2 0 0 0,-1-2 0 0 0,3-3 0 0 0,-2-2 0 0 0,5 5 0 0 0,0 2 0 0 0,-4-3 0 0 0,5 2 0 0 0,2-1 0 0 0,-6 1 0 0 0,-7-1 0 0 0,0-3 0 0 0,-1-3 0 0 0,-3 2 0 0 0,-2-1 0 0 0,-2 0 0 0 0,-1-3 0 0 0,0 3 0 0 0,-1 0 0 0 0,0-1 0 0 0,-8-2 0 0 0,-12-1 0 0 0,-16-1 0 0 0,-22-1 0 0 0,-20-1 0 0 0,-4 0 0 0 0,3-5 0 0 0,-7-1 0 0 0,2-9 0 0 0,8-1 0 0 0,3-2 0 0 0,6 1 0 0 0,5 4 0 0 0,-3 0 0 0 0,0 2 0 0 0,3 3 0 0 0,-2 3 0 0 0,3 2 0 0 0,6-3 0 0 0,1 0 0 0 0,-5 1 0 0 0,1 1 0 0 0,0 1 0 0 0,6-2 0 0 0,4-2 0 0 0,1 2 0 0 0,9 0 0 0 0,15 2 0 0 0,24 2 0 0 0,30 0 0 0 0,10 1 0 0 0,-7 4 0 0 0,-9 2 0 0 0,1 4 0 0 0,-5 1 0 0 0,-1 2 0 0 0,-4-1 0 0 0,-5-2 0 0 0,-4-3 0 0 0,-3-3 0 0 0,-2 2 0 0 0,-2 1 0 0 0,0-2 0 0 0,0-1 0 0 0,-9-1 0 0 0,-12-2 0 0 0,-10 0 0 0 0,-9-1 0 0 0,-10 0 0 0 0,-10 0 0 0 0,-12-5 0 0 0,-2-1 0 0 0,3 0 0 0 0,4-2 0 0 0,-2-1 0 0 0,0 1 0 0 0,9-2 0 0 0,6 1 0 0 0,-1 1 0 0 0,0-1 0 0 0,-4 0 0 0 0,1 2 0 0 0,0 1 0 0 0,3 3 0 0 0,1 2 0 0 0,1 0 0 0 0,2-3 0 0 0,0-2 0 0 0,10 1 0 0 0,11 1 0 0 0,11 1 0 0 0,9 2 0 0 0,27 8 0 0 0,12 4 0 0 0,18 9 0 0 0,18 1 0 0 0,-1-4 0 0 0,5 5 0 0 0,-13 2 0 0 0,-11-2 0 0 0,-14-1 0 0 0,-29-4 0 0 0,-28-5 0 0 0,-31-9 0 0 0,-19-4 0 0 0,-35-12 0 0 0,-12-3 0 0 0,6 2 0 0 0,2 2 0 0 0,3-1 0 0 0,8 2 0 0 0,12 3 0 0 0,14 3 0 0 0,7 2 0 0 0,7 1 0 0 0,6 2 0 0 0,9-4 0 0 0,12-1 0 0 0,13 0 0 0 0,10 1 0 0 0,8 1 0 0 0,5 1 0 0 0,7 1 0 0 0,3 1 0 0 0,0 0 0 0 0,6 4 0 0 0,2 2 0 0 0,2 0 0 0 0,-2-1 0 0 0,-4-2 0 0 0,-4-1 0 0 0,-4-1 0 0 0,-2-1 0 0 0,-6 0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09T18:36:22.492"/>
    </inkml:context>
    <inkml:brush xml:id="br0">
      <inkml:brushProperty name="width" value="0.1" units="cm"/>
      <inkml:brushProperty name="height" value="0.1" units="cm"/>
      <inkml:brushProperty name="color" value="#FFFFFF"/>
    </inkml:brush>
  </inkml:definitions>
  <inkml:trace contextRef="#ctx0" brushRef="#br0">30030 15819 16383 0 0,'5'0'0'0'0,"1"4"0"0"0,3 2 0 0 0,6 0 0 0 0,4-2 0 0 0,3-1 0 0 0,2 4 0 0 0,1-1 0 0 0,2 0 0 0 0,-1-1 0 0 0,0-2 0 0 0,1-2 0 0 0,7 5 0 0 0,4 0 0 0 0,-2-1 0 0 0,3-1 0 0 0,-1-1 0 0 0,-3-1 0 0 0,-4-1 0 0 0,3-1 0 0 0,-1 0 0 0 0,-1 0 0 0 0,2 4 0 0 0,0 1 0 0 0,-1 0 0 0 0,-3 0 0 0 0,-1-2 0 0 0,-2-1 0 0 0,-1-1 0 0 0,0-1 0 0 0,-1 0 0 0 0,0 0 0 0 0,-4 4 0 0 0,-10 2 0 0 0,-12-1 0 0 0,-13-1 0 0 0,-10-1 0 0 0,-22-1 0 0 0,-7-1 0 0 0,-25 4 0 0 0,-4 5 0 0 0,-1 1 0 0 0,-21-1 0 0 0,3-3 0 0 0,1 7 0 0 0,13 0 0 0 0,18-1 0 0 0,7 0 0 0 0,1-1 0 0 0,6 1 0 0 0,9-1 0 0 0,8-3 0 0 0,5-3 0 0 0,5-2 0 0 0,2-2 0 0 0,6 3 0 0 0,2 0 0 0 0,8 0 0 0 0,11-1 0 0 0,8-1 0 0 0,17-2 0 0 0,8 0 0 0 0,20-1 0 0 0,35 0 0 0 0,20 0 0 0 0,-4 0 0 0 0,-7 0 0 0 0,-16-1 0 0 0,-17 1 0 0 0,-16 0 0 0 0,-12 0 0 0 0,-16 0 0 0 0,-25 0 0 0 0,-16 0 0 0 0,-26 0 0 0 0,-10 0 0 0 0,-30 0 0 0 0,-5 0 0 0 0,9-4 0 0 0,10-2 0 0 0,12 1 0 0 0,-26 0 0 0 0,-3 2 0 0 0,8 1 0 0 0,15 1 0 0 0,-3 1 0 0 0,5 0 0 0 0,9 0 0 0 0,2 0 0 0 0,13 0 0 0 0,19 0 0 0 0,34 1 0 0 0,19-1 0 0 0,30 0 0 0 0,57 4 0 0 0,51 6 0 0 0,19 1 0 0 0,-19-1 0 0 0,-25-2 0 0 0,-33-3 0 0 0,-31-2 0 0 0,-25-2 0 0 0,-18 0 0 0 0,-11-1 0 0 0,-1-1 0 0 0,-1 1 0 0 0,-9-1 0 0 0,-11 1 0 0 0,-12 0 0 0 0,-8 0 0 0 0,-6 0 0 0 0,-13 0 0 0 0,-13 0 0 0 0,-3 0 0 0 0,2 0 0 0 0,-3 0 0 0 0,3 0 0 0 0,4 0 0 0 0,7 0 0 0 0,4 0 0 0 0,4 0 0 0 0,-2-5 0 0 0,-13-9 0 0 0,-4-3 0 0 0,-1 1 0 0 0,2 0 0 0 0,5 2 0 0 0,6 4 0 0 0,4 3 0 0 0,4 3 0 0 0,1 2 0 0 0,11 1 0 0 0,11 2 0 0 0,12-1 0 0 0,9 1 0 0 0,5 0 0 0 0,4-1 0 0 0,3 1 0 0 0,4-1 0 0 0,1 0 0 0 0,0 0 0 0 0,-2 0 0 0 0,-1 0 0 0 0,-2 0 0 0 0,3 0 0 0 0,14 0 0 0 0,3 0 0 0 0,2 0 0 0 0,-2 0 0 0 0,-6 0 0 0 0,-6 0 0 0 0,-4 0 0 0 0,-3 0 0 0 0,-3 0 0 0 0,-1 0 0 0 0,0 0 0 0 0,-1 0 0 0 0,-12 4 0 0 0,-13 2 0 0 0,-11-1 0 0 0,-7 0 0 0 0,-5-2 0 0 0,1-6 0 0 0,1-1 0 0 0,-9-1 0 0 0,-4 0 0 0 0,0 2 0 0 0,1 1 0 0 0,-23-4 0 0 0,-7 0 0 0 0,4 0 0 0 0,2-7 0 0 0,8-1 0 0 0,-19-4 0 0 0,-5 3 0 0 0,4 3 0 0 0,15-1 0 0 0,12 3 0 0 0,-8 2 0 0 0,5-2 0 0 0,5 1 0 0 0,6 2 0 0 0,0 3 0 0 0,1 1 0 0 0,12 1 0 0 0,13 2 0 0 0,13 0 0 0 0,14 0 0 0 0,8 1 0 0 0,5-1 0 0 0,0 0 0 0 0,1 1 0 0 0,-2-1 0 0 0,7 0 0 0 0,2 0 0 0 0,-2 0 0 0 0,-2 0 0 0 0,-3 0 0 0 0,-3 0 0 0 0,16 0 0 0 0,4 4 0 0 0,3 2 0 0 0,-4-1 0 0 0,-5 0 0 0 0,7-2 0 0 0,0-1 0 0 0,8 3 0 0 0,-1 1 0 0 0,-5 0 0 0 0,-9-2 0 0 0,-6-1 0 0 0,-1-1 0 0 0,-2-1 0 0 0,-3-1 0 0 0,-2 4 0 0 0,-2 2 0 0 0,-1-1 0 0 0,0-1 0 0 0,-1-1 0 0 0,0-1 0 0 0,-9-1 0 0 0,-11-1 0 0 0,-28-4 0 0 0,-45-6 0 0 0,-59-15 0 0 0,-12-2 0 0 0,14 2 0 0 0,1 2 0 0 0,18 1 0 0 0,23 3 0 0 0,16 6 0 0 0,16 0 0 0 0,20 2 0 0 0,21 4 0 0 0,15 2 0 0 0,21 7 0 0 0,40 7 0 0 0,35 2 0 0 0,4 0 0 0 0,-15 5 0 0 0,-1 2 0 0 0,-12-4 0 0 0,-14-3 0 0 0,-14-4 0 0 0,-7-3 0 0 0,8 2 0 0 0,-1 0 0 0 0,-5-1 0 0 0,0-2 0 0 0,-4 0 0 0 0,-5-2 0 0 0,-3 0 0 0 0,-3-1 0 0 0,-2 0 0 0 0,-2-1 0 0 0,-9 1 0 0 0,-16 0 0 0 0,-25 0 0 0 0,-13 0 0 0 0,-13 0 0 0 0,-2 0 0 0 0,4 0 0 0 0,5 0 0 0 0,-6-5 0 0 0,0 0 0 0 0,5-1 0 0 0,5 2 0 0 0,-8-4 0 0 0,1 0 0 0 0,3 2 0 0 0,5 1 0 0 0,0 2 0 0 0,3 1 0 0 0,3-3 0 0 0,12-1 0 0 0,13 1 0 0 0,25 1 0 0 0,15 1 0 0 0,23 1 0 0 0,11 6 0 0 0,21 5 0 0 0,-1 3 0 0 0,-10-2 0 0 0,-1 6 0 0 0,-9 1 0 0 0,-3-3 0 0 0,-7-3 0 0 0,-9-4 0 0 0,-9-3 0 0 0,-5-3 0 0 0,-5 4 0 0 0,-3 0 0 0 0,-1 0 0 0 0,0-1 0 0 0,0-2 0 0 0,0 0 0 0 0,1-2 0 0 0,0 1 0 0 0,-9-1 0 0 0,-11-1 0 0 0,-10 1 0 0 0,-19 0 0 0 0,-8 0 0 0 0,-21-9 0 0 0,-32-7 0 0 0,-10-5 0 0 0,7 1 0 0 0,14 4 0 0 0,15 4 0 0 0,-8-4 0 0 0,3 1 0 0 0,7 2 0 0 0,10 5 0 0 0,0-2 0 0 0,3 1 0 0 0,5 2 0 0 0,1-2 0 0 0,1 1 0 0 0,4 1 0 0 0,3 2 0 0 0,2 2 0 0 0,10 2 0 0 0,17 0 0 0 0,26 1 0 0 0,13 0 0 0 0,22 5 0 0 0,4 1 0 0 0,-3 0 0 0 0,-13 7 0 0 0,-1 2 0 0 0,0-2 0 0 0,-8 1 0 0 0,-6-1 0 0 0,-5-4 0 0 0,-3-2 0 0 0,0-4 0 0 0,-1-1 0 0 0,4 3 0 0 0,2 0 0 0 0,0 0 0 0 0,-1-1 0 0 0,-9-1 0 0 0,-13-2 0 0 0,-12 0 0 0 0,-9-1 0 0 0,-7 0 0 0 0,-4 0 0 0 0,-2 0 0 0 0,0 0 0 0 0,-1-1 0 0 0,4-3 0 0 0,3-2 0 0 0,0 1 0 0 0,0 0 0 0 0,3 2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09T18:36:22.493"/>
    </inkml:context>
    <inkml:brush xml:id="br0">
      <inkml:brushProperty name="width" value="0.1" units="cm"/>
      <inkml:brushProperty name="height" value="0.1" units="cm"/>
      <inkml:brushProperty name="color" value="#FFFFFF"/>
    </inkml:brush>
  </inkml:definitions>
  <inkml:trace contextRef="#ctx0" brushRef="#br0">25007 10132 16383 0 0,'5'0'0'0'0,"5"0"0"0"0,5 0 0 0 0,18 0 0 0 0,8 0 0 0 0,1 4 0 0 0,-3 2 0 0 0,-3-1 0 0 0,-3 0 0 0 0,-4-2 0 0 0,-1-1 0 0 0,-2-1 0 0 0,-1-1 0 0 0,4 0 0 0 0,2 0 0 0 0,-1 4 0 0 0,-1 2 0 0 0,0-1 0 0 0,-2-1 0 0 0,-1-1 0 0 0,0-1 0 0 0,0-1 0 0 0,-1 0 0 0 0,-4 3 0 0 0,-10 2 0 0 0,-20-1 0 0 0,-17-1 0 0 0,-30 8 0 0 0,-45 14 0 0 0,-18 3 0 0 0,-15 1 0 0 0,11-4 0 0 0,23-7 0 0 0,27-3 0 0 0,9-3 0 0 0,12-5 0 0 0,5 2 0 0 0,7-2 0 0 0,5-2 0 0 0,5-2 0 0 0,-1-1 0 0 0,-5 6 0 0 0,-4 3 0 0 0,0-1 0 0 0,12-2 0 0 0,18-3 0 0 0,16-3 0 0 0,24-1 0 0 0,37-1 0 0 0,12-2 0 0 0,-3 1 0 0 0,2 0 0 0 0,-3-1 0 0 0,4 1 0 0 0,-9-1 0 0 0,-2-3 0 0 0,-4-2 0 0 0,-5 1 0 0 0,-7 0 0 0 0,-18 2 0 0 0,-18 1 0 0 0,-17 1 0 0 0,-12 1 0 0 0,-8 0 0 0 0,-5 0 0 0 0,-3 0 0 0 0,0 0 0 0 0,-4 0 0 0 0,-1 1 0 0 0,-8-1 0 0 0,0 0 0 0 0,1 4 0 0 0,5 2 0 0 0,-1-1 0 0 0,1 0 0 0 0,3-2 0 0 0,-1-1 0 0 0,-1-1 0 0 0,3-1 0 0 0,-15 0 0 0 0,-5 0 0 0 0,3 0 0 0 0,5 0 0 0 0,-2-1 0 0 0,1 1 0 0 0,5 0 0 0 0,13 0 0 0 0,24 0 0 0 0,22 0 0 0 0,28 0 0 0 0,12 0 0 0 0,12 0 0 0 0,4 0 0 0 0,-4 0 0 0 0,-8-4 0 0 0,6-2 0 0 0,0 1 0 0 0,-7 0 0 0 0,-10 2 0 0 0,13-8 0 0 0,3-6 0 0 0,-1 0 0 0 0,-8 3 0 0 0,-9 3 0 0 0,-8 5 0 0 0,-9 2 0 0 0,-12 2 0 0 0,-16 2 0 0 0,-12 0 0 0 0,-26 1 0 0 0,-30 4 0 0 0,-26 1 0 0 0,-2 0 0 0 0,10 3 0 0 0,6 1 0 0 0,12-3 0 0 0,3 3 0 0 0,7-1 0 0 0,9-1 0 0 0,16-3 0 0 0,17-2 0 0 0,14-1 0 0 0,12-1 0 0 0,12-1 0 0 0,9-1 0 0 0,4 1 0 0 0,-1-1 0 0 0,-3 1 0 0 0,-3 0 0 0 0,2 0 0 0 0,-2 0 0 0 0,8 0 0 0 0,0 0 0 0 0,-2 0 0 0 0,2 0 0 0 0,-3 0 0 0 0,-4 0 0 0 0,-2 0 0 0 0,-3 0 0 0 0,3-5 0 0 0,-1 0 0 0 0,4-1 0 0 0,1 2 0 0 0,-3 1 0 0 0,-10 1 0 0 0,-23 1 0 0 0,-41 4 0 0 0,-44 12 0 0 0,-13 2 0 0 0,8-1 0 0 0,17 0 0 0 0,14-1 0 0 0,3 0 0 0 0,3-3 0 0 0,-3 7 0 0 0,-1-2 0 0 0,2-2 0 0 0,4-5 0 0 0,8 1 0 0 0,6-1 0 0 0,-3-3 0 0 0,0-3 0 0 0,4 3 0 0 0,-2 0 0 0 0,1-1 0 0 0,8 3 0 0 0,17-1 0 0 0,15-1 0 0 0,11-2 0 0 0,25-2 0 0 0,10-1 0 0 0,6-6 0 0 0,-3-1 0 0 0,-5-1 0 0 0,-2 1 0 0 0,-5-3 0 0 0,-5 0 0 0 0,1 2 0 0 0,-6-4 0 0 0,-4 1 0 0 0,7 2 0 0 0,-2-3 0 0 0,-2 1 0 0 0,-2 2 0 0 0,-1 2 0 0 0,-1 2 0 0 0,0 1 0 0 0,-4-3 0 0 0,-2-1 0 0 0,1 1 0 0 0,5 1 0 0 0,3 1 0 0 0,6 2 0 0 0,0 0 0 0 0,4 1 0 0 0,-4-5 0 0 0,-5 0 0 0 0,-2 0 0 0 0,-1 0 0 0 0,-1 2 0 0 0,-1 2 0 0 0,1 0 0 0 0,-9 0 0 0 0,-12 1 0 0 0,-10 0 0 0 0,-13 1 0 0 0,-7-1 0 0 0,-5 0 0 0 0,-9-4 0 0 0,-2-2 0 0 0,-25-8 0 0 0,-13-6 0 0 0,2 0 0 0 0,-8-1 0 0 0,8 4 0 0 0,11-1 0 0 0,10 4 0 0 0,0-5 0 0 0,2-4 0 0 0,2 3 0 0 0,5 4 0 0 0,11 1 0 0 0,7 3 0 0 0,5 3 0 0 0,2 3 0 0 0,9 3 0 0 0,12 2 0 0 0,27-3 0 0 0,32-1 0 0 0,40-13 0 0 0,13-3 0 0 0,4-3 0 0 0,-12 4 0 0 0,-19 4 0 0 0,-16 5 0 0 0,-14 5 0 0 0,-12 3 0 0 0,-4-2 0 0 0,-5-1 0 0 0,2 2 0 0 0,-1 0 0 0 0,-2 2 0 0 0,-1 1 0 0 0,-7-4 0 0 0,-11-1 0 0 0,-12 1 0 0 0,-10 0 0 0 0,-21 3 0 0 0,-22 8 0 0 0,-120 18 0 0 0,-39 8 0 0 0,0 0 0 0 0,31-7 0 0 0,46-3 0 0 0,51-5 0 0 0,44-5 0 0 0,33-5 0 0 0,22-4 0 0 0,26-2 0 0 0,36-1 0 0 0,31-1 0 0 0,32 0 0 0 0,27-5 0 0 0,-7 0 0 0 0,-25 0 0 0 0,-32 1 0 0 0,-30 2 0 0 0,-21 1 0 0 0,-17 1 0 0 0,-9 0 0 0 0,-5 1 0 0 0,-10 1 0 0 0,-12-1 0 0 0,-9 0 0 0 0,-12 0 0 0 0,-7 1 0 0 0,-16-1 0 0 0,-8 0 0 0 0,0 0 0 0 0,-13 0 0 0 0,-3 0 0 0 0,-21 0 0 0 0,-4 0 0 0 0,-7 0 0 0 0,-4 0 0 0 0,12 0 0 0 0,30 0 0 0 0,30 0 0 0 0,25 0 0 0 0,27 0 0 0 0,14 0 0 0 0,7 0 0 0 0,9 0 0 0 0,0 0 0 0 0,-3 0 0 0 0,7 0 0 0 0,0 0 0 0 0,-2 0 0 0 0,-4 0 0 0 0,-10 0 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09T18:36:22.494"/>
    </inkml:context>
    <inkml:brush xml:id="br0">
      <inkml:brushProperty name="width" value="0.1" units="cm"/>
      <inkml:brushProperty name="height" value="0.1" units="cm"/>
      <inkml:brushProperty name="color" value="#FFFFFF"/>
    </inkml:brush>
  </inkml:definitions>
  <inkml:trace contextRef="#ctx0" brushRef="#br0">19976 15505 16383 0 0,'4'0'0'0'0,"6"0"0"0"0,10 4 0 0 0,6 2 0 0 0,3-1 0 0 0,0 0 0 0 0,1-2 0 0 0,-2-1 0 0 0,0-1 0 0 0,-5 4 0 0 0,1 0 0 0 0,2 1 0 0 0,1-2 0 0 0,0-1 0 0 0,-1-2 0 0 0,0 0 0 0 0,0 4 0 0 0,0 1 0 0 0,0-1 0 0 0,-1-1 0 0 0,1-1 0 0 0,-1-1 0 0 0,1-1 0 0 0,3-1 0 0 0,7 0 0 0 0,1 0 0 0 0,-2 0 0 0 0,-2-1 0 0 0,-2 1 0 0 0,-3 0 0 0 0,-1 0 0 0 0,-1 0 0 0 0,0 0 0 0 0,-10 0 0 0 0,-11 0 0 0 0,-20 4 0 0 0,-11 2 0 0 0,-11 0 0 0 0,-2 2 0 0 0,0 1 0 0 0,-6 3 0 0 0,1-1 0 0 0,-2 3 0 0 0,-1-2 0 0 0,3-2 0 0 0,5-4 0 0 0,4 2 0 0 0,4 0 0 0 0,3-2 0 0 0,2-1 0 0 0,1 6 0 0 0,1 2 0 0 0,-1-2 0 0 0,0-2 0 0 0,-4 2 0 0 0,-6-2 0 0 0,7-2 0 0 0,13-2 0 0 0,13-2 0 0 0,25-1 0 0 0,16-6 0 0 0,24-2 0 0 0,27-9 0 0 0,2-1 0 0 0,-9 1 0 0 0,-2 0 0 0 0,-11 2 0 0 0,-12 3 0 0 0,-12 3 0 0 0,-6 3 0 0 0,0 2 0 0 0,-3 2 0 0 0,-3 0 0 0 0,-3-3 0 0 0,-3-2 0 0 0,-1 0 0 0 0,-2 1 0 0 0,0 1 0 0 0,-9 1 0 0 0,-15 1 0 0 0,-13 1 0 0 0,-9 0 0 0 0,-13 0 0 0 0,-19 0 0 0 0,-4 0 0 0 0,3 0 0 0 0,-2 0 0 0 0,8 5 0 0 0,4 1 0 0 0,4-1 0 0 0,-3 0 0 0 0,1-2 0 0 0,4-1 0 0 0,3-1 0 0 0,-1 4 0 0 0,2 0 0 0 0,2 1 0 0 0,-6 2 0 0 0,-2 1 0 0 0,2-2 0 0 0,8 3 0 0 0,13-1 0 0 0,13-2 0 0 0,13-1 0 0 0,8-3 0 0 0,6-1 0 0 0,4-2 0 0 0,0 0 0 0 0,6 0 0 0 0,1 0 0 0 0,-1-1 0 0 0,-2 1 0 0 0,-2 0 0 0 0,12-9 0 0 0,3-3 0 0 0,3 1 0 0 0,-3 2 0 0 0,-4 3 0 0 0,-4 2 0 0 0,4 2 0 0 0,0 1 0 0 0,-3 1 0 0 0,-2 1 0 0 0,-4-1 0 0 0,-3 1 0 0 0,-1-1 0 0 0,-1 0 0 0 0,-10 1 0 0 0,-11-1 0 0 0,-16 4 0 0 0,-10 2 0 0 0,-6-1 0 0 0,-15 0 0 0 0,-27 2 0 0 0,-6 1 0 0 0,1-2 0 0 0,9-1 0 0 0,-2-2 0 0 0,6-1 0 0 0,9-1 0 0 0,9-1 0 0 0,3 0 0 0 0,-8 4 0 0 0,-6 1 0 0 0,3 1 0 0 0,5-2 0 0 0,7-1 0 0 0,4-1 0 0 0,6-1 0 0 0,10-1 0 0 0,14 0 0 0 0,12 0 0 0 0,26 0 0 0 0,34 0 0 0 0,40-1 0 0 0,6 1 0 0 0,-12 0 0 0 0,-10 0 0 0 0,-11 0 0 0 0,-16 0 0 0 0,-14 0 0 0 0,-11 0 0 0 0,-8 0 0 0 0,-5 0 0 0 0,-3 0 0 0 0,0 0 0 0 0,0 0 0 0 0,-9 0 0 0 0,-10 0 0 0 0,-20 0 0 0 0,-11 0 0 0 0,-5 0 0 0 0,-66 13 0 0 0,-35 9 0 0 0,2 0 0 0 0,18-3 0 0 0,24-5 0 0 0,32-5 0 0 0,30-4 0 0 0,37-3 0 0 0,25-1 0 0 0,24-2 0 0 0,11 0 0 0 0,-3 0 0 0 0,6 0 0 0 0,2 1 0 0 0,-6-1 0 0 0,-12 1 0 0 0,-10 0 0 0 0,-5 0 0 0 0,-5 0 0 0 0,-4 0 0 0 0,-4 0 0 0 0,-3 0 0 0 0,-1 0 0 0 0,0 0 0 0 0,0 0 0 0 0,-9 0 0 0 0,-16 0 0 0 0,-12 0 0 0 0,-9 0 0 0 0,-17 0 0 0 0,-7 0 0 0 0,-9 0 0 0 0,-9 0 0 0 0,3 0 0 0 0,3 0 0 0 0,-7 0 0 0 0,4 0 0 0 0,7 0 0 0 0,4 0 0 0 0,-2 0 0 0 0,3 0 0 0 0,1 0 0 0 0,4 0 0 0 0,5 0 0 0 0,4 0 0 0 0,5 0 0 0 0,10 0 0 0 0,23 0 0 0 0,14 0 0 0 0,26 0 0 0 0,44 0 0 0 0,12 0 0 0 0,-7 0 0 0 0,-6 0 0 0 0,-1 0 0 0 0,-6 0 0 0 0,-12 0 0 0 0,-10 0 0 0 0,-9 0 0 0 0,-5 0 0 0 0,-6 0 0 0 0,0 0 0 0 0,-3 0 0 0 0,-11 0 0 0 0,-14 0 0 0 0,-13 0 0 0 0,-11 0 0 0 0,-24 0 0 0 0,-15 0 0 0 0,-24 0 0 0 0,-7 0 0 0 0,5 0 0 0 0,-4 0 0 0 0,-3 0 0 0 0,11 0 0 0 0,12 0 0 0 0,9 0 0 0 0,10 0 0 0 0,-2 0 0 0 0,-5 0 0 0 0,1 0 0 0 0,5 0 0 0 0,15 0 0 0 0,29 0 0 0 0,20 0 0 0 0,10 0 0 0 0,23 0 0 0 0,36 0 0 0 0,8 9 0 0 0,10 2 0 0 0,-10 0 0 0 0,-3-2 0 0 0,-13-3 0 0 0,-16-2 0 0 0,-24-2 0 0 0,-22-1 0 0 0,-14 4 0 0 0,-13 0 0 0 0,-13 0 0 0 0,-7-1 0 0 0,-25-1 0 0 0,-20-2 0 0 0,-3 0 0 0 0,-4 0 0 0 0,6-1 0 0 0,16-9 0 0 0,14-3 0 0 0,2 1 0 0 0,-5 2 0 0 0,1 2 0 0 0,4 3 0 0 0,6 2 0 0 0,4 1 0 0 0,-1 1 0 0 0,2 1 0 0 0,1-1 0 0 0,1 1 0 0 0,11-1 0 0 0,13 0 0 0 0,12 1 0 0 0,8-1 0 0 0,7 0 0 0 0,5 0 0 0 0,1 0 0 0 0,1 0 0 0 0,-5 4 0 0 0,-1 2 0 0 0,8-1 0 0 0,3 0 0 0 0,14 6 0 0 0,3 3 0 0 0,-2-2 0 0 0,-6-3 0 0 0,-1-2 0 0 0,14 1 0 0 0,7-1 0 0 0,-3-1 0 0 0,-8-1 0 0 0,-7-3 0 0 0,-3 0 0 0 0,-4-2 0 0 0,-4 0 0 0 0,-4 0 0 0 0,-1 0 0 0 0,-2-1 0 0 0,-1 1 0 0 0,0 0 0 0 0,-1 0 0 0 0,-8 0 0 0 0,-15 0 0 0 0,-26 0 0 0 0,-21 0 0 0 0,-12 0 0 0 0,0 0 0 0 0,1 0 0 0 0,6 0 0 0 0,7 0 0 0 0,11 0 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09T18:36:22.495"/>
    </inkml:context>
    <inkml:brush xml:id="br0">
      <inkml:brushProperty name="width" value="0.1" units="cm"/>
      <inkml:brushProperty name="height" value="0.1" units="cm"/>
      <inkml:brushProperty name="color" value="#FFFFFF"/>
    </inkml:brush>
  </inkml:definitions>
  <inkml:trace contextRef="#ctx0" brushRef="#br0">30559 15658 16383 0 0,'-5'0'0'0'0,"-9"0"0"0"0,-12 0 0 0 0,-22 0 0 0 0,-9 0 0 0 0,-2 4 0 0 0,0 2 0 0 0,-3-1 0 0 0,5 0 0 0 0,3-2 0 0 0,-2-1 0 0 0,4-1 0 0 0,6-1 0 0 0,-1 5 0 0 0,2 0 0 0 0,-3 0 0 0 0,1 0 0 0 0,5-3 0 0 0,5 0 0 0 0,13-1 0 0 0,15 0 0 0 0,26-1 0 0 0,20-1 0 0 0,7 1 0 0 0,0 0 0 0 0,24 0 0 0 0,47 0 0 0 0,9 0 0 0 0,-3 0 0 0 0,-2-9 0 0 0,-3-3 0 0 0,-8-3 0 0 0,-18 0 0 0 0,-21 4 0 0 0,-16 2 0 0 0,-19 0 0 0 0,-10 0 0 0 0,-13 3 0 0 0,-27 1 0 0 0,-18 2 0 0 0,-34 2 0 0 0,-41 1 0 0 0,-5 0 0 0 0,11 0 0 0 0,-1 1 0 0 0,-50-5 0 0 0,-1-2 0 0 0,20 1 0 0 0,16 1 0 0 0,19 0 0 0 0,23 2 0 0 0,20 1 0 0 0,16 1 0 0 0,9 0 0 0 0,7 0 0 0 0,7-4 0 0 0,12-1 0 0 0,10-1 0 0 0,9 2 0 0 0,7 1 0 0 0,5 1 0 0 0,6 1 0 0 0,6 1 0 0 0,2-1 0 0 0,20 6 0 0 0,13 1 0 0 0,-1 0 0 0 0,-13 3 0 0 0,-8 0 0 0 0,23 7 0 0 0,3 1 0 0 0,-7-2 0 0 0,-11-5 0 0 0,2 2 0 0 0,-5-2 0 0 0,-7-3 0 0 0,0-2 0 0 0,-2 2 0 0 0,-6 0 0 0 0,0-1 0 0 0,-3-2 0 0 0,-4-1 0 0 0,-11-2 0 0 0,-14 0 0 0 0,-12-1 0 0 0,-7 4 0 0 0,-26 2 0 0 0,-12 3 0 0 0,-14 1 0 0 0,-28 7 0 0 0,-45 5 0 0 0,-4-1 0 0 0,21 0 0 0 0,27-3 0 0 0,3-5 0 0 0,13-5 0 0 0,14-4 0 0 0,10-2 0 0 0,-22 7 0 0 0,-11 2 0 0 0,1 0 0 0 0,18-4 0 0 0,38-1 0 0 0,63-3 0 0 0,30-1 0 0 0,34-1 0 0 0,30-6 0 0 0,3-1 0 0 0,-14 0 0 0 0,-21 1 0 0 0,2-11 0 0 0,-10-4 0 0 0,-13 3 0 0 0,-19-2 0 0 0,-5 4 0 0 0,-9 4 0 0 0,-14 4 0 0 0,-27 3 0 0 0,-17 2 0 0 0,-6-3 0 0 0,-4 0 0 0 0,-24 0 0 0 0,-55 1 0 0 0,-71-11 0 0 0,-10-4 0 0 0,22 2 0 0 0,35 3 0 0 0,34 5 0 0 0,38 3 0 0 0,45 3 0 0 0,56-2 0 0 0,59-9 0 0 0,33-7 0 0 0,6 1 0 0 0,-12-1 0 0 0,-33 3 0 0 0,-37 5 0 0 0,-38 4 0 0 0,-27 4 0 0 0,-35-2 0 0 0,-14 1 0 0 0,-12 1 0 0 0,-13 2 0 0 0,4 0 0 0 0,-3 2 0 0 0,6 1 0 0 0,12 0 0 0 0,11-4 0 0 0,10-2 0 0 0,6 1 0 0 0,5 1 0 0 0,12 1 0 0 0,11 1 0 0 0,12 1 0 0 0,9 1 0 0 0,5-1 0 0 0,4 2 0 0 0,14 3 0 0 0,6 2 0 0 0,-2 0 0 0 0,-3-2 0 0 0,8 4 0 0 0,5 0 0 0 0,-3-2 0 0 0,-5-1 0 0 0,10 7 0 0 0,1 1 0 0 0,-5-1 0 0 0,-3 2 0 0 0,-5-3 0 0 0,-11 3 0 0 0,-14-2 0 0 0,-16-3 0 0 0,-29 1 0 0 0,-41 4 0 0 0,-14-1 0 0 0,-18 2 0 0 0,3-2 0 0 0,13-3 0 0 0,21 2 0 0 0,12-3 0 0 0,-2 8 0 0 0,-2-1 0 0 0,5-2 0 0 0,-3-4 0 0 0,4-3 0 0 0,-4-3 0 0 0,12-2 0 0 0,16-2 0 0 0,22-1 0 0 0,15 1 0 0 0,10-1 0 0 0,14 0 0 0 0,5 1 0 0 0,17 8 0 0 0,3 4 0 0 0,-5-1 0 0 0,5-3 0 0 0,-3 3 0 0 0,5-1 0 0 0,-3-3 0 0 0,4-1 0 0 0,-8 1 0 0 0,-5 1 0 0 0,-7-2 0 0 0,-8-2 0 0 0,-4-1 0 0 0,-14-2 0 0 0,-17 0 0 0 0,-28-1 0 0 0,-12 0 0 0 0,-5 0 0 0 0,0-1 0 0 0,-13 1 0 0 0,-3 0 0 0 0,2 0 0 0 0,4 0 0 0 0,9 0 0 0 0,6 0 0 0 0,5 0 0 0 0,5 0 0 0 0,11 0 0 0 0,12 0 0 0 0,13 0 0 0 0,16 0 0 0 0,10 0 0 0 0,20 0 0 0 0,22 0 0 0 0,4 0 0 0 0,-9 0 0 0 0,-2 0 0 0 0,-10 0 0 0 0,-9 0 0 0 0,-10 0 0 0 0,-7 0 0 0 0,-4-5 0 0 0,-13-1 0 0 0,-12 1 0 0 0,-20 1 0 0 0,-21 0 0 0 0,-8 2 0 0 0,-5 1 0 0 0,2 1 0 0 0,-1 0 0 0 0,5 0 0 0 0,6 0 0 0 0,3 1 0 0 0,5-1 0 0 0,3 0 0 0 0,1 0 0 0 0,1 0 0 0 0,1 0 0 0 0,-1 0 0 0 0,1 0 0 0 0,-1 0 0 0 0,0 0 0 0 0,-1 0 0 0 0,1 0 0 0 0,-1 0 0 0 0,1 0 0 0 0,-1-4 0 0 0,1-2 0 0 0,-1 0 0 0 0,5-2 0 0 0,1-1 0 0 0,0 1 0 0 0,8 3 0 0 0,10 1 0 0 0,9 2 0 0 0,9 1 0 0 0,5 1 0 0 0,4 1 0 0 0,2-1 0 0 0,0 0 0 0 0,1 1 0 0 0,3-1 0 0 0,-3-9 0 0 0,-2-2 0 0 0,-1 0 0 0 0,0 2 0 0 0,3 3 0 0 0,3 2 0 0 0,-1 2 0 0 0,-1 1 0 0 0,0 1 0 0 0,-2 0 0 0 0,0 1 0 0 0,-1-1 0 0 0,-1 1 0 0 0,1-1 0 0 0,-1 0 0 0 0,0 0 0 0 0,0 0 0 0 0,1 0 0 0 0,-5-4 0 0 0,3-2 0 0 0,-7 1 0 0 0,-11 0 0 0 0,-10 2 0 0 0,-9 1 0 0 0,-20 1 0 0 0,-22 0 0 0 0,-5 6 0 0 0,3 1 0 0 0,6-1 0 0 0,8 0 0 0 0,3-2 0 0 0,4 0 0 0 0,-6 6 0 0 0,1 3 0 0 0,3-1 0 0 0,3-2 0 0 0,-1-3 0 0 0,1 2 0 0 0,3 0 0 0 0,2-2 0 0 0,-3-2 0 0 0,1-1 0 0 0,1-1 0 0 0,1-2 0 0 0,6 4 0 0 0,11 2 0 0 0,21-1 0 0 0,14-1 0 0 0,7-1 0 0 0,16 3 0 0 0,26 5 0 0 0,6 1 0 0 0,-6-2 0 0 0,6 1 0 0 0,0 0 0 0 0,-10-3 0 0 0,-12-2 0 0 0,-11-2 0 0 0,-8-3 0 0 0,-10 4 0 0 0,-6 1 0 0 0,-2-1 0 0 0,1-1 0 0 0,1-1 0 0 0,2-2 0 0 0,-8 0 0 0 0,-10 4 0 0 0,-10 0 0 0 0,-26 9 0 0 0,-16 2 0 0 0,-4-2 0 0 0,-2 1 0 0 0,-1-2 0 0 0,1 5 0 0 0,5 0 0 0 0,-2 1 0 0 0,3-2 0 0 0,5-5 0 0 0,7-4 0 0 0,-5 1 0 0 0,1 3 0 0 0,-2 0 0 0 0,7 2 0 0 0,0-1 0 0 0,2-4 0 0 0,2-2 0 0 0,2-3 0 0 0,2-2 0 0 0,1-1 0 0 0,9-1 0 0 0,12-1 0 0 0,20 1 0 0 0,11-1 0 0 0,6 1 0 0 0,24-1 0 0 0,24-3 0 0 0,6-2 0 0 0,11-8 0 0 0,19-2 0 0 0,-10-3 0 0 0,-5 3 0 0 0,-17 3 0 0 0,-17 4 0 0 0,-16 0 0 0 0,-13 0 0 0 0,-3 3 0 0 0,-4 2 0 0 0,-3 1 0 0 0,-1 2 0 0 0,-6-4 0 0 0,2 0 0 0 0,2 0 0 0 0,-3-4 0 0 0,-2 1 0 0 0,1 1 0 0 0,1 1 0 0 0,1-2 0 0 0,-8 1 0 0 0,-11 0 0 0 0,-10 3 0 0 0,-13 1 0 0 0,-7 1 0 0 0,-4 2 0 0 0,-1 0 0 0 0,0 0 0 0 0,-7 0 0 0 0,-2 0 0 0 0,-3 1 0 0 0,2-1 0 0 0,4 0 0 0 0,-2 0 0 0 0,-32 0 0 0 0,-8 0 0 0 0,4 0 0 0 0,7 0 0 0 0,-7 0 0 0 0,0 0 0 0 0,9 0 0 0 0,12 0 0 0 0,10 0 0 0 0,4 0 0 0 0,4 0 0 0 0,5 0 0 0 0,-2 0 0 0 0,1 0 0 0 0,9 0 0 0 0,14 0 0 0 0,13 0 0 0 0,9 0 0 0 0,8 0 0 0 0,4 0 0 0 0,2 0 0 0 0,1 0 0 0 0,0 0 0 0 0,4 0 0 0 0,0 0 0 0 0,0 0 0 0 0,-1 0 0 0 0,11 0 0 0 0,3 0 0 0 0,-7 4 0 0 0,0 2 0 0 0,6 0 0 0 0,-1-2 0 0 0,-2-1 0 0 0,9 4 0 0 0,8-1 0 0 0,-1 0 0 0 0,-5-1 0 0 0,-8-2 0 0 0,-16-2 0 0 0,-16 0 0 0 0,-15-1 0 0 0,-12 0 0 0 0,-6 0 0 0 0,-6 0 0 0 0,-1-1 0 0 0,-5 1 0 0 0,-1 0 0 0 0,0 0 0 0 0,3 0 0 0 0,1 0 0 0 0,2 0 0 0 0,1 0 0 0 0,-7 0 0 0 0,-3 0 0 0 0,1 0 0 0 0,2 0 0 0 0,2 0 0 0 0,3 0 0 0 0,2 0 0 0 0,0 0 0 0 0,11 0 0 0 0,11 0 0 0 0,11 0 0 0 0,9 0 0 0 0,6 0 0 0 0,4 0 0 0 0,2 0 0 0 0,5 0 0 0 0,6 0 0 0 0,1 0 0 0 0,-7-4 0 0 0,1-2 0 0 0,-2 0 0 0 0,-1 2 0 0 0,3 1 0 0 0,-1 1 0 0 0,0 1 0 0 0,-2 0 0 0 0,-1-3 0 0 0,-2-1 0 0 0,-1-1 0 0 0,-9 2 0 0 0,-21 1 0 0 0,-13 1 0 0 0,-26-3 0 0 0,-10-1 0 0 0,-1 0 0 0 0,6 2 0 0 0,-3 1 0 0 0,-10 2 0 0 0,5-9 0 0 0,8-2 0 0 0,8 1 0 0 0,7 3 0 0 0,3 2 0 0 0,4 2 0 0 0,1 2 0 0 0,1-3 0 0 0,9-1 0 0 0,11 1 0 0 0,11 1 0 0 0,8 2 0 0 0,28 0 0 0 0,37 1 0 0 0,30-3 0 0 0,2-2 0 0 0,-14 1 0 0 0,-16 0 0 0 0,-17 3 0 0 0,-15 0 0 0 0,-11 1 0 0 0,-9 0 0 0 0,-5 2 0 0 0,-2-1 0 0 0,-1 0 0 0 0,-8 0 0 0 0,-12 0 0 0 0,-9 0 0 0 0,-4 1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B57B6-9791-4EB1-B1A7-EC4C05D5D3A5}" type="datetimeFigureOut">
              <a:rPr lang="en-GB"/>
              <a:t>11/04/2021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5AB20-386A-4FB0-85FE-65F5A770F4CB}" type="slidenum">
              <a:rPr lang="en-GB"/>
              <a:t>‹#›</a:t>
            </a:fld>
            <a:endParaRPr lang="en-GB"/>
          </a:p>
        </p:txBody>
      </p:sp>
    </p:spTree>
    <p:extLst>
      <p:ext uri="{BB962C8B-B14F-4D97-AF65-F5344CB8AC3E}">
        <p14:creationId xmlns:p14="http://schemas.microsoft.com/office/powerpoint/2010/main" val="2403976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Hi, I am Myles Lamb and ill be presenting my dissertation topic, "Where is ECN stripped on the network?"</a:t>
            </a:r>
          </a:p>
        </p:txBody>
      </p:sp>
      <p:sp>
        <p:nvSpPr>
          <p:cNvPr id="4" name="Slide Number Placeholder 3"/>
          <p:cNvSpPr>
            <a:spLocks noGrp="1"/>
          </p:cNvSpPr>
          <p:nvPr>
            <p:ph type="sldNum" sz="quarter" idx="5"/>
          </p:nvPr>
        </p:nvSpPr>
        <p:spPr/>
        <p:txBody>
          <a:bodyPr/>
          <a:lstStyle/>
          <a:p>
            <a:fld id="{0A35AB20-386A-4FB0-85FE-65F5A770F4CB}" type="slidenum">
              <a:rPr lang="en-GB"/>
              <a:t>1</a:t>
            </a:fld>
            <a:endParaRPr lang="en-GB"/>
          </a:p>
        </p:txBody>
      </p:sp>
    </p:spTree>
    <p:extLst>
      <p:ext uri="{BB962C8B-B14F-4D97-AF65-F5344CB8AC3E}">
        <p14:creationId xmlns:p14="http://schemas.microsoft.com/office/powerpoint/2010/main" val="35757427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We begin by presenting results in the general case under our sampled webserver hosts.</a:t>
            </a:r>
          </a:p>
          <a:p>
            <a:r>
              <a:rPr lang="en-US">
                <a:cs typeface="Calibri"/>
              </a:rPr>
              <a:t>We select traces from each vantage point using a traceroute operation under TCP to webserver hosts, inspecting ICMP responses determining whether the ECT codepoint is present.</a:t>
            </a:r>
          </a:p>
          <a:p>
            <a:endParaRPr lang="en-US">
              <a:cs typeface="Calibri"/>
            </a:endParaRPr>
          </a:p>
          <a:p>
            <a:r>
              <a:rPr lang="en-US">
                <a:cs typeface="Calibri"/>
              </a:rPr>
              <a:t>We present some sample results of this data on the diagram on the right, the vantage point we measure from is centered with hosts being </a:t>
            </a:r>
            <a:r>
              <a:rPr lang="en-US" err="1">
                <a:cs typeface="Calibri"/>
              </a:rPr>
              <a:t>mesured</a:t>
            </a:r>
            <a:r>
              <a:rPr lang="en-US">
                <a:cs typeface="Calibri"/>
              </a:rPr>
              <a:t> towards the edges, network hops that preserved the ECT codepoint are shown in green, and ones that did not are shown in red.</a:t>
            </a:r>
          </a:p>
          <a:p>
            <a:endParaRPr lang="en-US">
              <a:cs typeface="Calibri"/>
            </a:endParaRPr>
          </a:p>
          <a:p>
            <a:r>
              <a:rPr lang="en-US">
                <a:cs typeface="Calibri"/>
              </a:rPr>
              <a:t>We find that ECT removal on the network effects around 8% of connections, which is slightly lower than what previous studies have indicated at around 17%.</a:t>
            </a:r>
          </a:p>
          <a:p>
            <a:r>
              <a:rPr lang="en-US">
                <a:cs typeface="Calibri"/>
              </a:rPr>
              <a:t>we found that 52% of removals occur on AS boundaries which is slightly lower than previous works.</a:t>
            </a:r>
          </a:p>
          <a:p>
            <a:r>
              <a:rPr lang="en-US">
                <a:cs typeface="Calibri"/>
              </a:rPr>
              <a:t>We also found that 99% of network interfaces pass the ECT(0) codepoint unmodified</a:t>
            </a:r>
            <a:endParaRPr lang="en-US"/>
          </a:p>
          <a:p>
            <a:endParaRPr lang="en-US">
              <a:cs typeface="Calibri"/>
            </a:endParaRPr>
          </a:p>
          <a:p>
            <a:r>
              <a:rPr lang="en-US">
                <a:cs typeface="Calibri"/>
              </a:rPr>
              <a:t>we did identify one device, a participants home router that would remark ECT codepoints at the first network level hop</a:t>
            </a:r>
          </a:p>
        </p:txBody>
      </p:sp>
      <p:sp>
        <p:nvSpPr>
          <p:cNvPr id="4" name="Slide Number Placeholder 3"/>
          <p:cNvSpPr>
            <a:spLocks noGrp="1"/>
          </p:cNvSpPr>
          <p:nvPr>
            <p:ph type="sldNum" sz="quarter" idx="5"/>
          </p:nvPr>
        </p:nvSpPr>
        <p:spPr/>
        <p:txBody>
          <a:bodyPr/>
          <a:lstStyle/>
          <a:p>
            <a:fld id="{0A35AB20-386A-4FB0-85FE-65F5A770F4CB}" type="slidenum">
              <a:rPr lang="en-GB"/>
              <a:t>10</a:t>
            </a:fld>
            <a:endParaRPr lang="en-GB"/>
          </a:p>
        </p:txBody>
      </p:sp>
    </p:spTree>
    <p:extLst>
      <p:ext uri="{BB962C8B-B14F-4D97-AF65-F5344CB8AC3E}">
        <p14:creationId xmlns:p14="http://schemas.microsoft.com/office/powerpoint/2010/main" val="14516077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We additionally identified webserver hosts that exposed services over </a:t>
            </a:r>
            <a:r>
              <a:rPr lang="en-US" err="1">
                <a:cs typeface="Calibri"/>
              </a:rPr>
              <a:t>Quic</a:t>
            </a:r>
            <a:r>
              <a:rPr lang="en-US">
                <a:cs typeface="Calibri"/>
              </a:rPr>
              <a:t>, around 20% of hosts sampled, exposed services over </a:t>
            </a:r>
            <a:r>
              <a:rPr lang="en-US" err="1">
                <a:cs typeface="Calibri"/>
              </a:rPr>
              <a:t>quic</a:t>
            </a:r>
            <a:endParaRPr lang="en-US">
              <a:cs typeface="Calibri"/>
            </a:endParaRPr>
          </a:p>
          <a:p>
            <a:endParaRPr lang="en-US">
              <a:cs typeface="Calibri"/>
            </a:endParaRPr>
          </a:p>
          <a:p>
            <a:r>
              <a:rPr lang="en-US">
                <a:cs typeface="Calibri"/>
              </a:rPr>
              <a:t>We found that the connections that experience ECT removal comparable to TCP, additionally generally </a:t>
            </a:r>
            <a:r>
              <a:rPr lang="en-US" err="1">
                <a:cs typeface="Calibri"/>
              </a:rPr>
              <a:t>occuring</a:t>
            </a:r>
            <a:r>
              <a:rPr lang="en-US">
                <a:cs typeface="Calibri"/>
              </a:rPr>
              <a:t> on AS boundaries suggesting no specific inhibitor to the deployment of ECN within </a:t>
            </a:r>
            <a:r>
              <a:rPr lang="en-US" err="1">
                <a:cs typeface="Calibri"/>
              </a:rPr>
              <a:t>Quic</a:t>
            </a:r>
            <a:endParaRPr lang="en-US">
              <a:cs typeface="Calibri"/>
            </a:endParaRPr>
          </a:p>
          <a:p>
            <a:endParaRPr lang="en-US">
              <a:cs typeface="Calibri"/>
            </a:endParaRPr>
          </a:p>
          <a:p>
            <a:r>
              <a:rPr lang="en-US">
                <a:cs typeface="Calibri"/>
              </a:rPr>
              <a:t>However in our measurements, we found that no hosts actually negotiated ECN under </a:t>
            </a:r>
            <a:r>
              <a:rPr lang="en-US" err="1">
                <a:cs typeface="Calibri"/>
              </a:rPr>
              <a:t>Quic</a:t>
            </a:r>
            <a:endParaRPr lang="en-US">
              <a:cs typeface="Calibri"/>
            </a:endParaRPr>
          </a:p>
        </p:txBody>
      </p:sp>
      <p:sp>
        <p:nvSpPr>
          <p:cNvPr id="4" name="Slide Number Placeholder 3"/>
          <p:cNvSpPr>
            <a:spLocks noGrp="1"/>
          </p:cNvSpPr>
          <p:nvPr>
            <p:ph type="sldNum" sz="quarter" idx="5"/>
          </p:nvPr>
        </p:nvSpPr>
        <p:spPr/>
        <p:txBody>
          <a:bodyPr/>
          <a:lstStyle/>
          <a:p>
            <a:fld id="{0A35AB20-386A-4FB0-85FE-65F5A770F4CB}" type="slidenum">
              <a:rPr lang="en-GB"/>
              <a:t>11</a:t>
            </a:fld>
            <a:endParaRPr lang="en-GB"/>
          </a:p>
        </p:txBody>
      </p:sp>
    </p:spTree>
    <p:extLst>
      <p:ext uri="{BB962C8B-B14F-4D97-AF65-F5344CB8AC3E}">
        <p14:creationId xmlns:p14="http://schemas.microsoft.com/office/powerpoint/2010/main" val="4375142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We additionally determined whether the IP version in use lead to differences in remarking behavior on the network</a:t>
            </a:r>
          </a:p>
          <a:p>
            <a:endParaRPr lang="en-US">
              <a:cs typeface="Calibri"/>
            </a:endParaRPr>
          </a:p>
          <a:p>
            <a:r>
              <a:rPr lang="en-US">
                <a:cs typeface="Calibri"/>
              </a:rPr>
              <a:t>We identify dual stack web server hosts by measuring the number of interface hops to the IPv4 and IPv6 addresses of the resolved domain names, if they were equal we identify them as a dual stack host</a:t>
            </a:r>
          </a:p>
          <a:p>
            <a:endParaRPr lang="en-US">
              <a:cs typeface="Calibri"/>
            </a:endParaRPr>
          </a:p>
          <a:p>
            <a:r>
              <a:rPr lang="en-US">
                <a:cs typeface="Calibri"/>
              </a:rPr>
              <a:t>We count the instances within a vantage point that experience ECT removal towards a given host, we subsequently conducted a paired t-test finding a statistically significant difference between the two groups of hosts, we generated a confidence interval over the mean difference between these groups, finding that IPv4 paths to these dual stack hosts were more destructive to the ECN field.</a:t>
            </a:r>
          </a:p>
          <a:p>
            <a:endParaRPr lang="en-US">
              <a:cs typeface="Calibri"/>
            </a:endParaRPr>
          </a:p>
          <a:p>
            <a:r>
              <a:rPr lang="en-US">
                <a:cs typeface="Calibri"/>
              </a:rPr>
              <a:t>We additionally investigated the specific remarking behaviors of devices on the IPv6 path, finding that all of the remarking behavior zeroes out the entire DSCP and the ECN field</a:t>
            </a:r>
          </a:p>
        </p:txBody>
      </p:sp>
      <p:sp>
        <p:nvSpPr>
          <p:cNvPr id="4" name="Slide Number Placeholder 3"/>
          <p:cNvSpPr>
            <a:spLocks noGrp="1"/>
          </p:cNvSpPr>
          <p:nvPr>
            <p:ph type="sldNum" sz="quarter" idx="5"/>
          </p:nvPr>
        </p:nvSpPr>
        <p:spPr/>
        <p:txBody>
          <a:bodyPr/>
          <a:lstStyle/>
          <a:p>
            <a:fld id="{0A35AB20-386A-4FB0-85FE-65F5A770F4CB}" type="slidenum">
              <a:rPr lang="en-GB"/>
              <a:t>12</a:t>
            </a:fld>
            <a:endParaRPr lang="en-GB"/>
          </a:p>
        </p:txBody>
      </p:sp>
    </p:spTree>
    <p:extLst>
      <p:ext uri="{BB962C8B-B14F-4D97-AF65-F5344CB8AC3E}">
        <p14:creationId xmlns:p14="http://schemas.microsoft.com/office/powerpoint/2010/main" val="40993566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We continue to demonstrate whether the transport protocol in use has an effect on the treatment of ECN markings on the network.</a:t>
            </a:r>
          </a:p>
          <a:p>
            <a:r>
              <a:rPr lang="en-US">
                <a:cs typeface="Calibri"/>
              </a:rPr>
              <a:t>We </a:t>
            </a:r>
            <a:r>
              <a:rPr lang="en-US" err="1">
                <a:cs typeface="Calibri"/>
              </a:rPr>
              <a:t>utilise</a:t>
            </a:r>
            <a:r>
              <a:rPr lang="en-US">
                <a:cs typeface="Calibri"/>
              </a:rPr>
              <a:t> DNS resolvers, offering DNS over TCP and UDP both over port 53. Essentially keeping all variables constant except transport protocol.</a:t>
            </a:r>
          </a:p>
          <a:p>
            <a:endParaRPr lang="en-US">
              <a:cs typeface="Calibri"/>
            </a:endParaRPr>
          </a:p>
          <a:p>
            <a:r>
              <a:rPr lang="en-US">
                <a:cs typeface="Calibri"/>
              </a:rPr>
              <a:t>The number of instances of removal between transport protocols was largely the same within a given vantage point, slight difference largely due to measurement error in the general case</a:t>
            </a:r>
          </a:p>
          <a:p>
            <a:endParaRPr lang="en-US">
              <a:cs typeface="Calibri"/>
            </a:endParaRPr>
          </a:p>
          <a:p>
            <a:r>
              <a:rPr lang="en-US">
                <a:cs typeface="Calibri"/>
              </a:rPr>
              <a:t>We perform a basic matching across traces for each vantage point, we find that in over half of cases, the same network interface reports the removal of the ECT codepoint.</a:t>
            </a:r>
          </a:p>
          <a:p>
            <a:r>
              <a:rPr lang="en-US">
                <a:cs typeface="Calibri"/>
              </a:rPr>
              <a:t>Additionally 95% of paired traces indicate removal within the same AS</a:t>
            </a:r>
          </a:p>
          <a:p>
            <a:endParaRPr lang="en-US">
              <a:cs typeface="Calibri"/>
            </a:endParaRPr>
          </a:p>
          <a:p>
            <a:r>
              <a:rPr lang="en-US">
                <a:cs typeface="Calibri"/>
              </a:rPr>
              <a:t>However, one vantage point, a participant in the study, experienced removal of ECT codepoints under UDP within the first hop, but not under TCP. Suggests that differential treatment exists on the network in exceptional cases. Although this does not appear to be widespread</a:t>
            </a:r>
          </a:p>
        </p:txBody>
      </p:sp>
      <p:sp>
        <p:nvSpPr>
          <p:cNvPr id="4" name="Slide Number Placeholder 3"/>
          <p:cNvSpPr>
            <a:spLocks noGrp="1"/>
          </p:cNvSpPr>
          <p:nvPr>
            <p:ph type="sldNum" sz="quarter" idx="5"/>
          </p:nvPr>
        </p:nvSpPr>
        <p:spPr/>
        <p:txBody>
          <a:bodyPr/>
          <a:lstStyle/>
          <a:p>
            <a:fld id="{0A35AB20-386A-4FB0-85FE-65F5A770F4CB}" type="slidenum">
              <a:rPr lang="en-GB"/>
              <a:t>13</a:t>
            </a:fld>
            <a:endParaRPr lang="en-GB"/>
          </a:p>
        </p:txBody>
      </p:sp>
    </p:spTree>
    <p:extLst>
      <p:ext uri="{BB962C8B-B14F-4D97-AF65-F5344CB8AC3E}">
        <p14:creationId xmlns:p14="http://schemas.microsoft.com/office/powerpoint/2010/main" val="36431906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We also sought to determine whether a given ECT codepoint experienced more adverse behavior on the network than others, we found that instances of </a:t>
            </a:r>
            <a:r>
              <a:rPr lang="en-US" err="1">
                <a:cs typeface="Calibri"/>
              </a:rPr>
              <a:t>of</a:t>
            </a:r>
            <a:r>
              <a:rPr lang="en-US">
                <a:cs typeface="Calibri"/>
              </a:rPr>
              <a:t> the ECN field being zeroed was largely identical between each ECT codepoint in use.</a:t>
            </a:r>
          </a:p>
          <a:p>
            <a:endParaRPr lang="en-US">
              <a:cs typeface="Calibri"/>
            </a:endParaRPr>
          </a:p>
          <a:p>
            <a:r>
              <a:rPr lang="en-US">
                <a:cs typeface="Calibri"/>
              </a:rPr>
              <a:t>However, we additionally investigate the remarking </a:t>
            </a:r>
            <a:r>
              <a:rPr lang="en-US" err="1">
                <a:cs typeface="Calibri"/>
              </a:rPr>
              <a:t>behaviours</a:t>
            </a:r>
            <a:r>
              <a:rPr lang="en-US">
                <a:cs typeface="Calibri"/>
              </a:rPr>
              <a:t> of individual codepoints on the network, finding that the majority of remarking </a:t>
            </a:r>
            <a:r>
              <a:rPr lang="en-US" err="1">
                <a:cs typeface="Calibri"/>
              </a:rPr>
              <a:t>behaviour</a:t>
            </a:r>
            <a:r>
              <a:rPr lang="en-US">
                <a:cs typeface="Calibri"/>
              </a:rPr>
              <a:t> could be attributed to simple zeroing </a:t>
            </a:r>
            <a:r>
              <a:rPr lang="en-US" err="1">
                <a:cs typeface="Calibri"/>
              </a:rPr>
              <a:t>behaviour</a:t>
            </a:r>
            <a:r>
              <a:rPr lang="en-US">
                <a:cs typeface="Calibri"/>
              </a:rPr>
              <a:t>, perhaps through </a:t>
            </a:r>
            <a:r>
              <a:rPr lang="en-US" err="1">
                <a:cs typeface="Calibri"/>
              </a:rPr>
              <a:t>overzelous</a:t>
            </a:r>
            <a:r>
              <a:rPr lang="en-US">
                <a:cs typeface="Calibri"/>
              </a:rPr>
              <a:t> attempts to clear the </a:t>
            </a:r>
            <a:r>
              <a:rPr lang="en-US" err="1">
                <a:cs typeface="Calibri"/>
              </a:rPr>
              <a:t>ToS</a:t>
            </a:r>
            <a:r>
              <a:rPr lang="en-US">
                <a:cs typeface="Calibri"/>
              </a:rPr>
              <a:t> field.</a:t>
            </a:r>
          </a:p>
          <a:p>
            <a:endParaRPr lang="en-US">
              <a:cs typeface="Calibri"/>
            </a:endParaRPr>
          </a:p>
          <a:p>
            <a:r>
              <a:rPr lang="en-US">
                <a:cs typeface="Calibri"/>
              </a:rPr>
              <a:t>Additionally we have instances where the DSCP is changed, with the ECN field being zeroed.</a:t>
            </a:r>
          </a:p>
          <a:p>
            <a:endParaRPr lang="en-US">
              <a:cs typeface="Calibri"/>
            </a:endParaRPr>
          </a:p>
          <a:p>
            <a:r>
              <a:rPr lang="en-US" err="1">
                <a:cs typeface="Calibri"/>
              </a:rPr>
              <a:t>Laslty</a:t>
            </a:r>
            <a:r>
              <a:rPr lang="en-US">
                <a:cs typeface="Calibri"/>
              </a:rPr>
              <a:t>, although making an incredibly small percentage of modifications under the CE codepoint at around 1.2% of destructive modifications to the ECN field, we have instances where the CE codepoint is remarked to an ECT(0) codepoint, suggesting that devices on the network are behaving as RFC 1349 defines</a:t>
            </a:r>
          </a:p>
        </p:txBody>
      </p:sp>
      <p:sp>
        <p:nvSpPr>
          <p:cNvPr id="4" name="Slide Number Placeholder 3"/>
          <p:cNvSpPr>
            <a:spLocks noGrp="1"/>
          </p:cNvSpPr>
          <p:nvPr>
            <p:ph type="sldNum" sz="quarter" idx="5"/>
          </p:nvPr>
        </p:nvSpPr>
        <p:spPr/>
        <p:txBody>
          <a:bodyPr/>
          <a:lstStyle/>
          <a:p>
            <a:fld id="{0A35AB20-386A-4FB0-85FE-65F5A770F4CB}" type="slidenum">
              <a:rPr lang="en-GB"/>
              <a:t>14</a:t>
            </a:fld>
            <a:endParaRPr lang="en-GB"/>
          </a:p>
        </p:txBody>
      </p:sp>
    </p:spTree>
    <p:extLst>
      <p:ext uri="{BB962C8B-B14F-4D97-AF65-F5344CB8AC3E}">
        <p14:creationId xmlns:p14="http://schemas.microsoft.com/office/powerpoint/2010/main" val="12781870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Identified early in the project, was the fact that some network devices returned what appeared to be ECT marked ICMP responses.</a:t>
            </a:r>
          </a:p>
          <a:p>
            <a:r>
              <a:rPr lang="en-US">
                <a:cs typeface="Calibri"/>
              </a:rPr>
              <a:t>This is interesting as ICMP does not use ECN hence it would not be expected that it would </a:t>
            </a:r>
            <a:r>
              <a:rPr lang="en-US" err="1">
                <a:cs typeface="Calibri"/>
              </a:rPr>
              <a:t>utilise</a:t>
            </a:r>
            <a:r>
              <a:rPr lang="en-US">
                <a:cs typeface="Calibri"/>
              </a:rPr>
              <a:t> the field.</a:t>
            </a:r>
          </a:p>
          <a:p>
            <a:endParaRPr lang="en-US">
              <a:cs typeface="Calibri"/>
            </a:endParaRPr>
          </a:p>
          <a:p>
            <a:r>
              <a:rPr lang="en-US">
                <a:cs typeface="Calibri"/>
              </a:rPr>
              <a:t>Around 70% of connections conducted contained at least one device that would mark ICMP responses in this way,</a:t>
            </a:r>
          </a:p>
          <a:p>
            <a:r>
              <a:rPr lang="en-US">
                <a:cs typeface="Calibri"/>
              </a:rPr>
              <a:t>The marking used generally matched the ECT codepoint in use during that traceroute operation, suggesting that the device is imitating at least the ECN field</a:t>
            </a:r>
          </a:p>
          <a:p>
            <a:endParaRPr lang="en-US">
              <a:cs typeface="Calibri"/>
            </a:endParaRPr>
          </a:p>
          <a:p>
            <a:r>
              <a:rPr lang="en-US">
                <a:cs typeface="Calibri"/>
              </a:rPr>
              <a:t>In consulting relevant literature, RFC 1349 seems to be the root cause of this </a:t>
            </a:r>
            <a:r>
              <a:rPr lang="en-US" err="1">
                <a:cs typeface="Calibri"/>
              </a:rPr>
              <a:t>behaviour</a:t>
            </a:r>
            <a:r>
              <a:rPr lang="en-US">
                <a:cs typeface="Calibri"/>
              </a:rPr>
              <a:t>, where some ICMP responses should </a:t>
            </a:r>
            <a:r>
              <a:rPr lang="en-US" err="1">
                <a:cs typeface="Calibri"/>
              </a:rPr>
              <a:t>mimick</a:t>
            </a:r>
            <a:r>
              <a:rPr lang="en-US">
                <a:cs typeface="Calibri"/>
              </a:rPr>
              <a:t> the </a:t>
            </a:r>
            <a:r>
              <a:rPr lang="en-US" err="1">
                <a:cs typeface="Calibri"/>
              </a:rPr>
              <a:t>ToS</a:t>
            </a:r>
            <a:r>
              <a:rPr lang="en-US">
                <a:cs typeface="Calibri"/>
              </a:rPr>
              <a:t> of the packet that caused the ICMP responses to be generated. However, ICMP TTL exceeded responses are defined to be sent with a </a:t>
            </a:r>
            <a:r>
              <a:rPr lang="en-US" err="1">
                <a:cs typeface="Calibri"/>
              </a:rPr>
              <a:t>ToS</a:t>
            </a:r>
            <a:r>
              <a:rPr lang="en-US">
                <a:cs typeface="Calibri"/>
              </a:rPr>
              <a:t> value of 0, so it is unclear why devices are </a:t>
            </a:r>
            <a:r>
              <a:rPr lang="en-US" err="1">
                <a:cs typeface="Calibri"/>
              </a:rPr>
              <a:t>behaviing</a:t>
            </a:r>
            <a:r>
              <a:rPr lang="en-US">
                <a:cs typeface="Calibri"/>
              </a:rPr>
              <a:t> in this way</a:t>
            </a:r>
          </a:p>
          <a:p>
            <a:endParaRPr lang="en-US">
              <a:cs typeface="Calibri"/>
            </a:endParaRPr>
          </a:p>
          <a:p>
            <a:r>
              <a:rPr lang="en-US">
                <a:cs typeface="Calibri"/>
              </a:rPr>
              <a:t>What are the implications?</a:t>
            </a:r>
          </a:p>
          <a:p>
            <a:r>
              <a:rPr lang="en-US">
                <a:cs typeface="Calibri"/>
              </a:rPr>
              <a:t>If a device near a host being measured is known to behave in this way, one way measure ECT traversal on the reverse path, notably without the cooperation of the end host</a:t>
            </a:r>
          </a:p>
          <a:p>
            <a:endParaRPr lang="en-US">
              <a:cs typeface="Calibri"/>
            </a:endParaRPr>
          </a:p>
        </p:txBody>
      </p:sp>
      <p:sp>
        <p:nvSpPr>
          <p:cNvPr id="4" name="Slide Number Placeholder 3"/>
          <p:cNvSpPr>
            <a:spLocks noGrp="1"/>
          </p:cNvSpPr>
          <p:nvPr>
            <p:ph type="sldNum" sz="quarter" idx="5"/>
          </p:nvPr>
        </p:nvSpPr>
        <p:spPr/>
        <p:txBody>
          <a:bodyPr/>
          <a:lstStyle/>
          <a:p>
            <a:fld id="{0A35AB20-386A-4FB0-85FE-65F5A770F4CB}" type="slidenum">
              <a:rPr lang="en-GB"/>
              <a:t>15</a:t>
            </a:fld>
            <a:endParaRPr lang="en-GB"/>
          </a:p>
        </p:txBody>
      </p:sp>
    </p:spTree>
    <p:extLst>
      <p:ext uri="{BB962C8B-B14F-4D97-AF65-F5344CB8AC3E}">
        <p14:creationId xmlns:p14="http://schemas.microsoft.com/office/powerpoint/2010/main" val="8595365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0A35AB20-386A-4FB0-85FE-65F5A770F4CB}" type="slidenum">
              <a:rPr lang="en-GB"/>
              <a:t>16</a:t>
            </a:fld>
            <a:endParaRPr lang="en-GB"/>
          </a:p>
        </p:txBody>
      </p:sp>
    </p:spTree>
    <p:extLst>
      <p:ext uri="{BB962C8B-B14F-4D97-AF65-F5344CB8AC3E}">
        <p14:creationId xmlns:p14="http://schemas.microsoft.com/office/powerpoint/2010/main" val="2520025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I will begin by giving a brief overview of what I would like to discuss today.</a:t>
            </a:r>
          </a:p>
          <a:p>
            <a:endParaRPr lang="en-US">
              <a:cs typeface="Calibri"/>
            </a:endParaRPr>
          </a:p>
          <a:p>
            <a:r>
              <a:rPr lang="en-US">
                <a:cs typeface="Calibri"/>
              </a:rPr>
              <a:t>I will go over some of the background knowledge in regard to this research area.</a:t>
            </a:r>
          </a:p>
          <a:p>
            <a:endParaRPr lang="en-US">
              <a:cs typeface="Calibri"/>
            </a:endParaRPr>
          </a:p>
          <a:p>
            <a:r>
              <a:rPr lang="en-US">
                <a:cs typeface="Calibri"/>
              </a:rPr>
              <a:t>I will then propose and discuss the aims of this research project</a:t>
            </a:r>
          </a:p>
          <a:p>
            <a:endParaRPr lang="en-US">
              <a:cs typeface="Calibri"/>
            </a:endParaRPr>
          </a:p>
          <a:p>
            <a:r>
              <a:rPr lang="en-US">
                <a:cs typeface="Calibri"/>
              </a:rPr>
              <a:t>I will follow this with the design that was </a:t>
            </a:r>
            <a:r>
              <a:rPr lang="en-US" err="1">
                <a:cs typeface="Calibri"/>
              </a:rPr>
              <a:t>realised</a:t>
            </a:r>
            <a:r>
              <a:rPr lang="en-US">
                <a:cs typeface="Calibri"/>
              </a:rPr>
              <a:t> to discover to realise the aims</a:t>
            </a:r>
          </a:p>
          <a:p>
            <a:endParaRPr lang="en-US">
              <a:cs typeface="Calibri"/>
            </a:endParaRPr>
          </a:p>
          <a:p>
            <a:r>
              <a:rPr lang="en-US">
                <a:cs typeface="Calibri"/>
              </a:rPr>
              <a:t>I will then describe some interesting details in regard to the systems that were produced</a:t>
            </a:r>
          </a:p>
          <a:p>
            <a:r>
              <a:rPr lang="en-US">
                <a:cs typeface="Calibri"/>
              </a:rPr>
              <a:t>Lastly, I will present what knowledge was attained through the implementation phase of the project, concluding with some final remarks</a:t>
            </a:r>
          </a:p>
          <a:p>
            <a:endParaRPr lang="en-US">
              <a:cs typeface="Calibri"/>
            </a:endParaRPr>
          </a:p>
        </p:txBody>
      </p:sp>
      <p:sp>
        <p:nvSpPr>
          <p:cNvPr id="4" name="Slide Number Placeholder 3"/>
          <p:cNvSpPr>
            <a:spLocks noGrp="1"/>
          </p:cNvSpPr>
          <p:nvPr>
            <p:ph type="sldNum" sz="quarter" idx="5"/>
          </p:nvPr>
        </p:nvSpPr>
        <p:spPr/>
        <p:txBody>
          <a:bodyPr/>
          <a:lstStyle/>
          <a:p>
            <a:fld id="{0A35AB20-386A-4FB0-85FE-65F5A770F4CB}" type="slidenum">
              <a:rPr lang="en-GB"/>
              <a:t>2</a:t>
            </a:fld>
            <a:endParaRPr lang="en-GB"/>
          </a:p>
        </p:txBody>
      </p:sp>
    </p:spTree>
    <p:extLst>
      <p:ext uri="{BB962C8B-B14F-4D97-AF65-F5344CB8AC3E}">
        <p14:creationId xmlns:p14="http://schemas.microsoft.com/office/powerpoint/2010/main" val="3366199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ECN is an extension to IP and some higher level protocols, such as TCP and RTP, that allows devices on the network to signal incipient congestion before packet loss has occurred, allowing hosts to respond by reducing their sending rates without incurring issues around packet loss on the network</a:t>
            </a:r>
          </a:p>
          <a:p>
            <a:endParaRPr lang="en-US">
              <a:cs typeface="Calibri"/>
            </a:endParaRPr>
          </a:p>
          <a:p>
            <a:r>
              <a:rPr lang="en-US">
                <a:cs typeface="Calibri"/>
              </a:rPr>
              <a:t>It utilises to previously reserved bits as part of the traffic class byte, as you can see from the diagram to the right</a:t>
            </a:r>
          </a:p>
          <a:p>
            <a:endParaRPr lang="en-US">
              <a:cs typeface="Calibri"/>
            </a:endParaRPr>
          </a:p>
          <a:p>
            <a:r>
              <a:rPr lang="en-US">
                <a:cs typeface="Calibri"/>
              </a:rPr>
              <a:t>We have four possible bit values for the ECN field.</a:t>
            </a:r>
          </a:p>
          <a:p>
            <a:endParaRPr lang="en-US">
              <a:cs typeface="Calibri"/>
            </a:endParaRPr>
          </a:p>
          <a:p>
            <a:r>
              <a:rPr lang="en-US">
                <a:cs typeface="Calibri"/>
              </a:rPr>
              <a:t>However, misconfigured devices on the network have presented deployment issues for ECN, </a:t>
            </a:r>
          </a:p>
        </p:txBody>
      </p:sp>
      <p:sp>
        <p:nvSpPr>
          <p:cNvPr id="4" name="Slide Number Placeholder 3"/>
          <p:cNvSpPr>
            <a:spLocks noGrp="1"/>
          </p:cNvSpPr>
          <p:nvPr>
            <p:ph type="sldNum" sz="quarter" idx="5"/>
          </p:nvPr>
        </p:nvSpPr>
        <p:spPr/>
        <p:txBody>
          <a:bodyPr/>
          <a:lstStyle/>
          <a:p>
            <a:fld id="{0A35AB20-386A-4FB0-85FE-65F5A770F4CB}" type="slidenum">
              <a:rPr lang="en-GB"/>
              <a:t>3</a:t>
            </a:fld>
            <a:endParaRPr lang="en-GB"/>
          </a:p>
        </p:txBody>
      </p:sp>
    </p:spTree>
    <p:extLst>
      <p:ext uri="{BB962C8B-B14F-4D97-AF65-F5344CB8AC3E}">
        <p14:creationId xmlns:p14="http://schemas.microsoft.com/office/powerpoint/2010/main" val="2587969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bits that constitute the ECN field, have previously been defined in a number of different ways across the years</a:t>
            </a:r>
          </a:p>
          <a:p>
            <a:r>
              <a:rPr lang="en-US">
                <a:cs typeface="Calibri"/>
              </a:rPr>
              <a:t>Previously defined as part of the type of service field, which allowed for the precedence of traffic to be defined amongst other purposes</a:t>
            </a:r>
          </a:p>
          <a:p>
            <a:endParaRPr lang="en-US">
              <a:cs typeface="Calibri"/>
            </a:endParaRPr>
          </a:p>
          <a:p>
            <a:r>
              <a:rPr lang="en-US">
                <a:cs typeface="Calibri"/>
              </a:rPr>
              <a:t>Hence, with these points raised, we have the potential for devices on the network to have differing </a:t>
            </a:r>
            <a:r>
              <a:rPr lang="en-US" err="1">
                <a:cs typeface="Calibri"/>
              </a:rPr>
              <a:t>expections</a:t>
            </a:r>
            <a:r>
              <a:rPr lang="en-US">
                <a:cs typeface="Calibri"/>
              </a:rPr>
              <a:t> for what this byte ought to look like. Applying modfiications to packets with these expectations potentially destroying ECN signalling.</a:t>
            </a:r>
          </a:p>
        </p:txBody>
      </p:sp>
      <p:sp>
        <p:nvSpPr>
          <p:cNvPr id="4" name="Slide Number Placeholder 3"/>
          <p:cNvSpPr>
            <a:spLocks noGrp="1"/>
          </p:cNvSpPr>
          <p:nvPr>
            <p:ph type="sldNum" sz="quarter" idx="5"/>
          </p:nvPr>
        </p:nvSpPr>
        <p:spPr/>
        <p:txBody>
          <a:bodyPr/>
          <a:lstStyle/>
          <a:p>
            <a:fld id="{0A35AB20-386A-4FB0-85FE-65F5A770F4CB}" type="slidenum">
              <a:rPr lang="en-GB"/>
              <a:t>4</a:t>
            </a:fld>
            <a:endParaRPr lang="en-GB"/>
          </a:p>
        </p:txBody>
      </p:sp>
    </p:spTree>
    <p:extLst>
      <p:ext uri="{BB962C8B-B14F-4D97-AF65-F5344CB8AC3E}">
        <p14:creationId xmlns:p14="http://schemas.microsoft.com/office/powerpoint/2010/main" val="439414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how do we measure ECN traversal on the network?</a:t>
            </a:r>
          </a:p>
          <a:p>
            <a:endParaRPr lang="en-US">
              <a:cs typeface="Calibri"/>
            </a:endParaRPr>
          </a:p>
          <a:p>
            <a:r>
              <a:rPr lang="en-US"/>
              <a:t>IP packets, contain a TTL or a time to live, that describes the lifetime of a packet, as a packet traverses the network the TTL is decremented by network devices, if It reaches zero, an ICMP "time exceeded in transit" is sent to the sending host.</a:t>
            </a:r>
            <a:endParaRPr lang="en-US">
              <a:cs typeface="Calibri"/>
            </a:endParaRPr>
          </a:p>
          <a:p>
            <a:endParaRPr lang="en-US">
              <a:cs typeface="Calibri"/>
            </a:endParaRPr>
          </a:p>
          <a:p>
            <a:r>
              <a:rPr lang="en-US">
                <a:cs typeface="Calibri"/>
              </a:rPr>
              <a:t>However, we can rely on </a:t>
            </a:r>
            <a:r>
              <a:rPr lang="en-US" err="1">
                <a:cs typeface="Calibri"/>
              </a:rPr>
              <a:t>behaviour</a:t>
            </a:r>
            <a:r>
              <a:rPr lang="en-US">
                <a:cs typeface="Calibri"/>
              </a:rPr>
              <a:t> defined in RFC 792, which specifies that for certain types of ICMP responses devices on the network must "quote" the </a:t>
            </a:r>
            <a:r>
              <a:rPr lang="en-US" err="1">
                <a:cs typeface="Calibri"/>
              </a:rPr>
              <a:t>ip</a:t>
            </a:r>
            <a:r>
              <a:rPr lang="en-US">
                <a:cs typeface="Calibri"/>
              </a:rPr>
              <a:t> header and first 8 bytes of content for the packet that caused the ICMP response to be generated. The ECN field is contained within the IP header, hence we can inspect its contents as it traverses the network.</a:t>
            </a:r>
          </a:p>
          <a:p>
            <a:endParaRPr lang="en-US">
              <a:cs typeface="Calibri"/>
            </a:endParaRPr>
          </a:p>
          <a:p>
            <a:r>
              <a:rPr lang="en-US">
                <a:cs typeface="Calibri"/>
              </a:rPr>
              <a:t>we can implement a traceroute style tool, sending packets onto the network with increasing TTLs such that packets traverse deeper into the network, retrieving quotations from network devices, and inspecting them to determine whether the ECT codepoint is present. This concept is demonstrated visually on the right of the slide</a:t>
            </a:r>
          </a:p>
          <a:p>
            <a:endParaRPr lang="en-US">
              <a:cs typeface="Calibri"/>
            </a:endParaRPr>
          </a:p>
          <a:p>
            <a:r>
              <a:rPr lang="en-US">
                <a:cs typeface="Calibri"/>
              </a:rPr>
              <a:t>Additionally, we may attribute the actions of network devices to an autonomous system to better understand the behaviours of devices</a:t>
            </a:r>
          </a:p>
        </p:txBody>
      </p:sp>
      <p:sp>
        <p:nvSpPr>
          <p:cNvPr id="4" name="Slide Number Placeholder 3"/>
          <p:cNvSpPr>
            <a:spLocks noGrp="1"/>
          </p:cNvSpPr>
          <p:nvPr>
            <p:ph type="sldNum" sz="quarter" idx="5"/>
          </p:nvPr>
        </p:nvSpPr>
        <p:spPr/>
        <p:txBody>
          <a:bodyPr/>
          <a:lstStyle/>
          <a:p>
            <a:fld id="{0A35AB20-386A-4FB0-85FE-65F5A770F4CB}" type="slidenum">
              <a:rPr lang="en-GB"/>
              <a:t>5</a:t>
            </a:fld>
            <a:endParaRPr lang="en-GB"/>
          </a:p>
        </p:txBody>
      </p:sp>
    </p:spTree>
    <p:extLst>
      <p:ext uri="{BB962C8B-B14F-4D97-AF65-F5344CB8AC3E}">
        <p14:creationId xmlns:p14="http://schemas.microsoft.com/office/powerpoint/2010/main" val="32588201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We highlight the following aims that will be discussed across the rest of the paper;</a:t>
            </a:r>
          </a:p>
          <a:p>
            <a:endParaRPr lang="en-US">
              <a:cs typeface="Calibri"/>
            </a:endParaRPr>
          </a:p>
          <a:p>
            <a:r>
              <a:rPr lang="en-US">
                <a:cs typeface="Calibri"/>
              </a:rPr>
              <a:t>Let us define some aims for this research</a:t>
            </a:r>
          </a:p>
          <a:p>
            <a:endParaRPr lang="en-US">
              <a:cs typeface="Calibri"/>
            </a:endParaRPr>
          </a:p>
          <a:p>
            <a:r>
              <a:rPr lang="en-US">
                <a:cs typeface="Calibri"/>
              </a:rPr>
              <a:t>When devices remark packets where does this happen? Comparing out results to previous findings</a:t>
            </a:r>
          </a:p>
          <a:p>
            <a:r>
              <a:rPr lang="en-US">
                <a:cs typeface="Calibri"/>
              </a:rPr>
              <a:t>Are there deployment issues with ECN under Quic? A new transport protocol that has proposed ECN functionality</a:t>
            </a:r>
          </a:p>
          <a:p>
            <a:r>
              <a:rPr lang="en-US">
                <a:cs typeface="Calibri"/>
              </a:rPr>
              <a:t>Are ECT codepoints equivalent under remarking?</a:t>
            </a:r>
          </a:p>
          <a:p>
            <a:r>
              <a:rPr lang="en-US">
                <a:cs typeface="Calibri"/>
              </a:rPr>
              <a:t>Do IP versions exhbiit different marking behaviours?</a:t>
            </a:r>
          </a:p>
          <a:p>
            <a:r>
              <a:rPr lang="en-US">
                <a:cs typeface="Calibri"/>
              </a:rPr>
              <a:t>And dooes the transport protocol influence the marking behaviours of devices on the network in regards to ECN?</a:t>
            </a:r>
          </a:p>
        </p:txBody>
      </p:sp>
      <p:sp>
        <p:nvSpPr>
          <p:cNvPr id="4" name="Slide Number Placeholder 3"/>
          <p:cNvSpPr>
            <a:spLocks noGrp="1"/>
          </p:cNvSpPr>
          <p:nvPr>
            <p:ph type="sldNum" sz="quarter" idx="5"/>
          </p:nvPr>
        </p:nvSpPr>
        <p:spPr/>
        <p:txBody>
          <a:bodyPr/>
          <a:lstStyle/>
          <a:p>
            <a:fld id="{0A35AB20-386A-4FB0-85FE-65F5A770F4CB}" type="slidenum">
              <a:rPr lang="en-GB"/>
              <a:t>6</a:t>
            </a:fld>
            <a:endParaRPr lang="en-GB"/>
          </a:p>
        </p:txBody>
      </p:sp>
    </p:spTree>
    <p:extLst>
      <p:ext uri="{BB962C8B-B14F-4D97-AF65-F5344CB8AC3E}">
        <p14:creationId xmlns:p14="http://schemas.microsoft.com/office/powerpoint/2010/main" val="836160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We select from 3 host populations to realise these aims</a:t>
            </a:r>
          </a:p>
          <a:p>
            <a:r>
              <a:rPr lang="en-US">
                <a:cs typeface="Calibri"/>
              </a:rPr>
              <a:t>We select, a number of DNS resolvers, NTP servers and web servers</a:t>
            </a:r>
          </a:p>
          <a:p>
            <a:endParaRPr lang="en-US">
              <a:cs typeface="Calibri"/>
            </a:endParaRPr>
          </a:p>
          <a:p>
            <a:r>
              <a:rPr lang="en-US">
                <a:cs typeface="Calibri"/>
              </a:rPr>
              <a:t>The locations of sampled hosts have been presented on the right hand side of the slide</a:t>
            </a:r>
          </a:p>
          <a:p>
            <a:endParaRPr lang="en-US">
              <a:cs typeface="Calibri"/>
            </a:endParaRPr>
          </a:p>
          <a:p>
            <a:r>
              <a:rPr lang="en-US">
                <a:cs typeface="Calibri"/>
              </a:rPr>
              <a:t>We seek to run traceroute style operations to each host under each ECT codepoint and transport protocol offered</a:t>
            </a:r>
          </a:p>
          <a:p>
            <a:endParaRPr lang="en-US">
              <a:cs typeface="Calibri"/>
            </a:endParaRPr>
          </a:p>
          <a:p>
            <a:r>
              <a:rPr lang="en-US">
                <a:cs typeface="Calibri"/>
              </a:rPr>
              <a:t>We measure from a variety of locations, such as Amazon web services virtual machine instances, Additionally we recruit volunteers as part of an ethics approved study.</a:t>
            </a:r>
          </a:p>
        </p:txBody>
      </p:sp>
      <p:sp>
        <p:nvSpPr>
          <p:cNvPr id="4" name="Slide Number Placeholder 3"/>
          <p:cNvSpPr>
            <a:spLocks noGrp="1"/>
          </p:cNvSpPr>
          <p:nvPr>
            <p:ph type="sldNum" sz="quarter" idx="5"/>
          </p:nvPr>
        </p:nvSpPr>
        <p:spPr/>
        <p:txBody>
          <a:bodyPr/>
          <a:lstStyle/>
          <a:p>
            <a:fld id="{0A35AB20-386A-4FB0-85FE-65F5A770F4CB}" type="slidenum">
              <a:rPr lang="en-GB"/>
              <a:t>7</a:t>
            </a:fld>
            <a:endParaRPr lang="en-GB"/>
          </a:p>
        </p:txBody>
      </p:sp>
    </p:spTree>
    <p:extLst>
      <p:ext uri="{BB962C8B-B14F-4D97-AF65-F5344CB8AC3E}">
        <p14:creationId xmlns:p14="http://schemas.microsoft.com/office/powerpoint/2010/main" val="6009558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network analysis tool was implemented in C</a:t>
            </a:r>
          </a:p>
          <a:p>
            <a:endParaRPr lang="en-US">
              <a:cs typeface="Calibri"/>
            </a:endParaRPr>
          </a:p>
          <a:p>
            <a:r>
              <a:rPr lang="en-US">
                <a:cs typeface="Calibri"/>
              </a:rPr>
              <a:t>We rely on a number of libraries such as lsquic, an implementation of quic that natively supports ECN</a:t>
            </a:r>
          </a:p>
          <a:p>
            <a:r>
              <a:rPr lang="en-US">
                <a:cs typeface="Calibri"/>
              </a:rPr>
              <a:t>We utilise libpcap to capture exchanged network traffic, which we commit to storage for subsequent analysis</a:t>
            </a:r>
          </a:p>
          <a:p>
            <a:r>
              <a:rPr lang="en-US">
                <a:cs typeface="Calibri"/>
              </a:rPr>
              <a:t>We utilise libnetfilter_queue, a firewalling library to allow for arbitrary modifications of packets in userspace</a:t>
            </a:r>
          </a:p>
          <a:p>
            <a:r>
              <a:rPr lang="en-US">
                <a:cs typeface="Calibri"/>
              </a:rPr>
              <a:t>And various aspects of the posix networking library</a:t>
            </a:r>
          </a:p>
          <a:p>
            <a:endParaRPr lang="en-US">
              <a:cs typeface="Calibri"/>
            </a:endParaRPr>
          </a:p>
          <a:p>
            <a:r>
              <a:rPr lang="en-US">
                <a:cs typeface="Calibri"/>
              </a:rPr>
              <a:t>We additionally utilise packer and terraform to facilitate a multi-region terraform deployment within AWS</a:t>
            </a:r>
          </a:p>
          <a:p>
            <a:endParaRPr lang="en-US">
              <a:cs typeface="Calibri"/>
            </a:endParaRPr>
          </a:p>
          <a:p>
            <a:r>
              <a:rPr lang="en-US">
                <a:cs typeface="Calibri"/>
              </a:rPr>
              <a:t>Lastly the tool was scheduled to run at specific times utilising cron</a:t>
            </a:r>
          </a:p>
        </p:txBody>
      </p:sp>
      <p:sp>
        <p:nvSpPr>
          <p:cNvPr id="4" name="Slide Number Placeholder 3"/>
          <p:cNvSpPr>
            <a:spLocks noGrp="1"/>
          </p:cNvSpPr>
          <p:nvPr>
            <p:ph type="sldNum" sz="quarter" idx="5"/>
          </p:nvPr>
        </p:nvSpPr>
        <p:spPr/>
        <p:txBody>
          <a:bodyPr/>
          <a:lstStyle/>
          <a:p>
            <a:fld id="{0A35AB20-386A-4FB0-85FE-65F5A770F4CB}" type="slidenum">
              <a:rPr lang="en-GB"/>
              <a:t>8</a:t>
            </a:fld>
            <a:endParaRPr lang="en-GB"/>
          </a:p>
        </p:txBody>
      </p:sp>
    </p:spTree>
    <p:extLst>
      <p:ext uri="{BB962C8B-B14F-4D97-AF65-F5344CB8AC3E}">
        <p14:creationId xmlns:p14="http://schemas.microsoft.com/office/powerpoint/2010/main" val="36876434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Fristly, we investigate the overall adoption of ECN on the network, to measure this we report statistics of ECN negotiation under TCP under our sampled web server hosts as this provides the best means of comparison</a:t>
            </a:r>
          </a:p>
          <a:p>
            <a:endParaRPr lang="en-US">
              <a:cs typeface="Calibri"/>
            </a:endParaRPr>
          </a:p>
          <a:p>
            <a:r>
              <a:rPr lang="en-US">
                <a:cs typeface="Calibri"/>
              </a:rPr>
              <a:t>We found that 96% of IPv6 hosts sampled negotiated ECN</a:t>
            </a:r>
          </a:p>
          <a:p>
            <a:r>
              <a:rPr lang="en-US">
                <a:cs typeface="Calibri"/>
              </a:rPr>
              <a:t>Whilst 80% of sampled IPv4 hosts samples negotiated ECN</a:t>
            </a:r>
          </a:p>
          <a:p>
            <a:endParaRPr lang="en-US">
              <a:cs typeface="Calibri"/>
            </a:endParaRPr>
          </a:p>
          <a:p>
            <a:r>
              <a:rPr lang="en-US">
                <a:cs typeface="Calibri"/>
              </a:rPr>
              <a:t>When comparing these results to previous measurements, as shown on the diagram to the right, we find an apparent plateau in the growth of support for ECN,</a:t>
            </a:r>
          </a:p>
          <a:p>
            <a:r>
              <a:rPr lang="en-US">
                <a:cs typeface="Calibri"/>
              </a:rPr>
              <a:t>Under IPv6 this was to be expected, as nearly all hosts measured negotiated ECN</a:t>
            </a:r>
          </a:p>
          <a:p>
            <a:endParaRPr lang="en-US">
              <a:cs typeface="Calibri"/>
            </a:endParaRPr>
          </a:p>
          <a:p>
            <a:r>
              <a:rPr lang="en-US">
                <a:cs typeface="Calibri"/>
              </a:rPr>
              <a:t>However, under IPv4 we have a significant number of hosts that continue to not support ECN</a:t>
            </a:r>
          </a:p>
        </p:txBody>
      </p:sp>
      <p:sp>
        <p:nvSpPr>
          <p:cNvPr id="4" name="Slide Number Placeholder 3"/>
          <p:cNvSpPr>
            <a:spLocks noGrp="1"/>
          </p:cNvSpPr>
          <p:nvPr>
            <p:ph type="sldNum" sz="quarter" idx="5"/>
          </p:nvPr>
        </p:nvSpPr>
        <p:spPr/>
        <p:txBody>
          <a:bodyPr/>
          <a:lstStyle/>
          <a:p>
            <a:fld id="{0A35AB20-386A-4FB0-85FE-65F5A770F4CB}" type="slidenum">
              <a:rPr lang="en-GB"/>
              <a:t>9</a:t>
            </a:fld>
            <a:endParaRPr lang="en-GB"/>
          </a:p>
        </p:txBody>
      </p:sp>
    </p:spTree>
    <p:extLst>
      <p:ext uri="{BB962C8B-B14F-4D97-AF65-F5344CB8AC3E}">
        <p14:creationId xmlns:p14="http://schemas.microsoft.com/office/powerpoint/2010/main" val="1144969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11/04/2021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11/04/2021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11/04/2021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11/04/2021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11/04/2021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11/04/2021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11/04/2021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11/04/2021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11/04/2021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11/04/2021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11/04/2021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11/04/2021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customXml" Target="../ink/ink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8.png"/><Relationship Id="rId5" Type="http://schemas.openxmlformats.org/officeDocument/2006/relationships/image" Target="../media/image5.png"/><Relationship Id="rId15" Type="http://schemas.openxmlformats.org/officeDocument/2006/relationships/image" Target="../media/image10.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7.png"/><Relationship Id="rId14" Type="http://schemas.openxmlformats.org/officeDocument/2006/relationships/customXml" Target="../ink/ink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a:solidFill>
                  <a:srgbClr val="003865"/>
                </a:solidFill>
                <a:cs typeface="Calibri Light"/>
              </a:rPr>
              <a:t>Where is ECN stripped on the network?</a:t>
            </a:r>
          </a:p>
        </p:txBody>
      </p:sp>
      <p:sp>
        <p:nvSpPr>
          <p:cNvPr id="3" name="Subtitle 2"/>
          <p:cNvSpPr>
            <a:spLocks noGrp="1"/>
          </p:cNvSpPr>
          <p:nvPr>
            <p:ph type="subTitle" idx="1"/>
          </p:nvPr>
        </p:nvSpPr>
        <p:spPr/>
        <p:txBody>
          <a:bodyPr vert="horz" lIns="91440" tIns="45720" rIns="91440" bIns="45720" rtlCol="0" anchor="t">
            <a:normAutofit/>
          </a:bodyPr>
          <a:lstStyle/>
          <a:p>
            <a:r>
              <a:rPr lang="en-GB">
                <a:solidFill>
                  <a:srgbClr val="003865"/>
                </a:solidFill>
                <a:cs typeface="Calibri"/>
              </a:rPr>
              <a:t>Myles Lamb (2325727L)</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91F61-A7ED-4B5B-82EA-943332AD2D9E}"/>
              </a:ext>
            </a:extLst>
          </p:cNvPr>
          <p:cNvSpPr>
            <a:spLocks noGrp="1"/>
          </p:cNvSpPr>
          <p:nvPr>
            <p:ph type="title"/>
          </p:nvPr>
        </p:nvSpPr>
        <p:spPr/>
        <p:txBody>
          <a:bodyPr/>
          <a:lstStyle/>
          <a:p>
            <a:r>
              <a:rPr lang="en-GB">
                <a:solidFill>
                  <a:srgbClr val="003865"/>
                </a:solidFill>
                <a:ea typeface="+mj-lt"/>
                <a:cs typeface="+mj-lt"/>
              </a:rPr>
              <a:t>Where is ECN stripped on the network?</a:t>
            </a:r>
            <a:endParaRPr lang="en-US">
              <a:solidFill>
                <a:srgbClr val="003865"/>
              </a:solidFill>
            </a:endParaRPr>
          </a:p>
        </p:txBody>
      </p:sp>
      <p:sp>
        <p:nvSpPr>
          <p:cNvPr id="3" name="Content Placeholder 2">
            <a:extLst>
              <a:ext uri="{FF2B5EF4-FFF2-40B4-BE49-F238E27FC236}">
                <a16:creationId xmlns:a16="http://schemas.microsoft.com/office/drawing/2014/main" id="{3AF245F1-666C-4983-A77A-16FC0E7EC4F8}"/>
              </a:ext>
            </a:extLst>
          </p:cNvPr>
          <p:cNvSpPr>
            <a:spLocks noGrp="1"/>
          </p:cNvSpPr>
          <p:nvPr>
            <p:ph idx="1"/>
          </p:nvPr>
        </p:nvSpPr>
        <p:spPr>
          <a:xfrm>
            <a:off x="838200" y="1825625"/>
            <a:ext cx="6320010" cy="4757585"/>
          </a:xfrm>
        </p:spPr>
        <p:txBody>
          <a:bodyPr vert="horz" lIns="91440" tIns="45720" rIns="91440" bIns="45720" rtlCol="0" anchor="t">
            <a:normAutofit/>
          </a:bodyPr>
          <a:lstStyle/>
          <a:p>
            <a:r>
              <a:rPr lang="en-GB">
                <a:cs typeface="Calibri"/>
              </a:rPr>
              <a:t>Web servers from Alexa Top Sites</a:t>
            </a:r>
          </a:p>
          <a:p>
            <a:r>
              <a:rPr lang="en-GB">
                <a:cs typeface="Calibri"/>
              </a:rPr>
              <a:t>Traceroute using ECT(0) to hosts</a:t>
            </a:r>
          </a:p>
          <a:p>
            <a:r>
              <a:rPr lang="en-GB">
                <a:cs typeface="Calibri"/>
              </a:rPr>
              <a:t>ICMP responses inspected</a:t>
            </a:r>
          </a:p>
          <a:p>
            <a:r>
              <a:rPr lang="en-GB">
                <a:cs typeface="Calibri"/>
              </a:rPr>
              <a:t>Affects 8% of connections</a:t>
            </a:r>
            <a:endParaRPr lang="en-GB"/>
          </a:p>
          <a:p>
            <a:pPr lvl="1"/>
            <a:r>
              <a:rPr lang="en-GB">
                <a:cs typeface="Calibri"/>
              </a:rPr>
              <a:t>52% of modifications occurring on AS boundaries, lower than previous works</a:t>
            </a:r>
          </a:p>
          <a:p>
            <a:pPr lvl="1"/>
            <a:r>
              <a:rPr lang="en-GB">
                <a:cs typeface="Calibri"/>
              </a:rPr>
              <a:t>98.2% of network interfaces pass ECT(0) unmodified</a:t>
            </a:r>
          </a:p>
          <a:p>
            <a:r>
              <a:rPr lang="en-GB">
                <a:cs typeface="Calibri"/>
              </a:rPr>
              <a:t>One measurement location always clears on 1st hop</a:t>
            </a:r>
          </a:p>
        </p:txBody>
      </p:sp>
      <p:pic>
        <p:nvPicPr>
          <p:cNvPr id="7" name="Picture 7" descr="Chart, scatter chart&#10;&#10;Description automatically generated">
            <a:extLst>
              <a:ext uri="{FF2B5EF4-FFF2-40B4-BE49-F238E27FC236}">
                <a16:creationId xmlns:a16="http://schemas.microsoft.com/office/drawing/2014/main" id="{38FB871A-D395-420A-8798-765576DC7928}"/>
              </a:ext>
            </a:extLst>
          </p:cNvPr>
          <p:cNvPicPr>
            <a:picLocks noChangeAspect="1"/>
          </p:cNvPicPr>
          <p:nvPr/>
        </p:nvPicPr>
        <p:blipFill>
          <a:blip r:embed="rId3"/>
          <a:stretch>
            <a:fillRect/>
          </a:stretch>
        </p:blipFill>
        <p:spPr>
          <a:xfrm>
            <a:off x="7157910" y="1583627"/>
            <a:ext cx="4726751" cy="4671639"/>
          </a:xfrm>
          <a:prstGeom prst="rect">
            <a:avLst/>
          </a:prstGeom>
        </p:spPr>
      </p:pic>
    </p:spTree>
    <p:extLst>
      <p:ext uri="{BB962C8B-B14F-4D97-AF65-F5344CB8AC3E}">
        <p14:creationId xmlns:p14="http://schemas.microsoft.com/office/powerpoint/2010/main" val="3842615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F77A7-4AB7-4158-8A62-E16940FA2882}"/>
              </a:ext>
            </a:extLst>
          </p:cNvPr>
          <p:cNvSpPr>
            <a:spLocks noGrp="1"/>
          </p:cNvSpPr>
          <p:nvPr>
            <p:ph type="title"/>
          </p:nvPr>
        </p:nvSpPr>
        <p:spPr/>
        <p:txBody>
          <a:bodyPr/>
          <a:lstStyle/>
          <a:p>
            <a:r>
              <a:rPr lang="en-GB">
                <a:solidFill>
                  <a:srgbClr val="003865"/>
                </a:solidFill>
                <a:cs typeface="Calibri Light"/>
              </a:rPr>
              <a:t>ECT Removal Under </a:t>
            </a:r>
            <a:r>
              <a:rPr lang="en-GB" err="1">
                <a:solidFill>
                  <a:srgbClr val="003865"/>
                </a:solidFill>
                <a:cs typeface="Calibri Light"/>
              </a:rPr>
              <a:t>Quic</a:t>
            </a:r>
            <a:endParaRPr lang="en-GB" err="1">
              <a:solidFill>
                <a:srgbClr val="003865"/>
              </a:solidFill>
            </a:endParaRPr>
          </a:p>
        </p:txBody>
      </p:sp>
      <p:sp>
        <p:nvSpPr>
          <p:cNvPr id="3" name="Content Placeholder 2">
            <a:extLst>
              <a:ext uri="{FF2B5EF4-FFF2-40B4-BE49-F238E27FC236}">
                <a16:creationId xmlns:a16="http://schemas.microsoft.com/office/drawing/2014/main" id="{901900BA-D4FB-4C42-BBED-FA69AA711D7F}"/>
              </a:ext>
            </a:extLst>
          </p:cNvPr>
          <p:cNvSpPr>
            <a:spLocks noGrp="1"/>
          </p:cNvSpPr>
          <p:nvPr>
            <p:ph idx="1"/>
          </p:nvPr>
        </p:nvSpPr>
        <p:spPr/>
        <p:txBody>
          <a:bodyPr vert="horz" lIns="91440" tIns="45720" rIns="91440" bIns="45720" rtlCol="0" anchor="t">
            <a:normAutofit/>
          </a:bodyPr>
          <a:lstStyle/>
          <a:p>
            <a:r>
              <a:rPr lang="en-GB">
                <a:cs typeface="Calibri"/>
              </a:rPr>
              <a:t>Subset of web servers identified supporting </a:t>
            </a:r>
            <a:r>
              <a:rPr lang="en-GB" err="1">
                <a:cs typeface="Calibri"/>
              </a:rPr>
              <a:t>Quic</a:t>
            </a:r>
            <a:r>
              <a:rPr lang="en-GB">
                <a:cs typeface="Calibri"/>
              </a:rPr>
              <a:t> (205 hosts)</a:t>
            </a:r>
          </a:p>
          <a:p>
            <a:r>
              <a:rPr lang="en-GB">
                <a:cs typeface="Calibri"/>
              </a:rPr>
              <a:t>8.5% connections experience ECT removal</a:t>
            </a:r>
          </a:p>
          <a:p>
            <a:pPr lvl="1"/>
            <a:r>
              <a:rPr lang="en-GB">
                <a:cs typeface="Calibri"/>
              </a:rPr>
              <a:t>Comparable to TCP</a:t>
            </a:r>
          </a:p>
          <a:p>
            <a:pPr lvl="1"/>
            <a:r>
              <a:rPr lang="en-GB">
                <a:cs typeface="Calibri"/>
              </a:rPr>
              <a:t>Generally occurring on AS boundaries</a:t>
            </a:r>
          </a:p>
          <a:p>
            <a:r>
              <a:rPr lang="en-GB">
                <a:cs typeface="Calibri"/>
              </a:rPr>
              <a:t>No specific inhibitors to ECN deployment specific to </a:t>
            </a:r>
            <a:r>
              <a:rPr lang="en-GB" err="1">
                <a:cs typeface="Calibri"/>
              </a:rPr>
              <a:t>Quic</a:t>
            </a:r>
            <a:endParaRPr lang="en-GB">
              <a:cs typeface="Calibri"/>
            </a:endParaRPr>
          </a:p>
          <a:p>
            <a:pPr lvl="1"/>
            <a:r>
              <a:rPr lang="en-GB">
                <a:cs typeface="Calibri"/>
              </a:rPr>
              <a:t>Although, no hosts negotiated ECN under ietf-draft-29</a:t>
            </a:r>
          </a:p>
        </p:txBody>
      </p:sp>
    </p:spTree>
    <p:extLst>
      <p:ext uri="{BB962C8B-B14F-4D97-AF65-F5344CB8AC3E}">
        <p14:creationId xmlns:p14="http://schemas.microsoft.com/office/powerpoint/2010/main" val="2954797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91F61-A7ED-4B5B-82EA-943332AD2D9E}"/>
              </a:ext>
            </a:extLst>
          </p:cNvPr>
          <p:cNvSpPr>
            <a:spLocks noGrp="1"/>
          </p:cNvSpPr>
          <p:nvPr>
            <p:ph type="title"/>
          </p:nvPr>
        </p:nvSpPr>
        <p:spPr/>
        <p:txBody>
          <a:bodyPr/>
          <a:lstStyle/>
          <a:p>
            <a:r>
              <a:rPr lang="en-GB">
                <a:solidFill>
                  <a:srgbClr val="003865"/>
                </a:solidFill>
                <a:ea typeface="+mj-lt"/>
                <a:cs typeface="+mj-lt"/>
              </a:rPr>
              <a:t>IP Version Dependant Remarking</a:t>
            </a:r>
            <a:endParaRPr lang="en-US">
              <a:solidFill>
                <a:srgbClr val="003865"/>
              </a:solidFill>
            </a:endParaRPr>
          </a:p>
        </p:txBody>
      </p:sp>
      <p:sp>
        <p:nvSpPr>
          <p:cNvPr id="3" name="Content Placeholder 2">
            <a:extLst>
              <a:ext uri="{FF2B5EF4-FFF2-40B4-BE49-F238E27FC236}">
                <a16:creationId xmlns:a16="http://schemas.microsoft.com/office/drawing/2014/main" id="{3AF245F1-666C-4983-A77A-16FC0E7EC4F8}"/>
              </a:ext>
            </a:extLst>
          </p:cNvPr>
          <p:cNvSpPr>
            <a:spLocks noGrp="1"/>
          </p:cNvSpPr>
          <p:nvPr>
            <p:ph idx="1"/>
          </p:nvPr>
        </p:nvSpPr>
        <p:spPr>
          <a:xfrm>
            <a:off x="838200" y="1825625"/>
            <a:ext cx="6320010" cy="3312026"/>
          </a:xfrm>
        </p:spPr>
        <p:txBody>
          <a:bodyPr vert="horz" lIns="91440" tIns="45720" rIns="91440" bIns="45720" rtlCol="0" anchor="t">
            <a:noAutofit/>
          </a:bodyPr>
          <a:lstStyle/>
          <a:p>
            <a:r>
              <a:rPr lang="en-GB">
                <a:cs typeface="Calibri"/>
              </a:rPr>
              <a:t>Basic matching employed on web servers identifying dual stack hosts</a:t>
            </a:r>
          </a:p>
          <a:p>
            <a:r>
              <a:rPr lang="en-GB">
                <a:cs typeface="Calibri"/>
              </a:rPr>
              <a:t>Counting paths that experience ECT removal within identified hosts</a:t>
            </a:r>
          </a:p>
          <a:p>
            <a:r>
              <a:rPr lang="en-GB">
                <a:cs typeface="Calibri"/>
              </a:rPr>
              <a:t>IPv4 paths more exposed to destructive ECN remarking</a:t>
            </a:r>
          </a:p>
          <a:p>
            <a:r>
              <a:rPr lang="en-GB">
                <a:cs typeface="Calibri"/>
              </a:rPr>
              <a:t>Under IPv6 DSCP+ECN always set to zero on destructive hop</a:t>
            </a:r>
          </a:p>
          <a:p>
            <a:pPr marL="457200" lvl="1" indent="0">
              <a:buNone/>
            </a:pPr>
            <a:endParaRPr lang="en-GB" sz="2000">
              <a:cs typeface="Calibri"/>
            </a:endParaRPr>
          </a:p>
        </p:txBody>
      </p:sp>
      <p:pic>
        <p:nvPicPr>
          <p:cNvPr id="4" name="Picture 4" descr="Table&#10;&#10;Description automatically generated">
            <a:extLst>
              <a:ext uri="{FF2B5EF4-FFF2-40B4-BE49-F238E27FC236}">
                <a16:creationId xmlns:a16="http://schemas.microsoft.com/office/drawing/2014/main" id="{360A9517-C97F-4EE2-91A4-D995B572E299}"/>
              </a:ext>
            </a:extLst>
          </p:cNvPr>
          <p:cNvPicPr>
            <a:picLocks noChangeAspect="1"/>
          </p:cNvPicPr>
          <p:nvPr/>
        </p:nvPicPr>
        <p:blipFill>
          <a:blip r:embed="rId3"/>
          <a:stretch>
            <a:fillRect/>
          </a:stretch>
        </p:blipFill>
        <p:spPr>
          <a:xfrm>
            <a:off x="7290547" y="1710946"/>
            <a:ext cx="4435288" cy="2774960"/>
          </a:xfrm>
          <a:prstGeom prst="rect">
            <a:avLst/>
          </a:prstGeom>
        </p:spPr>
      </p:pic>
    </p:spTree>
    <p:extLst>
      <p:ext uri="{BB962C8B-B14F-4D97-AF65-F5344CB8AC3E}">
        <p14:creationId xmlns:p14="http://schemas.microsoft.com/office/powerpoint/2010/main" val="874948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91F61-A7ED-4B5B-82EA-943332AD2D9E}"/>
              </a:ext>
            </a:extLst>
          </p:cNvPr>
          <p:cNvSpPr>
            <a:spLocks noGrp="1"/>
          </p:cNvSpPr>
          <p:nvPr>
            <p:ph type="title"/>
          </p:nvPr>
        </p:nvSpPr>
        <p:spPr/>
        <p:txBody>
          <a:bodyPr/>
          <a:lstStyle/>
          <a:p>
            <a:r>
              <a:rPr lang="en-GB">
                <a:solidFill>
                  <a:srgbClr val="003865"/>
                </a:solidFill>
                <a:ea typeface="+mj-lt"/>
                <a:cs typeface="+mj-lt"/>
              </a:rPr>
              <a:t>Transport Dependant Remarking</a:t>
            </a:r>
            <a:endParaRPr lang="en-US">
              <a:solidFill>
                <a:srgbClr val="003865"/>
              </a:solidFill>
            </a:endParaRPr>
          </a:p>
        </p:txBody>
      </p:sp>
      <p:sp>
        <p:nvSpPr>
          <p:cNvPr id="3" name="Content Placeholder 2">
            <a:extLst>
              <a:ext uri="{FF2B5EF4-FFF2-40B4-BE49-F238E27FC236}">
                <a16:creationId xmlns:a16="http://schemas.microsoft.com/office/drawing/2014/main" id="{3AF245F1-666C-4983-A77A-16FC0E7EC4F8}"/>
              </a:ext>
            </a:extLst>
          </p:cNvPr>
          <p:cNvSpPr>
            <a:spLocks noGrp="1"/>
          </p:cNvSpPr>
          <p:nvPr>
            <p:ph idx="1"/>
          </p:nvPr>
        </p:nvSpPr>
        <p:spPr>
          <a:xfrm>
            <a:off x="838200" y="1825625"/>
            <a:ext cx="6320010" cy="4204446"/>
          </a:xfrm>
        </p:spPr>
        <p:txBody>
          <a:bodyPr vert="horz" lIns="91440" tIns="45720" rIns="91440" bIns="45720" rtlCol="0" anchor="t">
            <a:normAutofit/>
          </a:bodyPr>
          <a:lstStyle/>
          <a:p>
            <a:r>
              <a:rPr lang="en-GB">
                <a:cs typeface="Calibri"/>
              </a:rPr>
              <a:t>UDP + TCP probes to DNS resolvers</a:t>
            </a:r>
          </a:p>
          <a:p>
            <a:r>
              <a:rPr lang="en-GB">
                <a:cs typeface="Calibri"/>
              </a:rPr>
              <a:t>63% of traces indicate removal within the same network hop.</a:t>
            </a:r>
          </a:p>
          <a:p>
            <a:pPr lvl="1"/>
            <a:r>
              <a:rPr lang="en-GB">
                <a:cs typeface="Calibri"/>
              </a:rPr>
              <a:t>95% of traces within the same AS</a:t>
            </a:r>
          </a:p>
          <a:p>
            <a:r>
              <a:rPr lang="en-GB">
                <a:cs typeface="Calibri"/>
              </a:rPr>
              <a:t>One outlier clearing ECT on all UDP traffic but not TCP.</a:t>
            </a:r>
          </a:p>
          <a:p>
            <a:endParaRPr lang="en-GB">
              <a:cs typeface="Calibri"/>
            </a:endParaRPr>
          </a:p>
          <a:p>
            <a:endParaRPr lang="en-GB">
              <a:cs typeface="Calibri"/>
            </a:endParaRPr>
          </a:p>
          <a:p>
            <a:endParaRPr lang="en-GB">
              <a:cs typeface="Calibri"/>
            </a:endParaRPr>
          </a:p>
        </p:txBody>
      </p:sp>
      <p:pic>
        <p:nvPicPr>
          <p:cNvPr id="4" name="Picture 4" descr="Chart, scatter chart&#10;&#10;Description automatically generated">
            <a:extLst>
              <a:ext uri="{FF2B5EF4-FFF2-40B4-BE49-F238E27FC236}">
                <a16:creationId xmlns:a16="http://schemas.microsoft.com/office/drawing/2014/main" id="{023693D3-29A7-4837-BAC9-5519868E511F}"/>
              </a:ext>
            </a:extLst>
          </p:cNvPr>
          <p:cNvPicPr>
            <a:picLocks noChangeAspect="1"/>
          </p:cNvPicPr>
          <p:nvPr/>
        </p:nvPicPr>
        <p:blipFill>
          <a:blip r:embed="rId3"/>
          <a:stretch>
            <a:fillRect/>
          </a:stretch>
        </p:blipFill>
        <p:spPr>
          <a:xfrm>
            <a:off x="6968462" y="1688188"/>
            <a:ext cx="5150979" cy="3844131"/>
          </a:xfrm>
          <a:prstGeom prst="rect">
            <a:avLst/>
          </a:prstGeom>
        </p:spPr>
      </p:pic>
    </p:spTree>
    <p:extLst>
      <p:ext uri="{BB962C8B-B14F-4D97-AF65-F5344CB8AC3E}">
        <p14:creationId xmlns:p14="http://schemas.microsoft.com/office/powerpoint/2010/main" val="2923714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91F61-A7ED-4B5B-82EA-943332AD2D9E}"/>
              </a:ext>
            </a:extLst>
          </p:cNvPr>
          <p:cNvSpPr>
            <a:spLocks noGrp="1"/>
          </p:cNvSpPr>
          <p:nvPr>
            <p:ph type="title"/>
          </p:nvPr>
        </p:nvSpPr>
        <p:spPr/>
        <p:txBody>
          <a:bodyPr/>
          <a:lstStyle/>
          <a:p>
            <a:r>
              <a:rPr lang="en-GB">
                <a:solidFill>
                  <a:srgbClr val="003865"/>
                </a:solidFill>
                <a:ea typeface="+mj-lt"/>
                <a:cs typeface="+mj-lt"/>
              </a:rPr>
              <a:t>ECT Dependant remarking</a:t>
            </a:r>
            <a:endParaRPr lang="en-US">
              <a:solidFill>
                <a:srgbClr val="003865"/>
              </a:solidFill>
            </a:endParaRPr>
          </a:p>
        </p:txBody>
      </p:sp>
      <p:sp>
        <p:nvSpPr>
          <p:cNvPr id="4" name="Text Placeholder 3">
            <a:extLst>
              <a:ext uri="{FF2B5EF4-FFF2-40B4-BE49-F238E27FC236}">
                <a16:creationId xmlns:a16="http://schemas.microsoft.com/office/drawing/2014/main" id="{DA9428A4-4F23-428B-9088-AD7CEFCBA163}"/>
              </a:ext>
            </a:extLst>
          </p:cNvPr>
          <p:cNvSpPr>
            <a:spLocks noGrp="1"/>
          </p:cNvSpPr>
          <p:nvPr>
            <p:ph type="body" idx="1"/>
          </p:nvPr>
        </p:nvSpPr>
        <p:spPr/>
        <p:txBody>
          <a:bodyPr/>
          <a:lstStyle/>
          <a:p>
            <a:r>
              <a:rPr lang="en-GB">
                <a:cs typeface="Calibri"/>
              </a:rPr>
              <a:t>Instances of remarking</a:t>
            </a:r>
            <a:endParaRPr lang="en-GB"/>
          </a:p>
        </p:txBody>
      </p:sp>
      <p:sp>
        <p:nvSpPr>
          <p:cNvPr id="3" name="Content Placeholder 2">
            <a:extLst>
              <a:ext uri="{FF2B5EF4-FFF2-40B4-BE49-F238E27FC236}">
                <a16:creationId xmlns:a16="http://schemas.microsoft.com/office/drawing/2014/main" id="{3AF245F1-666C-4983-A77A-16FC0E7EC4F8}"/>
              </a:ext>
            </a:extLst>
          </p:cNvPr>
          <p:cNvSpPr>
            <a:spLocks noGrp="1"/>
          </p:cNvSpPr>
          <p:nvPr>
            <p:ph sz="half" idx="2"/>
          </p:nvPr>
        </p:nvSpPr>
        <p:spPr/>
        <p:txBody>
          <a:bodyPr vert="horz" lIns="91440" tIns="45720" rIns="91440" bIns="45720" rtlCol="0" anchor="t">
            <a:normAutofit/>
          </a:bodyPr>
          <a:lstStyle/>
          <a:p>
            <a:r>
              <a:rPr lang="en-GB">
                <a:cs typeface="Calibri"/>
              </a:rPr>
              <a:t>Collecting ECT(0), ECT(1), CE traces to web servers.</a:t>
            </a:r>
          </a:p>
          <a:p>
            <a:r>
              <a:rPr lang="en-GB">
                <a:cs typeface="Calibri"/>
              </a:rPr>
              <a:t>Around 8% of connections experience removal under each codepoint</a:t>
            </a:r>
          </a:p>
          <a:p>
            <a:endParaRPr lang="en-GB">
              <a:cs typeface="Calibri"/>
            </a:endParaRPr>
          </a:p>
          <a:p>
            <a:pPr lvl="1"/>
            <a:endParaRPr lang="en-GB">
              <a:cs typeface="Calibri"/>
            </a:endParaRPr>
          </a:p>
          <a:p>
            <a:endParaRPr lang="en-GB">
              <a:cs typeface="Calibri"/>
            </a:endParaRPr>
          </a:p>
        </p:txBody>
      </p:sp>
      <p:sp>
        <p:nvSpPr>
          <p:cNvPr id="5" name="Text Placeholder 4">
            <a:extLst>
              <a:ext uri="{FF2B5EF4-FFF2-40B4-BE49-F238E27FC236}">
                <a16:creationId xmlns:a16="http://schemas.microsoft.com/office/drawing/2014/main" id="{0EA0F6DD-8F73-4BD2-A764-53FD90C5770F}"/>
              </a:ext>
            </a:extLst>
          </p:cNvPr>
          <p:cNvSpPr>
            <a:spLocks noGrp="1"/>
          </p:cNvSpPr>
          <p:nvPr>
            <p:ph type="body" sz="quarter" idx="3"/>
          </p:nvPr>
        </p:nvSpPr>
        <p:spPr/>
        <p:txBody>
          <a:bodyPr/>
          <a:lstStyle/>
          <a:p>
            <a:r>
              <a:rPr lang="en-GB">
                <a:cs typeface="Calibri"/>
              </a:rPr>
              <a:t>Remarking behaviour</a:t>
            </a:r>
            <a:endParaRPr lang="en-GB"/>
          </a:p>
        </p:txBody>
      </p:sp>
      <p:sp>
        <p:nvSpPr>
          <p:cNvPr id="6" name="Content Placeholder 5">
            <a:extLst>
              <a:ext uri="{FF2B5EF4-FFF2-40B4-BE49-F238E27FC236}">
                <a16:creationId xmlns:a16="http://schemas.microsoft.com/office/drawing/2014/main" id="{086D9188-15F8-44C2-BB01-D3916BC46EC4}"/>
              </a:ext>
            </a:extLst>
          </p:cNvPr>
          <p:cNvSpPr>
            <a:spLocks noGrp="1"/>
          </p:cNvSpPr>
          <p:nvPr>
            <p:ph sz="quarter" idx="4"/>
          </p:nvPr>
        </p:nvSpPr>
        <p:spPr/>
        <p:txBody>
          <a:bodyPr vert="horz" lIns="91440" tIns="45720" rIns="91440" bIns="45720" rtlCol="0" anchor="t">
            <a:normAutofit/>
          </a:bodyPr>
          <a:lstStyle/>
          <a:p>
            <a:r>
              <a:rPr lang="en-GB">
                <a:cs typeface="Calibri"/>
              </a:rPr>
              <a:t>Simple Zeroing DSCP+ECN</a:t>
            </a:r>
          </a:p>
          <a:p>
            <a:r>
              <a:rPr lang="en-GB">
                <a:cs typeface="Calibri"/>
              </a:rPr>
              <a:t>ECN zeroed + changed DSCP</a:t>
            </a:r>
          </a:p>
          <a:p>
            <a:r>
              <a:rPr lang="en-GB">
                <a:cs typeface="Calibri"/>
              </a:rPr>
              <a:t>Partial change of ECT codepoint</a:t>
            </a:r>
          </a:p>
        </p:txBody>
      </p:sp>
    </p:spTree>
    <p:extLst>
      <p:ext uri="{BB962C8B-B14F-4D97-AF65-F5344CB8AC3E}">
        <p14:creationId xmlns:p14="http://schemas.microsoft.com/office/powerpoint/2010/main" val="1219366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0D9AE-1315-4007-9D97-86816E87C3FA}"/>
              </a:ext>
            </a:extLst>
          </p:cNvPr>
          <p:cNvSpPr>
            <a:spLocks noGrp="1"/>
          </p:cNvSpPr>
          <p:nvPr>
            <p:ph type="title"/>
          </p:nvPr>
        </p:nvSpPr>
        <p:spPr/>
        <p:txBody>
          <a:bodyPr/>
          <a:lstStyle/>
          <a:p>
            <a:r>
              <a:rPr lang="en-GB">
                <a:solidFill>
                  <a:srgbClr val="003865"/>
                </a:solidFill>
                <a:cs typeface="Calibri Light"/>
              </a:rPr>
              <a:t>ECN on the reverse path</a:t>
            </a:r>
          </a:p>
        </p:txBody>
      </p:sp>
      <p:sp>
        <p:nvSpPr>
          <p:cNvPr id="3" name="Content Placeholder 2">
            <a:extLst>
              <a:ext uri="{FF2B5EF4-FFF2-40B4-BE49-F238E27FC236}">
                <a16:creationId xmlns:a16="http://schemas.microsoft.com/office/drawing/2014/main" id="{A8B74379-1F3E-4831-965C-1838769E2DD6}"/>
              </a:ext>
            </a:extLst>
          </p:cNvPr>
          <p:cNvSpPr>
            <a:spLocks noGrp="1"/>
          </p:cNvSpPr>
          <p:nvPr>
            <p:ph idx="1"/>
          </p:nvPr>
        </p:nvSpPr>
        <p:spPr>
          <a:xfrm>
            <a:off x="838200" y="1825625"/>
            <a:ext cx="4509248" cy="4351338"/>
          </a:xfrm>
        </p:spPr>
        <p:txBody>
          <a:bodyPr vert="horz" lIns="91440" tIns="45720" rIns="91440" bIns="45720" rtlCol="0" anchor="t">
            <a:normAutofit/>
          </a:bodyPr>
          <a:lstStyle/>
          <a:p>
            <a:r>
              <a:rPr lang="en-GB">
                <a:cs typeface="Calibri"/>
              </a:rPr>
              <a:t>Identified that some devices return ECT marked ICMP responses</a:t>
            </a:r>
          </a:p>
          <a:p>
            <a:pPr lvl="1"/>
            <a:r>
              <a:rPr lang="en-GB">
                <a:cs typeface="Calibri"/>
              </a:rPr>
              <a:t>70% of connections</a:t>
            </a:r>
          </a:p>
          <a:p>
            <a:r>
              <a:rPr lang="en-GB">
                <a:cs typeface="Calibri"/>
              </a:rPr>
              <a:t>RFC 1349 apparent root cause</a:t>
            </a:r>
          </a:p>
          <a:p>
            <a:pPr lvl="1"/>
            <a:r>
              <a:rPr lang="en-GB">
                <a:cs typeface="Calibri"/>
              </a:rPr>
              <a:t>Some ICMP responses should mimic </a:t>
            </a:r>
            <a:r>
              <a:rPr lang="en-GB" err="1">
                <a:cs typeface="Calibri"/>
              </a:rPr>
              <a:t>ToS</a:t>
            </a:r>
            <a:r>
              <a:rPr lang="en-GB">
                <a:cs typeface="Calibri"/>
              </a:rPr>
              <a:t> of source packet</a:t>
            </a:r>
          </a:p>
          <a:p>
            <a:r>
              <a:rPr lang="en-GB">
                <a:cs typeface="Calibri"/>
              </a:rPr>
              <a:t>Implications?</a:t>
            </a:r>
          </a:p>
          <a:p>
            <a:pPr lvl="1"/>
            <a:endParaRPr lang="en-GB">
              <a:cs typeface="Calibri"/>
            </a:endParaRPr>
          </a:p>
          <a:p>
            <a:pPr marL="457200" lvl="1" indent="0">
              <a:buNone/>
            </a:pPr>
            <a:endParaRPr lang="en-GB">
              <a:cs typeface="Calibri"/>
            </a:endParaRPr>
          </a:p>
        </p:txBody>
      </p:sp>
      <p:pic>
        <p:nvPicPr>
          <p:cNvPr id="5" name="Picture 5" descr="Diagram&#10;&#10;Description automatically generated">
            <a:extLst>
              <a:ext uri="{FF2B5EF4-FFF2-40B4-BE49-F238E27FC236}">
                <a16:creationId xmlns:a16="http://schemas.microsoft.com/office/drawing/2014/main" id="{A3E1DAC7-3023-4837-8540-D9325296A020}"/>
              </a:ext>
            </a:extLst>
          </p:cNvPr>
          <p:cNvPicPr>
            <a:picLocks noChangeAspect="1"/>
          </p:cNvPicPr>
          <p:nvPr/>
        </p:nvPicPr>
        <p:blipFill rotWithShape="1">
          <a:blip r:embed="rId3"/>
          <a:srcRect l="-316" t="6538" r="35703" b="-2308"/>
          <a:stretch/>
        </p:blipFill>
        <p:spPr>
          <a:xfrm>
            <a:off x="6091518" y="2038855"/>
            <a:ext cx="6105760" cy="3722008"/>
          </a:xfrm>
          <a:prstGeom prst="rect">
            <a:avLst/>
          </a:prstGeom>
        </p:spPr>
      </p:pic>
    </p:spTree>
    <p:extLst>
      <p:ext uri="{BB962C8B-B14F-4D97-AF65-F5344CB8AC3E}">
        <p14:creationId xmlns:p14="http://schemas.microsoft.com/office/powerpoint/2010/main" val="2600955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635D0-F299-4535-BA51-B94A825BB69F}"/>
              </a:ext>
            </a:extLst>
          </p:cNvPr>
          <p:cNvSpPr>
            <a:spLocks noGrp="1"/>
          </p:cNvSpPr>
          <p:nvPr>
            <p:ph type="title"/>
          </p:nvPr>
        </p:nvSpPr>
        <p:spPr/>
        <p:txBody>
          <a:bodyPr/>
          <a:lstStyle/>
          <a:p>
            <a:r>
              <a:rPr lang="en-GB">
                <a:solidFill>
                  <a:srgbClr val="003865"/>
                </a:solidFill>
                <a:cs typeface="Calibri Light"/>
              </a:rPr>
              <a:t>Conclusion</a:t>
            </a:r>
            <a:endParaRPr lang="en-GB">
              <a:solidFill>
                <a:srgbClr val="003865"/>
              </a:solidFill>
            </a:endParaRPr>
          </a:p>
        </p:txBody>
      </p:sp>
      <p:sp>
        <p:nvSpPr>
          <p:cNvPr id="3" name="Content Placeholder 2">
            <a:extLst>
              <a:ext uri="{FF2B5EF4-FFF2-40B4-BE49-F238E27FC236}">
                <a16:creationId xmlns:a16="http://schemas.microsoft.com/office/drawing/2014/main" id="{21CA5C8E-8139-46C6-937F-AF93A5BD9602}"/>
              </a:ext>
            </a:extLst>
          </p:cNvPr>
          <p:cNvSpPr>
            <a:spLocks noGrp="1"/>
          </p:cNvSpPr>
          <p:nvPr>
            <p:ph idx="1"/>
          </p:nvPr>
        </p:nvSpPr>
        <p:spPr/>
        <p:txBody>
          <a:bodyPr vert="horz" lIns="91440" tIns="45720" rIns="91440" bIns="45720" rtlCol="0" anchor="t">
            <a:normAutofit/>
          </a:bodyPr>
          <a:lstStyle/>
          <a:p>
            <a:r>
              <a:rPr lang="en-GB">
                <a:ea typeface="+mn-lt"/>
                <a:cs typeface="+mn-lt"/>
              </a:rPr>
              <a:t>ECN deployment appears to be plateauing</a:t>
            </a:r>
          </a:p>
          <a:p>
            <a:r>
              <a:rPr lang="en-GB">
                <a:cs typeface="Calibri"/>
              </a:rPr>
              <a:t>ECN remarking more common within IPv4 paths</a:t>
            </a:r>
            <a:endParaRPr lang="en-US">
              <a:cs typeface="Calibri"/>
            </a:endParaRPr>
          </a:p>
          <a:p>
            <a:r>
              <a:rPr lang="en-GB">
                <a:cs typeface="Calibri"/>
              </a:rPr>
              <a:t>Devices generally agnostic of transport substrate</a:t>
            </a:r>
          </a:p>
          <a:p>
            <a:r>
              <a:rPr lang="en-GB">
                <a:cs typeface="Calibri"/>
              </a:rPr>
              <a:t>ECT codepoint does not affect remarking behaviours</a:t>
            </a:r>
          </a:p>
          <a:p>
            <a:r>
              <a:rPr lang="en-GB">
                <a:cs typeface="Calibri"/>
              </a:rPr>
              <a:t>No immediate inhibitors of ECN deployment within </a:t>
            </a:r>
            <a:r>
              <a:rPr lang="en-GB" err="1">
                <a:cs typeface="Calibri"/>
              </a:rPr>
              <a:t>Quic</a:t>
            </a:r>
            <a:endParaRPr lang="en-GB">
              <a:cs typeface="Calibri"/>
            </a:endParaRPr>
          </a:p>
          <a:p>
            <a:endParaRPr lang="en-GB">
              <a:cs typeface="Calibri"/>
            </a:endParaRPr>
          </a:p>
          <a:p>
            <a:endParaRPr lang="en-GB">
              <a:cs typeface="Calibri"/>
            </a:endParaRPr>
          </a:p>
          <a:p>
            <a:endParaRPr lang="en-GB">
              <a:cs typeface="Calibri"/>
            </a:endParaRPr>
          </a:p>
          <a:p>
            <a:endParaRPr lang="en-GB">
              <a:cs typeface="Calibri"/>
            </a:endParaRPr>
          </a:p>
        </p:txBody>
      </p:sp>
    </p:spTree>
    <p:extLst>
      <p:ext uri="{BB962C8B-B14F-4D97-AF65-F5344CB8AC3E}">
        <p14:creationId xmlns:p14="http://schemas.microsoft.com/office/powerpoint/2010/main" val="3925728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635D0-F299-4535-BA51-B94A825BB69F}"/>
              </a:ext>
            </a:extLst>
          </p:cNvPr>
          <p:cNvSpPr>
            <a:spLocks noGrp="1"/>
          </p:cNvSpPr>
          <p:nvPr>
            <p:ph type="title"/>
          </p:nvPr>
        </p:nvSpPr>
        <p:spPr/>
        <p:txBody>
          <a:bodyPr/>
          <a:lstStyle/>
          <a:p>
            <a:r>
              <a:rPr lang="en-GB">
                <a:solidFill>
                  <a:srgbClr val="003865"/>
                </a:solidFill>
                <a:cs typeface="Calibri Light"/>
              </a:rPr>
              <a:t>Outline</a:t>
            </a:r>
            <a:endParaRPr lang="en-GB">
              <a:solidFill>
                <a:srgbClr val="003865"/>
              </a:solidFill>
            </a:endParaRPr>
          </a:p>
        </p:txBody>
      </p:sp>
      <p:sp>
        <p:nvSpPr>
          <p:cNvPr id="3" name="Content Placeholder 2">
            <a:extLst>
              <a:ext uri="{FF2B5EF4-FFF2-40B4-BE49-F238E27FC236}">
                <a16:creationId xmlns:a16="http://schemas.microsoft.com/office/drawing/2014/main" id="{21CA5C8E-8139-46C6-937F-AF93A5BD9602}"/>
              </a:ext>
            </a:extLst>
          </p:cNvPr>
          <p:cNvSpPr>
            <a:spLocks noGrp="1"/>
          </p:cNvSpPr>
          <p:nvPr>
            <p:ph idx="1"/>
          </p:nvPr>
        </p:nvSpPr>
        <p:spPr/>
        <p:txBody>
          <a:bodyPr vert="horz" lIns="91440" tIns="45720" rIns="91440" bIns="45720" rtlCol="0" anchor="t">
            <a:normAutofit/>
          </a:bodyPr>
          <a:lstStyle/>
          <a:p>
            <a:r>
              <a:rPr lang="en-GB">
                <a:cs typeface="Calibri"/>
              </a:rPr>
              <a:t>Background</a:t>
            </a:r>
            <a:endParaRPr lang="en-US"/>
          </a:p>
          <a:p>
            <a:r>
              <a:rPr lang="en-GB">
                <a:cs typeface="Calibri"/>
              </a:rPr>
              <a:t>Aims</a:t>
            </a:r>
          </a:p>
          <a:p>
            <a:r>
              <a:rPr lang="en-GB">
                <a:ea typeface="+mn-lt"/>
                <a:cs typeface="+mn-lt"/>
              </a:rPr>
              <a:t>Design</a:t>
            </a:r>
          </a:p>
          <a:p>
            <a:r>
              <a:rPr lang="en-GB">
                <a:cs typeface="Calibri"/>
              </a:rPr>
              <a:t>Implementation</a:t>
            </a:r>
          </a:p>
          <a:p>
            <a:r>
              <a:rPr lang="en-GB">
                <a:cs typeface="Calibri"/>
              </a:rPr>
              <a:t>Results</a:t>
            </a:r>
          </a:p>
          <a:p>
            <a:endParaRPr lang="en-GB">
              <a:cs typeface="Calibri"/>
            </a:endParaRPr>
          </a:p>
          <a:p>
            <a:endParaRPr lang="en-GB">
              <a:cs typeface="Calibri"/>
            </a:endParaRPr>
          </a:p>
          <a:p>
            <a:endParaRPr lang="en-GB">
              <a:cs typeface="Calibri"/>
            </a:endParaRPr>
          </a:p>
          <a:p>
            <a:endParaRPr lang="en-GB">
              <a:cs typeface="Calibri"/>
            </a:endParaRPr>
          </a:p>
        </p:txBody>
      </p:sp>
    </p:spTree>
    <p:extLst>
      <p:ext uri="{BB962C8B-B14F-4D97-AF65-F5344CB8AC3E}">
        <p14:creationId xmlns:p14="http://schemas.microsoft.com/office/powerpoint/2010/main" val="4018746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C3278-B3B2-4F5F-BB24-9F0306758B1F}"/>
              </a:ext>
            </a:extLst>
          </p:cNvPr>
          <p:cNvSpPr>
            <a:spLocks noGrp="1"/>
          </p:cNvSpPr>
          <p:nvPr>
            <p:ph type="title"/>
          </p:nvPr>
        </p:nvSpPr>
        <p:spPr/>
        <p:txBody>
          <a:bodyPr/>
          <a:lstStyle/>
          <a:p>
            <a:r>
              <a:rPr lang="en-GB">
                <a:solidFill>
                  <a:srgbClr val="003865"/>
                </a:solidFill>
                <a:ea typeface="+mj-lt"/>
                <a:cs typeface="+mj-lt"/>
              </a:rPr>
              <a:t>Explicit Congestion Notification (ECN)</a:t>
            </a:r>
            <a:endParaRPr lang="en-US">
              <a:solidFill>
                <a:srgbClr val="003865"/>
              </a:solidFill>
            </a:endParaRPr>
          </a:p>
        </p:txBody>
      </p:sp>
      <p:sp>
        <p:nvSpPr>
          <p:cNvPr id="3" name="Content Placeholder 2">
            <a:extLst>
              <a:ext uri="{FF2B5EF4-FFF2-40B4-BE49-F238E27FC236}">
                <a16:creationId xmlns:a16="http://schemas.microsoft.com/office/drawing/2014/main" id="{29AA78D3-0D35-41F2-8621-E51C512F206F}"/>
              </a:ext>
            </a:extLst>
          </p:cNvPr>
          <p:cNvSpPr>
            <a:spLocks noGrp="1"/>
          </p:cNvSpPr>
          <p:nvPr>
            <p:ph sz="half" idx="1"/>
          </p:nvPr>
        </p:nvSpPr>
        <p:spPr>
          <a:xfrm>
            <a:off x="838200" y="1825625"/>
            <a:ext cx="4364516" cy="4351338"/>
          </a:xfrm>
        </p:spPr>
        <p:txBody>
          <a:bodyPr vert="horz" lIns="91440" tIns="45720" rIns="91440" bIns="45720" rtlCol="0" anchor="t">
            <a:normAutofit/>
          </a:bodyPr>
          <a:lstStyle/>
          <a:p>
            <a:r>
              <a:rPr lang="en-GB" sz="2000">
                <a:cs typeface="Calibri"/>
              </a:rPr>
              <a:t>Introduced by RFC 3168, in 2001</a:t>
            </a:r>
          </a:p>
          <a:p>
            <a:r>
              <a:rPr lang="en-GB" sz="2000">
                <a:cs typeface="Calibri"/>
              </a:rPr>
              <a:t>Replaces two reserved bits of the Traffic Class byte</a:t>
            </a:r>
          </a:p>
          <a:p>
            <a:r>
              <a:rPr lang="en-GB" sz="2000">
                <a:cs typeface="Calibri"/>
              </a:rPr>
              <a:t>Four possible bit values</a:t>
            </a:r>
          </a:p>
          <a:p>
            <a:pPr lvl="1"/>
            <a:r>
              <a:rPr lang="en-GB" sz="1600">
                <a:cs typeface="Calibri"/>
              </a:rPr>
              <a:t>00 = Not ECN capable</a:t>
            </a:r>
          </a:p>
          <a:p>
            <a:pPr lvl="1"/>
            <a:r>
              <a:rPr lang="en-GB" sz="1600">
                <a:cs typeface="Calibri"/>
              </a:rPr>
              <a:t>01 = ECT(1)</a:t>
            </a:r>
          </a:p>
          <a:p>
            <a:pPr lvl="1"/>
            <a:r>
              <a:rPr lang="en-GB" sz="1600">
                <a:cs typeface="Calibri"/>
              </a:rPr>
              <a:t>10 = ECT(0)</a:t>
            </a:r>
          </a:p>
          <a:p>
            <a:pPr lvl="1"/>
            <a:r>
              <a:rPr lang="en-GB" sz="1600">
                <a:cs typeface="Calibri"/>
              </a:rPr>
              <a:t>11 = CE (congestion experienced)</a:t>
            </a:r>
          </a:p>
          <a:p>
            <a:r>
              <a:rPr lang="en-GB" sz="2000">
                <a:cs typeface="Calibri"/>
              </a:rPr>
              <a:t>Misconfigured devices have presented deployment issues</a:t>
            </a:r>
          </a:p>
        </p:txBody>
      </p:sp>
      <p:pic>
        <p:nvPicPr>
          <p:cNvPr id="7" name="Picture 7" descr="Text&#10;&#10;Description automatically generated">
            <a:extLst>
              <a:ext uri="{FF2B5EF4-FFF2-40B4-BE49-F238E27FC236}">
                <a16:creationId xmlns:a16="http://schemas.microsoft.com/office/drawing/2014/main" id="{9C3227E0-E37B-4E7D-86C3-DAD9B8187FA3}"/>
              </a:ext>
            </a:extLst>
          </p:cNvPr>
          <p:cNvPicPr>
            <a:picLocks noGrp="1" noChangeAspect="1"/>
          </p:cNvPicPr>
          <p:nvPr>
            <p:ph sz="half" idx="2"/>
          </p:nvPr>
        </p:nvPicPr>
        <p:blipFill>
          <a:blip r:embed="rId3"/>
          <a:stretch>
            <a:fillRect/>
          </a:stretch>
        </p:blipFill>
        <p:spPr>
          <a:xfrm>
            <a:off x="5285384" y="1826343"/>
            <a:ext cx="6448539" cy="2574101"/>
          </a:xfrm>
        </p:spPr>
      </p:pic>
    </p:spTree>
    <p:extLst>
      <p:ext uri="{BB962C8B-B14F-4D97-AF65-F5344CB8AC3E}">
        <p14:creationId xmlns:p14="http://schemas.microsoft.com/office/powerpoint/2010/main" val="55042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43622-9425-4353-8628-FEDE6EBE2E72}"/>
              </a:ext>
            </a:extLst>
          </p:cNvPr>
          <p:cNvSpPr>
            <a:spLocks noGrp="1"/>
          </p:cNvSpPr>
          <p:nvPr>
            <p:ph type="title"/>
          </p:nvPr>
        </p:nvSpPr>
        <p:spPr/>
        <p:txBody>
          <a:bodyPr/>
          <a:lstStyle/>
          <a:p>
            <a:r>
              <a:rPr lang="en-GB">
                <a:solidFill>
                  <a:srgbClr val="003865"/>
                </a:solidFill>
                <a:cs typeface="Calibri Light"/>
              </a:rPr>
              <a:t>Type of Service field</a:t>
            </a:r>
            <a:endParaRPr lang="en-GB">
              <a:solidFill>
                <a:srgbClr val="003865"/>
              </a:solidFill>
            </a:endParaRPr>
          </a:p>
        </p:txBody>
      </p:sp>
      <p:sp>
        <p:nvSpPr>
          <p:cNvPr id="3" name="Content Placeholder 2">
            <a:extLst>
              <a:ext uri="{FF2B5EF4-FFF2-40B4-BE49-F238E27FC236}">
                <a16:creationId xmlns:a16="http://schemas.microsoft.com/office/drawing/2014/main" id="{CC74A524-812E-46AE-9149-8AF8D7526EA3}"/>
              </a:ext>
            </a:extLst>
          </p:cNvPr>
          <p:cNvSpPr>
            <a:spLocks noGrp="1"/>
          </p:cNvSpPr>
          <p:nvPr>
            <p:ph idx="1"/>
          </p:nvPr>
        </p:nvSpPr>
        <p:spPr>
          <a:xfrm>
            <a:off x="838200" y="1825625"/>
            <a:ext cx="5335713" cy="4351338"/>
          </a:xfrm>
        </p:spPr>
        <p:txBody>
          <a:bodyPr vert="horz" lIns="91440" tIns="45720" rIns="91440" bIns="45720" rtlCol="0" anchor="t">
            <a:normAutofit/>
          </a:bodyPr>
          <a:lstStyle/>
          <a:p>
            <a:r>
              <a:rPr lang="en-GB">
                <a:cs typeface="Calibri"/>
              </a:rPr>
              <a:t>Bits that constitute the ECN field have served previous purposes</a:t>
            </a:r>
          </a:p>
          <a:p>
            <a:r>
              <a:rPr lang="en-GB">
                <a:cs typeface="Calibri"/>
              </a:rPr>
              <a:t>Devices implementing </a:t>
            </a:r>
            <a:r>
              <a:rPr lang="en-GB" err="1">
                <a:cs typeface="Calibri"/>
              </a:rPr>
              <a:t>ToS</a:t>
            </a:r>
            <a:r>
              <a:rPr lang="en-GB">
                <a:cs typeface="Calibri"/>
              </a:rPr>
              <a:t> may inadvertently destroy ECN signalling</a:t>
            </a:r>
          </a:p>
        </p:txBody>
      </p:sp>
      <p:sp>
        <p:nvSpPr>
          <p:cNvPr id="4" name="TextBox 3">
            <a:extLst>
              <a:ext uri="{FF2B5EF4-FFF2-40B4-BE49-F238E27FC236}">
                <a16:creationId xmlns:a16="http://schemas.microsoft.com/office/drawing/2014/main" id="{4B7AC6E6-927E-43E6-A1C0-6843D7C30D92}"/>
              </a:ext>
            </a:extLst>
          </p:cNvPr>
          <p:cNvSpPr txBox="1"/>
          <p:nvPr/>
        </p:nvSpPr>
        <p:spPr>
          <a:xfrm>
            <a:off x="8054939" y="2292848"/>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a:cs typeface="Calibri"/>
            </a:endParaRPr>
          </a:p>
        </p:txBody>
      </p:sp>
      <p:pic>
        <p:nvPicPr>
          <p:cNvPr id="5" name="Picture 5">
            <a:extLst>
              <a:ext uri="{FF2B5EF4-FFF2-40B4-BE49-F238E27FC236}">
                <a16:creationId xmlns:a16="http://schemas.microsoft.com/office/drawing/2014/main" id="{7D90943C-6948-4D0E-9031-0F934214FEFD}"/>
              </a:ext>
            </a:extLst>
          </p:cNvPr>
          <p:cNvPicPr>
            <a:picLocks noChangeAspect="1"/>
          </p:cNvPicPr>
          <p:nvPr/>
        </p:nvPicPr>
        <p:blipFill>
          <a:blip r:embed="rId3"/>
          <a:stretch>
            <a:fillRect/>
          </a:stretch>
        </p:blipFill>
        <p:spPr>
          <a:xfrm>
            <a:off x="7304183" y="1055272"/>
            <a:ext cx="3633730" cy="4416949"/>
          </a:xfrm>
          <a:prstGeom prst="rect">
            <a:avLst/>
          </a:prstGeom>
        </p:spPr>
      </p:pic>
    </p:spTree>
    <p:extLst>
      <p:ext uri="{BB962C8B-B14F-4D97-AF65-F5344CB8AC3E}">
        <p14:creationId xmlns:p14="http://schemas.microsoft.com/office/powerpoint/2010/main" val="768585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Diagram&#10;&#10;Description automatically generated">
            <a:extLst>
              <a:ext uri="{FF2B5EF4-FFF2-40B4-BE49-F238E27FC236}">
                <a16:creationId xmlns:a16="http://schemas.microsoft.com/office/drawing/2014/main" id="{9F66040D-1A11-4285-A5B5-2FB03463644E}"/>
              </a:ext>
            </a:extLst>
          </p:cNvPr>
          <p:cNvPicPr>
            <a:picLocks noChangeAspect="1"/>
          </p:cNvPicPr>
          <p:nvPr/>
        </p:nvPicPr>
        <p:blipFill>
          <a:blip r:embed="rId3"/>
          <a:stretch>
            <a:fillRect/>
          </a:stretch>
        </p:blipFill>
        <p:spPr>
          <a:xfrm>
            <a:off x="6101508" y="2458663"/>
            <a:ext cx="5873825" cy="2307902"/>
          </a:xfrm>
          <a:prstGeom prst="rect">
            <a:avLst/>
          </a:prstGeom>
        </p:spPr>
      </p:pic>
      <p:sp>
        <p:nvSpPr>
          <p:cNvPr id="2" name="Title 1">
            <a:extLst>
              <a:ext uri="{FF2B5EF4-FFF2-40B4-BE49-F238E27FC236}">
                <a16:creationId xmlns:a16="http://schemas.microsoft.com/office/drawing/2014/main" id="{EFBFF7EB-4DCA-43CB-9A2B-B83C1EA921C6}"/>
              </a:ext>
            </a:extLst>
          </p:cNvPr>
          <p:cNvSpPr>
            <a:spLocks noGrp="1"/>
          </p:cNvSpPr>
          <p:nvPr>
            <p:ph type="title"/>
          </p:nvPr>
        </p:nvSpPr>
        <p:spPr/>
        <p:txBody>
          <a:bodyPr/>
          <a:lstStyle/>
          <a:p>
            <a:r>
              <a:rPr lang="en-GB">
                <a:solidFill>
                  <a:srgbClr val="003865"/>
                </a:solidFill>
                <a:cs typeface="Calibri Light"/>
              </a:rPr>
              <a:t>How do we measure ECN traversal?</a:t>
            </a:r>
            <a:endParaRPr lang="en-GB">
              <a:solidFill>
                <a:srgbClr val="003865"/>
              </a:solidFill>
            </a:endParaRPr>
          </a:p>
        </p:txBody>
      </p:sp>
      <p:sp>
        <p:nvSpPr>
          <p:cNvPr id="3" name="Content Placeholder 2">
            <a:extLst>
              <a:ext uri="{FF2B5EF4-FFF2-40B4-BE49-F238E27FC236}">
                <a16:creationId xmlns:a16="http://schemas.microsoft.com/office/drawing/2014/main" id="{F77FF11A-12B0-4CF5-8A5C-43B72617DF7C}"/>
              </a:ext>
            </a:extLst>
          </p:cNvPr>
          <p:cNvSpPr>
            <a:spLocks noGrp="1"/>
          </p:cNvSpPr>
          <p:nvPr>
            <p:ph idx="1"/>
          </p:nvPr>
        </p:nvSpPr>
        <p:spPr>
          <a:xfrm>
            <a:off x="778267" y="1825625"/>
            <a:ext cx="5713154" cy="4351338"/>
          </a:xfrm>
        </p:spPr>
        <p:txBody>
          <a:bodyPr vert="horz" lIns="91440" tIns="45720" rIns="91440" bIns="45720" rtlCol="0" anchor="t">
            <a:normAutofit/>
          </a:bodyPr>
          <a:lstStyle/>
          <a:p>
            <a:r>
              <a:rPr lang="en-GB">
                <a:cs typeface="Calibri"/>
              </a:rPr>
              <a:t>RFC 792 defines ICMP quotations for time exceeded responses</a:t>
            </a:r>
          </a:p>
          <a:p>
            <a:pPr lvl="1"/>
            <a:r>
              <a:rPr lang="en-GB">
                <a:cs typeface="Calibri"/>
              </a:rPr>
              <a:t>IP header + first 8 bytes of originating payload</a:t>
            </a:r>
          </a:p>
          <a:p>
            <a:pPr lvl="1"/>
            <a:endParaRPr lang="en-GB">
              <a:cs typeface="Calibri"/>
            </a:endParaRPr>
          </a:p>
          <a:p>
            <a:r>
              <a:rPr lang="en-GB">
                <a:cs typeface="Calibri"/>
              </a:rPr>
              <a:t>Traceroute style utility</a:t>
            </a:r>
          </a:p>
          <a:p>
            <a:pPr lvl="1"/>
            <a:r>
              <a:rPr lang="en-GB">
                <a:cs typeface="Calibri"/>
              </a:rPr>
              <a:t>Path level visibility to ECN field</a:t>
            </a:r>
          </a:p>
          <a:p>
            <a:pPr lvl="1"/>
            <a:endParaRPr lang="en-GB">
              <a:cs typeface="Calibri"/>
            </a:endParaRPr>
          </a:p>
          <a:p>
            <a:r>
              <a:rPr lang="en-GB">
                <a:cs typeface="Calibri"/>
              </a:rPr>
              <a:t>May additionnally attribute to an Autonomous system</a:t>
            </a:r>
          </a:p>
        </p:txBody>
      </p:sp>
    </p:spTree>
    <p:extLst>
      <p:ext uri="{BB962C8B-B14F-4D97-AF65-F5344CB8AC3E}">
        <p14:creationId xmlns:p14="http://schemas.microsoft.com/office/powerpoint/2010/main" val="1980851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FD143-918B-4E1D-BDA4-6E807C2B1431}"/>
              </a:ext>
            </a:extLst>
          </p:cNvPr>
          <p:cNvSpPr>
            <a:spLocks noGrp="1"/>
          </p:cNvSpPr>
          <p:nvPr>
            <p:ph type="title"/>
          </p:nvPr>
        </p:nvSpPr>
        <p:spPr/>
        <p:txBody>
          <a:bodyPr/>
          <a:lstStyle/>
          <a:p>
            <a:r>
              <a:rPr lang="en-GB">
                <a:solidFill>
                  <a:srgbClr val="003865"/>
                </a:solidFill>
                <a:cs typeface="Calibri Light"/>
              </a:rPr>
              <a:t>Aims</a:t>
            </a:r>
            <a:endParaRPr lang="en-GB">
              <a:cs typeface="Calibri Light"/>
            </a:endParaRPr>
          </a:p>
        </p:txBody>
      </p:sp>
      <p:sp>
        <p:nvSpPr>
          <p:cNvPr id="3" name="Content Placeholder 2">
            <a:extLst>
              <a:ext uri="{FF2B5EF4-FFF2-40B4-BE49-F238E27FC236}">
                <a16:creationId xmlns:a16="http://schemas.microsoft.com/office/drawing/2014/main" id="{B11CDA8A-E85F-4C7C-80D9-F6611AAA09C4}"/>
              </a:ext>
            </a:extLst>
          </p:cNvPr>
          <p:cNvSpPr>
            <a:spLocks noGrp="1"/>
          </p:cNvSpPr>
          <p:nvPr>
            <p:ph idx="1"/>
          </p:nvPr>
        </p:nvSpPr>
        <p:spPr/>
        <p:txBody>
          <a:bodyPr vert="horz" lIns="91440" tIns="45720" rIns="91440" bIns="45720" rtlCol="0" anchor="t">
            <a:normAutofit/>
          </a:bodyPr>
          <a:lstStyle/>
          <a:p>
            <a:r>
              <a:rPr lang="en-GB">
                <a:ea typeface="+mn-lt"/>
                <a:cs typeface="+mn-lt"/>
              </a:rPr>
              <a:t>When devices remark packets, where does this happen?</a:t>
            </a:r>
            <a:endParaRPr lang="en-GB">
              <a:cs typeface="Calibri"/>
            </a:endParaRPr>
          </a:p>
          <a:p>
            <a:r>
              <a:rPr lang="en-GB">
                <a:cs typeface="Calibri"/>
              </a:rPr>
              <a:t>Are there deployment issues with ECN under Quic?</a:t>
            </a:r>
          </a:p>
          <a:p>
            <a:r>
              <a:rPr lang="en-GB">
                <a:cs typeface="Calibri"/>
              </a:rPr>
              <a:t>Are ECT codepoints equivalent under remarking?</a:t>
            </a:r>
            <a:endParaRPr lang="en-GB"/>
          </a:p>
          <a:p>
            <a:r>
              <a:rPr lang="en-GB">
                <a:cs typeface="Calibri"/>
              </a:rPr>
              <a:t>Do IP versions exhibit different marking behaviours?</a:t>
            </a:r>
          </a:p>
          <a:p>
            <a:r>
              <a:rPr lang="en-GB">
                <a:cs typeface="Calibri"/>
              </a:rPr>
              <a:t>Do Transport protocols influence modifications?</a:t>
            </a:r>
          </a:p>
          <a:p>
            <a:endParaRPr lang="en-GB">
              <a:cs typeface="Calibri"/>
            </a:endParaRPr>
          </a:p>
        </p:txBody>
      </p:sp>
    </p:spTree>
    <p:extLst>
      <p:ext uri="{BB962C8B-B14F-4D97-AF65-F5344CB8AC3E}">
        <p14:creationId xmlns:p14="http://schemas.microsoft.com/office/powerpoint/2010/main" val="3190149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D69AE-493D-4962-B552-3E01EE3880AB}"/>
              </a:ext>
            </a:extLst>
          </p:cNvPr>
          <p:cNvSpPr>
            <a:spLocks noGrp="1"/>
          </p:cNvSpPr>
          <p:nvPr>
            <p:ph type="title"/>
          </p:nvPr>
        </p:nvSpPr>
        <p:spPr/>
        <p:txBody>
          <a:bodyPr/>
          <a:lstStyle/>
          <a:p>
            <a:r>
              <a:rPr lang="en-GB">
                <a:solidFill>
                  <a:srgbClr val="003865"/>
                </a:solidFill>
                <a:cs typeface="Calibri Light"/>
              </a:rPr>
              <a:t>Methodology</a:t>
            </a:r>
            <a:endParaRPr lang="en-GB">
              <a:solidFill>
                <a:srgbClr val="003865"/>
              </a:solidFill>
            </a:endParaRPr>
          </a:p>
        </p:txBody>
      </p:sp>
      <p:pic>
        <p:nvPicPr>
          <p:cNvPr id="5" name="Picture 5">
            <a:extLst>
              <a:ext uri="{FF2B5EF4-FFF2-40B4-BE49-F238E27FC236}">
                <a16:creationId xmlns:a16="http://schemas.microsoft.com/office/drawing/2014/main" id="{9C2EF4C4-922F-4F3C-8984-EFBD2FC278B2}"/>
              </a:ext>
            </a:extLst>
          </p:cNvPr>
          <p:cNvPicPr>
            <a:picLocks noGrp="1" noChangeAspect="1"/>
          </p:cNvPicPr>
          <p:nvPr>
            <p:ph idx="1"/>
          </p:nvPr>
        </p:nvPicPr>
        <p:blipFill>
          <a:blip r:embed="rId3"/>
          <a:stretch>
            <a:fillRect/>
          </a:stretch>
        </p:blipFill>
        <p:spPr>
          <a:xfrm>
            <a:off x="5465284" y="1267457"/>
            <a:ext cx="6620396" cy="3998759"/>
          </a:xfrm>
        </p:spPr>
      </p:pic>
      <p:sp>
        <p:nvSpPr>
          <p:cNvPr id="6" name="TextBox 5">
            <a:extLst>
              <a:ext uri="{FF2B5EF4-FFF2-40B4-BE49-F238E27FC236}">
                <a16:creationId xmlns:a16="http://schemas.microsoft.com/office/drawing/2014/main" id="{F0A99AE4-B2F9-4CA0-9216-0DF0B1D399A9}"/>
              </a:ext>
            </a:extLst>
          </p:cNvPr>
          <p:cNvSpPr txBox="1"/>
          <p:nvPr/>
        </p:nvSpPr>
        <p:spPr>
          <a:xfrm>
            <a:off x="840954" y="1648857"/>
            <a:ext cx="5130186" cy="437042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2000">
                <a:cs typeface="Calibri"/>
              </a:rPr>
              <a:t>3 Host populations (3000 hosts in total)</a:t>
            </a:r>
          </a:p>
          <a:p>
            <a:pPr marL="742950" lvl="1" indent="-285750">
              <a:buFont typeface="Arial"/>
              <a:buChar char="•"/>
            </a:pPr>
            <a:r>
              <a:rPr lang="en-GB" sz="2000">
                <a:cs typeface="Calibri"/>
              </a:rPr>
              <a:t>DNS</a:t>
            </a:r>
          </a:p>
          <a:p>
            <a:pPr marL="742950" lvl="1" indent="-285750">
              <a:buFont typeface="Arial"/>
              <a:buChar char="•"/>
            </a:pPr>
            <a:r>
              <a:rPr lang="en-GB" sz="2000">
                <a:cs typeface="Calibri"/>
              </a:rPr>
              <a:t>NTP</a:t>
            </a:r>
          </a:p>
          <a:p>
            <a:pPr marL="742950" lvl="1" indent="-285750">
              <a:buFont typeface="Arial"/>
              <a:buChar char="•"/>
            </a:pPr>
            <a:r>
              <a:rPr lang="en-GB" sz="2000">
                <a:cs typeface="Calibri"/>
              </a:rPr>
              <a:t>Web servers</a:t>
            </a:r>
          </a:p>
          <a:p>
            <a:pPr marL="742950" lvl="1" indent="-285750">
              <a:buFont typeface="Arial"/>
              <a:buChar char="•"/>
            </a:pPr>
            <a:endParaRPr lang="en-GB" sz="2000">
              <a:cs typeface="Calibri"/>
            </a:endParaRPr>
          </a:p>
          <a:p>
            <a:pPr marL="285750" indent="-285750">
              <a:buFont typeface="Arial"/>
              <a:buChar char="•"/>
            </a:pPr>
            <a:r>
              <a:rPr lang="en-GB" sz="2000">
                <a:cs typeface="Calibri"/>
              </a:rPr>
              <a:t>Traceroute style probes under each ECT codepoint, and transport protocol</a:t>
            </a:r>
          </a:p>
          <a:p>
            <a:pPr marL="285750" indent="-285750">
              <a:buFont typeface="Arial"/>
              <a:buChar char="•"/>
            </a:pPr>
            <a:endParaRPr lang="en-GB" sz="2000">
              <a:cs typeface="Calibri"/>
            </a:endParaRPr>
          </a:p>
          <a:p>
            <a:pPr marL="285750" indent="-285750">
              <a:buFont typeface="Arial"/>
              <a:buChar char="•"/>
            </a:pPr>
            <a:r>
              <a:rPr lang="en-GB" sz="2000">
                <a:cs typeface="Calibri"/>
              </a:rPr>
              <a:t>Measured from 12 locations</a:t>
            </a:r>
          </a:p>
          <a:p>
            <a:pPr marL="742950" lvl="1" indent="-285750">
              <a:buFont typeface="Arial"/>
              <a:buChar char="•"/>
            </a:pPr>
            <a:r>
              <a:rPr lang="en-GB" sz="2000">
                <a:cs typeface="Calibri"/>
              </a:rPr>
              <a:t>AWS EC2 instances</a:t>
            </a:r>
          </a:p>
          <a:p>
            <a:pPr marL="742950" lvl="1" indent="-285750">
              <a:buFont typeface="Arial"/>
              <a:buChar char="•"/>
            </a:pPr>
            <a:r>
              <a:rPr lang="en-GB" sz="2000">
                <a:cs typeface="Calibri"/>
              </a:rPr>
              <a:t>Student Volunteers</a:t>
            </a:r>
          </a:p>
          <a:p>
            <a:pPr lvl="1"/>
            <a:endParaRPr lang="en-GB" sz="2000">
              <a:cs typeface="Calibri"/>
            </a:endParaRPr>
          </a:p>
          <a:p>
            <a:pPr marL="285750" indent="-285750">
              <a:buFont typeface="Arial"/>
              <a:buChar char="•"/>
            </a:pPr>
            <a:r>
              <a:rPr lang="en-GB" sz="2000">
                <a:cs typeface="Calibri"/>
              </a:rPr>
              <a:t>Several iterations over two weeks</a:t>
            </a:r>
          </a:p>
          <a:p>
            <a:endParaRPr lang="en-GB">
              <a:cs typeface="Calibri"/>
            </a:endParaRPr>
          </a:p>
        </p:txBody>
      </p:sp>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4544AF1F-C6B7-4644-8ED8-0FE341FA7B8C}"/>
                  </a:ext>
                </a:extLst>
              </p14:cNvPr>
              <p14:cNvContentPartPr/>
              <p14:nvPr/>
            </p14:nvContentPartPr>
            <p14:xfrm>
              <a:off x="8774746" y="3295440"/>
              <a:ext cx="438150" cy="200024"/>
            </p14:xfrm>
          </p:contentPart>
        </mc:Choice>
        <mc:Fallback xmlns="">
          <p:pic>
            <p:nvPicPr>
              <p:cNvPr id="7" name="Ink 6">
                <a:extLst>
                  <a:ext uri="{FF2B5EF4-FFF2-40B4-BE49-F238E27FC236}">
                    <a16:creationId xmlns:a16="http://schemas.microsoft.com/office/drawing/2014/main" id="{4544AF1F-C6B7-4644-8ED8-0FE341FA7B8C}"/>
                  </a:ext>
                </a:extLst>
              </p:cNvPr>
              <p:cNvPicPr/>
              <p:nvPr/>
            </p:nvPicPr>
            <p:blipFill>
              <a:blip r:embed="rId5"/>
              <a:stretch>
                <a:fillRect/>
              </a:stretch>
            </p:blipFill>
            <p:spPr>
              <a:xfrm>
                <a:off x="8756626" y="3277707"/>
                <a:ext cx="474028" cy="235135"/>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73E66812-F279-4AB4-B4AB-F77C2BEF1882}"/>
                  </a:ext>
                </a:extLst>
              </p14:cNvPr>
              <p14:cNvContentPartPr/>
              <p14:nvPr/>
            </p14:nvContentPartPr>
            <p14:xfrm>
              <a:off x="7176722" y="5066850"/>
              <a:ext cx="647699" cy="219074"/>
            </p14:xfrm>
          </p:contentPart>
        </mc:Choice>
        <mc:Fallback xmlns="">
          <p:pic>
            <p:nvPicPr>
              <p:cNvPr id="8" name="Ink 7">
                <a:extLst>
                  <a:ext uri="{FF2B5EF4-FFF2-40B4-BE49-F238E27FC236}">
                    <a16:creationId xmlns:a16="http://schemas.microsoft.com/office/drawing/2014/main" id="{73E66812-F279-4AB4-B4AB-F77C2BEF1882}"/>
                  </a:ext>
                </a:extLst>
              </p:cNvPr>
              <p:cNvPicPr/>
              <p:nvPr/>
            </p:nvPicPr>
            <p:blipFill>
              <a:blip r:embed="rId7"/>
              <a:stretch>
                <a:fillRect/>
              </a:stretch>
            </p:blipFill>
            <p:spPr>
              <a:xfrm>
                <a:off x="7158650" y="5049068"/>
                <a:ext cx="683481" cy="254282"/>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E2A73C53-9607-49EA-BF6F-0B4B0D8E63D2}"/>
                  </a:ext>
                </a:extLst>
              </p14:cNvPr>
              <p14:cNvContentPartPr/>
              <p14:nvPr/>
            </p14:nvContentPartPr>
            <p14:xfrm>
              <a:off x="10103970" y="5113048"/>
              <a:ext cx="619125" cy="152399"/>
            </p14:xfrm>
          </p:contentPart>
        </mc:Choice>
        <mc:Fallback xmlns="">
          <p:pic>
            <p:nvPicPr>
              <p:cNvPr id="9" name="Ink 8">
                <a:extLst>
                  <a:ext uri="{FF2B5EF4-FFF2-40B4-BE49-F238E27FC236}">
                    <a16:creationId xmlns:a16="http://schemas.microsoft.com/office/drawing/2014/main" id="{E2A73C53-9607-49EA-BF6F-0B4B0D8E63D2}"/>
                  </a:ext>
                </a:extLst>
              </p:cNvPr>
              <p:cNvPicPr/>
              <p:nvPr/>
            </p:nvPicPr>
            <p:blipFill>
              <a:blip r:embed="rId9"/>
              <a:stretch>
                <a:fillRect/>
              </a:stretch>
            </p:blipFill>
            <p:spPr>
              <a:xfrm>
                <a:off x="10085951" y="5094598"/>
                <a:ext cx="654802" cy="18893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9D0AD991-600E-4D91-9E83-0719C08B7F34}"/>
                  </a:ext>
                </a:extLst>
              </p14:cNvPr>
              <p14:cNvContentPartPr/>
              <p14:nvPr/>
            </p14:nvContentPartPr>
            <p14:xfrm>
              <a:off x="8397849" y="3149644"/>
              <a:ext cx="457199" cy="209549"/>
            </p14:xfrm>
          </p:contentPart>
        </mc:Choice>
        <mc:Fallback xmlns="">
          <p:pic>
            <p:nvPicPr>
              <p:cNvPr id="10" name="Ink 9">
                <a:extLst>
                  <a:ext uri="{FF2B5EF4-FFF2-40B4-BE49-F238E27FC236}">
                    <a16:creationId xmlns:a16="http://schemas.microsoft.com/office/drawing/2014/main" id="{9D0AD991-600E-4D91-9E83-0719C08B7F34}"/>
                  </a:ext>
                </a:extLst>
              </p:cNvPr>
              <p:cNvPicPr/>
              <p:nvPr/>
            </p:nvPicPr>
            <p:blipFill>
              <a:blip r:embed="rId11"/>
              <a:stretch>
                <a:fillRect/>
              </a:stretch>
            </p:blipFill>
            <p:spPr>
              <a:xfrm>
                <a:off x="8379792" y="3131764"/>
                <a:ext cx="492952" cy="244951"/>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573A2A07-5923-45D9-A2A0-559454596B53}"/>
                  </a:ext>
                </a:extLst>
              </p14:cNvPr>
              <p14:cNvContentPartPr/>
              <p14:nvPr/>
            </p14:nvContentPartPr>
            <p14:xfrm>
              <a:off x="6857999" y="5031036"/>
              <a:ext cx="409575" cy="180974"/>
            </p14:xfrm>
          </p:contentPart>
        </mc:Choice>
        <mc:Fallback xmlns="">
          <p:pic>
            <p:nvPicPr>
              <p:cNvPr id="11" name="Ink 10">
                <a:extLst>
                  <a:ext uri="{FF2B5EF4-FFF2-40B4-BE49-F238E27FC236}">
                    <a16:creationId xmlns:a16="http://schemas.microsoft.com/office/drawing/2014/main" id="{573A2A07-5923-45D9-A2A0-559454596B53}"/>
                  </a:ext>
                </a:extLst>
              </p:cNvPr>
              <p:cNvPicPr/>
              <p:nvPr/>
            </p:nvPicPr>
            <p:blipFill>
              <a:blip r:embed="rId13"/>
              <a:stretch>
                <a:fillRect/>
              </a:stretch>
            </p:blipFill>
            <p:spPr>
              <a:xfrm>
                <a:off x="6840129" y="5013363"/>
                <a:ext cx="444957" cy="215967"/>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D772F40A-AC1C-4E83-A69E-E85299310D98}"/>
                  </a:ext>
                </a:extLst>
              </p14:cNvPr>
              <p14:cNvContentPartPr/>
              <p14:nvPr/>
            </p14:nvContentPartPr>
            <p14:xfrm>
              <a:off x="10034634" y="5030655"/>
              <a:ext cx="619125" cy="266700"/>
            </p14:xfrm>
          </p:contentPart>
        </mc:Choice>
        <mc:Fallback xmlns="">
          <p:pic>
            <p:nvPicPr>
              <p:cNvPr id="12" name="Ink 11">
                <a:extLst>
                  <a:ext uri="{FF2B5EF4-FFF2-40B4-BE49-F238E27FC236}">
                    <a16:creationId xmlns:a16="http://schemas.microsoft.com/office/drawing/2014/main" id="{D772F40A-AC1C-4E83-A69E-E85299310D98}"/>
                  </a:ext>
                </a:extLst>
              </p:cNvPr>
              <p:cNvPicPr/>
              <p:nvPr/>
            </p:nvPicPr>
            <p:blipFill>
              <a:blip r:embed="rId15"/>
              <a:stretch>
                <a:fillRect/>
              </a:stretch>
            </p:blipFill>
            <p:spPr>
              <a:xfrm>
                <a:off x="10016730" y="5012756"/>
                <a:ext cx="654575" cy="302141"/>
              </a:xfrm>
              <a:prstGeom prst="rect">
                <a:avLst/>
              </a:prstGeom>
            </p:spPr>
          </p:pic>
        </mc:Fallback>
      </mc:AlternateContent>
      <p:sp>
        <p:nvSpPr>
          <p:cNvPr id="3" name="TextBox 2">
            <a:extLst>
              <a:ext uri="{FF2B5EF4-FFF2-40B4-BE49-F238E27FC236}">
                <a16:creationId xmlns:a16="http://schemas.microsoft.com/office/drawing/2014/main" id="{463D5AB3-FE9F-4744-B759-796C602F2416}"/>
              </a:ext>
            </a:extLst>
          </p:cNvPr>
          <p:cNvSpPr txBox="1"/>
          <p:nvPr/>
        </p:nvSpPr>
        <p:spPr>
          <a:xfrm>
            <a:off x="9632576" y="484766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Web servers</a:t>
            </a:r>
          </a:p>
        </p:txBody>
      </p:sp>
      <p:sp>
        <p:nvSpPr>
          <p:cNvPr id="13" name="TextBox 12">
            <a:extLst>
              <a:ext uri="{FF2B5EF4-FFF2-40B4-BE49-F238E27FC236}">
                <a16:creationId xmlns:a16="http://schemas.microsoft.com/office/drawing/2014/main" id="{7A9D2349-7E21-4034-BEF3-4D20577CE028}"/>
              </a:ext>
            </a:extLst>
          </p:cNvPr>
          <p:cNvSpPr txBox="1"/>
          <p:nvPr/>
        </p:nvSpPr>
        <p:spPr>
          <a:xfrm>
            <a:off x="6405283" y="4892488"/>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ea typeface="+mn-lt"/>
                <a:cs typeface="+mn-lt"/>
              </a:rPr>
              <a:t>DNS resolvers</a:t>
            </a:r>
          </a:p>
          <a:p>
            <a:endParaRPr lang="en-GB">
              <a:cs typeface="Calibri"/>
            </a:endParaRPr>
          </a:p>
        </p:txBody>
      </p:sp>
      <p:sp>
        <p:nvSpPr>
          <p:cNvPr id="14" name="TextBox 13">
            <a:extLst>
              <a:ext uri="{FF2B5EF4-FFF2-40B4-BE49-F238E27FC236}">
                <a16:creationId xmlns:a16="http://schemas.microsoft.com/office/drawing/2014/main" id="{B279E261-12D0-4864-87F3-3FB626CA2B9B}"/>
              </a:ext>
            </a:extLst>
          </p:cNvPr>
          <p:cNvSpPr txBox="1"/>
          <p:nvPr/>
        </p:nvSpPr>
        <p:spPr>
          <a:xfrm>
            <a:off x="8265459" y="296507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NTP Servers</a:t>
            </a:r>
          </a:p>
        </p:txBody>
      </p:sp>
    </p:spTree>
    <p:extLst>
      <p:ext uri="{BB962C8B-B14F-4D97-AF65-F5344CB8AC3E}">
        <p14:creationId xmlns:p14="http://schemas.microsoft.com/office/powerpoint/2010/main" val="43810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41681-E06B-4B01-A025-3B5A06457004}"/>
              </a:ext>
            </a:extLst>
          </p:cNvPr>
          <p:cNvSpPr>
            <a:spLocks noGrp="1"/>
          </p:cNvSpPr>
          <p:nvPr>
            <p:ph type="title"/>
          </p:nvPr>
        </p:nvSpPr>
        <p:spPr/>
        <p:txBody>
          <a:bodyPr/>
          <a:lstStyle/>
          <a:p>
            <a:r>
              <a:rPr lang="en-GB">
                <a:solidFill>
                  <a:srgbClr val="003865"/>
                </a:solidFill>
                <a:cs typeface="Calibri Light"/>
              </a:rPr>
              <a:t>Implementation</a:t>
            </a:r>
          </a:p>
        </p:txBody>
      </p:sp>
      <p:sp>
        <p:nvSpPr>
          <p:cNvPr id="3" name="Content Placeholder 2">
            <a:extLst>
              <a:ext uri="{FF2B5EF4-FFF2-40B4-BE49-F238E27FC236}">
                <a16:creationId xmlns:a16="http://schemas.microsoft.com/office/drawing/2014/main" id="{954498F6-864C-4F8A-A0B8-43E7B657F25A}"/>
              </a:ext>
            </a:extLst>
          </p:cNvPr>
          <p:cNvSpPr>
            <a:spLocks noGrp="1"/>
          </p:cNvSpPr>
          <p:nvPr>
            <p:ph sz="half" idx="1"/>
          </p:nvPr>
        </p:nvSpPr>
        <p:spPr/>
        <p:txBody>
          <a:bodyPr vert="horz" lIns="91440" tIns="45720" rIns="91440" bIns="45720" rtlCol="0" anchor="t">
            <a:normAutofit/>
          </a:bodyPr>
          <a:lstStyle/>
          <a:p>
            <a:r>
              <a:rPr lang="en-GB">
                <a:cs typeface="Calibri"/>
              </a:rPr>
              <a:t>Network analysis tool Implemented in C</a:t>
            </a:r>
          </a:p>
          <a:p>
            <a:r>
              <a:rPr lang="en-GB">
                <a:cs typeface="Calibri"/>
              </a:rPr>
              <a:t>Utilises</a:t>
            </a:r>
          </a:p>
          <a:p>
            <a:pPr lvl="1"/>
            <a:r>
              <a:rPr lang="en-GB">
                <a:cs typeface="Calibri"/>
              </a:rPr>
              <a:t>lsquic by LiteSpeed</a:t>
            </a:r>
          </a:p>
          <a:p>
            <a:pPr lvl="1"/>
            <a:r>
              <a:rPr lang="en-GB">
                <a:cs typeface="Calibri"/>
              </a:rPr>
              <a:t>libpcap</a:t>
            </a:r>
          </a:p>
          <a:p>
            <a:pPr lvl="1"/>
            <a:r>
              <a:rPr lang="en-GB">
                <a:cs typeface="Calibri"/>
              </a:rPr>
              <a:t>libnetfilter_queue</a:t>
            </a:r>
          </a:p>
          <a:p>
            <a:pPr lvl="1"/>
            <a:r>
              <a:rPr lang="en-GB">
                <a:cs typeface="Calibri"/>
              </a:rPr>
              <a:t>Various aspects of POSIX sockets</a:t>
            </a:r>
          </a:p>
        </p:txBody>
      </p:sp>
      <p:sp>
        <p:nvSpPr>
          <p:cNvPr id="4" name="Content Placeholder 3">
            <a:extLst>
              <a:ext uri="{FF2B5EF4-FFF2-40B4-BE49-F238E27FC236}">
                <a16:creationId xmlns:a16="http://schemas.microsoft.com/office/drawing/2014/main" id="{95129B6A-22BE-4835-A1A0-6E1613B178D0}"/>
              </a:ext>
            </a:extLst>
          </p:cNvPr>
          <p:cNvSpPr>
            <a:spLocks noGrp="1"/>
          </p:cNvSpPr>
          <p:nvPr>
            <p:ph sz="half" idx="2"/>
          </p:nvPr>
        </p:nvSpPr>
        <p:spPr/>
        <p:txBody>
          <a:bodyPr vert="horz" lIns="91440" tIns="45720" rIns="91440" bIns="45720" rtlCol="0" anchor="t">
            <a:normAutofit/>
          </a:bodyPr>
          <a:lstStyle/>
          <a:p>
            <a:r>
              <a:rPr lang="en-GB">
                <a:cs typeface="Calibri"/>
              </a:rPr>
              <a:t>Packer</a:t>
            </a:r>
          </a:p>
          <a:p>
            <a:pPr lvl="1"/>
            <a:r>
              <a:rPr lang="en-GB">
                <a:cs typeface="Calibri"/>
              </a:rPr>
              <a:t>Ubuntu Server 20.4 substrate</a:t>
            </a:r>
          </a:p>
          <a:p>
            <a:pPr lvl="1"/>
            <a:r>
              <a:rPr lang="en-GB">
                <a:cs typeface="Calibri"/>
              </a:rPr>
              <a:t>Distributed to VM locations</a:t>
            </a:r>
          </a:p>
          <a:p>
            <a:r>
              <a:rPr lang="en-GB">
                <a:cs typeface="Calibri"/>
              </a:rPr>
              <a:t>Terraform</a:t>
            </a:r>
          </a:p>
          <a:p>
            <a:pPr lvl="1"/>
            <a:r>
              <a:rPr lang="en-GB">
                <a:cs typeface="Calibri"/>
              </a:rPr>
              <a:t>Deployment configuration as a parameterised terraform module</a:t>
            </a:r>
          </a:p>
          <a:p>
            <a:r>
              <a:rPr lang="en-GB">
                <a:cs typeface="Calibri"/>
              </a:rPr>
              <a:t>Tool scheduled through cron</a:t>
            </a:r>
          </a:p>
          <a:p>
            <a:endParaRPr lang="en-GB">
              <a:cs typeface="Calibri"/>
            </a:endParaRPr>
          </a:p>
        </p:txBody>
      </p:sp>
    </p:spTree>
    <p:extLst>
      <p:ext uri="{BB962C8B-B14F-4D97-AF65-F5344CB8AC3E}">
        <p14:creationId xmlns:p14="http://schemas.microsoft.com/office/powerpoint/2010/main" val="1935024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7" descr="Chart&#10;&#10;Description automatically generated">
            <a:extLst>
              <a:ext uri="{FF2B5EF4-FFF2-40B4-BE49-F238E27FC236}">
                <a16:creationId xmlns:a16="http://schemas.microsoft.com/office/drawing/2014/main" id="{CC3EFFCD-9239-4CC6-AFFF-4DAC9819A200}"/>
              </a:ext>
            </a:extLst>
          </p:cNvPr>
          <p:cNvPicPr>
            <a:picLocks noGrp="1" noChangeAspect="1"/>
          </p:cNvPicPr>
          <p:nvPr>
            <p:ph idx="1"/>
          </p:nvPr>
        </p:nvPicPr>
        <p:blipFill>
          <a:blip r:embed="rId3"/>
          <a:stretch>
            <a:fillRect/>
          </a:stretch>
        </p:blipFill>
        <p:spPr>
          <a:xfrm>
            <a:off x="5206198" y="1108448"/>
            <a:ext cx="7035163" cy="5270220"/>
          </a:xfrm>
        </p:spPr>
      </p:pic>
      <p:sp>
        <p:nvSpPr>
          <p:cNvPr id="2" name="Title 1">
            <a:extLst>
              <a:ext uri="{FF2B5EF4-FFF2-40B4-BE49-F238E27FC236}">
                <a16:creationId xmlns:a16="http://schemas.microsoft.com/office/drawing/2014/main" id="{F76D05E6-78F3-47FA-9833-5CA0BC3616D7}"/>
              </a:ext>
            </a:extLst>
          </p:cNvPr>
          <p:cNvSpPr>
            <a:spLocks noGrp="1"/>
          </p:cNvSpPr>
          <p:nvPr>
            <p:ph type="title"/>
          </p:nvPr>
        </p:nvSpPr>
        <p:spPr/>
        <p:txBody>
          <a:bodyPr/>
          <a:lstStyle/>
          <a:p>
            <a:r>
              <a:rPr lang="en-GB">
                <a:solidFill>
                  <a:srgbClr val="003865"/>
                </a:solidFill>
                <a:cs typeface="Calibri Light"/>
              </a:rPr>
              <a:t>Trends in ECN adoption</a:t>
            </a:r>
            <a:endParaRPr lang="en-GB">
              <a:solidFill>
                <a:srgbClr val="003865"/>
              </a:solidFill>
            </a:endParaRPr>
          </a:p>
        </p:txBody>
      </p:sp>
      <p:sp>
        <p:nvSpPr>
          <p:cNvPr id="7" name="TextBox 6">
            <a:extLst>
              <a:ext uri="{FF2B5EF4-FFF2-40B4-BE49-F238E27FC236}">
                <a16:creationId xmlns:a16="http://schemas.microsoft.com/office/drawing/2014/main" id="{E0443724-B25E-4BAA-AC7B-82696C416469}"/>
              </a:ext>
            </a:extLst>
          </p:cNvPr>
          <p:cNvSpPr txBox="1"/>
          <p:nvPr/>
        </p:nvSpPr>
        <p:spPr>
          <a:xfrm>
            <a:off x="835959" y="2023782"/>
            <a:ext cx="4614582"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2000">
                <a:cs typeface="Calibri"/>
              </a:rPr>
              <a:t>96% negotiated ECN under IPv6</a:t>
            </a:r>
          </a:p>
          <a:p>
            <a:pPr marL="285750" indent="-285750">
              <a:buFont typeface="Arial"/>
              <a:buChar char="•"/>
            </a:pPr>
            <a:r>
              <a:rPr lang="en-GB" sz="2000">
                <a:cs typeface="Calibri"/>
              </a:rPr>
              <a:t>80% negotiated ECN under IPV4</a:t>
            </a:r>
          </a:p>
          <a:p>
            <a:pPr marL="285750" indent="-285750">
              <a:buFont typeface="Arial"/>
              <a:buChar char="•"/>
            </a:pPr>
            <a:r>
              <a:rPr lang="en-GB" sz="2000">
                <a:cs typeface="Calibri"/>
              </a:rPr>
              <a:t>Apparent plateau in growth of adoption under IPv4.</a:t>
            </a:r>
          </a:p>
        </p:txBody>
      </p:sp>
    </p:spTree>
    <p:extLst>
      <p:ext uri="{BB962C8B-B14F-4D97-AF65-F5344CB8AC3E}">
        <p14:creationId xmlns:p14="http://schemas.microsoft.com/office/powerpoint/2010/main" val="8688743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16</Slides>
  <Notes>16</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Where is ECN stripped on the network?</vt:lpstr>
      <vt:lpstr>Outline</vt:lpstr>
      <vt:lpstr>Explicit Congestion Notification (ECN)</vt:lpstr>
      <vt:lpstr>Type of Service field</vt:lpstr>
      <vt:lpstr>How do we measure ECN traversal?</vt:lpstr>
      <vt:lpstr>Aims</vt:lpstr>
      <vt:lpstr>Methodology</vt:lpstr>
      <vt:lpstr>Implementation</vt:lpstr>
      <vt:lpstr>Trends in ECN adoption</vt:lpstr>
      <vt:lpstr>Where is ECN stripped on the network?</vt:lpstr>
      <vt:lpstr>ECT Removal Under Quic</vt:lpstr>
      <vt:lpstr>IP Version Dependant Remarking</vt:lpstr>
      <vt:lpstr>Transport Dependant Remarking</vt:lpstr>
      <vt:lpstr>ECT Dependant remarking</vt:lpstr>
      <vt:lpstr>ECN on the reverse path</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2021-04-04T15:23:05Z</dcterms:created>
  <dcterms:modified xsi:type="dcterms:W3CDTF">2021-04-12T00:38:31Z</dcterms:modified>
</cp:coreProperties>
</file>