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256" r:id="rId2"/>
    <p:sldId id="312" r:id="rId3"/>
    <p:sldId id="313" r:id="rId4"/>
    <p:sldId id="258" r:id="rId5"/>
    <p:sldId id="261" r:id="rId6"/>
    <p:sldId id="259" r:id="rId7"/>
    <p:sldId id="296" r:id="rId8"/>
    <p:sldId id="297" r:id="rId9"/>
    <p:sldId id="298" r:id="rId10"/>
    <p:sldId id="300" r:id="rId11"/>
    <p:sldId id="301" r:id="rId12"/>
    <p:sldId id="318" r:id="rId13"/>
    <p:sldId id="321" r:id="rId14"/>
    <p:sldId id="324" r:id="rId15"/>
    <p:sldId id="322" r:id="rId16"/>
    <p:sldId id="323" r:id="rId17"/>
    <p:sldId id="307" r:id="rId18"/>
    <p:sldId id="302" r:id="rId19"/>
    <p:sldId id="306" r:id="rId20"/>
    <p:sldId id="309" r:id="rId21"/>
    <p:sldId id="310" r:id="rId22"/>
    <p:sldId id="320" r:id="rId23"/>
    <p:sldId id="311" r:id="rId24"/>
    <p:sldId id="319" r:id="rId25"/>
    <p:sldId id="265" r:id="rId26"/>
    <p:sldId id="314" r:id="rId27"/>
    <p:sldId id="325" r:id="rId28"/>
    <p:sldId id="315" r:id="rId29"/>
    <p:sldId id="316" r:id="rId30"/>
    <p:sldId id="317" r:id="rId31"/>
  </p:sldIdLst>
  <p:sldSz cx="9144000" cy="5143500" type="screen16x9"/>
  <p:notesSz cx="6858000" cy="9144000"/>
  <p:embeddedFontLst>
    <p:embeddedFont>
      <p:font typeface="Lora" panose="020B0604020202020204" charset="0"/>
      <p:regular r:id="rId33"/>
      <p:bold r:id="rId34"/>
      <p:italic r:id="rId35"/>
      <p:boldItalic r:id="rId36"/>
    </p:embeddedFont>
    <p:embeddedFont>
      <p:font typeface="Quattrocento San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1" autoAdjust="0"/>
  </p:normalViewPr>
  <p:slideViewPr>
    <p:cSldViewPr snapToGrid="0">
      <p:cViewPr varScale="1">
        <p:scale>
          <a:sx n="83" d="100"/>
          <a:sy n="83" d="100"/>
        </p:scale>
        <p:origin x="10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41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89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514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139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62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705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850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413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31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39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35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99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908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502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558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6572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39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29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370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365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344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2012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60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28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60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9" y="1325461"/>
            <a:ext cx="7157469" cy="1838227"/>
          </a:xfrm>
          <a:prstGeom prst="rect">
            <a:avLst/>
          </a:prstGeom>
        </p:spPr>
        <p:txBody>
          <a:bodyPr spcFirstLastPara="1" wrap="square" lIns="91425" tIns="91425" rIns="91425" bIns="91425" anchor="b" anchorCtr="0">
            <a:noAutofit/>
          </a:bodyPr>
          <a:lstStyle/>
          <a:p>
            <a:pPr lvl="0"/>
            <a:r>
              <a:rPr lang="en-US" sz="2800" dirty="0"/>
              <a:t>ATMOS (Autonomous Traffic Monitoring and Observing System): A </a:t>
            </a:r>
            <a:r>
              <a:rPr lang="en-PH" sz="2800" dirty="0">
                <a:highlight>
                  <a:schemeClr val="accent1"/>
                </a:highlight>
              </a:rPr>
              <a:t>Deep-Learning</a:t>
            </a:r>
            <a:r>
              <a:rPr lang="en-US" sz="2800" dirty="0"/>
              <a:t> Based Traffic Monitoring System using CCTV footage</a:t>
            </a:r>
            <a:endParaRPr sz="28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Safety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Efficient traffic networks also translate to safer commute and roads. With better road networks, we can significantly reduce the risk of accidents and hazards in roads.</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17089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Society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If the project is deployed successfully, especially in highly urbanized areas, it can help local governments to employ efficient routes, implement better policies, and plan effective road infrastructure projects. This could also provide road users with vital information that would help them understand traffic flow and interactions better, and consequently, navigate the roads better and more safely.</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6302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Different algorithms used by similar studies.</a:t>
            </a:r>
          </a:p>
          <a:p>
            <a:r>
              <a:rPr lang="en-US" dirty="0"/>
              <a:t>R-CNN (Region Convolutional Neural Network)</a:t>
            </a:r>
          </a:p>
          <a:p>
            <a:r>
              <a:rPr lang="en-US" dirty="0"/>
              <a:t>GMM (Gaussian Mixture Modelling)</a:t>
            </a:r>
          </a:p>
          <a:p>
            <a:r>
              <a:rPr lang="en-US" dirty="0"/>
              <a:t>YOLO (You Only Look Once)</a:t>
            </a:r>
          </a:p>
          <a:p>
            <a:r>
              <a:rPr lang="en-US" dirty="0"/>
              <a:t>SVM (Support Vector Machine)</a:t>
            </a:r>
          </a:p>
          <a:p>
            <a:r>
              <a:rPr lang="en-US" dirty="0"/>
              <a:t>SSD (Single Shot </a:t>
            </a:r>
            <a:r>
              <a:rPr lang="en-US" dirty="0" err="1"/>
              <a:t>MultiBox</a:t>
            </a:r>
            <a:r>
              <a:rPr lang="en-US" dirty="0"/>
              <a:t> Detector)</a:t>
            </a:r>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71150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A combination of shallow learning and deep learning techniques can also be used. A system developed by Adu-Gyamfi et al. (2017) separated object recognition to two tasks: localization and classification. Selective Search is used to localize region proposals.</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17080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dirty="0"/>
              <a:t>A study conducted by Zhang et al (2019), employed the Faster R-CNN algorithm. However, the frame rate achieved was only 12 fps and is therefore not appropriate for real-time deployment. Several techniques can be done to improve the speed of the model. However, the detection accuracy suffered at the expense of these attempts.</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94277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In another study (Al-</a:t>
            </a:r>
            <a:r>
              <a:rPr lang="en-US" dirty="0" err="1"/>
              <a:t>Ariny</a:t>
            </a:r>
            <a:r>
              <a:rPr lang="en-US" dirty="0"/>
              <a:t>, 2020), the algorithm used was an enhanced variation of the Faster R-CNN called the Mask R-CNN. This is a framework that was first discussed in 2017. The network adds a parallel channel to give a segmentation mask for each detected object in addition to the bounding-box and the class label.</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43306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dirty="0"/>
              <a:t>The YOLO approach can process images in real-time at a frame rate of up to 45 fps. Another paper (</a:t>
            </a:r>
            <a:r>
              <a:rPr lang="en-PH" dirty="0" err="1"/>
              <a:t>Kadim</a:t>
            </a:r>
            <a:r>
              <a:rPr lang="en-PH" dirty="0"/>
              <a:t> et al, 2020) showed that the YOLO model consistently achieved the highest accuracy and highest detection rate in all videos as compared to the other algorithm used which is SSD.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85090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a:t>Methodology</a:t>
            </a:r>
            <a:endParaRPr dirty="0"/>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Subtitle 2">
            <a:extLst>
              <a:ext uri="{FF2B5EF4-FFF2-40B4-BE49-F238E27FC236}">
                <a16:creationId xmlns:a16="http://schemas.microsoft.com/office/drawing/2014/main" id="{7F0ADEEB-4EB9-42C5-8273-2072BC84290B}"/>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68315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Framework</a:t>
            </a: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Text Placeholder 2">
            <a:extLst>
              <a:ext uri="{FF2B5EF4-FFF2-40B4-BE49-F238E27FC236}">
                <a16:creationId xmlns:a16="http://schemas.microsoft.com/office/drawing/2014/main" id="{648945B5-29B6-45A9-95BC-CB1F29D722A7}"/>
              </a:ext>
            </a:extLst>
          </p:cNvPr>
          <p:cNvSpPr>
            <a:spLocks noGrp="1"/>
          </p:cNvSpPr>
          <p:nvPr>
            <p:ph type="body" idx="1"/>
          </p:nvPr>
        </p:nvSpPr>
        <p:spPr/>
        <p:txBody>
          <a:bodyPr/>
          <a:lstStyle/>
          <a:p>
            <a:endParaRPr lang="en-PH"/>
          </a:p>
        </p:txBody>
      </p:sp>
      <p:sp>
        <p:nvSpPr>
          <p:cNvPr id="5" name="Text Placeholder 4">
            <a:extLst>
              <a:ext uri="{FF2B5EF4-FFF2-40B4-BE49-F238E27FC236}">
                <a16:creationId xmlns:a16="http://schemas.microsoft.com/office/drawing/2014/main" id="{A11CA329-0641-45F8-BDF6-66ED23F9B1FC}"/>
              </a:ext>
            </a:extLst>
          </p:cNvPr>
          <p:cNvSpPr>
            <a:spLocks noGrp="1"/>
          </p:cNvSpPr>
          <p:nvPr>
            <p:ph type="body" idx="2"/>
          </p:nvPr>
        </p:nvSpPr>
        <p:spPr/>
        <p:txBody>
          <a:bodyPr/>
          <a:lstStyle/>
          <a:p>
            <a:endParaRPr lang="en-PH"/>
          </a:p>
        </p:txBody>
      </p:sp>
      <p:sp>
        <p:nvSpPr>
          <p:cNvPr id="7" name="Text Placeholder 6">
            <a:extLst>
              <a:ext uri="{FF2B5EF4-FFF2-40B4-BE49-F238E27FC236}">
                <a16:creationId xmlns:a16="http://schemas.microsoft.com/office/drawing/2014/main" id="{30211F6B-DBCC-4CBB-9894-57D69FF7DEFB}"/>
              </a:ext>
            </a:extLst>
          </p:cNvPr>
          <p:cNvSpPr>
            <a:spLocks noGrp="1"/>
          </p:cNvSpPr>
          <p:nvPr>
            <p:ph type="body" idx="3"/>
          </p:nvPr>
        </p:nvSpPr>
        <p:spPr/>
        <p:txBody>
          <a:bodyPr/>
          <a:lstStyle/>
          <a:p>
            <a:endParaRPr lang="en-PH"/>
          </a:p>
        </p:txBody>
      </p:sp>
      <p:pic>
        <p:nvPicPr>
          <p:cNvPr id="8" name="Picture 7">
            <a:extLst>
              <a:ext uri="{FF2B5EF4-FFF2-40B4-BE49-F238E27FC236}">
                <a16:creationId xmlns:a16="http://schemas.microsoft.com/office/drawing/2014/main" id="{17496810-F8A0-44D2-AB32-EEE260B922E1}"/>
              </a:ext>
            </a:extLst>
          </p:cNvPr>
          <p:cNvPicPr>
            <a:picLocks noChangeAspect="1"/>
          </p:cNvPicPr>
          <p:nvPr/>
        </p:nvPicPr>
        <p:blipFill rotWithShape="1">
          <a:blip r:embed="rId3"/>
          <a:srcRect t="39294" b="38512"/>
          <a:stretch/>
        </p:blipFill>
        <p:spPr>
          <a:xfrm>
            <a:off x="0" y="2021099"/>
            <a:ext cx="9144000" cy="1141552"/>
          </a:xfrm>
          <a:prstGeom prst="rect">
            <a:avLst/>
          </a:prstGeom>
        </p:spPr>
      </p:pic>
    </p:spTree>
    <p:extLst>
      <p:ext uri="{BB962C8B-B14F-4D97-AF65-F5344CB8AC3E}">
        <p14:creationId xmlns:p14="http://schemas.microsoft.com/office/powerpoint/2010/main" val="417652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Image Acquisition and Pre-processing</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training and testing images will be collected from CCTV cameras detected for traffic surveillance. The footage will be cropped out to include only the segment or side of the road with frontal view of the vehicles.</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97094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apparent lack of comprehensive traffic flow and network analysis in the Philippines, which is crucial for urban planning and road infrastructure management is rather concerning. The most recent report of </a:t>
            </a:r>
            <a:r>
              <a:rPr lang="en-US" sz="2000" dirty="0" err="1"/>
              <a:t>Numbeo</a:t>
            </a:r>
            <a:r>
              <a:rPr lang="en-US" sz="2000" dirty="0"/>
              <a:t> published last January 2021 shows that the country scored 192.88 for the traffic index and 243.20 for the inefficiency index. </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83702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Localization and Detection</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model that will be used for the proposed method is the You Only Look Once version 3 or YOLOv3. YOLOv3 unifies the separate components of object detection (classification and localization) into a single neural network. A region of interest will be defined to avoid the multiple detection and counting of a single vehicle. Then, the each of the vehicles detected within the region will be associated with their respective individual trackers. This is to ensure that vehicles are consistently labeled within the tracking period.</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02094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Classification</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For each vehicle, the history of predicted classes within a time period (before it reaches the LOI) will be kept. The frequency of the detected classes will be recorded and updated in each frame. This will be done using the cumulative confidence value of the class starting from the moment the tracker is initialized. Then, the class with the highest frequency will be decided as the final vehicle class.</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64028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Classification</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Text Placeholder 2">
            <a:extLst>
              <a:ext uri="{FF2B5EF4-FFF2-40B4-BE49-F238E27FC236}">
                <a16:creationId xmlns:a16="http://schemas.microsoft.com/office/drawing/2014/main" id="{2463C73F-8530-4E3E-BF3F-B18E5D8882F2}"/>
              </a:ext>
            </a:extLst>
          </p:cNvPr>
          <p:cNvSpPr>
            <a:spLocks noGrp="1"/>
          </p:cNvSpPr>
          <p:nvPr>
            <p:ph type="body" idx="1"/>
          </p:nvPr>
        </p:nvSpPr>
        <p:spPr/>
        <p:txBody>
          <a:bodyPr/>
          <a:lstStyle/>
          <a:p>
            <a:endParaRPr lang="en-PH"/>
          </a:p>
        </p:txBody>
      </p:sp>
      <p:pic>
        <p:nvPicPr>
          <p:cNvPr id="5" name="Picture 4">
            <a:extLst>
              <a:ext uri="{FF2B5EF4-FFF2-40B4-BE49-F238E27FC236}">
                <a16:creationId xmlns:a16="http://schemas.microsoft.com/office/drawing/2014/main" id="{63A4A783-35E9-4E46-B94E-B7E6D19CB526}"/>
              </a:ext>
            </a:extLst>
          </p:cNvPr>
          <p:cNvPicPr>
            <a:picLocks noChangeAspect="1"/>
          </p:cNvPicPr>
          <p:nvPr/>
        </p:nvPicPr>
        <p:blipFill rotWithShape="1">
          <a:blip r:embed="rId3"/>
          <a:srcRect t="15152" b="15757"/>
          <a:stretch/>
        </p:blipFill>
        <p:spPr>
          <a:xfrm>
            <a:off x="542529" y="1500802"/>
            <a:ext cx="8058943" cy="3132000"/>
          </a:xfrm>
          <a:prstGeom prst="rect">
            <a:avLst/>
          </a:prstGeom>
        </p:spPr>
      </p:pic>
    </p:spTree>
    <p:extLst>
      <p:ext uri="{BB962C8B-B14F-4D97-AF65-F5344CB8AC3E}">
        <p14:creationId xmlns:p14="http://schemas.microsoft.com/office/powerpoint/2010/main" val="207625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Counting</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sz="2000" dirty="0"/>
              <a:t>The counting will be executed using a user defined region-of-interest virtual ROI and virtual line-of-interest (LOI). The ROI will be used to filter out vehicles that are outside the desired area of tracking from being detected. Once a vehicle crosses the LOI, the counter will be updated and incremented. To make sure that each vehicle is only counted once, counted vehicles will be indicated as “already counted”. The estimated overall vehicle volume will be quantified according to the weighted vehicle class. </a:t>
            </a:r>
            <a:endParaRPr sz="18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906192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Real-time Data Dashboard</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Aside from showing the classifications in the video feed, the real-time count and data will be reflected and published real-time in a web application/dashboard. Several visualizations such as bar (reflecting the vehicle count) and time-series (reflecting the vehicle count trend over time) charts will be published in the dashboard.</a:t>
            </a:r>
            <a:endParaRPr sz="18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48151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4294967295"/>
          </p:nvPr>
        </p:nvSpPr>
        <p:spPr>
          <a:xfrm>
            <a:off x="4361975" y="878850"/>
            <a:ext cx="4173000" cy="36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PH" sz="2000" b="1" dirty="0">
                <a:solidFill>
                  <a:schemeClr val="dk1"/>
                </a:solidFill>
                <a:latin typeface="Lora"/>
                <a:ea typeface="Lora"/>
                <a:cs typeface="Lora"/>
                <a:sym typeface="Lora"/>
              </a:rPr>
              <a:t>What is the </a:t>
            </a:r>
            <a:r>
              <a:rPr lang="en-PH" sz="2000" b="1" dirty="0">
                <a:solidFill>
                  <a:schemeClr val="dk1"/>
                </a:solidFill>
                <a:highlight>
                  <a:schemeClr val="accent1"/>
                </a:highlight>
                <a:latin typeface="Lora"/>
                <a:ea typeface="Lora"/>
                <a:cs typeface="Lora"/>
                <a:sym typeface="Lora"/>
              </a:rPr>
              <a:t>expected output?</a:t>
            </a:r>
            <a:endParaRPr sz="2000" b="1" dirty="0">
              <a:solidFill>
                <a:schemeClr val="dk1"/>
              </a:solidFill>
              <a:highlight>
                <a:schemeClr val="accent1"/>
              </a:highlight>
              <a:latin typeface="Lora"/>
              <a:ea typeface="Lora"/>
              <a:cs typeface="Lora"/>
              <a:sym typeface="Lora"/>
            </a:endParaRPr>
          </a:p>
          <a:p>
            <a:pPr marL="0" lvl="0" indent="0">
              <a:buNone/>
            </a:pPr>
            <a:r>
              <a:rPr lang="en" sz="2000" dirty="0"/>
              <a:t>A </a:t>
            </a:r>
            <a:r>
              <a:rPr lang="en-US" sz="2000" dirty="0"/>
              <a:t>Traffic Monitoring System that will analyze real-time traffic flow using CCTV footage to detect congestion.</a:t>
            </a:r>
            <a:endParaRPr sz="2000" dirty="0"/>
          </a:p>
        </p:txBody>
      </p:sp>
      <p:cxnSp>
        <p:nvCxnSpPr>
          <p:cNvPr id="185" name="Google Shape;185;p21"/>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pic>
        <p:nvPicPr>
          <p:cNvPr id="186" name="Google Shape;186;p21"/>
          <p:cNvPicPr preferRelativeResize="0"/>
          <p:nvPr/>
        </p:nvPicPr>
        <p:blipFill>
          <a:blip r:embed="rId3"/>
          <a:stretch>
            <a:fillRect/>
          </a:stretch>
        </p:blipFill>
        <p:spPr>
          <a:xfrm>
            <a:off x="389743" y="878850"/>
            <a:ext cx="3654000" cy="3654300"/>
          </a:xfrm>
          <a:prstGeom prst="ellipse">
            <a:avLst/>
          </a:prstGeom>
          <a:noFill/>
          <a:ln>
            <a:noFill/>
          </a:ln>
        </p:spPr>
      </p:pic>
      <p:sp>
        <p:nvSpPr>
          <p:cNvPr id="187" name="Google Shape;187;p21"/>
          <p:cNvSpPr/>
          <p:nvPr/>
        </p:nvSpPr>
        <p:spPr>
          <a:xfrm>
            <a:off x="625400" y="736700"/>
            <a:ext cx="790200" cy="79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1"/>
          <p:cNvGrpSpPr/>
          <p:nvPr/>
        </p:nvGrpSpPr>
        <p:grpSpPr>
          <a:xfrm>
            <a:off x="842317" y="975119"/>
            <a:ext cx="356204" cy="313212"/>
            <a:chOff x="1929775" y="320925"/>
            <a:chExt cx="423800" cy="372650"/>
          </a:xfrm>
        </p:grpSpPr>
        <p:sp>
          <p:nvSpPr>
            <p:cNvPr id="189" name="Google Shape;189;p2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896112"/>
            <a:ext cx="4186173" cy="435600"/>
          </a:xfrm>
          <a:prstGeom prst="rect">
            <a:avLst/>
          </a:prstGeom>
        </p:spPr>
        <p:txBody>
          <a:bodyPr spcFirstLastPara="1" wrap="square" lIns="91425" tIns="91425" rIns="91425" bIns="91425" anchor="ctr" anchorCtr="0">
            <a:noAutofit/>
          </a:bodyPr>
          <a:lstStyle/>
          <a:p>
            <a:r>
              <a:rPr lang="en-PH" sz="1500" dirty="0"/>
              <a:t>Changes/adjustments being considered</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sz="2800" dirty="0"/>
              <a:t>Holistic approach</a:t>
            </a:r>
          </a:p>
          <a:p>
            <a:r>
              <a:rPr lang="en-PH" sz="2800" dirty="0"/>
              <a:t>Anomaly detection</a:t>
            </a:r>
          </a:p>
          <a:p>
            <a:r>
              <a:rPr lang="en-US" sz="2800" dirty="0"/>
              <a:t>Background subtraction</a:t>
            </a:r>
          </a:p>
          <a:p>
            <a:r>
              <a:rPr lang="en-PH" sz="2800" dirty="0"/>
              <a:t>SVM</a:t>
            </a:r>
          </a:p>
          <a:p>
            <a:r>
              <a:rPr lang="en-PH" sz="2800"/>
              <a:t>R-CNN</a:t>
            </a:r>
            <a:endParaRPr lang="en-PH" sz="28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55603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sz="1200" dirty="0"/>
              <a:t>Y. O. Adu-Gyamfi, S. K. </a:t>
            </a:r>
            <a:r>
              <a:rPr lang="en-US" sz="1200" dirty="0" err="1"/>
              <a:t>Asare</a:t>
            </a:r>
            <a:r>
              <a:rPr lang="en-US" sz="1200" dirty="0"/>
              <a:t>, A. Sharma, and T. Titus, “Automated vehicle recognition with deep convolutional neural networks,” </a:t>
            </a:r>
            <a:r>
              <a:rPr lang="en-US" sz="1200" i="1" dirty="0"/>
              <a:t>Transportation Research Record</a:t>
            </a:r>
            <a:r>
              <a:rPr lang="en-US" sz="1200" dirty="0"/>
              <a:t>, vol. 2645, no. 1, Art. no. 1, 2017.</a:t>
            </a:r>
          </a:p>
          <a:p>
            <a:r>
              <a:rPr lang="en-PH" sz="1200" dirty="0"/>
              <a:t>Z. Al-</a:t>
            </a:r>
            <a:r>
              <a:rPr lang="en-PH" sz="1200" dirty="0" err="1"/>
              <a:t>Ariny</a:t>
            </a:r>
            <a:r>
              <a:rPr lang="en-PH" sz="1200" dirty="0"/>
              <a:t>, M. A. </a:t>
            </a:r>
            <a:r>
              <a:rPr lang="en-PH" sz="1200" dirty="0" err="1"/>
              <a:t>Abdelwahab</a:t>
            </a:r>
            <a:r>
              <a:rPr lang="en-PH" sz="1200" dirty="0"/>
              <a:t>, M. </a:t>
            </a:r>
            <a:r>
              <a:rPr lang="en-PH" sz="1200" dirty="0" err="1"/>
              <a:t>Fakhry</a:t>
            </a:r>
            <a:r>
              <a:rPr lang="en-PH" sz="1200" dirty="0"/>
              <a:t>, and E.-S. </a:t>
            </a:r>
            <a:r>
              <a:rPr lang="en-PH" sz="1200" dirty="0" err="1"/>
              <a:t>Hasaneen</a:t>
            </a:r>
            <a:r>
              <a:rPr lang="en-PH" sz="1200" dirty="0"/>
              <a:t>, “An efficient vehicle counting method using mask r-</a:t>
            </a:r>
            <a:r>
              <a:rPr lang="en-PH" sz="1200" dirty="0" err="1"/>
              <a:t>cnn</a:t>
            </a:r>
            <a:r>
              <a:rPr lang="en-PH" sz="1200" dirty="0"/>
              <a:t>,” in </a:t>
            </a:r>
            <a:r>
              <a:rPr lang="en-PH" sz="1200" i="1" dirty="0"/>
              <a:t>2020 International Conference on Innovative Trends in Communication and Computer Engineering (ITCE)</a:t>
            </a:r>
            <a:r>
              <a:rPr lang="en-PH" sz="1200" dirty="0"/>
              <a:t>, 2020, pp. 232–237.</a:t>
            </a:r>
          </a:p>
          <a:p>
            <a:r>
              <a:rPr lang="en-US" sz="1200" dirty="0"/>
              <a:t>S. Awang and N. M. A. N. Azmi, “Vehicle counting system based on vehicle type classification using deep learning method,” in </a:t>
            </a:r>
            <a:r>
              <a:rPr lang="en-US" sz="1200" i="1" dirty="0"/>
              <a:t>IT Convergence and Security 2017</a:t>
            </a:r>
            <a:r>
              <a:rPr lang="en-US" sz="1200" dirty="0"/>
              <a:t>, Springer, 2018, pp. 52–59.</a:t>
            </a:r>
          </a:p>
          <a:p>
            <a:r>
              <a:rPr lang="en-PH" sz="1200" dirty="0"/>
              <a:t>C. M. Bautista, C. A. Dy, M. I. </a:t>
            </a:r>
            <a:r>
              <a:rPr lang="en-PH" sz="1200" dirty="0" err="1"/>
              <a:t>Mañalac</a:t>
            </a:r>
            <a:r>
              <a:rPr lang="en-PH" sz="1200" dirty="0"/>
              <a:t>, R. A. </a:t>
            </a:r>
            <a:r>
              <a:rPr lang="en-PH" sz="1200" dirty="0" err="1"/>
              <a:t>Orbe</a:t>
            </a:r>
            <a:r>
              <a:rPr lang="en-PH" sz="1200" dirty="0"/>
              <a:t>, and M. </a:t>
            </a:r>
            <a:r>
              <a:rPr lang="en-PH" sz="1200" dirty="0" err="1"/>
              <a:t>Cordel</a:t>
            </a:r>
            <a:r>
              <a:rPr lang="en-PH" sz="1200" dirty="0"/>
              <a:t>, “Convolutional neural network for vehicle detection in low resolution traffic videos,” in </a:t>
            </a:r>
            <a:r>
              <a:rPr lang="en-PH" sz="1200" i="1" dirty="0"/>
              <a:t>2016 IEEE Region 10 Symposium (TENSYMP)</a:t>
            </a:r>
            <a:r>
              <a:rPr lang="en-PH" sz="1200" dirty="0"/>
              <a:t>, 2016, pp. 277–281.</a:t>
            </a:r>
          </a:p>
          <a:p>
            <a:r>
              <a:rPr lang="en-PH" sz="1200" dirty="0"/>
              <a:t>Z. Cai, Q. Fan, R. S. </a:t>
            </a:r>
            <a:r>
              <a:rPr lang="en-PH" sz="1200" dirty="0" err="1"/>
              <a:t>Feris</a:t>
            </a:r>
            <a:r>
              <a:rPr lang="en-PH" sz="1200" dirty="0"/>
              <a:t>, and N. Vasconcelos, “A unified multi-scale deep convolutional neural network for fast object detection,” in </a:t>
            </a:r>
            <a:r>
              <a:rPr lang="en-PH" sz="1200" i="1" dirty="0"/>
              <a:t>European conference on computer vision</a:t>
            </a:r>
            <a:r>
              <a:rPr lang="en-PH" sz="1200" dirty="0"/>
              <a:t>, 2016, pp. 354–370.</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411346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PH" sz="1200" dirty="0"/>
              <a:t>Z. Dong, Y. Wu, M. Pei, and Y. Jia, “Vehicle type classification using a </a:t>
            </a:r>
            <a:r>
              <a:rPr lang="en-PH" sz="1200" dirty="0" err="1"/>
              <a:t>semisupervised</a:t>
            </a:r>
            <a:r>
              <a:rPr lang="en-PH" sz="1200" dirty="0"/>
              <a:t> convolutional neural network,” </a:t>
            </a:r>
            <a:r>
              <a:rPr lang="en-PH" sz="1200" i="1" dirty="0"/>
              <a:t>IEEE transactions on intelligent transportation systems</a:t>
            </a:r>
            <a:r>
              <a:rPr lang="en-PH" sz="1200" dirty="0"/>
              <a:t>, vol. 16, no. 4, Art. no. 4, 2015.</a:t>
            </a:r>
          </a:p>
          <a:p>
            <a:r>
              <a:rPr lang="en-US" sz="1200" dirty="0"/>
              <a:t>Y. Du, C. Liu, and W. Shi, “A real-time vehicle recognition method based on video sequence images,” in </a:t>
            </a:r>
            <a:r>
              <a:rPr lang="en-US" sz="1200" i="1" dirty="0"/>
              <a:t>2009 9th International Conference on Electronic Measurement &amp; Instruments</a:t>
            </a:r>
            <a:r>
              <a:rPr lang="en-US" sz="1200" dirty="0"/>
              <a:t>, 2009, pp. 4–400.</a:t>
            </a:r>
          </a:p>
          <a:p>
            <a:r>
              <a:rPr lang="en-US" sz="1200" dirty="0"/>
              <a:t>Z. </a:t>
            </a:r>
            <a:r>
              <a:rPr lang="en-US" sz="1200" dirty="0" err="1"/>
              <a:t>Kadim</a:t>
            </a:r>
            <a:r>
              <a:rPr lang="en-US" sz="1200" dirty="0"/>
              <a:t>, K. M. Johari, D. F. </a:t>
            </a:r>
            <a:r>
              <a:rPr lang="en-US" sz="1200" dirty="0" err="1"/>
              <a:t>Samaon</a:t>
            </a:r>
            <a:r>
              <a:rPr lang="en-US" sz="1200" dirty="0"/>
              <a:t>, Y. S. Li, and H. W. Hon, “Real-Time Deep-Learning Based Traffic Volume Count for High-Traffic Urban Arterial Roads,” in </a:t>
            </a:r>
            <a:r>
              <a:rPr lang="en-US" sz="1200" i="1" dirty="0"/>
              <a:t>2020 IEEE 10th Symposium on Computer Applications &amp; Industrial Electronics (ISCAIE)</a:t>
            </a:r>
            <a:r>
              <a:rPr lang="en-US" sz="1200" dirty="0"/>
              <a:t>, 2020, pp. 53–58.</a:t>
            </a:r>
          </a:p>
          <a:p>
            <a:r>
              <a:rPr lang="en-US" sz="1200" dirty="0"/>
              <a:t>Z. </a:t>
            </a:r>
            <a:r>
              <a:rPr lang="en-US" sz="1200" dirty="0" err="1"/>
              <a:t>Kadim</a:t>
            </a:r>
            <a:r>
              <a:rPr lang="en-US" sz="1200" dirty="0"/>
              <a:t>, K. M. Johari, D. </a:t>
            </a:r>
            <a:r>
              <a:rPr lang="en-US" sz="1200" dirty="0" err="1"/>
              <a:t>Fairol</a:t>
            </a:r>
            <a:r>
              <a:rPr lang="en-US" sz="1200" dirty="0"/>
              <a:t>, Y. S. Li, and H. W. Hon, “Real-time vehicle counting in complex scene for traffic flow estimation using multi-level convolutional neural network,” </a:t>
            </a:r>
            <a:r>
              <a:rPr lang="en-US" sz="1200" i="1" dirty="0"/>
              <a:t>International Journal of Advanced Technology and Engineering Exploration</a:t>
            </a:r>
            <a:r>
              <a:rPr lang="en-US" sz="1200" dirty="0"/>
              <a:t>, vol. 8, no. 75, Art. no. 75, 2021.</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919465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sz="1200" dirty="0"/>
              <a:t>V. </a:t>
            </a:r>
            <a:r>
              <a:rPr lang="en-US" sz="1200" dirty="0" err="1"/>
              <a:t>Lempitsky</a:t>
            </a:r>
            <a:r>
              <a:rPr lang="en-US" sz="1200" dirty="0"/>
              <a:t> and A. Zisserman, “Learning to count objects in images,” </a:t>
            </a:r>
            <a:r>
              <a:rPr lang="en-US" sz="1200" i="1" dirty="0"/>
              <a:t>Advances in neural information processing systems</a:t>
            </a:r>
            <a:r>
              <a:rPr lang="en-US" sz="1200" dirty="0"/>
              <a:t>, vol. 23, pp. 1324–1332, 2010.</a:t>
            </a:r>
          </a:p>
          <a:p>
            <a:r>
              <a:rPr lang="en-PH" sz="1200" dirty="0"/>
              <a:t>S. Maqbool, M. Khan, J. Tahir, A. Jalil, A. Ali, and J. Ahmad, “Vehicle detection, tracking and counting,” in </a:t>
            </a:r>
            <a:r>
              <a:rPr lang="en-PH" sz="1200" i="1" dirty="0"/>
              <a:t>2018 IEEE 3rd International Conference on Signal and Image Processing (ICSIP)</a:t>
            </a:r>
            <a:r>
              <a:rPr lang="en-PH" sz="1200" dirty="0"/>
              <a:t>, 2018, pp. 126–132</a:t>
            </a:r>
          </a:p>
          <a:p>
            <a:r>
              <a:rPr lang="en-US" sz="1200" dirty="0"/>
              <a:t>M. Peppa, D. Bell, T. </a:t>
            </a:r>
            <a:r>
              <a:rPr lang="en-US" sz="1200" dirty="0" err="1"/>
              <a:t>Komar</a:t>
            </a:r>
            <a:r>
              <a:rPr lang="en-US" sz="1200" dirty="0"/>
              <a:t>, and W. Xiao, “URBAN TRAFFIC FLOW ANALYSIS BASED ON DEEP LEARNING CAR DETECTION FROM CCTV IMAGE SERIES.,” </a:t>
            </a:r>
            <a:r>
              <a:rPr lang="en-US" sz="1200" i="1" dirty="0"/>
              <a:t>International Archives of the Photogrammetry, Remote Sensing &amp; Spatial Information Sciences</a:t>
            </a:r>
            <a:r>
              <a:rPr lang="en-US" sz="1200" dirty="0"/>
              <a:t>, vol. 42, no. 4, Art. no. 4, 2018.</a:t>
            </a:r>
          </a:p>
          <a:p>
            <a:r>
              <a:rPr lang="en-US" sz="1200" dirty="0"/>
              <a:t>J. Redmon, S. </a:t>
            </a:r>
            <a:r>
              <a:rPr lang="en-US" sz="1200" dirty="0" err="1"/>
              <a:t>Divvala</a:t>
            </a:r>
            <a:r>
              <a:rPr lang="en-US" sz="1200" dirty="0"/>
              <a:t>, R. </a:t>
            </a:r>
            <a:r>
              <a:rPr lang="en-US" sz="1200" dirty="0" err="1"/>
              <a:t>Girshick</a:t>
            </a:r>
            <a:r>
              <a:rPr lang="en-US" sz="1200" dirty="0"/>
              <a:t>, and A. Farhadi, “You only look once: Unified, real-time object detection,” in </a:t>
            </a:r>
            <a:r>
              <a:rPr lang="en-US" sz="1200" i="1" dirty="0"/>
              <a:t>Proceedings of the IEEE conference on computer vision and pattern recognition</a:t>
            </a:r>
            <a:r>
              <a:rPr lang="en-US" sz="1200" dirty="0"/>
              <a:t>, 2016, pp. 779–788.</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38054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Thus, in an effort to improve our understanding of traffic interactions in Philippine roads, the researchers have proposed a vehicle detection and counting system. The proposed project uses a deep-learning based system to detect, classify and count vehicles in real-time. The project aims to provide a systematic solution to counting vehicles and monitoring congestion using computer vision-based techniques. </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091699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sz="1200" dirty="0"/>
              <a:t>Y. Xia, X. Shi, G. Song, Q. </a:t>
            </a:r>
            <a:r>
              <a:rPr lang="en-US" sz="1200" dirty="0" err="1"/>
              <a:t>Geng</a:t>
            </a:r>
            <a:r>
              <a:rPr lang="en-US" sz="1200" dirty="0"/>
              <a:t>, and Y. Liu, “Towards improving quality of video-based vehicle counting method for traffic flow estimation,” </a:t>
            </a:r>
            <a:r>
              <a:rPr lang="en-US" sz="1200" i="1" dirty="0"/>
              <a:t>Signal Processing</a:t>
            </a:r>
            <a:r>
              <a:rPr lang="en-US" sz="1200" dirty="0"/>
              <a:t>, vol. 120, pp. 672–681, 2016.</a:t>
            </a:r>
          </a:p>
          <a:p>
            <a:r>
              <a:rPr lang="en-US" sz="1200" dirty="0"/>
              <a:t>Y. Gao and H. J. Lee, “Vehicle make recognition based on convolutional neural network,” in </a:t>
            </a:r>
            <a:r>
              <a:rPr lang="en-US" sz="1200" i="1" dirty="0"/>
              <a:t>2015 2nd International Conference on Information Science and Security (ICISS)</a:t>
            </a:r>
            <a:r>
              <a:rPr lang="en-US" sz="1200" dirty="0"/>
              <a:t>, 2015, pp. 1–4.</a:t>
            </a:r>
          </a:p>
          <a:p>
            <a:r>
              <a:rPr lang="en-US" sz="1200" dirty="0"/>
              <a:t>F. Zhang, C. Li, and F. Yang, “Vehicle detection in urban traffic surveillance images based on convolutional neural networks with feature concatenation,” </a:t>
            </a:r>
            <a:r>
              <a:rPr lang="en-US" sz="1200" i="1" dirty="0"/>
              <a:t>Sensors</a:t>
            </a:r>
            <a:r>
              <a:rPr lang="en-US" sz="1200" dirty="0"/>
              <a:t>, vol. 19, no. 3, Art. no. 3, 2019.</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74949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371500" y="2093775"/>
            <a:ext cx="5021400" cy="2134276"/>
          </a:xfrm>
          <a:prstGeom prst="rect">
            <a:avLst/>
          </a:prstGeom>
        </p:spPr>
        <p:txBody>
          <a:bodyPr spcFirstLastPara="1" wrap="square" lIns="91425" tIns="91425" rIns="91425" bIns="91425" anchor="t" anchorCtr="0">
            <a:noAutofit/>
          </a:bodyPr>
          <a:lstStyle/>
          <a:p>
            <a:pPr marL="76200" indent="0">
              <a:buNone/>
            </a:pPr>
            <a:r>
              <a:rPr lang="en-PH" dirty="0"/>
              <a:t>The main objective of this project is to create a deep-learning based monitoring system that will analyze CCTV footage of traffic flow to detect real-time congestion based on the weighted count of vehicles in roads.</a:t>
            </a: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3900" dirty="0"/>
              <a:t>Objective</a:t>
            </a:r>
            <a:endParaRPr sz="39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Specific </a:t>
            </a:r>
            <a:r>
              <a:rPr lang="en-PH" dirty="0">
                <a:highlight>
                  <a:schemeClr val="accent1"/>
                </a:highlight>
              </a:rPr>
              <a:t>Objectives</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a:t>Deploy the system in roads with varying volume and density levels.</a:t>
            </a:r>
          </a:p>
          <a:p>
            <a:pPr lvl="0"/>
            <a:r>
              <a:rPr lang="en-PH" dirty="0"/>
              <a:t>Test the system in several types of environments, lighting conditions, and weather conditions.</a:t>
            </a:r>
          </a:p>
          <a:p>
            <a:r>
              <a:rPr lang="en-US" dirty="0"/>
              <a:t>Publish a dashboard/web app that will show the real time data (timelines, etc.)</a:t>
            </a:r>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a:t>Significance</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r>
              <a:rPr lang="en-US" b="1" dirty="0"/>
              <a:t>SDG 11 - </a:t>
            </a:r>
            <a:r>
              <a:rPr lang="en-US" dirty="0"/>
              <a:t>Make cities and human settlements inclusive, safe, resilient and sustainable (Sustainable transport)</a:t>
            </a:r>
          </a:p>
          <a:p>
            <a:r>
              <a:rPr lang="en-PH" b="1" dirty="0"/>
              <a:t>R&amp;D Priority Area and Program (HNRDA):</a:t>
            </a:r>
            <a:r>
              <a:rPr lang="en-PH" dirty="0"/>
              <a:t> Industry, Energy, Emerging Technology - Intelligent transportation solutions</a:t>
            </a: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Economy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Road congestion costs our economy a significant portion of the gross domestic product. High levels of traffic congestion and density cause huge delays in transport of goods and delivery of services, and increased fuel wastage.</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8941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Environment</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The long time spent by vehicles on the road also contributes to the increase in emission of pollutants. Thus, minimizing the time spent by vehicles on the road can help lessen their carbon footprint.</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33979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Efficiency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Plenty of Filipinos spend a few hours each day stuck in traffic. Philippines is always among the top countries with longest traffic wait times. Commuters lose valuable time that can instead be spent on productive activities. Traffic costs people income opportunities. Filipinos can do away with delayed transactions and the mental and physical fatigue caused by traffic.</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903479882"/>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1326</Words>
  <Application>Microsoft Office PowerPoint</Application>
  <PresentationFormat>On-screen Show (16:9)</PresentationFormat>
  <Paragraphs>109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Lora</vt:lpstr>
      <vt:lpstr>Arial</vt:lpstr>
      <vt:lpstr>Quattrocento Sans</vt:lpstr>
      <vt:lpstr>Viola template</vt:lpstr>
      <vt:lpstr>ATMOS (Autonomous Traffic Monitoring and Observing System): A Deep-Learning Based Traffic Monitoring System using CCTV footage</vt:lpstr>
      <vt:lpstr>Introduction</vt:lpstr>
      <vt:lpstr>Introduction</vt:lpstr>
      <vt:lpstr>Objective</vt:lpstr>
      <vt:lpstr>Specific Objectives</vt:lpstr>
      <vt:lpstr>Significance</vt:lpstr>
      <vt:lpstr>Economy</vt:lpstr>
      <vt:lpstr>Environment</vt:lpstr>
      <vt:lpstr>Efficiency</vt:lpstr>
      <vt:lpstr>Safety</vt:lpstr>
      <vt:lpstr>Society</vt:lpstr>
      <vt:lpstr>Related Literature</vt:lpstr>
      <vt:lpstr>Related Literature</vt:lpstr>
      <vt:lpstr>Related Literature</vt:lpstr>
      <vt:lpstr>Related Literature</vt:lpstr>
      <vt:lpstr>Related Literature</vt:lpstr>
      <vt:lpstr>Methodology</vt:lpstr>
      <vt:lpstr>Framework</vt:lpstr>
      <vt:lpstr>Image Acquisition and Pre-processing</vt:lpstr>
      <vt:lpstr>Vehicle Localization and Detection</vt:lpstr>
      <vt:lpstr>Vehicle Classification</vt:lpstr>
      <vt:lpstr>Vehicle Classification</vt:lpstr>
      <vt:lpstr>Vehicle Counting</vt:lpstr>
      <vt:lpstr>Real-time Data Dashboard</vt:lpstr>
      <vt:lpstr>PowerPoint Presentation</vt:lpstr>
      <vt:lpstr>Changes/adjustments being considered</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 (Autonomous Traffic Monitoring and Observing System): A Deep-Learning Based Real-Time Traffic Monitoring System using CCTV footage</dc:title>
  <cp:lastModifiedBy>Myles Solatorio</cp:lastModifiedBy>
  <cp:revision>49</cp:revision>
  <dcterms:modified xsi:type="dcterms:W3CDTF">2021-11-01T12:45:36Z</dcterms:modified>
</cp:coreProperties>
</file>