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312" r:id="rId3"/>
    <p:sldId id="313" r:id="rId4"/>
    <p:sldId id="326" r:id="rId5"/>
    <p:sldId id="258" r:id="rId6"/>
    <p:sldId id="261" r:id="rId7"/>
    <p:sldId id="327" r:id="rId8"/>
    <p:sldId id="321" r:id="rId9"/>
    <p:sldId id="328" r:id="rId10"/>
    <p:sldId id="329" r:id="rId11"/>
    <p:sldId id="330" r:id="rId12"/>
    <p:sldId id="331" r:id="rId13"/>
    <p:sldId id="332" r:id="rId14"/>
    <p:sldId id="334" r:id="rId15"/>
    <p:sldId id="335" r:id="rId16"/>
    <p:sldId id="336" r:id="rId17"/>
    <p:sldId id="337" r:id="rId18"/>
    <p:sldId id="338" r:id="rId19"/>
    <p:sldId id="339" r:id="rId20"/>
    <p:sldId id="340" r:id="rId21"/>
    <p:sldId id="341" r:id="rId22"/>
    <p:sldId id="343" r:id="rId23"/>
    <p:sldId id="342" r:id="rId24"/>
    <p:sldId id="325" r:id="rId25"/>
    <p:sldId id="333" r:id="rId26"/>
    <p:sldId id="344"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Lora" panose="020B0604020202020204" charset="0"/>
      <p:regular r:id="rId33"/>
      <p:bold r:id="rId34"/>
      <p:italic r:id="rId35"/>
      <p:boldItalic r:id="rId36"/>
    </p:embeddedFont>
    <p:embeddedFont>
      <p:font typeface="Quattrocento San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1" autoAdjust="0"/>
  </p:normalViewPr>
  <p:slideViewPr>
    <p:cSldViewPr snapToGrid="0">
      <p:cViewPr varScale="1">
        <p:scale>
          <a:sx n="83" d="100"/>
          <a:sy n="83" d="100"/>
        </p:scale>
        <p:origin x="10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94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08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64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37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395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73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350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6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28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37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35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224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491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Additionally, I think it is more crucial for the inbound/outbound vehicle count to reported real-time as compared to vehicle class.</a:t>
            </a:r>
          </a:p>
        </p:txBody>
      </p:sp>
    </p:spTree>
    <p:extLst>
      <p:ext uri="{BB962C8B-B14F-4D97-AF65-F5344CB8AC3E}">
        <p14:creationId xmlns:p14="http://schemas.microsoft.com/office/powerpoint/2010/main" val="2046431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575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29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8898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541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3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7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4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139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80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i.org/10.1109/TENSYMP46218.2019.8971196" TargetMode="External"/><Relationship Id="rId3" Type="http://schemas.openxmlformats.org/officeDocument/2006/relationships/hyperlink" Target="https://doi.org/10.1109/MECO.2018.8406017" TargetMode="External"/><Relationship Id="rId7" Type="http://schemas.openxmlformats.org/officeDocument/2006/relationships/hyperlink" Target="https://doi.org/10.1109/IEMECON.2017.807957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doi.org/10.1109/ICISC.2018.8398871" TargetMode="External"/><Relationship Id="rId5" Type="http://schemas.openxmlformats.org/officeDocument/2006/relationships/hyperlink" Target="https://doi.org/10.1109/ICIRCA.2018.8597266" TargetMode="External"/><Relationship Id="rId4" Type="http://schemas.openxmlformats.org/officeDocument/2006/relationships/hyperlink" Target="https://doi.org/https:/doi.org/10.1016/j.aej.2017.06.008" TargetMode="External"/><Relationship Id="rId9" Type="http://schemas.openxmlformats.org/officeDocument/2006/relationships/hyperlink" Target="https://doi.org/10.1109/CIST.2014.701664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175/eastpro.2009.0.3.0"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doi.org/10.1109/KST.2016.7440510" TargetMode="External"/><Relationship Id="rId4" Type="http://schemas.openxmlformats.org/officeDocument/2006/relationships/hyperlink" Target="https://doi.org/10.1109/ICIST.2014.6920557"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9" y="1325461"/>
            <a:ext cx="7157469" cy="1838227"/>
          </a:xfrm>
          <a:prstGeom prst="rect">
            <a:avLst/>
          </a:prstGeom>
        </p:spPr>
        <p:txBody>
          <a:bodyPr spcFirstLastPara="1" wrap="square" lIns="91425" tIns="91425" rIns="91425" bIns="91425" anchor="b" anchorCtr="0">
            <a:noAutofit/>
          </a:bodyPr>
          <a:lstStyle/>
          <a:p>
            <a:pPr lvl="0"/>
            <a:r>
              <a:rPr lang="en-US" sz="2800" dirty="0"/>
              <a:t>Real-time Vehicle Detection, Classification and Counting System using </a:t>
            </a:r>
            <a:r>
              <a:rPr lang="en-PH" sz="2800" dirty="0">
                <a:highlight>
                  <a:schemeClr val="accent1"/>
                </a:highlight>
              </a:rPr>
              <a:t>Computer Vision</a:t>
            </a:r>
            <a:endParaRPr sz="28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A paper by </a:t>
            </a:r>
            <a:r>
              <a:rPr lang="en-US" sz="1800" dirty="0" err="1"/>
              <a:t>Guennouni</a:t>
            </a:r>
            <a:r>
              <a:rPr lang="en-US" sz="1800" dirty="0"/>
              <a:t> et al (2014) proposed an OpenCV-based solution for multiple object detection. The study also compared the performances in a regular platform and an embedded device. Results showed that object detection can be deployed in different platforms as needed. This system is appropriate to adapt for surveillance cameras with object detection notification. The system can also be trained for any type of object to be detected for different situations. The researchers then recommended to enhance the embedded platform performance. To achieve this, several processors can be used to run separate tasks simultaneously in order to enhance performance and response time.</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70422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Chandan et al. (2018) discussed various methods for real time object detection and tracking using deep learning and OpenCV. The paper described the background subtraction method as a “rapid method of localizing objects in motion.” The footage or images used for this method must be acquired from a stationary camera. This technique separates the background from the foreground objects we are interested in using a sequence of processing steps.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43680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Li et al (2018) presented a solution to moving vehicle detection, tracking and counting using an adaptive background subtraction technology. The system was implemented using Visual C++ code with OpenCV. The footage is processed using binarization to subtract the foreground. Unlike other similar systems, the researchers proposed a method to also remove shadows of the vehicles to create a more efficient system.</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85190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To count the vehicle, a technique called “Virtual Detector” was used. Contrary to similar systems, each lane is assigned a rectangular region of interest (ROI) as the virtual detector. Vehicles are detected by monitoring changes in the area of the virtual detector. Another method was also proposed to detect movement, count and trajectory. In this method, blob tracking technology was used to track and count the vehicles moving in the field of view. The results of the project showed that the accuracy rate can be up to 97.1% for the virtual detector method, and 98.4% for the blob tracking method.</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10109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 (add.)</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The YOLO boasts quick processing speeds which makes it preferable for real time deployments. However, the YOLO algorithm is noticeably more computationally expensive than the more commonly used background subtraction method. YOLO-based systems are ideally deployed using higher-end machines with capable GPUs due to the processing involved. Various studies have been conducted that demonstrated the potential of using YOLO algorithm with OpenCV for speedy and accurate object detection and classification. The use of OpenCV alongside YOLO shows the capability of these systems to be deployed even on mid-end machines.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80490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A project by Mittal et al (2019) proposed an object detection and classification system using YOLO with the assistance of OpenCV. In the system proposed, the object is done using a Convolution Neural Network which is applied using the OpenCV library. The project showed good results in item location with the assistance of picture dissecting field.</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85338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In the study CPU Based YOLO: A Real Time Object Detection Algorithm (Ullah, 2020), the model proposed ran the YOLO algorithm on a non-GPU computer. The model was able to process videos with minimum 10.12FPS, 80-99% confidence and with 31.05% </a:t>
            </a:r>
            <a:r>
              <a:rPr lang="en-US" sz="1800" dirty="0" err="1"/>
              <a:t>mAP</a:t>
            </a:r>
            <a:r>
              <a:rPr lang="en-US" sz="1800" dirty="0"/>
              <a:t>. This shows that a system like this is suitable for real time application within low cost and less effort. This particular project used an AMD Ryzen 3 machine which suggests that using a higher-end machine might yield better results.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02677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Rahman et al (2020) presented an automatic wrong-way vehicle detection system that processes on-road surveillance camera footage. The processing is done in three stages: vehicle detection using YOLO algorithm, centroid tracking algorithm, and wrong-way driving detection. The system was tested using various traffic videos and shows that the system works well even in different light and weather conditions. The results of the experiments done with the system showed that each wrong-way vehicle was successfully detected. It is important to note however that the system was designed to only analyze one side of the road.</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99423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Another intelligent video surveillance-based vehicle tracking system presented by Al-</a:t>
            </a:r>
            <a:r>
              <a:rPr lang="en-US" sz="1800" dirty="0" err="1"/>
              <a:t>qaness</a:t>
            </a:r>
            <a:r>
              <a:rPr lang="en-US" sz="1800" dirty="0"/>
              <a:t> et al (2021) used a combination of the neural network, image-based tracking, and You Only Look Once (YOLOv3) to track vehicles. The system showed acceptable results even in changing scenarios. The proposed system design used the Python programming language, OpenCV library for image processing, Google </a:t>
            </a:r>
            <a:r>
              <a:rPr lang="en-US" sz="1800" dirty="0" err="1"/>
              <a:t>Colab</a:t>
            </a:r>
            <a:r>
              <a:rPr lang="en-US" sz="1800" dirty="0"/>
              <a:t> cloud service, and Anaconda development environment. The video stream processing algorithm used the YOLO neural network model. The developed system was tested on three real traffic videos.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33696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Mao wrote a detailed paper in 2019 on a project that proposed vision-based vehicle detection and tracking system. The system used a YOLO neural network combined with OpenCV to realize real-time vehicle detection. Kalman filter and extended Kalman filter were applied for vehicle tracking. The system was tested using a simulated traffic scene in </a:t>
            </a:r>
            <a:r>
              <a:rPr lang="en-US" sz="1800" dirty="0" err="1"/>
              <a:t>BeamNG</a:t>
            </a:r>
            <a:r>
              <a:rPr lang="en-US" sz="1800" dirty="0"/>
              <a:t> and a practical experiment using real life footage. Additionally, the study also analyzed the effects of process noise and measurement noise using a variable-controlling approach. The system also employed a perspective transformation technique to transfer the coordinates from the image plane to the ground plane.</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66512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apparent lack of comprehensive traffic flow and network analysis in the Philippines, which is crucial for urban planning and road infrastructure management is rather concerning. The most recent report of </a:t>
            </a:r>
            <a:r>
              <a:rPr lang="en-US" sz="2000" dirty="0" err="1"/>
              <a:t>Numbeo</a:t>
            </a:r>
            <a:r>
              <a:rPr lang="en-US" sz="2000" dirty="0"/>
              <a:t> published last January 2021 shows that the country scored 192.88 for the traffic index and 243.20 for the inefficiency index. </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83702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Despite showing promising results, the author also emphasized the limitations of the system especially in complex circumstances. Computer vision-based algorithms are known to be hindered by spatial constraints which was also apparent in this project. The YOLO algorithm was not as effective in detecting small objects within the image. The Kalman filter method is also very sensitive to the sensor’s measurement data. Erroneous measurements would also lead to a faulty particle filtering. The tracking algorithm requires a high computational complexity and takes a relatively longer time which makes it less ideal for real-time deployment.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187557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Methodology</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Consideration: The project design will be a multi-faceted system.</a:t>
            </a:r>
          </a:p>
          <a:p>
            <a:pPr marL="76200" indent="0">
              <a:buNone/>
            </a:pPr>
            <a:endParaRPr lang="en-US" sz="1800" dirty="0"/>
          </a:p>
          <a:p>
            <a:pPr marL="76200" indent="0">
              <a:buNone/>
            </a:pPr>
            <a:r>
              <a:rPr lang="en-US" sz="1800" dirty="0"/>
              <a:t>Instead of creating a system that will only use one algorithm for all tasks, we can delegate different algorithms for different tasks - to improve performance and efficiency.</a:t>
            </a:r>
          </a:p>
          <a:p>
            <a:pPr marL="76200" indent="0">
              <a:buNone/>
            </a:pPr>
            <a:endParaRPr lang="en-US" sz="1800" dirty="0"/>
          </a:p>
          <a:p>
            <a:pPr marL="76200" indent="0">
              <a:buNone/>
            </a:pPr>
            <a:r>
              <a:rPr lang="en-US" sz="1800" dirty="0"/>
              <a:t>Vehicle count (inbound/outbound) – background subtraction</a:t>
            </a:r>
          </a:p>
          <a:p>
            <a:pPr marL="76200" indent="0">
              <a:buNone/>
            </a:pPr>
            <a:r>
              <a:rPr lang="en-US" sz="1800" dirty="0"/>
              <a:t>Vehicle classification and vehicle count (size class) – YOLOv3</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94694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Methodology</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A less resource-intensive algorithm like background subtraction is more suitable for simpler tasks such as counting. The processing will also take less time which is preferable for real-time deployment. Thus, it is proposed that this algorithm be applied for counting vehicles based on whether they are inbound or outbound. However, this algorithm is also susceptible to errors in complex environment changes and would be less suitable for classification tasks. Therefore, for classification of vehicles, YOLOv3 would be applied.</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75154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Methodology</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Image Acquisition and Pre-processing</a:t>
            </a:r>
          </a:p>
          <a:p>
            <a:pPr marL="76200" indent="0">
              <a:buNone/>
            </a:pPr>
            <a:r>
              <a:rPr lang="en-US" sz="1800" dirty="0"/>
              <a:t>The training and testing images will be collected from CCTV cameras detected for traffic surveillance.</a:t>
            </a:r>
          </a:p>
          <a:p>
            <a:pPr marL="76200" indent="0">
              <a:buNone/>
            </a:pPr>
            <a:r>
              <a:rPr lang="en-US" sz="1800" dirty="0"/>
              <a:t>Real-time Data Dashboard</a:t>
            </a:r>
          </a:p>
          <a:p>
            <a:pPr marL="76200" indent="0">
              <a:buNone/>
            </a:pPr>
            <a:r>
              <a:rPr lang="en-US" sz="1800" dirty="0"/>
              <a:t>Aside from showing the classifications in the video feed, the real-time count and data will be reflected and published real-time in a web application/dashboard. Several visualizations such as bar (reflecting the vehicle count) and time-series (reflecting the vehicle count trend over time) charts will be published in the dashboard.</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10" name="Picture 9">
            <a:extLst>
              <a:ext uri="{FF2B5EF4-FFF2-40B4-BE49-F238E27FC236}">
                <a16:creationId xmlns:a16="http://schemas.microsoft.com/office/drawing/2014/main" id="{6632C6A4-42E4-4EB8-9D41-A8FA969E5484}"/>
              </a:ext>
            </a:extLst>
          </p:cNvPr>
          <p:cNvPicPr/>
          <p:nvPr/>
        </p:nvPicPr>
        <p:blipFill rotWithShape="1">
          <a:blip r:embed="rId3">
            <a:extLst>
              <a:ext uri="{28A0092B-C50C-407E-A947-70E740481C1C}">
                <a14:useLocalDpi xmlns:a14="http://schemas.microsoft.com/office/drawing/2010/main" val="0"/>
              </a:ext>
            </a:extLst>
          </a:blip>
          <a:srcRect t="38462" b="39031"/>
          <a:stretch/>
        </p:blipFill>
        <p:spPr bwMode="auto">
          <a:xfrm>
            <a:off x="2883502" y="4247388"/>
            <a:ext cx="5934075" cy="752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46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331711"/>
            <a:ext cx="6809700" cy="3622253"/>
          </a:xfrm>
          <a:prstGeom prst="rect">
            <a:avLst/>
          </a:prstGeom>
        </p:spPr>
        <p:txBody>
          <a:bodyPr spcFirstLastPara="1" wrap="square" lIns="91425" tIns="91425" rIns="91425" bIns="91425" anchor="t" anchorCtr="0">
            <a:noAutofit/>
          </a:bodyPr>
          <a:lstStyle/>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Alpatov</a:t>
            </a:r>
            <a:r>
              <a:rPr lang="en-PH" sz="800" dirty="0">
                <a:latin typeface="Arial" panose="020B0604020202020204" pitchFamily="34" charset="0"/>
                <a:ea typeface="Calibri" panose="020F0502020204030204" pitchFamily="34" charset="0"/>
                <a:cs typeface="Times New Roman" panose="02020603050405020304" pitchFamily="18" charset="0"/>
              </a:rPr>
              <a:t>, B. A., Babayan, P. V., &amp; </a:t>
            </a:r>
            <a:r>
              <a:rPr lang="en-PH" sz="800" dirty="0" err="1">
                <a:latin typeface="Arial" panose="020B0604020202020204" pitchFamily="34" charset="0"/>
                <a:ea typeface="Calibri" panose="020F0502020204030204" pitchFamily="34" charset="0"/>
                <a:cs typeface="Times New Roman" panose="02020603050405020304" pitchFamily="18" charset="0"/>
              </a:rPr>
              <a:t>Ershov</a:t>
            </a:r>
            <a:r>
              <a:rPr lang="en-PH" sz="800" dirty="0">
                <a:latin typeface="Arial" panose="020B0604020202020204" pitchFamily="34" charset="0"/>
                <a:ea typeface="Calibri" panose="020F0502020204030204" pitchFamily="34" charset="0"/>
                <a:cs typeface="Times New Roman" panose="02020603050405020304" pitchFamily="18" charset="0"/>
              </a:rPr>
              <a:t>, M. D. (2018). Vehicle detection and counting system for real-time traffic surveillance. </a:t>
            </a:r>
            <a:r>
              <a:rPr lang="en-PH" sz="800" i="1" dirty="0">
                <a:latin typeface="Arial" panose="020B0604020202020204" pitchFamily="34" charset="0"/>
                <a:ea typeface="Calibri" panose="020F0502020204030204" pitchFamily="34" charset="0"/>
                <a:cs typeface="Times New Roman" panose="02020603050405020304" pitchFamily="18" charset="0"/>
              </a:rPr>
              <a:t>2018 7th Mediterranean Conference on Embedded Computing (MECO)</a:t>
            </a:r>
            <a:r>
              <a:rPr lang="en-PH" sz="800" dirty="0">
                <a:latin typeface="Arial" panose="020B0604020202020204" pitchFamily="34" charset="0"/>
                <a:ea typeface="Calibri" panose="020F0502020204030204" pitchFamily="34" charset="0"/>
                <a:cs typeface="Times New Roman" panose="02020603050405020304" pitchFamily="18" charset="0"/>
              </a:rPr>
              <a:t>, 1–4.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https://doi.org/10.1109/MECO.2018.8406017</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Anandhalli</a:t>
            </a:r>
            <a:r>
              <a:rPr lang="en-PH" sz="800" dirty="0">
                <a:latin typeface="Arial" panose="020B0604020202020204" pitchFamily="34" charset="0"/>
                <a:ea typeface="Calibri" panose="020F0502020204030204" pitchFamily="34" charset="0"/>
                <a:cs typeface="Times New Roman" panose="02020603050405020304" pitchFamily="18" charset="0"/>
              </a:rPr>
              <a:t>, M., &amp; </a:t>
            </a:r>
            <a:r>
              <a:rPr lang="en-PH" sz="800" dirty="0" err="1">
                <a:latin typeface="Arial" panose="020B0604020202020204" pitchFamily="34" charset="0"/>
                <a:ea typeface="Calibri" panose="020F0502020204030204" pitchFamily="34" charset="0"/>
                <a:cs typeface="Times New Roman" panose="02020603050405020304" pitchFamily="18" charset="0"/>
              </a:rPr>
              <a:t>Baligar</a:t>
            </a:r>
            <a:r>
              <a:rPr lang="en-PH" sz="800" dirty="0">
                <a:latin typeface="Arial" panose="020B0604020202020204" pitchFamily="34" charset="0"/>
                <a:ea typeface="Calibri" panose="020F0502020204030204" pitchFamily="34" charset="0"/>
                <a:cs typeface="Times New Roman" panose="02020603050405020304" pitchFamily="18" charset="0"/>
              </a:rPr>
              <a:t>, V. P. (2018). A novel approach in real-time vehicle detection and tracking using Raspberry Pi. </a:t>
            </a:r>
            <a:r>
              <a:rPr lang="en-PH" sz="800" i="1" dirty="0">
                <a:latin typeface="Arial" panose="020B0604020202020204" pitchFamily="34" charset="0"/>
                <a:ea typeface="Calibri" panose="020F0502020204030204" pitchFamily="34" charset="0"/>
                <a:cs typeface="Times New Roman" panose="02020603050405020304" pitchFamily="18" charset="0"/>
              </a:rPr>
              <a:t>Alexandria Engineering Journal</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57</a:t>
            </a:r>
            <a:r>
              <a:rPr lang="en-PH" sz="800" dirty="0">
                <a:latin typeface="Arial" panose="020B0604020202020204" pitchFamily="34" charset="0"/>
                <a:ea typeface="Calibri" panose="020F0502020204030204" pitchFamily="34" charset="0"/>
                <a:cs typeface="Times New Roman" panose="02020603050405020304" pitchFamily="18" charset="0"/>
              </a:rPr>
              <a:t>(3), 1597–1607.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https://doi.org/https://doi.org/10.1016/j.aej.2017.06.008</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Chandan, G., Jain, A., Jain, H., &amp; Mohana. (2018). Real Time Object Detection and Tracking Using Deep Learning and OpenCV. </a:t>
            </a:r>
            <a:r>
              <a:rPr lang="en-PH" sz="800" i="1" dirty="0">
                <a:latin typeface="Arial" panose="020B0604020202020204" pitchFamily="34" charset="0"/>
                <a:ea typeface="Calibri" panose="020F0502020204030204" pitchFamily="34" charset="0"/>
                <a:cs typeface="Times New Roman" panose="02020603050405020304" pitchFamily="18" charset="0"/>
              </a:rPr>
              <a:t>2018 International Conference on Inventive Research in Computing Applications (ICIRCA)</a:t>
            </a:r>
            <a:r>
              <a:rPr lang="en-PH" sz="800" dirty="0">
                <a:latin typeface="Arial" panose="020B0604020202020204" pitchFamily="34" charset="0"/>
                <a:ea typeface="Calibri" panose="020F0502020204030204" pitchFamily="34" charset="0"/>
                <a:cs typeface="Times New Roman" panose="02020603050405020304" pitchFamily="18" charset="0"/>
              </a:rPr>
              <a:t>, 1305–1308.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https://doi.org/10.1109/ICIRCA.2018.8597266</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Chauhan, N. S., Rahman, F., </a:t>
            </a:r>
            <a:r>
              <a:rPr lang="en-PH" sz="800" dirty="0" err="1">
                <a:latin typeface="Arial" panose="020B0604020202020204" pitchFamily="34" charset="0"/>
                <a:ea typeface="Calibri" panose="020F0502020204030204" pitchFamily="34" charset="0"/>
                <a:cs typeface="Times New Roman" panose="02020603050405020304" pitchFamily="18" charset="0"/>
              </a:rPr>
              <a:t>Sarker</a:t>
            </a:r>
            <a:r>
              <a:rPr lang="en-PH" sz="800" dirty="0">
                <a:latin typeface="Arial" panose="020B0604020202020204" pitchFamily="34" charset="0"/>
                <a:ea typeface="Calibri" panose="020F0502020204030204" pitchFamily="34" charset="0"/>
                <a:cs typeface="Times New Roman" panose="02020603050405020304" pitchFamily="18" charset="0"/>
              </a:rPr>
              <a:t>, R., &amp; Pious, M. M. H. (2018). Vehicle detection, tracking and counting using linear quadratic estimation technique. </a:t>
            </a:r>
            <a:r>
              <a:rPr lang="en-PH" sz="800" i="1" dirty="0">
                <a:latin typeface="Arial" panose="020B0604020202020204" pitchFamily="34" charset="0"/>
                <a:ea typeface="Calibri" panose="020F0502020204030204" pitchFamily="34" charset="0"/>
                <a:cs typeface="Times New Roman" panose="02020603050405020304" pitchFamily="18" charset="0"/>
              </a:rPr>
              <a:t>2018 2nd International Conference on Inventive Systems and Control (ICISC)</a:t>
            </a:r>
            <a:r>
              <a:rPr lang="en-PH" sz="800" dirty="0">
                <a:latin typeface="Arial" panose="020B0604020202020204" pitchFamily="34" charset="0"/>
                <a:ea typeface="Calibri" panose="020F0502020204030204" pitchFamily="34" charset="0"/>
                <a:cs typeface="Times New Roman" panose="02020603050405020304" pitchFamily="18" charset="0"/>
              </a:rPr>
              <a:t>, 603–607.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https://doi.org/10.1109/ICISC.2018.8398871</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Choudhury, S., Chattopadhyay, S. P., &amp; </a:t>
            </a:r>
            <a:r>
              <a:rPr lang="en-PH" sz="800" dirty="0" err="1">
                <a:latin typeface="Arial" panose="020B0604020202020204" pitchFamily="34" charset="0"/>
                <a:ea typeface="Calibri" panose="020F0502020204030204" pitchFamily="34" charset="0"/>
                <a:cs typeface="Times New Roman" panose="02020603050405020304" pitchFamily="18" charset="0"/>
              </a:rPr>
              <a:t>Hazra</a:t>
            </a:r>
            <a:r>
              <a:rPr lang="en-PH" sz="800" dirty="0">
                <a:latin typeface="Arial" panose="020B0604020202020204" pitchFamily="34" charset="0"/>
                <a:ea typeface="Calibri" panose="020F0502020204030204" pitchFamily="34" charset="0"/>
                <a:cs typeface="Times New Roman" panose="02020603050405020304" pitchFamily="18" charset="0"/>
              </a:rPr>
              <a:t>, T. K. (2017). Vehicle detection and counting using </a:t>
            </a:r>
            <a:r>
              <a:rPr lang="en-PH" sz="800" dirty="0" err="1">
                <a:latin typeface="Arial" panose="020B0604020202020204" pitchFamily="34" charset="0"/>
                <a:ea typeface="Calibri" panose="020F0502020204030204" pitchFamily="34" charset="0"/>
                <a:cs typeface="Times New Roman" panose="02020603050405020304" pitchFamily="18" charset="0"/>
              </a:rPr>
              <a:t>haar</a:t>
            </a:r>
            <a:r>
              <a:rPr lang="en-PH" sz="800" dirty="0">
                <a:latin typeface="Arial" panose="020B0604020202020204" pitchFamily="34" charset="0"/>
                <a:ea typeface="Calibri" panose="020F0502020204030204" pitchFamily="34" charset="0"/>
                <a:cs typeface="Times New Roman" panose="02020603050405020304" pitchFamily="18" charset="0"/>
              </a:rPr>
              <a:t> feature-based classifier. </a:t>
            </a:r>
            <a:r>
              <a:rPr lang="en-PH" sz="800" i="1" dirty="0">
                <a:latin typeface="Arial" panose="020B0604020202020204" pitchFamily="34" charset="0"/>
                <a:ea typeface="Calibri" panose="020F0502020204030204" pitchFamily="34" charset="0"/>
                <a:cs typeface="Times New Roman" panose="02020603050405020304" pitchFamily="18" charset="0"/>
              </a:rPr>
              <a:t>2017 8th Annual Industrial Automation and Electromechanical Engineering Conference (IEMECON)</a:t>
            </a:r>
            <a:r>
              <a:rPr lang="en-PH" sz="800" dirty="0">
                <a:latin typeface="Arial" panose="020B0604020202020204" pitchFamily="34" charset="0"/>
                <a:ea typeface="Calibri" panose="020F0502020204030204" pitchFamily="34" charset="0"/>
                <a:cs typeface="Times New Roman" panose="02020603050405020304" pitchFamily="18" charset="0"/>
              </a:rPr>
              <a:t>, 106–109.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https://doi.org/10.1109/IEMECON.2017.8079571</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Ghosh, A., </a:t>
            </a:r>
            <a:r>
              <a:rPr lang="en-PH" sz="800" dirty="0" err="1">
                <a:latin typeface="Arial" panose="020B0604020202020204" pitchFamily="34" charset="0"/>
                <a:ea typeface="Calibri" panose="020F0502020204030204" pitchFamily="34" charset="0"/>
                <a:cs typeface="Times New Roman" panose="02020603050405020304" pitchFamily="18" charset="0"/>
              </a:rPr>
              <a:t>Sabuj</a:t>
            </a:r>
            <a:r>
              <a:rPr lang="en-PH" sz="800" dirty="0">
                <a:latin typeface="Arial" panose="020B0604020202020204" pitchFamily="34" charset="0"/>
                <a:ea typeface="Calibri" panose="020F0502020204030204" pitchFamily="34" charset="0"/>
                <a:cs typeface="Times New Roman" panose="02020603050405020304" pitchFamily="18" charset="0"/>
              </a:rPr>
              <a:t>, M. S., </a:t>
            </a:r>
            <a:r>
              <a:rPr lang="en-PH" sz="800" dirty="0" err="1">
                <a:latin typeface="Arial" panose="020B0604020202020204" pitchFamily="34" charset="0"/>
                <a:ea typeface="Calibri" panose="020F0502020204030204" pitchFamily="34" charset="0"/>
                <a:cs typeface="Times New Roman" panose="02020603050405020304" pitchFamily="18" charset="0"/>
              </a:rPr>
              <a:t>Sonet</a:t>
            </a:r>
            <a:r>
              <a:rPr lang="en-PH" sz="800" dirty="0">
                <a:latin typeface="Arial" panose="020B0604020202020204" pitchFamily="34" charset="0"/>
                <a:ea typeface="Calibri" panose="020F0502020204030204" pitchFamily="34" charset="0"/>
                <a:cs typeface="Times New Roman" panose="02020603050405020304" pitchFamily="18" charset="0"/>
              </a:rPr>
              <a:t>, H. H., </a:t>
            </a:r>
            <a:r>
              <a:rPr lang="en-PH" sz="800" dirty="0" err="1">
                <a:latin typeface="Arial" panose="020B0604020202020204" pitchFamily="34" charset="0"/>
                <a:ea typeface="Calibri" panose="020F0502020204030204" pitchFamily="34" charset="0"/>
                <a:cs typeface="Times New Roman" panose="02020603050405020304" pitchFamily="18" charset="0"/>
              </a:rPr>
              <a:t>Shatabda</a:t>
            </a:r>
            <a:r>
              <a:rPr lang="en-PH" sz="800" dirty="0">
                <a:latin typeface="Arial" panose="020B0604020202020204" pitchFamily="34" charset="0"/>
                <a:ea typeface="Calibri" panose="020F0502020204030204" pitchFamily="34" charset="0"/>
                <a:cs typeface="Times New Roman" panose="02020603050405020304" pitchFamily="18" charset="0"/>
              </a:rPr>
              <a:t>, S., &amp; Farid, D. M. (2019). An Adaptive Video-based Vehicle Detection, Classification, Counting, and Speed-measurement System for Real-time Traffic Data Collection. </a:t>
            </a:r>
            <a:r>
              <a:rPr lang="en-PH" sz="800" i="1" dirty="0">
                <a:latin typeface="Arial" panose="020B0604020202020204" pitchFamily="34" charset="0"/>
                <a:ea typeface="Calibri" panose="020F0502020204030204" pitchFamily="34" charset="0"/>
                <a:cs typeface="Times New Roman" panose="02020603050405020304" pitchFamily="18" charset="0"/>
              </a:rPr>
              <a:t>2019 IEEE Region 10 Symposium (TENSYMP)</a:t>
            </a:r>
            <a:r>
              <a:rPr lang="en-PH" sz="800" dirty="0">
                <a:latin typeface="Arial" panose="020B0604020202020204" pitchFamily="34" charset="0"/>
                <a:ea typeface="Calibri" panose="020F0502020204030204" pitchFamily="34" charset="0"/>
                <a:cs typeface="Times New Roman" panose="02020603050405020304" pitchFamily="18" charset="0"/>
              </a:rPr>
              <a:t>, 541–546.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https://doi.org/10.1109/TENSYMP46218.2019.8971196</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Guennouni</a:t>
            </a:r>
            <a:r>
              <a:rPr lang="en-PH" sz="800" dirty="0">
                <a:latin typeface="Arial" panose="020B0604020202020204" pitchFamily="34" charset="0"/>
                <a:ea typeface="Calibri" panose="020F0502020204030204" pitchFamily="34" charset="0"/>
                <a:cs typeface="Times New Roman" panose="02020603050405020304" pitchFamily="18" charset="0"/>
              </a:rPr>
              <a:t>, S., </a:t>
            </a:r>
            <a:r>
              <a:rPr lang="en-PH" sz="800" dirty="0" err="1">
                <a:latin typeface="Arial" panose="020B0604020202020204" pitchFamily="34" charset="0"/>
                <a:ea typeface="Calibri" panose="020F0502020204030204" pitchFamily="34" charset="0"/>
                <a:cs typeface="Times New Roman" panose="02020603050405020304" pitchFamily="18" charset="0"/>
              </a:rPr>
              <a:t>Ahaitouf</a:t>
            </a:r>
            <a:r>
              <a:rPr lang="en-PH" sz="800" dirty="0">
                <a:latin typeface="Arial" panose="020B0604020202020204" pitchFamily="34" charset="0"/>
                <a:ea typeface="Calibri" panose="020F0502020204030204" pitchFamily="34" charset="0"/>
                <a:cs typeface="Times New Roman" panose="02020603050405020304" pitchFamily="18" charset="0"/>
              </a:rPr>
              <a:t>, A., &amp; Mansouri, A. (2014). Multiple object detection using OpenCV on an embedded platform. </a:t>
            </a:r>
            <a:r>
              <a:rPr lang="en-PH" sz="800" i="1" dirty="0">
                <a:latin typeface="Arial" panose="020B0604020202020204" pitchFamily="34" charset="0"/>
                <a:ea typeface="Calibri" panose="020F0502020204030204" pitchFamily="34" charset="0"/>
                <a:cs typeface="Times New Roman" panose="02020603050405020304" pitchFamily="18" charset="0"/>
              </a:rPr>
              <a:t>2014 Third IEEE International Colloquium in Information Science and Technology (CIST)</a:t>
            </a:r>
            <a:r>
              <a:rPr lang="en-PH" sz="800" dirty="0">
                <a:latin typeface="Arial" panose="020B0604020202020204" pitchFamily="34" charset="0"/>
                <a:ea typeface="Calibri" panose="020F0502020204030204" pitchFamily="34" charset="0"/>
                <a:cs typeface="Times New Roman" panose="02020603050405020304" pitchFamily="18" charset="0"/>
              </a:rPr>
              <a:t>, 374–377.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https://doi.org/10.1109/CIST.2014.7016649</a:t>
            </a:r>
            <a:endParaRPr lang="en-PH" sz="8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113462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331711"/>
            <a:ext cx="6809700" cy="3622253"/>
          </a:xfrm>
          <a:prstGeom prst="rect">
            <a:avLst/>
          </a:prstGeom>
        </p:spPr>
        <p:txBody>
          <a:bodyPr spcFirstLastPara="1" wrap="square" lIns="91425" tIns="91425" rIns="91425" bIns="91425" anchor="t" anchorCtr="0">
            <a:noAutofit/>
          </a:bodyPr>
          <a:lstStyle/>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Lidasan</a:t>
            </a:r>
            <a:r>
              <a:rPr lang="en-PH" sz="800" dirty="0">
                <a:latin typeface="Arial" panose="020B0604020202020204" pitchFamily="34" charset="0"/>
                <a:ea typeface="Calibri" panose="020F0502020204030204" pitchFamily="34" charset="0"/>
                <a:cs typeface="Times New Roman" panose="02020603050405020304" pitchFamily="18" charset="0"/>
              </a:rPr>
              <a:t>, H. S., Espada, I. C., &amp; Leon, M. R. C. D. (2009). A Needs Assessment of Transport Planning and Traffic Management of Local Cities: The Case of the Philippines. </a:t>
            </a:r>
            <a:r>
              <a:rPr lang="en-PH" sz="800" i="1" dirty="0">
                <a:latin typeface="Arial" panose="020B0604020202020204" pitchFamily="34" charset="0"/>
                <a:ea typeface="Calibri" panose="020F0502020204030204" pitchFamily="34" charset="0"/>
                <a:cs typeface="Times New Roman" panose="02020603050405020304" pitchFamily="18" charset="0"/>
              </a:rPr>
              <a:t>Proceedings of the Eastern Asia Society for Transportation Studies</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2009</a:t>
            </a:r>
            <a:r>
              <a:rPr lang="en-PH" sz="800" dirty="0">
                <a:latin typeface="Arial" panose="020B0604020202020204" pitchFamily="34" charset="0"/>
                <a:ea typeface="Calibri" panose="020F0502020204030204" pitchFamily="34" charset="0"/>
                <a:cs typeface="Times New Roman" panose="02020603050405020304" pitchFamily="18" charset="0"/>
              </a:rPr>
              <a:t>, 3.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https://doi.org/10.11175/eastpro.2009.0.3.0</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Li, D., Liang, B., &amp; Zhang, W. (2014). Real-time moving vehicle detection, tracking, and counting system implemented with OpenCV. </a:t>
            </a:r>
            <a:r>
              <a:rPr lang="en-PH" sz="800" i="1" dirty="0">
                <a:latin typeface="Arial" panose="020B0604020202020204" pitchFamily="34" charset="0"/>
                <a:ea typeface="Calibri" panose="020F0502020204030204" pitchFamily="34" charset="0"/>
                <a:cs typeface="Times New Roman" panose="02020603050405020304" pitchFamily="18" charset="0"/>
              </a:rPr>
              <a:t>2014 4th IEEE International Conference on Information Science and Technology</a:t>
            </a:r>
            <a:r>
              <a:rPr lang="en-PH" sz="800" dirty="0">
                <a:latin typeface="Arial" panose="020B0604020202020204" pitchFamily="34" charset="0"/>
                <a:ea typeface="Calibri" panose="020F0502020204030204" pitchFamily="34" charset="0"/>
                <a:cs typeface="Times New Roman" panose="02020603050405020304" pitchFamily="18" charset="0"/>
              </a:rPr>
              <a:t>, 631–634.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https://doi.org/10.1109/ICIST.2014.6920557</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Malinovskiy</a:t>
            </a:r>
            <a:r>
              <a:rPr lang="en-PH" sz="800" dirty="0">
                <a:latin typeface="Arial" panose="020B0604020202020204" pitchFamily="34" charset="0"/>
                <a:ea typeface="Calibri" panose="020F0502020204030204" pitchFamily="34" charset="0"/>
                <a:cs typeface="Times New Roman" panose="02020603050405020304" pitchFamily="18" charset="0"/>
              </a:rPr>
              <a:t>, Y., Wu, Y.-J., &amp; Wang, Y. (2009). Video-based vehicle detection and tracking using spatiotemporal maps. </a:t>
            </a:r>
            <a:r>
              <a:rPr lang="en-PH" sz="800" i="1" dirty="0">
                <a:latin typeface="Arial" panose="020B0604020202020204" pitchFamily="34" charset="0"/>
                <a:ea typeface="Calibri" panose="020F0502020204030204" pitchFamily="34" charset="0"/>
                <a:cs typeface="Times New Roman" panose="02020603050405020304" pitchFamily="18" charset="0"/>
              </a:rPr>
              <a:t>Transportation Research Record</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2121</a:t>
            </a:r>
            <a:r>
              <a:rPr lang="en-PH" sz="800" dirty="0">
                <a:latin typeface="Arial" panose="020B0604020202020204" pitchFamily="34" charset="0"/>
                <a:ea typeface="Calibri" panose="020F0502020204030204" pitchFamily="34" charset="0"/>
                <a:cs typeface="Times New Roman" panose="02020603050405020304" pitchFamily="18" charset="0"/>
              </a:rPr>
              <a:t>(1), 81–89.</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Memon</a:t>
            </a:r>
            <a:r>
              <a:rPr lang="en-PH" sz="800" dirty="0">
                <a:latin typeface="Arial" panose="020B0604020202020204" pitchFamily="34" charset="0"/>
                <a:ea typeface="Calibri" panose="020F0502020204030204" pitchFamily="34" charset="0"/>
                <a:cs typeface="Times New Roman" panose="02020603050405020304" pitchFamily="18" charset="0"/>
              </a:rPr>
              <a:t>, S., Bhatti, S., </a:t>
            </a:r>
            <a:r>
              <a:rPr lang="en-PH" sz="800" dirty="0" err="1">
                <a:latin typeface="Arial" panose="020B0604020202020204" pitchFamily="34" charset="0"/>
                <a:ea typeface="Calibri" panose="020F0502020204030204" pitchFamily="34" charset="0"/>
                <a:cs typeface="Times New Roman" panose="02020603050405020304" pitchFamily="18" charset="0"/>
              </a:rPr>
              <a:t>Thebo</a:t>
            </a:r>
            <a:r>
              <a:rPr lang="en-PH" sz="800" dirty="0">
                <a:latin typeface="Arial" panose="020B0604020202020204" pitchFamily="34" charset="0"/>
                <a:ea typeface="Calibri" panose="020F0502020204030204" pitchFamily="34" charset="0"/>
                <a:cs typeface="Times New Roman" panose="02020603050405020304" pitchFamily="18" charset="0"/>
              </a:rPr>
              <a:t>, L. A., </a:t>
            </a:r>
            <a:r>
              <a:rPr lang="en-PH" sz="800" dirty="0" err="1">
                <a:latin typeface="Arial" panose="020B0604020202020204" pitchFamily="34" charset="0"/>
                <a:ea typeface="Calibri" panose="020F0502020204030204" pitchFamily="34" charset="0"/>
                <a:cs typeface="Times New Roman" panose="02020603050405020304" pitchFamily="18" charset="0"/>
              </a:rPr>
              <a:t>Talpur</a:t>
            </a:r>
            <a:r>
              <a:rPr lang="en-PH" sz="800" dirty="0">
                <a:latin typeface="Arial" panose="020B0604020202020204" pitchFamily="34" charset="0"/>
                <a:ea typeface="Calibri" panose="020F0502020204030204" pitchFamily="34" charset="0"/>
                <a:cs typeface="Times New Roman" panose="02020603050405020304" pitchFamily="18" charset="0"/>
              </a:rPr>
              <a:t>, M. M. B., &amp; </a:t>
            </a:r>
            <a:r>
              <a:rPr lang="en-PH" sz="800" dirty="0" err="1">
                <a:latin typeface="Arial" panose="020B0604020202020204" pitchFamily="34" charset="0"/>
                <a:ea typeface="Calibri" panose="020F0502020204030204" pitchFamily="34" charset="0"/>
                <a:cs typeface="Times New Roman" panose="02020603050405020304" pitchFamily="18" charset="0"/>
              </a:rPr>
              <a:t>Memon</a:t>
            </a:r>
            <a:r>
              <a:rPr lang="en-PH" sz="800" dirty="0">
                <a:latin typeface="Arial" panose="020B0604020202020204" pitchFamily="34" charset="0"/>
                <a:ea typeface="Calibri" panose="020F0502020204030204" pitchFamily="34" charset="0"/>
                <a:cs typeface="Times New Roman" panose="02020603050405020304" pitchFamily="18" charset="0"/>
              </a:rPr>
              <a:t>, M. A. (2018). A video based vehicle detection, counting and classification system. </a:t>
            </a:r>
            <a:r>
              <a:rPr lang="en-PH" sz="800" i="1" dirty="0">
                <a:latin typeface="Arial" panose="020B0604020202020204" pitchFamily="34" charset="0"/>
                <a:ea typeface="Calibri" panose="020F0502020204030204" pitchFamily="34" charset="0"/>
                <a:cs typeface="Times New Roman" panose="02020603050405020304" pitchFamily="18" charset="0"/>
              </a:rPr>
              <a:t>International Journal of Image, Graphics and Signal Processing</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11</a:t>
            </a:r>
            <a:r>
              <a:rPr lang="en-PH" sz="800" dirty="0">
                <a:latin typeface="Arial" panose="020B0604020202020204" pitchFamily="34" charset="0"/>
                <a:ea typeface="Calibri" panose="020F0502020204030204" pitchFamily="34" charset="0"/>
                <a:cs typeface="Times New Roman" panose="02020603050405020304" pitchFamily="18" charset="0"/>
              </a:rPr>
              <a:t>(9), 34.</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Seenouvong</a:t>
            </a:r>
            <a:r>
              <a:rPr lang="en-PH" sz="800" dirty="0">
                <a:latin typeface="Arial" panose="020B0604020202020204" pitchFamily="34" charset="0"/>
                <a:ea typeface="Calibri" panose="020F0502020204030204" pitchFamily="34" charset="0"/>
                <a:cs typeface="Times New Roman" panose="02020603050405020304" pitchFamily="18" charset="0"/>
              </a:rPr>
              <a:t>, N., </a:t>
            </a:r>
            <a:r>
              <a:rPr lang="en-PH" sz="800" dirty="0" err="1">
                <a:latin typeface="Arial" panose="020B0604020202020204" pitchFamily="34" charset="0"/>
                <a:ea typeface="Calibri" panose="020F0502020204030204" pitchFamily="34" charset="0"/>
                <a:cs typeface="Times New Roman" panose="02020603050405020304" pitchFamily="18" charset="0"/>
              </a:rPr>
              <a:t>Watchareeruetai</a:t>
            </a:r>
            <a:r>
              <a:rPr lang="en-PH" sz="800" dirty="0">
                <a:latin typeface="Arial" panose="020B0604020202020204" pitchFamily="34" charset="0"/>
                <a:ea typeface="Calibri" panose="020F0502020204030204" pitchFamily="34" charset="0"/>
                <a:cs typeface="Times New Roman" panose="02020603050405020304" pitchFamily="18" charset="0"/>
              </a:rPr>
              <a:t>, U., </a:t>
            </a:r>
            <a:r>
              <a:rPr lang="en-PH" sz="800" dirty="0" err="1">
                <a:latin typeface="Arial" panose="020B0604020202020204" pitchFamily="34" charset="0"/>
                <a:ea typeface="Calibri" panose="020F0502020204030204" pitchFamily="34" charset="0"/>
                <a:cs typeface="Times New Roman" panose="02020603050405020304" pitchFamily="18" charset="0"/>
              </a:rPr>
              <a:t>Nuthong</a:t>
            </a:r>
            <a:r>
              <a:rPr lang="en-PH" sz="800" dirty="0">
                <a:latin typeface="Arial" panose="020B0604020202020204" pitchFamily="34" charset="0"/>
                <a:ea typeface="Calibri" panose="020F0502020204030204" pitchFamily="34" charset="0"/>
                <a:cs typeface="Times New Roman" panose="02020603050405020304" pitchFamily="18" charset="0"/>
              </a:rPr>
              <a:t>, C., </a:t>
            </a:r>
            <a:r>
              <a:rPr lang="en-PH" sz="800" dirty="0" err="1">
                <a:latin typeface="Arial" panose="020B0604020202020204" pitchFamily="34" charset="0"/>
                <a:ea typeface="Calibri" panose="020F0502020204030204" pitchFamily="34" charset="0"/>
                <a:cs typeface="Times New Roman" panose="02020603050405020304" pitchFamily="18" charset="0"/>
              </a:rPr>
              <a:t>Khongsomboon</a:t>
            </a:r>
            <a:r>
              <a:rPr lang="en-PH" sz="800" dirty="0">
                <a:latin typeface="Arial" panose="020B0604020202020204" pitchFamily="34" charset="0"/>
                <a:ea typeface="Calibri" panose="020F0502020204030204" pitchFamily="34" charset="0"/>
                <a:cs typeface="Times New Roman" panose="02020603050405020304" pitchFamily="18" charset="0"/>
              </a:rPr>
              <a:t>, K., &amp; Ohnishi, N. (2016). A computer vision based vehicle detection and counting system. </a:t>
            </a:r>
            <a:r>
              <a:rPr lang="en-PH" sz="800" i="1" dirty="0">
                <a:latin typeface="Arial" panose="020B0604020202020204" pitchFamily="34" charset="0"/>
                <a:ea typeface="Calibri" panose="020F0502020204030204" pitchFamily="34" charset="0"/>
                <a:cs typeface="Times New Roman" panose="02020603050405020304" pitchFamily="18" charset="0"/>
              </a:rPr>
              <a:t>2016 8th International Conference on Knowledge and Smart Technology (KST)</a:t>
            </a:r>
            <a:r>
              <a:rPr lang="en-PH" sz="800" dirty="0">
                <a:latin typeface="Arial" panose="020B0604020202020204" pitchFamily="34" charset="0"/>
                <a:ea typeface="Calibri" panose="020F0502020204030204" pitchFamily="34" charset="0"/>
                <a:cs typeface="Times New Roman" panose="02020603050405020304" pitchFamily="18" charset="0"/>
              </a:rPr>
              <a:t>, 224–227.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https://doi.org/10.1109/KST.2016.7440510</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Uke, N., &amp; </a:t>
            </a:r>
            <a:r>
              <a:rPr lang="en-PH" sz="800" dirty="0" err="1">
                <a:latin typeface="Arial" panose="020B0604020202020204" pitchFamily="34" charset="0"/>
                <a:ea typeface="Calibri" panose="020F0502020204030204" pitchFamily="34" charset="0"/>
                <a:cs typeface="Times New Roman" panose="02020603050405020304" pitchFamily="18" charset="0"/>
              </a:rPr>
              <a:t>Thool</a:t>
            </a:r>
            <a:r>
              <a:rPr lang="en-PH" sz="800" dirty="0">
                <a:latin typeface="Arial" panose="020B0604020202020204" pitchFamily="34" charset="0"/>
                <a:ea typeface="Calibri" panose="020F0502020204030204" pitchFamily="34" charset="0"/>
                <a:cs typeface="Times New Roman" panose="02020603050405020304" pitchFamily="18" charset="0"/>
              </a:rPr>
              <a:t>, R. (2013). Moving vehicle detection for measuring traffic count using </a:t>
            </a:r>
            <a:r>
              <a:rPr lang="en-PH" sz="800" dirty="0" err="1">
                <a:latin typeface="Arial" panose="020B0604020202020204" pitchFamily="34" charset="0"/>
                <a:ea typeface="Calibri" panose="020F0502020204030204" pitchFamily="34" charset="0"/>
                <a:cs typeface="Times New Roman" panose="02020603050405020304" pitchFamily="18" charset="0"/>
              </a:rPr>
              <a:t>opencv</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Journal of Automation and Control Engineering</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1</a:t>
            </a:r>
            <a:r>
              <a:rPr lang="en-PH" sz="800" dirty="0">
                <a:latin typeface="Arial" panose="020B0604020202020204" pitchFamily="34" charset="0"/>
                <a:ea typeface="Calibri" panose="020F0502020204030204" pitchFamily="34" charset="0"/>
                <a:cs typeface="Times New Roman" panose="02020603050405020304" pitchFamily="18" charset="0"/>
              </a:rPr>
              <a:t>(4), Article 4.</a:t>
            </a:r>
            <a:endParaRPr lang="en-PH" sz="8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69610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331711"/>
            <a:ext cx="6809700" cy="3622253"/>
          </a:xfrm>
          <a:prstGeom prst="rect">
            <a:avLst/>
          </a:prstGeom>
        </p:spPr>
        <p:txBody>
          <a:bodyPr spcFirstLastPara="1" wrap="square" lIns="91425" tIns="91425" rIns="91425" bIns="91425" anchor="t" anchorCtr="0">
            <a:noAutofit/>
          </a:bodyPr>
          <a:lstStyle/>
          <a:p>
            <a:pPr>
              <a:lnSpc>
                <a:spcPct val="107000"/>
              </a:lnSpc>
              <a:spcAft>
                <a:spcPts val="800"/>
              </a:spcAft>
            </a:pPr>
            <a:r>
              <a:rPr lang="en-PH" sz="800" dirty="0">
                <a:latin typeface="+mj-lt"/>
              </a:rPr>
              <a:t>Al-</a:t>
            </a:r>
            <a:r>
              <a:rPr lang="en-PH" sz="800" dirty="0" err="1">
                <a:latin typeface="+mj-lt"/>
              </a:rPr>
              <a:t>qaness</a:t>
            </a:r>
            <a:r>
              <a:rPr lang="en-PH" sz="800" dirty="0">
                <a:latin typeface="+mj-lt"/>
              </a:rPr>
              <a:t>, M. A., Abbasi, A. A., Fan, H., Ibrahim, R. A., </a:t>
            </a:r>
            <a:r>
              <a:rPr lang="en-PH" sz="800" dirty="0" err="1">
                <a:latin typeface="+mj-lt"/>
              </a:rPr>
              <a:t>Alsamhi</a:t>
            </a:r>
            <a:r>
              <a:rPr lang="en-PH" sz="800" dirty="0">
                <a:latin typeface="+mj-lt"/>
              </a:rPr>
              <a:t>, S. H., &amp; </a:t>
            </a:r>
            <a:r>
              <a:rPr lang="en-PH" sz="800" dirty="0" err="1">
                <a:latin typeface="+mj-lt"/>
              </a:rPr>
              <a:t>Hawbani</a:t>
            </a:r>
            <a:r>
              <a:rPr lang="en-PH" sz="800" dirty="0">
                <a:latin typeface="+mj-lt"/>
              </a:rPr>
              <a:t>, A. (2021). An improved YOLO-based road traffic monitoring system. </a:t>
            </a:r>
            <a:r>
              <a:rPr lang="en-PH" sz="800" i="1" dirty="0">
                <a:latin typeface="+mj-lt"/>
              </a:rPr>
              <a:t>Computing</a:t>
            </a:r>
            <a:r>
              <a:rPr lang="en-PH" sz="800" dirty="0">
                <a:latin typeface="+mj-lt"/>
              </a:rPr>
              <a:t>, </a:t>
            </a:r>
            <a:r>
              <a:rPr lang="en-PH" sz="800" i="1" dirty="0">
                <a:latin typeface="+mj-lt"/>
              </a:rPr>
              <a:t>103</a:t>
            </a:r>
            <a:r>
              <a:rPr lang="en-PH" sz="800" dirty="0">
                <a:latin typeface="+mj-lt"/>
              </a:rPr>
              <a:t>(2), 211–230.</a:t>
            </a:r>
            <a:endParaRPr lang="en-US" sz="800" dirty="0">
              <a:latin typeface="+mj-lt"/>
            </a:endParaRPr>
          </a:p>
          <a:p>
            <a:pPr>
              <a:lnSpc>
                <a:spcPct val="107000"/>
              </a:lnSpc>
              <a:spcAft>
                <a:spcPts val="800"/>
              </a:spcAft>
            </a:pPr>
            <a:r>
              <a:rPr lang="en-US" sz="800" dirty="0">
                <a:latin typeface="+mj-lt"/>
              </a:rPr>
              <a:t>Mao, W., &amp; others. (2019). </a:t>
            </a:r>
            <a:r>
              <a:rPr lang="en-US" sz="800" i="1" dirty="0">
                <a:latin typeface="+mj-lt"/>
              </a:rPr>
              <a:t>Vision-based vehicle detection and tracking in intelligent transportation system</a:t>
            </a:r>
            <a:r>
              <a:rPr lang="en-US" sz="800" dirty="0">
                <a:latin typeface="+mj-lt"/>
              </a:rPr>
              <a:t>.</a:t>
            </a:r>
          </a:p>
          <a:p>
            <a:pPr>
              <a:lnSpc>
                <a:spcPct val="107000"/>
              </a:lnSpc>
              <a:spcAft>
                <a:spcPts val="800"/>
              </a:spcAft>
            </a:pPr>
            <a:r>
              <a:rPr lang="en-US" sz="800" dirty="0">
                <a:latin typeface="+mj-lt"/>
              </a:rPr>
              <a:t>Mittal, N., Vaidya, A., &amp; Kapoor, S. (2019). Object detection and classification using Yolo. </a:t>
            </a:r>
            <a:r>
              <a:rPr lang="en-US" sz="800" i="1" dirty="0">
                <a:latin typeface="+mj-lt"/>
              </a:rPr>
              <a:t>Int. J. Sci. Res. Eng. Trends</a:t>
            </a:r>
            <a:r>
              <a:rPr lang="en-US" sz="800" dirty="0">
                <a:latin typeface="+mj-lt"/>
              </a:rPr>
              <a:t>, </a:t>
            </a:r>
            <a:r>
              <a:rPr lang="en-US" sz="800" i="1" dirty="0">
                <a:latin typeface="+mj-lt"/>
              </a:rPr>
              <a:t>5</a:t>
            </a:r>
            <a:r>
              <a:rPr lang="en-US" sz="800" dirty="0">
                <a:latin typeface="+mj-lt"/>
              </a:rPr>
              <a:t>, 562–565.</a:t>
            </a:r>
          </a:p>
          <a:p>
            <a:pPr>
              <a:lnSpc>
                <a:spcPct val="107000"/>
              </a:lnSpc>
              <a:spcAft>
                <a:spcPts val="800"/>
              </a:spcAft>
            </a:pPr>
            <a:r>
              <a:rPr lang="en-US" sz="800" dirty="0">
                <a:latin typeface="+mj-lt"/>
              </a:rPr>
              <a:t>Rahman, Z., Ami, A. M., &amp; Ullah, M. A. (2020). A Real-Time Wrong-Way Vehicle Detection Based on YOLO and Centroid Tracking. </a:t>
            </a:r>
            <a:r>
              <a:rPr lang="en-US" sz="800" i="1" dirty="0">
                <a:latin typeface="+mj-lt"/>
              </a:rPr>
              <a:t>2020 IEEE Region 10 Symposium (TENSYMP)</a:t>
            </a:r>
            <a:r>
              <a:rPr lang="en-US" sz="800" dirty="0">
                <a:latin typeface="+mj-lt"/>
              </a:rPr>
              <a:t>, 916–920.</a:t>
            </a:r>
          </a:p>
          <a:p>
            <a:pPr>
              <a:lnSpc>
                <a:spcPct val="107000"/>
              </a:lnSpc>
              <a:spcAft>
                <a:spcPts val="800"/>
              </a:spcAft>
            </a:pPr>
            <a:r>
              <a:rPr lang="en-PH" sz="800" dirty="0">
                <a:latin typeface="+mj-lt"/>
              </a:rPr>
              <a:t>Ullah, M. B. (2020). CPU Based YOLO: A Real Time Object Detection Algorithm. </a:t>
            </a:r>
            <a:r>
              <a:rPr lang="en-PH" sz="800" i="1" dirty="0">
                <a:latin typeface="+mj-lt"/>
              </a:rPr>
              <a:t>2020 IEEE Region 10 Symposium (TENSYMP)</a:t>
            </a:r>
            <a:r>
              <a:rPr lang="en-PH" sz="800" dirty="0">
                <a:latin typeface="+mj-lt"/>
              </a:rPr>
              <a:t>, 552–555.</a:t>
            </a:r>
          </a:p>
          <a:p>
            <a:pPr>
              <a:lnSpc>
                <a:spcPct val="107000"/>
              </a:lnSpc>
              <a:spcAft>
                <a:spcPts val="800"/>
              </a:spcAft>
            </a:pPr>
            <a:r>
              <a:rPr lang="en-US" sz="800" dirty="0">
                <a:latin typeface="+mj-lt"/>
              </a:rPr>
              <a:t>Yin, Y., Li, H., &amp; Fu, W. (2020). Faster-YOLO: An accurate and faster object detection method. </a:t>
            </a:r>
            <a:r>
              <a:rPr lang="en-US" sz="800" i="1" dirty="0">
                <a:latin typeface="+mj-lt"/>
              </a:rPr>
              <a:t>Digital Signal Processing</a:t>
            </a:r>
            <a:r>
              <a:rPr lang="en-US" sz="800" dirty="0">
                <a:latin typeface="+mj-lt"/>
              </a:rPr>
              <a:t>, </a:t>
            </a:r>
            <a:r>
              <a:rPr lang="en-US" sz="800" i="1" dirty="0">
                <a:latin typeface="+mj-lt"/>
              </a:rPr>
              <a:t>102</a:t>
            </a:r>
            <a:r>
              <a:rPr lang="en-US" sz="800" dirty="0">
                <a:latin typeface="+mj-lt"/>
              </a:rPr>
              <a:t>, 102756.</a:t>
            </a:r>
            <a:endParaRPr lang="en-PH" sz="800" dirty="0">
              <a:latin typeface="+mj-lt"/>
              <a:ea typeface="Calibri" panose="020F0502020204030204" pitchFamily="34" charset="0"/>
              <a:cs typeface="Times New Roman" panose="02020603050405020304" pitchFamily="18"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62918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Thus, in an effort to improve our understanding of traffic interactions in Philippine roads, the researchers have proposed a vehicle detection and counting system. The proposed project uses a computer vision-based system to detect, classify and count vehicles in real-time. The project aims to provide a systematic solution to counting vehicles and monitoring traffic. This will provide information on the make-up of vehicles traversing these concerned road networks.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09169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Statement of the Problem</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As urban landscapes continue to rapidly sprawl in the Philippines, the need for the integration of intelligent transportation systems is also growing. There is an apparent lack of comprehensive traffic statistics especially in smaller urban areas in the country outside of the Manila area. This information and data is crucial in improving urban planning and infrastructure management to create efficient and safer road networks.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90918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371500" y="2093775"/>
            <a:ext cx="5021400" cy="2134276"/>
          </a:xfrm>
          <a:prstGeom prst="rect">
            <a:avLst/>
          </a:prstGeom>
        </p:spPr>
        <p:txBody>
          <a:bodyPr spcFirstLastPara="1" wrap="square" lIns="91425" tIns="91425" rIns="91425" bIns="91425" anchor="t" anchorCtr="0">
            <a:noAutofit/>
          </a:bodyPr>
          <a:lstStyle/>
          <a:p>
            <a:pPr marL="76200" indent="0">
              <a:buNone/>
            </a:pPr>
            <a:r>
              <a:rPr lang="en-US" dirty="0"/>
              <a:t>The main objective of this project is to create a computer vision-based monitoring system that will analyze CCTV footage of highways in real time using computer vision technology to report traffic statistics.</a:t>
            </a:r>
            <a:endParaRPr lang="en-PH" dirty="0"/>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3900" dirty="0"/>
              <a:t>Objective</a:t>
            </a:r>
            <a:endParaRPr sz="39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Specific </a:t>
            </a:r>
            <a:r>
              <a:rPr lang="en-PH" dirty="0">
                <a:highlight>
                  <a:schemeClr val="accent1"/>
                </a:highlight>
              </a:rPr>
              <a:t>Objectives</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a:t>To create a system with the following functions: vehicle detection, vehicle classification, vehicle count, vehicle count (according to class), vehicle count (inbound/outbound)</a:t>
            </a:r>
          </a:p>
          <a:p>
            <a:r>
              <a:rPr lang="en-US" dirty="0"/>
              <a:t>Deploy the system in roads with varying traffic volumes.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Specific </a:t>
            </a:r>
            <a:r>
              <a:rPr lang="en-PH" dirty="0">
                <a:highlight>
                  <a:schemeClr val="accent1"/>
                </a:highlight>
              </a:rPr>
              <a:t>Objectives</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a:t>Test the system in several types of environments, lighting conditions, and weather conditions.</a:t>
            </a:r>
          </a:p>
          <a:p>
            <a:r>
              <a:rPr lang="en-US" dirty="0"/>
              <a:t>Publish a dashboard/web app that will show the real time data (timelines, etc.)</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33796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err="1"/>
              <a:t>Lidasan</a:t>
            </a:r>
            <a:r>
              <a:rPr lang="en-US" dirty="0"/>
              <a:t> et al (2009) published a study titled “A Needs Assessment of Transport Planning and Traffic Management of Local Cities: The Case of the Philippines.” The study assessed the technical capabilities of various cities on transport planning and traffic management. They also gathered information on the basic tools used for transport planning and traffic management.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17080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dirty="0"/>
              <a:t>Traffic congestion was ranked as the sixth overall among the top issues being faced by cities of various sizes. Moreover, it ranked second for large cities and fourth for mid-size cities.</a:t>
            </a:r>
            <a:r>
              <a:rPr lang="en-US" dirty="0"/>
              <a:t> </a:t>
            </a:r>
            <a:r>
              <a:rPr lang="en-PH" dirty="0"/>
              <a:t>The results of the needs assessment of the paper showed the equal importance of coming up with academic research in transport and traffic management.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737771637"/>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1920</Words>
  <Application>Microsoft Office PowerPoint</Application>
  <PresentationFormat>On-screen Show (16:9)</PresentationFormat>
  <Paragraphs>103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Quattrocento Sans</vt:lpstr>
      <vt:lpstr>Lora</vt:lpstr>
      <vt:lpstr>Arial</vt:lpstr>
      <vt:lpstr>Calibri</vt:lpstr>
      <vt:lpstr>Viola template</vt:lpstr>
      <vt:lpstr>Real-time Vehicle Detection, Classification and Counting System using Computer Vision</vt:lpstr>
      <vt:lpstr>Introduction</vt:lpstr>
      <vt:lpstr>Introduction</vt:lpstr>
      <vt:lpstr>Statement of the Problem</vt:lpstr>
      <vt:lpstr>Objective</vt:lpstr>
      <vt:lpstr>Specific Objectives</vt:lpstr>
      <vt:lpstr>Specific Objectives</vt:lpstr>
      <vt:lpstr>Related Literature</vt:lpstr>
      <vt:lpstr>Related Literature</vt:lpstr>
      <vt:lpstr>Related Literature</vt:lpstr>
      <vt:lpstr>Related Literature</vt:lpstr>
      <vt:lpstr>Related Literature</vt:lpstr>
      <vt:lpstr>Related Literature</vt:lpstr>
      <vt:lpstr>Related Literature (add.)</vt:lpstr>
      <vt:lpstr>Related Literature</vt:lpstr>
      <vt:lpstr>Related Literature</vt:lpstr>
      <vt:lpstr>Related Literature</vt:lpstr>
      <vt:lpstr>Related Literature</vt:lpstr>
      <vt:lpstr>Related Literature</vt:lpstr>
      <vt:lpstr>Related Literature</vt:lpstr>
      <vt:lpstr>Methodology</vt:lpstr>
      <vt:lpstr>Methodology</vt:lpstr>
      <vt:lpstr>Methodology</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 (Autonomous Traffic Monitoring and Observing System): A Deep-Learning Based Real-Time Traffic Monitoring System using CCTV footage</dc:title>
  <cp:lastModifiedBy>Myles Solatorio</cp:lastModifiedBy>
  <cp:revision>65</cp:revision>
  <dcterms:modified xsi:type="dcterms:W3CDTF">2022-01-07T10:15:48Z</dcterms:modified>
</cp:coreProperties>
</file>