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3793"/>
    <p:restoredTop sz="94658"/>
  </p:normalViewPr>
  <p:slideViewPr>
    <p:cSldViewPr snapToGrid="0">
      <p:cViewPr varScale="1">
        <p:scale>
          <a:sx d="100" n="128"/>
          <a:sy d="100" n="128"/>
        </p:scale>
        <p:origin x="592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Relationship Id="rId2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BF93-9615-E1E2-9275-26B1F75FB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51E0A-F542-1684-9119-411BA0F2B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79261-213E-388B-245D-C6182CA6B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DA58-E27F-2C42-B061-C97250AF00E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D213A-907B-3487-3FE4-FE01C0D4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5D434-F4E1-88F2-CE19-414BF875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5D6-88B0-0A41-985D-0F75173C3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7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7DA4-4541-03B1-D00E-2985CFCD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BE872-27D3-6C47-D468-E116A0463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68389-2737-8464-7A28-48253C6CD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DA58-E27F-2C42-B061-C97250AF00E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55886-0BA8-E41B-F011-58C9C25C6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CAB7D-A309-086A-8137-0AD5A834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5D6-88B0-0A41-985D-0F75173C3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6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3DCC5-D391-C0C0-5E1A-C35941352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84230-337A-6493-5ED5-9EA5AB3DD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2EEC0-593D-1AC3-B555-23D9EB39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DA58-E27F-2C42-B061-C97250AF00E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340C0-50BC-549B-1027-04FA83F0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471DE-3C41-411A-2972-EBA17A85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5D6-88B0-0A41-985D-0F75173C3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BB9D-1F6D-0FC7-0689-8914FE81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1915-03DD-6A2D-69BE-2E0D0E629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17F7-DCD3-71B6-DA46-0E5A922F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DA58-E27F-2C42-B061-C97250AF00E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7756-7C29-531C-35F3-D4E4C4647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FF31A-A896-6FF6-5945-ABA18FB77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5D6-88B0-0A41-985D-0F75173C3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3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39710-34F2-9E09-F1DC-AD2CDE39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2402C-1DC9-088B-46C3-98A62A1B6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B03D1-3B1A-3890-C671-516BF31F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DA58-E27F-2C42-B061-C97250AF00E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8C75-E95F-AFB1-1D7E-7F0BE66C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C4976-3E14-84A7-6DE8-648CD84D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5D6-88B0-0A41-985D-0F75173C3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3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C6B21-417A-891F-66E8-C2F97BF7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36A6-687B-E9CB-A404-BE09BD111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5771B-43FA-C227-C907-7F7A0A234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08444-4106-9041-2E58-822E61E3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DA58-E27F-2C42-B061-C97250AF00E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BC876-081A-7AC6-D853-8DD89969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60CBD-C4B4-CD37-BB94-BF0183A4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5D6-88B0-0A41-985D-0F75173C3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8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6CA1-2924-30D1-EBE6-5AE9B288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0BE1A-5F36-2422-05B7-89590BA90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46B9A-8F6E-B3E1-1A22-FCA8C3979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190D2-AECD-7DA4-E89A-36BB15774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AE8BA9-6424-DBEF-9642-F8C731CBF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9BA8C-7639-70D3-20DC-BBE2A1E7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DA58-E27F-2C42-B061-C97250AF00E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7258B-6B83-B92C-EF1A-D5DADBE2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85469D-F86D-9EF4-0B1B-580DADDC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5D6-88B0-0A41-985D-0F75173C3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3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0164-65FA-E414-AA90-BDF445BB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D9315-2B0E-B2DB-1DDC-DD566BC1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DA58-E27F-2C42-B061-C97250AF00E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81EEB-7BFF-3B12-C800-3667E6D5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FF55E-90B5-5254-FB31-89004348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5D6-88B0-0A41-985D-0F75173C3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509522-525A-6EE4-3CE9-D36BA16B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DA58-E27F-2C42-B061-C97250AF00E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13550-477B-B8F8-9701-04A149EF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0E106-34B2-9886-469F-F6CDC60D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5D6-88B0-0A41-985D-0F75173C3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1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1531-5F3A-312D-AC9F-7B3BDCF4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08F43-97E1-AC38-CAE9-EC649A4BB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748A-32A4-8E51-DC96-08A08A66A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0DC00-F9AD-5850-3266-78D34D11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DA58-E27F-2C42-B061-C97250AF00E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4BCB4-9A00-98F7-FA81-E4DDE6B8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FA3CD-3238-67B7-7CBD-79EDCC08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5D6-88B0-0A41-985D-0F75173C3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7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98AEB-22B7-3E8A-455F-8859257EC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953E66-5B31-7FD4-DC33-BB5D9C625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4F613-E878-E57A-D376-A215497BA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4952B-DC9F-5FBD-185F-E1EA414F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DA58-E27F-2C42-B061-C97250AF00E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0390A-B97B-1E83-A73F-ED69E11D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974E6-4F13-AD55-A799-F5840A80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5D6-88B0-0A41-985D-0F75173C3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35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2DF64-E63A-9D8A-B28F-7E64783CB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9F2D4-5C78-EE00-EB09-75BFBD21080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80436-3131-257C-DE36-638E82AF70D9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30DA58-E27F-2C42-B061-C97250AF00E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E8E23-65CA-00FF-7428-29C60488A92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66E79-9583-6112-E45D-1030719FE08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9115D6-88B0-0A41-985D-0F75173C3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77077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j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j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j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j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j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tgis-portal.geo.census.gov/arcgis/apps/experiencebuilder/experience/?id=54292fa3918e425a8717259f930274fb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ssmph.2024.101664" TargetMode="External" /><Relationship Id="rId3" Type="http://schemas.openxmlformats.org/officeDocument/2006/relationships/hyperlink" Target="https://www.census.gov/programs-surveys/community-resilience-estimates/about.html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hyperlink" Target="https://jeffersoninst.org/projects/patchwork-nation" TargetMode="External" /><Relationship Id="rId2" Type="http://schemas.openxmlformats.org/officeDocument/2006/relationships/image" Target="../media/image4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BF93-9615-E1E2-9275-26B1F75FB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Mapping Multidimensionality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51E0A-F542-1684-9119-411BA0F2BC4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Census Data to Model Neighborhood Communities</a:t>
            </a:r>
            <a:br/>
            <a:br/>
            <a:r>
              <a:rPr/>
              <a:t>Nathan N. Alexander, PhD</a:t>
            </a:r>
            <a:br/>
            <a:r>
              <a:rPr/>
              <a:t>Assistant Professor</a:t>
            </a:r>
            <a:br/>
            <a:r>
              <a:rPr/>
              <a:t>Department of Curriculum and Instruction, School of Education</a:t>
            </a:r>
            <a:br/>
            <a:r>
              <a:rPr/>
              <a:t>Program in Applied Data Science and Analytics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BB9D-1F6D-0FC7-0689-8914FE81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Analytic Framework: Theory of Dividing Walls (city-level)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1915-03DD-6A2D-69BE-2E0D0E629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Consider a neighborhood as an “island” containing towns — the green tribe in two of the towns and the blue tribe in the other two.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Analytic framework</a:t>
            </a:r>
          </a:p>
          <a:p>
            <a:pPr lvl="0" indent="0" marL="0">
              <a:buNone/>
            </a:pPr>
            <a:r>
              <a:rPr/>
              <a:t>Using topology (mathematics) and topography (geology), we can formalize our analysis by attaching a few requirements:</a:t>
            </a:r>
          </a:p>
          <a:p>
            <a:pPr lvl="0"/>
            <a:r>
              <a:rPr/>
              <a:t>The wall must be continuous, it must not intersect itself, it must not split, it must not pass through a town, and each end of the wall must be at the coast.</a:t>
            </a:r>
          </a:p>
          <a:p>
            <a:pPr lvl="0"/>
            <a:r>
              <a:rPr/>
              <a:t>Let us call such a wall a dividing wall.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748A-32A4-8E51-DC96-08A08A66A8C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Dividing Walls Theorem</a:t>
            </a:r>
          </a:p>
        </p:txBody>
      </p:sp>
      <p:pic>
        <p:nvPicPr>
          <p:cNvPr descr="img/Pictur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10300" y="977900"/>
            <a:ext cx="4114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1915-03DD-6A2D-69BE-2E0D0E629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Theorem 1</a:t>
            </a:r>
            <a:r>
              <a:rPr/>
              <a:t>. Given any configuration of blue and green towns, there is a dividing wall that separates blue towns from green towns.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748A-32A4-8E51-DC96-08A08A66A8C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Is there a dividing wall?</a:t>
            </a:r>
          </a:p>
        </p:txBody>
      </p:sp>
      <p:pic>
        <p:nvPicPr>
          <p:cNvPr descr="img/figure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0" y="977900"/>
            <a:ext cx="40894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1915-03DD-6A2D-69BE-2E0D0E629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::::{.theorem}</a:t>
            </a:r>
          </a:p>
          <a:p>
            <a:pPr lvl="0" indent="0" marL="0">
              <a:buNone/>
            </a:pPr>
            <a:r>
              <a:rPr b="1"/>
              <a:t>Theorem 1</a:t>
            </a:r>
            <a:r>
              <a:rPr/>
              <a:t>. Given any configuration of blue and green towns, there is a dividing wall that separates blue towns from green towns.</a:t>
            </a:r>
          </a:p>
          <a:p>
            <a:pPr lvl="0" indent="0" marL="0">
              <a:buNone/>
            </a:pPr>
            <a:r>
              <a:rPr/>
              <a:t>::::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748A-32A4-8E51-DC96-08A08A66A8C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Dividing Wall</a:t>
            </a:r>
          </a:p>
        </p:txBody>
      </p:sp>
      <p:pic>
        <p:nvPicPr>
          <p:cNvPr descr="img/Pictur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35700" y="977900"/>
            <a:ext cx="40767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1915-03DD-6A2D-69BE-2E0D0E629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Theorem 1</a:t>
            </a:r>
            <a:r>
              <a:rPr/>
              <a:t>. Given any configuration of blue and green towns, there is a dividing wall that separates blue towns from green towns.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E21915-03DD-6A2D-69BE-2E0D0E629C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Measurement Model: Dissimilarity Index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D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m:t>|</m:t>
                          </m:r>
                        </m:e>
                      </m:nary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num>
                        <m:den>
                          <m:r>
                            <m:t>B</m:t>
                          </m:r>
                        </m:den>
                      </m:f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num>
                        <m:den>
                          <m:r>
                            <m:t>W</m:t>
                          </m:r>
                        </m:den>
                      </m:f>
                      <m:r>
                        <m:rPr>
                          <m:sty m:val="p"/>
                        </m:rPr>
                        <m:t>|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= Black population in tract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= Total Black population in city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= non-Black population in tract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= non-Black population in city</a:t>
                </a:r>
              </a:p>
              <a:p>
                <a:pPr lvl="0" indent="0" marL="0">
                  <a:buNone/>
                </a:pPr>
                <a:r>
                  <a:rPr/>
                  <a:t>This census data model, however, only provides a single dimension of a neighborhood.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1915-03DD-6A2D-69BE-2E0D0E629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Community Resilience Estimates</a:t>
            </a:r>
          </a:p>
          <a:p>
            <a:pPr lvl="0"/>
            <a:r>
              <a:rPr/>
              <a:t>The CRE are a measure of the capacity of individuals and households within a community to absorb, endure, and recover from external stresses.</a:t>
            </a:r>
          </a:p>
          <a:p>
            <a:pPr lvl="0"/>
            <a:r>
              <a:rPr/>
              <a:t>The CRE data combine American Community Survey (ACS) and the Population Estimates Program (PEP) data to identify social and economic vulnerabilities by geography.</a:t>
            </a:r>
          </a:p>
          <a:p>
            <a:pPr lvl="0"/>
            <a:r>
              <a:rPr/>
              <a:t>There is a nice </a:t>
            </a:r>
            <a:r>
              <a:rPr>
                <a:hlinkClick r:id="rId2"/>
              </a:rPr>
              <a:t>CRE Interactive Tool</a:t>
            </a:r>
            <a:r>
              <a:rPr/>
              <a:t> that allows for a quick overview of local contexts.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1915-03DD-6A2D-69BE-2E0D0E629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cre_correlates_dc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get_acs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geography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"tract"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state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"DC"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year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2023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survey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"acs5"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variables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median_income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"B19013_001"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poverty_rate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"B17001_002"</a:t>
            </a:r>
            <a:r>
              <a:rPr>
                <a:latin typeface="Courier"/>
              </a:rPr>
              <a:t>, 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unemployment_rate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"B23025_005"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no_health_insurance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"B27010_033"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educ_less_than_hs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"B15003_002"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median_age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"B01002_001"</a:t>
            </a:r>
            <a:r>
              <a:rPr>
                <a:latin typeface="Courier"/>
              </a:rPr>
              <a:t>,         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housing_cost_burden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"B25070_010"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no_vehicle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"B08201_002"</a:t>
            </a:r>
            <a:r>
              <a:rPr>
                <a:latin typeface="Courier"/>
              </a:rPr>
              <a:t>,         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black_population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"B02001_003"</a:t>
            </a:r>
            <a:r>
              <a:rPr>
                <a:latin typeface="Courier"/>
              </a:rPr>
              <a:t>,  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median_rent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"B25058_001"</a:t>
            </a:r>
            <a:r>
              <a:rPr>
                <a:latin typeface="Courier"/>
              </a:rPr>
              <a:t>),     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summary_var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"B02001_001"</a:t>
            </a:r>
            <a:r>
              <a:rPr>
                <a:latin typeface="Courier"/>
              </a:rPr>
              <a:t>,      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output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"wide"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geometry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1915-03DD-6A2D-69BE-2E0D0E629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/>
            <a:r>
              <a:rPr/>
              <a:t>Racial segregation</a:t>
            </a:r>
          </a:p>
          <a:p>
            <a:pPr lvl="0"/>
            <a:r>
              <a:rPr/>
              <a:t>Economic segregation</a:t>
            </a:r>
          </a:p>
          <a:p>
            <a:pPr lvl="0"/>
            <a:r>
              <a:rPr/>
              <a:t>Dynamic features of isolation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E21915-03DD-6A2D-69BE-2E0D0E629C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Spatial Model</a:t>
                </a:r>
              </a:p>
              <a:p>
                <a:pPr lvl="0" indent="0" marL="0">
                  <a:buNone/>
                </a:pPr>
                <a:r>
                  <a:rPr/>
                  <a:t>– Base spatial model formulation: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b"/>
                        </m:rP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b"/>
                        </m:rPr>
                        <m:t>X</m:t>
                      </m:r>
                      <m:r>
                        <m:t>β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τ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y</m:t>
                    </m:r>
                  </m:oMath>
                </a14:m>
                <a:r>
                  <a:rPr/>
                  <a:t> is a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x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/>
                  <a:t> response vector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X</m:t>
                    </m:r>
                  </m:oMath>
                </a14:m>
                <a:r>
                  <a:rPr/>
                  <a:t> is a design matrix that contains explanatory variables</a:t>
                </a:r>
              </a:p>
              <a:p>
                <a:pPr lvl="0"/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 represents fixed effects coefficients</a:t>
                </a:r>
              </a:p>
              <a:p>
                <a:pPr lvl="0"/>
                <a14:m>
                  <m:oMath xmlns:m="http://schemas.openxmlformats.org/officeDocument/2006/math">
                    <m:r>
                      <m:t>τ</m:t>
                    </m:r>
                  </m:oMath>
                </a14:m>
                <a:r>
                  <a:rPr/>
                  <a:t> denotes spatially dependent random errors</a:t>
                </a:r>
              </a:p>
              <a:p>
                <a:pPr lvl="0"/>
                <a14:m>
                  <m:oMath xmlns:m="http://schemas.openxmlformats.org/officeDocument/2006/math">
                    <m:r>
                      <m:t>ϵ</m:t>
                    </m:r>
                  </m:oMath>
                </a14:m>
                <a:r>
                  <a:rPr/>
                  <a:t> represents independent random errors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E21915-03DD-6A2D-69BE-2E0D0E629C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Dimensionality in Spatial Models</a:t>
                </a:r>
              </a:p>
              <a:p>
                <a:pPr lvl="0" indent="0" marL="0">
                  <a:buNone/>
                </a:pPr>
                <a:r>
                  <a:rPr/>
                  <a:t>Response vector structure (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y</m:t>
                    </m:r>
                  </m:oMath>
                </a14:m>
                <a:r>
                  <a:rPr/>
                  <a:t>):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b"/>
                              </m:rP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on"/>
                                    <m:mcs>
                                      <m:mc>
                                        <m:mcPr>
                                          <m:mcJc m:val="center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n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Each element,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, represents the observed response at a neighborhood’s location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/>
                <a:r>
                  <a:rPr/>
                  <a:t>These are ordered by adjacency relationships to preserve the geographical context</a:t>
                </a:r>
              </a:p>
              <a:p>
                <a:pPr lvl="0"/>
                <a:r>
                  <a:rPr/>
                  <a:t>Review of distributions, spatial autocorrelation (i.e.,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t>o</m:t>
                    </m:r>
                    <m:r>
                      <m:t>v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), and decomposition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E21915-03DD-6A2D-69BE-2E0D0E629C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Dimensionality in Spatial Models</a:t>
                </a:r>
              </a:p>
              <a:p>
                <a:pPr lvl="0" indent="0" marL="0">
                  <a:buNone/>
                </a:pPr>
                <a:r>
                  <a:rPr/>
                  <a:t>Design matrix of explanatory variables structure (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X</m:t>
                    </m:r>
                  </m:oMath>
                </a14:m>
                <a:r>
                  <a:rPr/>
                  <a:t>):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b"/>
                        </m:rP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p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p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⋱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p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First column is the intercept term</a:t>
                </a:r>
              </a:p>
              <a:p>
                <a:pPr lvl="0"/>
                <a:r>
                  <a:rPr/>
                  <a:t>Subsequent columns represent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explanatory variables</a:t>
                </a:r>
              </a:p>
              <a:p>
                <a:pPr lvl="0"/>
                <a:r>
                  <a:rPr/>
                  <a:t>Each row corresponds to a specific neighborhood’s covariates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E21915-03DD-6A2D-69BE-2E0D0E629C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Dimensionality in Spatial Models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Sample design matrix of explanatory variables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b"/>
                        </m:rP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t>65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000</m:t>
                                </m:r>
                              </m:e>
                              <m:e>
                                <m:r>
                                  <m:t>0.62</m:t>
                                </m:r>
                              </m:e>
                              <m:e>
                                <m:r>
                                  <m:t>3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200</m:t>
                                </m:r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t>28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000</m:t>
                                </m:r>
                              </m:e>
                              <m:e>
                                <m:r>
                                  <m:t>0.32</m:t>
                                </m:r>
                              </m:e>
                              <m:e>
                                <m:r>
                                  <m:t>5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100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t>127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000</m:t>
                                </m:r>
                              </m:e>
                              <m:e>
                                <m:r>
                                  <m:t>0.75</m:t>
                                </m:r>
                              </m:e>
                              <m:e>
                                <m:r>
                                  <m:t>6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840</m:t>
                                </m:r>
                              </m:e>
                            </m:mr>
                            <m:mr>
                              <m:e/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Column 1 is the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b"/>
                          </m:rPr>
                          <m:t>y</m:t>
                        </m:r>
                      </m:e>
                    </m:d>
                  </m:oMath>
                </a14:m>
                <a:r>
                  <a:rPr/>
                  <a:t> when all other predictors are zero</a:t>
                </a:r>
              </a:p>
              <a:p>
                <a:pPr lvl="0"/>
                <a:r>
                  <a:rPr/>
                  <a:t>Variable 1 (col 2) as median income</a:t>
                </a:r>
              </a:p>
              <a:p>
                <a:pPr lvl="0"/>
                <a:r>
                  <a:rPr/>
                  <a:t>Variable 2 (col 3) as proportion of residents with HS diploma</a:t>
                </a:r>
              </a:p>
              <a:p>
                <a:pPr lvl="0"/>
                <a:r>
                  <a:rPr/>
                  <a:t>Variable 3 (col 4) as population density (residents/sq. mi)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1915-03DD-6A2D-69BE-2E0D0E629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Next steps: Information and spatial segregation</a:t>
            </a:r>
          </a:p>
          <a:p>
            <a:pPr lvl="0" indent="0" marL="0">
              <a:buNone/>
            </a:pPr>
            <a:r>
              <a:rPr/>
              <a:t>There are multiple models for consideration:</a:t>
            </a:r>
          </a:p>
          <a:p>
            <a:pPr lvl="0"/>
            <a:r>
              <a:rPr/>
              <a:t>Spatial regression using intersectional interactions</a:t>
            </a:r>
          </a:p>
          <a:p>
            <a:pPr lvl="0"/>
            <a:r>
              <a:rPr/>
              <a:t>Structural Equation Modeling (SEM) with CRE components</a:t>
            </a:r>
          </a:p>
          <a:p>
            <a:pPr lvl="0"/>
            <a:r>
              <a:rPr/>
              <a:t>Multilevel Analysis of Individual Heterogeneity and Discriminatory Analysis (MAIHDA)</a:t>
            </a:r>
          </a:p>
          <a:p>
            <a:pPr lvl="1"/>
            <a:r>
              <a:rPr/>
              <a:t>Evans et al. (2024). A Tutorial for Conducting MAIHDA. </a:t>
            </a:r>
            <a:r>
              <a:rPr i="1"/>
              <a:t>Population Health</a:t>
            </a:r>
            <a:r>
              <a:rPr/>
              <a:t>, Vol. 26, 101664</a:t>
            </a:r>
          </a:p>
          <a:p>
            <a:pPr lvl="1"/>
            <a:r>
              <a:rPr/>
              <a:t>Combines intersectional stratification with neighborhood-level clustering</a:t>
            </a:r>
          </a:p>
          <a:p>
            <a:pPr lvl="1"/>
            <a:r>
              <a:rPr/>
              <a:t>Models individuals nested within: Intersectional strata (e.g., low-income Black men), community typologies from framework (e.g., Patchwork Nation) classifications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BB9D-1F6D-0FC7-0689-8914FE81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Special 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1915-03DD-6A2D-69BE-2E0D0E629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Research assistants</a:t>
            </a:r>
            <a:r>
              <a:rPr/>
              <a:t>: Myles Ndiritu (Morehouse College), Zoe Williams (Howard University), Kade Davis (Morehouse College), Amari Gray (Morehouse College)</a:t>
            </a:r>
          </a:p>
          <a:p>
            <a:pPr lvl="0" indent="0" marL="0">
              <a:buNone/>
            </a:pPr>
            <a:r>
              <a:rPr b="1"/>
              <a:t>Lab manager</a:t>
            </a:r>
            <a:r>
              <a:rPr/>
              <a:t>: Lyrric Jackson (Spelman College)</a:t>
            </a:r>
          </a:p>
          <a:p>
            <a:pPr lvl="0" indent="0" marL="0">
              <a:buNone/>
            </a:pPr>
            <a:r>
              <a:rPr b="1"/>
              <a:t>Funding</a:t>
            </a:r>
            <a:r>
              <a:rPr/>
              <a:t>: Alfred P. Sloan Foundation, AUC Data Science Initiative, Data.org</a:t>
            </a:r>
          </a:p>
          <a:p>
            <a:pPr lvl="0" indent="0" marL="0">
              <a:buNone/>
            </a:pPr>
            <a:r>
              <a:rPr b="1"/>
              <a:t>Partners</a:t>
            </a:r>
            <a:r>
              <a:rPr/>
              <a:t>: The Carpentries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BB9D-1F6D-0FC7-0689-8914FE81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1915-03DD-6A2D-69BE-2E0D0E629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Chinni, D., &amp; Gimpel, J. (2010). Our Patchwork Nation: The Surprising Truth about the “Real” America. Gotham Books.</a:t>
            </a:r>
          </a:p>
          <a:p>
            <a:pPr lvl="0" indent="0" marL="0">
              <a:buNone/>
            </a:pPr>
            <a:r>
              <a:rPr/>
              <a:t>Evans, C. R., Leckie, G., Subramanian, S. V., Bell, A., &amp; Merlo, J. (2024). A tutorial for conducting intersectional multilevel analysis of individual heterogeneity and discriminatory accuracy (MAIHDA). SSM - Population Health, 26, Article 101664. </a:t>
            </a:r>
            <a:r>
              <a:rPr>
                <a:hlinkClick r:id="rId2"/>
              </a:rPr>
              <a:t>https://doi.org/10.1016/j.ssmph.2024.101664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U.S. Census Bureau. (2024). Community Resilience Estimates. Retrieved March 26, 2025, from </a:t>
            </a:r>
            <a:r>
              <a:rPr>
                <a:hlinkClick r:id="rId3"/>
              </a:rPr>
              <a:t>https://www.census.gov/programs-surveys/community-resilience-estimates/about.html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BB9D-1F6D-0FC7-0689-8914FE81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History of Dividing Walls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1915-03DD-6A2D-69BE-2E0D0E629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are dynamic and complex historical structures that have segregated individuals based on a host of factors.</a:t>
            </a:r>
          </a:p>
          <a:p>
            <a:pPr lvl="0"/>
            <a:r>
              <a:rPr/>
              <a:t>Legacies of Jim Crow (e.g., highways)</a:t>
            </a:r>
          </a:p>
          <a:p>
            <a:pPr lvl="0"/>
            <a:r>
              <a:rPr/>
              <a:t>Redlining</a:t>
            </a:r>
          </a:p>
          <a:p>
            <a:pPr lvl="0"/>
            <a:r>
              <a:rPr/>
              <a:t>Gerrymandering</a:t>
            </a:r>
          </a:p>
          <a:p>
            <a:pPr lvl="0"/>
            <a:r>
              <a:rPr/>
              <a:t>Gentrification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748A-32A4-8E51-DC96-08A08A66A8C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Single Dimension - Income</a:t>
            </a:r>
          </a:p>
        </p:txBody>
      </p:sp>
      <p:pic>
        <p:nvPicPr>
          <p:cNvPr descr="img/dc_income_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092200"/>
            <a:ext cx="6172200" cy="462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748A-32A4-8E51-DC96-08A08A66A8C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Single Dimension - Race</a:t>
            </a:r>
          </a:p>
        </p:txBody>
      </p:sp>
      <p:pic>
        <p:nvPicPr>
          <p:cNvPr descr="img/dc_black_popula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092200"/>
            <a:ext cx="6172200" cy="462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748A-32A4-8E51-DC96-08A08A66A8C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Single Dimension - Education</a:t>
            </a:r>
          </a:p>
        </p:txBody>
      </p:sp>
      <p:pic>
        <p:nvPicPr>
          <p:cNvPr descr="img/education_attainment_map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32400" y="977900"/>
            <a:ext cx="60833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BB9D-1F6D-0FC7-0689-8914FE81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Considering Multiple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1915-03DD-6A2D-69BE-2E0D0E629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might we analyze the  while retaining critical insights from theorists that challenge monolithic narratives of any single group?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1531-5F3A-312D-AC9F-7B3BDCF4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Theoretical framework: A Patchwork Nation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748A-32A4-8E51-DC96-08A08A66A8C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</a:t>
            </a:r>
            <a:r>
              <a:rPr i="1"/>
              <a:t>If you pay attention to the complexity of the USA, its diversity and differences you soon realize that the ways we try to understand it – red and blue, Northeast and Midwest – are too simplistic. They are inadequate and misleading</a:t>
            </a:r>
            <a:r>
              <a:rPr/>
              <a:t>.” -Patchwork Nation Project</a:t>
            </a:r>
          </a:p>
        </p:txBody>
      </p:sp>
      <p:pic>
        <p:nvPicPr>
          <p:cNvPr descr="img/patchwork-profi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92800" y="977900"/>
            <a:ext cx="4737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hlinkClick r:id="rId3"/>
              </a:rPr>
              <a:t>Community types in the Patchwork Nation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1915-03DD-6A2D-69BE-2E0D0E629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Details of community types (national-level)</a:t>
            </a:r>
          </a:p>
          <a:p>
            <a:pPr lvl="0"/>
            <a:r>
              <a:rPr b="1"/>
              <a:t>Boom Towns</a:t>
            </a:r>
            <a:r>
              <a:rPr/>
              <a:t>: Rapidly “expanding” communities</a:t>
            </a:r>
          </a:p>
          <a:p>
            <a:pPr lvl="0"/>
            <a:r>
              <a:rPr b="1"/>
              <a:t>Campus and Careers</a:t>
            </a:r>
            <a:r>
              <a:rPr/>
              <a:t>: Areas with a significant presence of higher education institutions</a:t>
            </a:r>
          </a:p>
          <a:p>
            <a:pPr lvl="0"/>
            <a:r>
              <a:rPr b="1"/>
              <a:t>Immigration Nation</a:t>
            </a:r>
            <a:r>
              <a:rPr/>
              <a:t>: Areas with high concentrations of immigrant populations</a:t>
            </a:r>
          </a:p>
          <a:p>
            <a:pPr lvl="0"/>
            <a:r>
              <a:rPr b="1"/>
              <a:t>Industrial Metropolis</a:t>
            </a:r>
            <a:r>
              <a:rPr/>
              <a:t>: Large urban areas with a strong industrial base</a:t>
            </a:r>
          </a:p>
          <a:p>
            <a:pPr lvl="0"/>
            <a:r>
              <a:rPr b="1"/>
              <a:t>Emptying Nests</a:t>
            </a:r>
            <a:r>
              <a:rPr/>
              <a:t>: Communities with an aging population</a:t>
            </a:r>
          </a:p>
          <a:p>
            <a:pPr lvl="0"/>
            <a:r>
              <a:rPr b="1"/>
              <a:t>Minority Central</a:t>
            </a:r>
            <a:r>
              <a:rPr/>
              <a:t>: Areas with large minority populations</a:t>
            </a:r>
          </a:p>
          <a:p>
            <a:pPr lvl="0"/>
            <a:r>
              <a:rPr b="1"/>
              <a:t>Monied Burbs</a:t>
            </a:r>
            <a:r>
              <a:rPr/>
              <a:t>: Affluent suburban areas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Multidimensionality</dc:title>
  <dc:creator>Nathan N. Alexander, PhD; Assistant Professor; Department of Curriculum and Instruction, School of Education; Program in Applied Data Science and Analytics</dc:creator>
  <cp:keywords/>
  <dcterms:created xsi:type="dcterms:W3CDTF">2025-04-21T13:42:10Z</dcterms:created>
  <dcterms:modified xsi:type="dcterms:W3CDTF">2025-04-21T13:42:10Z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subtitle">
    <vt:lpwstr>Using Census Data to Model Neighborhood Communities</vt:lpwstr>
  </property>
</Properties>
</file>