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5D4E-6D3A-4CA2-B95B-BD3D28552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E6D4D-B3FD-43D0-8011-8187C5FE4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346F-6A03-4911-800A-739C9059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F0E5F-DF90-4DEF-BD74-56AA8185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BFD6-5093-4D13-A25B-241AC40C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7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4FA4-9A8B-4990-95AB-5FAE92C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50041-15FE-4DCC-9086-24F365DD3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D9C7-AA47-47A6-B321-8B6E11EA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D5DF-1475-423A-8744-EDDF1525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C471-D1AE-4739-972E-D345039E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A6FBC-F973-421F-84A2-0A4D2887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E4FF2-05CD-47E4-883D-6EE46D9C3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D747-DF3F-4B6E-AE9F-590C5C1E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C85D-6BAC-4ECF-9AD1-DEB2E698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0D6C-E182-4E2D-8DAE-1E673E6B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39D4-E31D-4F7D-83EB-64B2BBF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0749-03D3-47E5-A120-FB8FC4B3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BF88-9E6C-456D-B2DF-041AB5EE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D26C-125F-4262-8D7C-C705BFD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F9D0-08AE-4F8F-9461-D156971E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7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6A21-DA90-4725-B651-A0A976E7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C21C-5979-4A35-ADE1-A96B5F11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8A75-0D1F-409C-8AC8-10613727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8FEF-518A-477E-A716-948C9B90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7709-71DA-4458-9BE5-F7CCEBF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D9A2-E3C8-4B63-89B0-93B43B6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CAD9-AE01-4CB5-9D6F-332A56C5E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1592-888E-4844-A0FE-F271020D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954C-04BE-4432-BB2B-9DDE4481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2C6E9-128A-40E4-882C-2B7E3BE4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1017-B329-4B3E-8C14-3156BF1B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5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E27-8CDF-4E24-B5BE-2863232F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DB79-24B8-42A4-8FF8-77F06F3C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D2070-4714-42C6-A995-71ED44603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DC5B6-7FEA-4E34-BC0A-4305CA983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7FBC8-DF62-44F6-B678-FE48DC578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FDA10-1308-4401-B014-6C983EF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77456-B97C-43FE-A93B-C86CB6ED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799FF-75F1-408D-BC63-EAAA8EBA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3127-A7EF-4B52-A1F8-5DFADBF1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C629B-EF7B-4461-AAAF-28E0E48D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D1EAA-9799-4896-83F0-DE235271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9756E-B325-454B-A452-8801967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E9E96-FFA2-4198-B736-CCAA26E6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E6706-E119-4680-928B-865B7F4D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22E2-D865-4AC3-A0AC-23F8AD10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8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C32-0680-49AF-904B-9EE0F0E3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89BD-7056-4ACE-BF8F-5299D233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6AE02-E92A-401A-A9E6-6C0F50B5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60A48-5141-4E77-A0F7-5791AB5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095C-4EC1-4F74-A4F1-5D9B54A3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1F2EB-C56E-4D4E-AF97-D2065945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0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73A7-CCCF-4163-BA56-3D0C2A27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59A4C-BD68-4AE8-83C1-50D1E4A7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49AF-44B4-4F7D-9D1E-DF0CDCA1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2834F-33EF-4CD8-BEE5-68E7D4F8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81989-7DEB-45D8-AA4B-E5E8C28D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AA88-3B03-416E-9D65-BE49246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3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023-30F6-44FA-BCA4-F9743D2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A2E9-D8DB-4E14-BF55-9E264610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84EE-F729-48F4-879D-ED7D56B58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9665-EBAE-4579-95A1-B0D92C1AA091}" type="datetimeFigureOut">
              <a:rPr lang="en-GB" smtClean="0"/>
              <a:t>10/04/2018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9C85-E561-467D-9427-B3E325A0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5C1-C8C3-4A69-9177-214A4DF8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1B568-66D8-414A-9CF4-1DCBA4E95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AE17-1F08-496D-BF94-6AF0D0D79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Sentiment Analysis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5D8B-F63F-4C23-AAF7-C9B06C59A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Myles Neilson</a:t>
            </a:r>
          </a:p>
        </p:txBody>
      </p:sp>
    </p:spTree>
    <p:extLst>
      <p:ext uri="{BB962C8B-B14F-4D97-AF65-F5344CB8AC3E}">
        <p14:creationId xmlns:p14="http://schemas.microsoft.com/office/powerpoint/2010/main" val="418998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1A93-5C40-46B9-A52A-8830E418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Prepossessing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48AC-A996-4DEB-9DFA-42E28C0B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NLTK package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Bag of words – document representation</a:t>
            </a:r>
          </a:p>
          <a:p>
            <a:r>
              <a:rPr lang="en-GB" dirty="0"/>
              <a:t>Tokenise </a:t>
            </a:r>
          </a:p>
          <a:p>
            <a:r>
              <a:rPr lang="en-GB" dirty="0"/>
              <a:t>Stemming</a:t>
            </a:r>
          </a:p>
          <a:p>
            <a:r>
              <a:rPr lang="en-GB" dirty="0"/>
              <a:t>Remove stop words</a:t>
            </a:r>
          </a:p>
          <a:p>
            <a:r>
              <a:rPr lang="en-GB" dirty="0"/>
              <a:t>Normalising tokens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C80F-64C8-4380-8F14-4688A290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48D8-74ED-40D9-A448-E19F3E12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1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Naïve Bayes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Provide straightforward probabilistic prediction </a:t>
            </a:r>
          </a:p>
          <a:p>
            <a:r>
              <a:rPr lang="en-GB" dirty="0"/>
              <a:t>Relatively easy to implement - </a:t>
            </a:r>
            <a:r>
              <a:rPr lang="en-US" dirty="0">
                <a:latin typeface="Calibri" charset="0"/>
              </a:rPr>
              <a:t>simple representation of document</a:t>
            </a:r>
            <a:endParaRPr lang="en-GB" dirty="0"/>
          </a:p>
          <a:p>
            <a:r>
              <a:rPr lang="en-GB" dirty="0"/>
              <a:t>Fast for training and prediction</a:t>
            </a:r>
          </a:p>
          <a:p>
            <a:r>
              <a:rPr lang="en-GB" dirty="0"/>
              <a:t>Easily interpretable</a:t>
            </a:r>
          </a:p>
          <a:p>
            <a:r>
              <a:rPr lang="en-GB" dirty="0"/>
              <a:t>Very few tuneable (if any) parameters</a:t>
            </a:r>
          </a:p>
          <a:p>
            <a:r>
              <a:rPr lang="en-GB" dirty="0"/>
              <a:t>Works well on small data sets 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(Ng and Jordan 2002 NIPS)</a:t>
            </a:r>
            <a:endParaRPr lang="en-US" sz="32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1828800" lvl="4" indent="0">
              <a:buNone/>
            </a:pPr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970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E338-E100-49A4-A7DB-0684215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1" y="50006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Straight forward probabilistic prediction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5DEB-04ED-422C-8256-30AEDE0C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Bayes Rule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136A-0E0A-46FD-AEB3-91F1945F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83" y="2931250"/>
            <a:ext cx="5993692" cy="18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295E-32F0-46B1-8976-EEE55BDD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Relatively easy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7B81-B52A-4B8C-B1D4-D36815B5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dirty="0"/>
              <a:t>Bag of words representation</a:t>
            </a:r>
            <a:endParaRPr lang="en-GB" dirty="0"/>
          </a:p>
          <a:p>
            <a:r>
              <a:rPr lang="en-GB" dirty="0"/>
              <a:t>Create feature-label pairs</a:t>
            </a:r>
          </a:p>
          <a:p>
            <a:r>
              <a:rPr lang="en-GB" dirty="0"/>
              <a:t> Assign "positive " or  "negative" labels</a:t>
            </a:r>
          </a:p>
          <a:p>
            <a:r>
              <a:rPr lang="en-GB" dirty="0"/>
              <a:t> Split the dataset into training and test set</a:t>
            </a:r>
          </a:p>
          <a:p>
            <a:pPr lvl="1"/>
            <a:r>
              <a:rPr lang="en-GB" dirty="0"/>
              <a:t> 80% of the data as the training set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96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6D5B-94BC-4BEA-9C70-9B7D6AA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4229-3B70-4F31-9C8A-F2270072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nltk.classify.util.accuracy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587EE-4BA2-4A3C-A8D2-2BDA3B23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8" y="3082203"/>
            <a:ext cx="8319655" cy="19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8DFB-8E61-4CCC-89F8-E0B25787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9492-911F-4881-B716-2FB7FAEF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sym typeface="Symbol" charset="2"/>
              </a:rPr>
              <a:t>Assume word position doesn’t matter</a:t>
            </a:r>
          </a:p>
          <a:p>
            <a:endParaRPr lang="en-US" dirty="0">
              <a:latin typeface="Calibri" charset="0"/>
              <a:sym typeface="Symbol" charset="2"/>
            </a:endParaRPr>
          </a:p>
          <a:p>
            <a:r>
              <a:rPr lang="en-US" dirty="0">
                <a:latin typeface="Calibri" charset="0"/>
                <a:sym typeface="Symbol" charset="2"/>
              </a:rPr>
              <a:t>Assume the feature probabilities </a:t>
            </a:r>
            <a:r>
              <a:rPr lang="en-US" i="1" dirty="0">
                <a:latin typeface="Calibri" charset="0"/>
                <a:sym typeface="Symbol" charset="2"/>
              </a:rPr>
              <a:t>P</a:t>
            </a:r>
            <a:r>
              <a:rPr lang="en-US" dirty="0">
                <a:latin typeface="Calibri" charset="0"/>
                <a:sym typeface="Symbol" charset="2"/>
              </a:rPr>
              <a:t>(</a:t>
            </a:r>
            <a:r>
              <a:rPr lang="en-US" i="1" dirty="0" err="1">
                <a:latin typeface="Calibri" charset="0"/>
                <a:sym typeface="Symbol" charset="2"/>
              </a:rPr>
              <a:t>x</a:t>
            </a:r>
            <a:r>
              <a:rPr lang="en-US" i="1" baseline="-25000" dirty="0" err="1">
                <a:latin typeface="Calibri" charset="0"/>
                <a:sym typeface="Symbol" charset="2"/>
              </a:rPr>
              <a:t>i</a:t>
            </a:r>
            <a:r>
              <a:rPr lang="en-US" dirty="0" err="1">
                <a:latin typeface="Calibri" charset="0"/>
                <a:sym typeface="Symbol" charset="2"/>
              </a:rPr>
              <a:t>|</a:t>
            </a:r>
            <a:r>
              <a:rPr lang="en-US" i="1" dirty="0" err="1">
                <a:latin typeface="Calibri" charset="0"/>
                <a:sym typeface="Symbol" charset="2"/>
              </a:rPr>
              <a:t>c</a:t>
            </a:r>
            <a:r>
              <a:rPr lang="en-US" i="1" baseline="-25000" dirty="0" err="1">
                <a:latin typeface="Calibri" charset="0"/>
                <a:sym typeface="Symbol" charset="2"/>
              </a:rPr>
              <a:t>j</a:t>
            </a:r>
            <a:r>
              <a:rPr lang="en-US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i="1" dirty="0">
                <a:latin typeface="Calibri" charset="0"/>
                <a:sym typeface="Symbol" charset="2"/>
              </a:rPr>
              <a:t>c.</a:t>
            </a:r>
          </a:p>
          <a:p>
            <a:endParaRPr lang="en-US" i="1" dirty="0">
              <a:latin typeface="Calibri" charset="0"/>
              <a:sym typeface="Symbol" charset="2"/>
            </a:endParaRPr>
          </a:p>
          <a:p>
            <a:r>
              <a:rPr lang="en-GB" dirty="0"/>
              <a:t>These assumptions of independence are rarely true</a:t>
            </a:r>
            <a:endParaRPr lang="en-US" i="1" dirty="0">
              <a:latin typeface="Calibri" charset="0"/>
              <a:sym typeface="Symbol" charset="2"/>
            </a:endParaRPr>
          </a:p>
          <a:p>
            <a:endParaRPr lang="en-US" dirty="0">
              <a:latin typeface="Calibri" charset="0"/>
              <a:sym typeface="Symbol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16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096D-7254-48EA-8BF3-A19393F2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817"/>
          </a:xfrm>
        </p:spPr>
        <p:txBody>
          <a:bodyPr/>
          <a:lstStyle/>
          <a:p>
            <a:r>
              <a:rPr lang="en-GB" dirty="0"/>
              <a:t>Model Selection	 ….ideally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0CCB-B6DF-45FA-BE25-8EF19C32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42"/>
            <a:ext cx="10901082" cy="476502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 NB as a Baseline!</a:t>
            </a:r>
          </a:p>
          <a:p>
            <a:r>
              <a:rPr lang="en-GB" dirty="0"/>
              <a:t>Look at other classifiers:</a:t>
            </a:r>
          </a:p>
          <a:p>
            <a:pPr lvl="1"/>
            <a:r>
              <a:rPr lang="en-GB" dirty="0"/>
              <a:t>SVMs; Pang et al. 2002, Tan et al 2008; </a:t>
            </a:r>
          </a:p>
          <a:p>
            <a:pPr lvl="1"/>
            <a:r>
              <a:rPr lang="en-GB" dirty="0"/>
              <a:t>Random Forests; Parmar et al 2014; 	</a:t>
            </a:r>
          </a:p>
          <a:p>
            <a:r>
              <a:rPr lang="en-GB" dirty="0"/>
              <a:t>Feature Selection /Reduction</a:t>
            </a:r>
          </a:p>
          <a:p>
            <a:pPr lvl="1"/>
            <a:r>
              <a:rPr lang="en-GB" dirty="0"/>
              <a:t>Information Gain – selection of top ranked features</a:t>
            </a:r>
          </a:p>
          <a:p>
            <a:pPr lvl="1"/>
            <a:r>
              <a:rPr lang="en-GB" dirty="0"/>
              <a:t>Gain Ratio - contribution of all features will be normalized before classifying the document</a:t>
            </a:r>
          </a:p>
          <a:p>
            <a:r>
              <a:rPr lang="en-GB" dirty="0"/>
              <a:t>Tune Hyperparameters to see effect on performance</a:t>
            </a:r>
          </a:p>
          <a:p>
            <a:pPr lvl="1"/>
            <a:r>
              <a:rPr lang="en-GB" dirty="0"/>
              <a:t> SVM – Gamma – how far the influence of a single training example reaches</a:t>
            </a:r>
          </a:p>
          <a:p>
            <a:r>
              <a:rPr lang="en-GB" dirty="0"/>
              <a:t>Evaluation</a:t>
            </a:r>
          </a:p>
          <a:p>
            <a:pPr lvl="1"/>
            <a:r>
              <a:rPr lang="en-GB" dirty="0"/>
              <a:t>Compare unigram/ bigram / trigram performance</a:t>
            </a:r>
          </a:p>
          <a:p>
            <a:pPr lvl="1"/>
            <a:r>
              <a:rPr lang="en-GB" dirty="0"/>
              <a:t>Use (10?) fold cross validation </a:t>
            </a:r>
          </a:p>
          <a:p>
            <a:pPr lvl="1"/>
            <a:r>
              <a:rPr lang="en-GB" dirty="0"/>
              <a:t>F measures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5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172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Symbol</vt:lpstr>
      <vt:lpstr>Office Theme</vt:lpstr>
      <vt:lpstr>Sentiment Analysis Model</vt:lpstr>
      <vt:lpstr>Prepossessing </vt:lpstr>
      <vt:lpstr>Model Selection </vt:lpstr>
      <vt:lpstr> Straight forward probabilistic prediction   </vt:lpstr>
      <vt:lpstr>Relatively easy to implement</vt:lpstr>
      <vt:lpstr>Evaluation</vt:lpstr>
      <vt:lpstr>Assumptions</vt:lpstr>
      <vt:lpstr>Model Selection  ….ideally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Model</dc:title>
  <dc:creator>Myles Neilson</dc:creator>
  <cp:lastModifiedBy>Myles Neilson</cp:lastModifiedBy>
  <cp:revision>30</cp:revision>
  <dcterms:created xsi:type="dcterms:W3CDTF">2018-03-24T16:51:28Z</dcterms:created>
  <dcterms:modified xsi:type="dcterms:W3CDTF">2018-04-11T06:56:04Z</dcterms:modified>
</cp:coreProperties>
</file>