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2" r:id="rId3"/>
    <p:sldMasterId id="2147483673" r:id="rId4"/>
  </p:sldMasterIdLst>
  <p:notesMasterIdLst>
    <p:notesMasterId r:id="rId18"/>
  </p:notesMasterIdLst>
  <p:sldIdLst>
    <p:sldId id="351" r:id="rId5"/>
    <p:sldId id="626" r:id="rId6"/>
    <p:sldId id="625" r:id="rId7"/>
    <p:sldId id="465" r:id="rId8"/>
    <p:sldId id="433" r:id="rId9"/>
    <p:sldId id="559" r:id="rId10"/>
    <p:sldId id="618" r:id="rId11"/>
    <p:sldId id="606" r:id="rId12"/>
    <p:sldId id="619" r:id="rId13"/>
    <p:sldId id="621" r:id="rId14"/>
    <p:sldId id="622" r:id="rId15"/>
    <p:sldId id="539" r:id="rId16"/>
    <p:sldId id="541" r:id="rId17"/>
  </p:sldIdLst>
  <p:sldSz cx="18291175" cy="10290175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091430"/>
    <a:srgbClr val="ACACAC"/>
    <a:srgbClr val="4C4477"/>
    <a:srgbClr val="8064A2"/>
    <a:srgbClr val="2C5777"/>
    <a:srgbClr val="54578E"/>
    <a:srgbClr val="53575A"/>
    <a:srgbClr val="5D5F98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848" autoAdjust="0"/>
  </p:normalViewPr>
  <p:slideViewPr>
    <p:cSldViewPr>
      <p:cViewPr varScale="1">
        <p:scale>
          <a:sx n="58" d="100"/>
          <a:sy n="58" d="100"/>
        </p:scale>
        <p:origin x="514" y="38"/>
      </p:cViewPr>
      <p:guideLst>
        <p:guide orient="horz" pos="3240"/>
        <p:guide pos="5761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2020/3/10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183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>
              <a:solidFill>
                <a:srgbClr val="FFFFFF"/>
              </a:solidFill>
              <a:latin typeface="Arial" panose="020B0604020202090204"/>
              <a:ea typeface="微软雅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3/10/2020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540" y="-9525"/>
            <a:ext cx="18286093" cy="12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374015" y="376555"/>
            <a:ext cx="577850" cy="535305"/>
          </a:xfrm>
          <a:prstGeom prst="triangle">
            <a:avLst>
              <a:gd name="adj" fmla="val 500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扣丁客-白色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5375255" y="33655"/>
            <a:ext cx="3075305" cy="1221740"/>
          </a:xfrm>
          <a:prstGeom prst="rect">
            <a:avLst/>
          </a:prstGeom>
        </p:spPr>
      </p:pic>
      <p:sp>
        <p:nvSpPr>
          <p:cNvPr id="64" name="矩形 63"/>
          <p:cNvSpPr/>
          <p:nvPr userDrawn="1"/>
        </p:nvSpPr>
        <p:spPr>
          <a:xfrm>
            <a:off x="13831569" y="532130"/>
            <a:ext cx="2181225" cy="36830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18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看直播学编程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7230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r>
              <a:rPr lang="en-US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1600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0965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9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0965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0965">
              <a:defRPr/>
            </a:pPr>
            <a:endParaRPr lang="zh-CN" altLang="en-US" sz="3600" ker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1370965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0965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0965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096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zh-CN" altLang="en-US" sz="1200" dirty="0">
                <a:solidFill>
                  <a:prstClr val="white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rPr>
              <a:t>看直播学编程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787015" y="4140200"/>
            <a:ext cx="1289240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rPr>
              <a:t>Python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90204" pitchFamily="34" charset="0"/>
                <a:ea typeface="Microsoft YaHei" panose="020B0503020204020204" pitchFamily="34" charset="-122"/>
                <a:cs typeface="+mn-ea"/>
                <a:sym typeface="Arial" panose="020B0604020202090204" pitchFamily="34" charset="0"/>
              </a:rPr>
              <a:t>训练营直播课程</a:t>
            </a:r>
            <a:endParaRPr lang="zh-CN" altLang="en-US" sz="8800" b="1" cap="all" dirty="0">
              <a:solidFill>
                <a:schemeClr val="bg1"/>
              </a:solidFill>
              <a:latin typeface="Arial" panose="020B0604020202090204" pitchFamily="34" charset="0"/>
              <a:ea typeface="Microsoft YaHei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201371" y="5721151"/>
            <a:ext cx="3672408" cy="38764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987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199280" y="7728743"/>
              <a:ext cx="4063365" cy="34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  <a:ea typeface="Microsoft YaHei" panose="020B0503020204020204" pitchFamily="34" charset="-122"/>
                  <a:cs typeface="+mn-ea"/>
                  <a:sym typeface="Arial" panose="020B0604020202090204" pitchFamily="34" charset="0"/>
                </a:rPr>
                <a:t>讲师：大潘</a:t>
              </a:r>
            </a:p>
          </p:txBody>
        </p:sp>
      </p:grpSp>
      <p:pic>
        <p:nvPicPr>
          <p:cNvPr id="5" name="图片 4" descr="扣丁客-白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85" y="2284095"/>
            <a:ext cx="4675505" cy="185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图片：电脑 卡通拟人电脑 矢量素材_08">
            <a:extLst>
              <a:ext uri="{FF2B5EF4-FFF2-40B4-BE49-F238E27FC236}">
                <a16:creationId xmlns:a16="http://schemas.microsoft.com/office/drawing/2014/main" id="{54F3EAD5-BFF8-4B07-B5FB-72C6FB891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6"/>
          <a:stretch/>
        </p:blipFill>
        <p:spPr bwMode="auto">
          <a:xfrm>
            <a:off x="12241931" y="5007528"/>
            <a:ext cx="5334000" cy="4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什么是面向对象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4975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面向对象</a:t>
            </a:r>
            <a:r>
              <a:rPr lang="zh-CN" altLang="en-US" b="1" kern="0" dirty="0">
                <a:cs typeface="+mn-ea"/>
                <a:sym typeface="+mn-lt"/>
              </a:rPr>
              <a:t>提供了一种编程思维，直接将生活逻辑映射到程序当中。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在程序中创建生活中的事物，并称之为对象。通过成员变量描述对象的特征，通过成员方法描述对象的行为。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然后编写程序，让对象彼此交互，实现程序逻辑。</a:t>
            </a:r>
          </a:p>
        </p:txBody>
      </p:sp>
    </p:spTree>
    <p:extLst>
      <p:ext uri="{BB962C8B-B14F-4D97-AF65-F5344CB8AC3E}">
        <p14:creationId xmlns:p14="http://schemas.microsoft.com/office/powerpoint/2010/main" val="30514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类和对象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126231" y="1400671"/>
            <a:ext cx="15830896" cy="9130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类</a:t>
            </a:r>
            <a:r>
              <a:rPr lang="zh-CN" altLang="en-US" b="1" kern="0" dirty="0">
                <a:cs typeface="+mn-ea"/>
                <a:sym typeface="+mn-lt"/>
              </a:rPr>
              <a:t>是描述具有相同特征的同一类对象的抽象。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对</a:t>
            </a:r>
            <a:r>
              <a:rPr lang="zh-CN" altLang="en-US" b="1" kern="0" dirty="0">
                <a:cs typeface="+mn-ea"/>
                <a:sym typeface="+mn-lt"/>
              </a:rPr>
              <a:t>象是类的具体表现形式。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chemeClr val="accent6"/>
                </a:solidFill>
                <a:cs typeface="+mn-ea"/>
                <a:sym typeface="+mn-lt"/>
              </a:rPr>
              <a:t>类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对象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对象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对象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对象</a:t>
            </a: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chemeClr val="accent6"/>
                </a:solidFill>
                <a:cs typeface="+mn-ea"/>
                <a:sym typeface="+mn-lt"/>
              </a:rPr>
              <a:t>人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你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我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川普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安倍晋三</a:t>
            </a: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chemeClr val="accent6"/>
                </a:solidFill>
                <a:cs typeface="+mn-ea"/>
                <a:sym typeface="+mn-lt"/>
              </a:rPr>
              <a:t>外星人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超人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贝吉塔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擎天柱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灭霸</a:t>
            </a: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chemeClr val="accent6"/>
                </a:solidFill>
                <a:cs typeface="+mn-ea"/>
                <a:sym typeface="+mn-lt"/>
              </a:rPr>
              <a:t>机器人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威震天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瓦里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奥丽莎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			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哆啦</a:t>
            </a:r>
            <a:r>
              <a:rPr lang="en-US" altLang="zh-CN" b="1" kern="0" dirty="0">
                <a:solidFill>
                  <a:schemeClr val="accent5"/>
                </a:solidFill>
                <a:cs typeface="+mn-ea"/>
                <a:sym typeface="+mn-lt"/>
              </a:rPr>
              <a:t>A</a:t>
            </a:r>
            <a:r>
              <a:rPr lang="zh-CN" altLang="en-US" b="1" kern="0" dirty="0">
                <a:solidFill>
                  <a:schemeClr val="accent5"/>
                </a:solidFill>
                <a:cs typeface="+mn-ea"/>
                <a:sym typeface="+mn-lt"/>
              </a:rPr>
              <a:t>梦</a:t>
            </a:r>
            <a:endParaRPr lang="en-US" altLang="zh-CN" b="1" kern="0" dirty="0">
              <a:solidFill>
                <a:schemeClr val="accent5"/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zh-CN" altLang="en-US" b="1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4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508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65" name="文本框 64"/>
          <p:cNvSpPr txBox="1"/>
          <p:nvPr/>
        </p:nvSpPr>
        <p:spPr>
          <a:xfrm>
            <a:off x="720651" y="3632919"/>
            <a:ext cx="168498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感谢你认真地看完了这一堂课。面向对象</a:t>
            </a:r>
            <a:r>
              <a:rPr lang="en-US" altLang="zh-CN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编程的核心思想，如果不能理解面向对象思想，逻辑能力再强，也只会事倍功半。</a:t>
            </a:r>
            <a:endParaRPr lang="en-US" altLang="zh-CN" sz="5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6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9156" y="7134006"/>
            <a:ext cx="80295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谢谢聆听！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2556233" y="8744457"/>
            <a:ext cx="1321408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扣丁学堂是千锋教育集团旗下IT在线教育品牌，秉承"用良心做教育"的理念，旨在让学员通过在线学习的方式实现IT梦。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成立于2015年，是一家专注IT职业培训的在线教育机构，扣丁学堂推出在线就业班、在职提升班及红帽RHCE认证等课程，采用总监级教学、911跟踪答疑的服务，为学员提供零基础入门、技能提升及职业规划为一体的IT在线学习，打造最适合在线学习的优质教学产品和服务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3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扣丁学堂</a:t>
            </a:r>
          </a:p>
        </p:txBody>
      </p:sp>
    </p:spTree>
    <p:extLst>
      <p:ext uri="{BB962C8B-B14F-4D97-AF65-F5344CB8AC3E}">
        <p14:creationId xmlns:p14="http://schemas.microsoft.com/office/powerpoint/2010/main" val="274393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6B737D-38E2-466A-8D6A-BC0CD9B38AF7}"/>
              </a:ext>
            </a:extLst>
          </p:cNvPr>
          <p:cNvSpPr/>
          <p:nvPr/>
        </p:nvSpPr>
        <p:spPr>
          <a:xfrm>
            <a:off x="8569523" y="752599"/>
            <a:ext cx="9144000" cy="4575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积分设置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实操课：共计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分，通过完成作业获得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lnSpc>
                <a:spcPct val="175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认识课：共计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分，其中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签到：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天共计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分；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发言一次，每天上限为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分，共计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5EFD66-C5B8-472A-9751-9D15AE58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" y="248543"/>
            <a:ext cx="7039577" cy="9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C35911-BAFF-4723-ACC3-055B8065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03" y="5699575"/>
            <a:ext cx="5760640" cy="42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6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2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-42545" y="-54610"/>
            <a:ext cx="18381345" cy="10398760"/>
          </a:xfrm>
          <a:prstGeom prst="rect">
            <a:avLst/>
          </a:prstGeom>
          <a:effectLst/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02D5820-2BCF-487F-A79A-49B4B073F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9" t="8701" r="34250" b="23401"/>
          <a:stretch/>
        </p:blipFill>
        <p:spPr>
          <a:xfrm>
            <a:off x="2160811" y="496944"/>
            <a:ext cx="13321480" cy="92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2862578" y="7134225"/>
            <a:ext cx="12566015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8565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90204" pitchFamily="34" charset="0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课：面向对象编程</a:t>
            </a:r>
          </a:p>
          <a:p>
            <a:pPr algn="ctr"/>
            <a:r>
              <a:rPr lang="en-US" altLang="zh-CN" sz="32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函数、类、对像</a:t>
            </a:r>
          </a:p>
        </p:txBody>
      </p:sp>
      <p:sp>
        <p:nvSpPr>
          <p:cNvPr id="7" name="TextBox 20"/>
          <p:cNvSpPr txBox="1"/>
          <p:nvPr/>
        </p:nvSpPr>
        <p:spPr>
          <a:xfrm>
            <a:off x="2556233" y="8744457"/>
            <a:ext cx="13214089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扣丁学堂是千锋教育集团旗下IT在线教育品牌，秉承"用良心做教育"的理念，旨在让学员通过在线学习的方式实现IT梦。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r>
              <a:rPr sz="105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扣丁学堂成立于2015年，是一家专注IT职业培训的在线教育机构，扣丁学堂推出在线就业班、在职提升班及红帽RHCE认证等课程，采用总监级教学、911跟踪答疑的服务，为学员提供零基础入门、技能提升及职业规划为一体的IT在线学习，打造最适合在线学习的优质教学产品和服务。</a:t>
            </a:r>
          </a:p>
          <a:p>
            <a:pPr algn="ctr" defTabSz="913765">
              <a:lnSpc>
                <a:spcPct val="200000"/>
              </a:lnSpc>
              <a:spcBef>
                <a:spcPct val="20000"/>
              </a:spcBef>
              <a:defRPr/>
            </a:pPr>
            <a:endParaRPr sz="105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3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163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扣丁学堂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课程概述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F2BC8B8-DB2E-48E8-8BC2-EA10C3E1D97F}"/>
              </a:ext>
            </a:extLst>
          </p:cNvPr>
          <p:cNvSpPr/>
          <p:nvPr/>
        </p:nvSpPr>
        <p:spPr>
          <a:xfrm>
            <a:off x="1187047" y="1472679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如何理解函数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1B1308B-681B-4A84-A5A8-216F1CAFB076}"/>
              </a:ext>
            </a:extLst>
          </p:cNvPr>
          <p:cNvSpPr/>
          <p:nvPr/>
        </p:nvSpPr>
        <p:spPr>
          <a:xfrm>
            <a:off x="1187047" y="3433289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函数的调用流程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2C95C8-CC6A-4749-80A7-A9048C45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1" y="1846351"/>
            <a:ext cx="12799602" cy="847167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E7C0FDD-C711-433E-8B85-E5118DBB2D0E}"/>
              </a:ext>
            </a:extLst>
          </p:cNvPr>
          <p:cNvSpPr/>
          <p:nvPr/>
        </p:nvSpPr>
        <p:spPr>
          <a:xfrm>
            <a:off x="1148715" y="7948979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函数的参数和返回值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6DCB3EE-2FF2-4601-90D2-FA8E69F7A180}"/>
              </a:ext>
            </a:extLst>
          </p:cNvPr>
          <p:cNvSpPr/>
          <p:nvPr/>
        </p:nvSpPr>
        <p:spPr>
          <a:xfrm>
            <a:off x="1179577" y="5693907"/>
            <a:ext cx="7344816" cy="129614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类和对象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思考一个问题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6641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我们直到代码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print(‘Hello, world!’)</a:t>
            </a:r>
            <a:r>
              <a:rPr lang="zh-CN" altLang="en-US" b="1" kern="0" dirty="0">
                <a:cs typeface="+mn-ea"/>
                <a:sym typeface="+mn-lt"/>
              </a:rPr>
              <a:t>可以帮助我们打印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Hello, world!</a:t>
            </a:r>
            <a:r>
              <a:rPr lang="zh-CN" altLang="en-US" b="1" kern="0" dirty="0">
                <a:cs typeface="+mn-ea"/>
                <a:sym typeface="+mn-lt"/>
              </a:rPr>
              <a:t>到屏幕上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可是如果我们在一个复杂的程序中，在程序的各个环节，都需要打印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Hello, world!</a:t>
            </a:r>
            <a:r>
              <a:rPr lang="zh-CN" altLang="en-US" b="1" kern="0" dirty="0">
                <a:cs typeface="+mn-ea"/>
                <a:sym typeface="+mn-lt"/>
              </a:rPr>
              <a:t>一次。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就不可避免地需要将这句代码反复编写若干次。</a:t>
            </a: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有没有办法简化这个操作呢？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402E7AF-88EF-4AAB-9BAC-5723FA70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091" y="4352999"/>
            <a:ext cx="4070226" cy="54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图片：电脑 卡通拟人电脑 矢量素材_08">
            <a:extLst>
              <a:ext uri="{FF2B5EF4-FFF2-40B4-BE49-F238E27FC236}">
                <a16:creationId xmlns:a16="http://schemas.microsoft.com/office/drawing/2014/main" id="{54F3EAD5-BFF8-4B07-B5FB-72C6FB891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6"/>
          <a:stretch/>
        </p:blipFill>
        <p:spPr bwMode="auto">
          <a:xfrm>
            <a:off x="12241931" y="5007528"/>
            <a:ext cx="5334000" cy="41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如何理解函数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5830896" cy="4979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a.</a:t>
            </a:r>
            <a:r>
              <a:rPr lang="zh-CN" altLang="en-US" b="1" kern="0" dirty="0">
                <a:cs typeface="+mn-ea"/>
                <a:sym typeface="+mn-lt"/>
              </a:rPr>
              <a:t>在编程当中，我们将实现一个具体功能的代码片段，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【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封装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】</a:t>
            </a:r>
            <a:r>
              <a:rPr lang="zh-CN" altLang="en-US" b="1" kern="0" dirty="0">
                <a:cs typeface="+mn-ea"/>
                <a:sym typeface="+mn-lt"/>
              </a:rPr>
              <a:t>为一个函数，用一个简单字符串代替这段代码，使用时，只要写上这个字符串，如同写上代码片段。可以简单的重复的使用一个相对复杂的功能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cs typeface="+mn-ea"/>
                <a:sym typeface="+mn-lt"/>
              </a:rPr>
              <a:t>例如 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print input</a:t>
            </a:r>
          </a:p>
          <a:p>
            <a:pPr lvl="0" defTabSz="914400">
              <a:lnSpc>
                <a:spcPct val="150000"/>
              </a:lnSpc>
              <a:defRPr/>
            </a:pPr>
            <a:endParaRPr lang="en-US" altLang="zh-CN" b="1" kern="0" dirty="0"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0070C0"/>
                </a:solidFill>
                <a:cs typeface="+mn-ea"/>
                <a:sym typeface="+mn-lt"/>
              </a:rPr>
              <a:t>b.</a:t>
            </a:r>
            <a:r>
              <a:rPr lang="zh-CN" altLang="en-US" b="1" kern="0" dirty="0">
                <a:cs typeface="+mn-ea"/>
                <a:sym typeface="+mn-lt"/>
              </a:rPr>
              <a:t>函数是我们学习封装的第一步。将简单的功能进行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封装</a:t>
            </a:r>
            <a:r>
              <a:rPr lang="zh-CN" altLang="en-US" b="1" kern="0" dirty="0"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64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无参无返回值的函数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6046920" cy="7863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C00000"/>
                </a:solidFill>
                <a:cs typeface="+mn-ea"/>
                <a:sym typeface="+mn-lt"/>
              </a:rPr>
              <a:t>def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</a:t>
            </a:r>
            <a:r>
              <a:rPr lang="en-US" altLang="zh-CN" b="1" kern="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function</a:t>
            </a:r>
            <a:r>
              <a:rPr lang="en-US" altLang="zh-CN" b="1" kern="0" dirty="0">
                <a:solidFill>
                  <a:schemeClr val="accent1"/>
                </a:solidFill>
                <a:cs typeface="+mn-ea"/>
                <a:sym typeface="+mn-lt"/>
              </a:rPr>
              <a:t>()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:     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	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 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声明一个函数，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function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是函数名 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def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是表示声明函数的关键字 （）里面是参数列表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sz="28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   </a:t>
            </a:r>
            <a:r>
              <a:rPr lang="en-US" altLang="zh-CN" sz="28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	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 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这里是函数体，是函数的具体功能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zh-CN" altLang="en-US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   </a:t>
            </a:r>
            <a:r>
              <a:rPr lang="en-US" altLang="zh-CN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	</a:t>
            </a:r>
            <a:r>
              <a:rPr lang="en-US" altLang="zh-CN" b="1" kern="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print</a:t>
            </a:r>
            <a:r>
              <a:rPr lang="en-US" altLang="zh-CN" b="1" kern="0" dirty="0">
                <a:solidFill>
                  <a:schemeClr val="accent1"/>
                </a:solidFill>
                <a:cs typeface="+mn-ea"/>
                <a:sym typeface="+mn-lt"/>
              </a:rPr>
              <a:t>(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"Hello, world</a:t>
            </a:r>
            <a:r>
              <a:rPr lang="zh-CN" altLang="en-US" b="1" kern="0" dirty="0">
                <a:solidFill>
                  <a:srgbClr val="FF0000"/>
                </a:solidFill>
                <a:cs typeface="+mn-ea"/>
                <a:sym typeface="+mn-lt"/>
              </a:rPr>
              <a:t>！</a:t>
            </a:r>
            <a:r>
              <a:rPr lang="en-US" altLang="zh-CN" b="1" kern="0" dirty="0">
                <a:solidFill>
                  <a:srgbClr val="FF0000"/>
                </a:solidFill>
                <a:cs typeface="+mn-ea"/>
                <a:sym typeface="+mn-lt"/>
              </a:rPr>
              <a:t>")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800" b="1" kern="0" dirty="0">
                <a:solidFill>
                  <a:srgbClr val="F0F0F0">
                    <a:lumMod val="25000"/>
                  </a:srgbClr>
                </a:solidFill>
                <a:cs typeface="+mn-ea"/>
                <a:sym typeface="+mn-lt"/>
              </a:rPr>
              <a:t>    	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</a:t>
            </a:r>
            <a:r>
              <a:rPr lang="en-US" altLang="zh-CN" sz="2800" b="1" kern="0" dirty="0">
                <a:solidFill>
                  <a:srgbClr val="0070C0"/>
                </a:solidFill>
                <a:cs typeface="+mn-ea"/>
                <a:sym typeface="+mn-lt"/>
              </a:rPr>
              <a:t>【</a:t>
            </a:r>
            <a:r>
              <a:rPr lang="zh-CN" altLang="en-US" sz="2800" b="1" kern="0" dirty="0">
                <a:solidFill>
                  <a:srgbClr val="0070C0"/>
                </a:solidFill>
                <a:cs typeface="+mn-ea"/>
                <a:sym typeface="+mn-lt"/>
              </a:rPr>
              <a:t>注</a:t>
            </a:r>
            <a:r>
              <a:rPr lang="en-US" altLang="zh-CN" sz="2800" b="1" kern="0" dirty="0">
                <a:solidFill>
                  <a:srgbClr val="0070C0"/>
                </a:solidFill>
                <a:cs typeface="+mn-ea"/>
                <a:sym typeface="+mn-lt"/>
              </a:rPr>
              <a:t>】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凡是能写在函数外面的代码，都能写在函数里面，没有什么变化。</a:t>
            </a:r>
            <a:endParaRPr lang="en-US" altLang="zh-CN" sz="2800" b="1" kern="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endParaRPr lang="en-US" altLang="zh-CN" sz="2800" b="1" kern="0" dirty="0">
              <a:solidFill>
                <a:schemeClr val="bg2">
                  <a:lumMod val="75000"/>
                </a:scheme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 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函数声明的时候，只是将一个具体的功能，封装</a:t>
            </a: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打包为一个函数，是不执行的。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 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生产一个蜡烛，并不是使用蜡烛，并不会发光。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 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2800" b="1" kern="0" dirty="0">
                <a:solidFill>
                  <a:srgbClr val="0070C0"/>
                </a:solidFill>
                <a:cs typeface="+mn-ea"/>
                <a:sym typeface="+mn-lt"/>
              </a:rPr>
              <a:t>【</a:t>
            </a:r>
            <a:r>
              <a:rPr lang="zh-CN" altLang="en-US" sz="2800" b="1" kern="0" dirty="0">
                <a:solidFill>
                  <a:srgbClr val="0070C0"/>
                </a:solidFill>
                <a:cs typeface="+mn-ea"/>
                <a:sym typeface="+mn-lt"/>
              </a:rPr>
              <a:t>调用</a:t>
            </a:r>
            <a:r>
              <a:rPr lang="en-US" altLang="zh-CN" sz="2800" b="1" kern="0" dirty="0">
                <a:solidFill>
                  <a:srgbClr val="0070C0"/>
                </a:solidFill>
                <a:cs typeface="+mn-ea"/>
                <a:sym typeface="+mn-lt"/>
              </a:rPr>
              <a:t>】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函数的时候，才会执行函数中的代码</a:t>
            </a: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b="1" kern="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function</a:t>
            </a:r>
            <a:r>
              <a:rPr lang="en-US" altLang="zh-CN" b="1" kern="0" dirty="0">
                <a:solidFill>
                  <a:schemeClr val="accent1"/>
                </a:solidFill>
                <a:cs typeface="+mn-ea"/>
                <a:sym typeface="+mn-lt"/>
              </a:rPr>
              <a:t>()</a:t>
            </a:r>
            <a:endParaRPr lang="en-US" altLang="zh-CN" b="1" kern="0" dirty="0">
              <a:solidFill>
                <a:srgbClr val="F0F0F0">
                  <a:lumMod val="25000"/>
                </a:srgbClr>
              </a:solidFill>
              <a:cs typeface="+mn-ea"/>
              <a:sym typeface="+mn-lt"/>
            </a:endParaRPr>
          </a:p>
          <a:p>
            <a:pPr lvl="0" defTabSz="914400">
              <a:lnSpc>
                <a:spcPct val="150000"/>
              </a:lnSpc>
              <a:defRPr/>
            </a:pPr>
            <a:r>
              <a:rPr lang="en-US" altLang="zh-CN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# </a:t>
            </a:r>
            <a:r>
              <a:rPr lang="zh-CN" altLang="en-US" sz="2800" b="1" kern="0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rPr>
              <a:t>调用函数就是执行函数中的代码</a:t>
            </a:r>
          </a:p>
        </p:txBody>
      </p:sp>
    </p:spTree>
    <p:extLst>
      <p:ext uri="{BB962C8B-B14F-4D97-AF65-F5344CB8AC3E}">
        <p14:creationId xmlns:p14="http://schemas.microsoft.com/office/powerpoint/2010/main" val="7225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/>
          <p:cNvSpPr txBox="1"/>
          <p:nvPr/>
        </p:nvSpPr>
        <p:spPr>
          <a:xfrm>
            <a:off x="1148715" y="208915"/>
            <a:ext cx="1174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函数的参数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55371-0E93-4919-8958-D9B465B3DA4C}"/>
              </a:ext>
            </a:extLst>
          </p:cNvPr>
          <p:cNvSpPr txBox="1"/>
          <p:nvPr/>
        </p:nvSpPr>
        <p:spPr>
          <a:xfrm>
            <a:off x="1091555" y="1688703"/>
            <a:ext cx="16046920" cy="71005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zh-CN" sz="3200" kern="0" dirty="0">
                <a:solidFill>
                  <a:srgbClr val="A71D5D"/>
                </a:solidFill>
                <a:latin typeface="+mn-ea"/>
                <a:cs typeface="??"/>
              </a:rPr>
              <a:t>def </a:t>
            </a:r>
            <a:r>
              <a:rPr lang="zh-CN" altLang="zh-CN" sz="3200" kern="0" dirty="0">
                <a:solidFill>
                  <a:srgbClr val="795DA3"/>
                </a:solidFill>
                <a:latin typeface="+mn-ea"/>
                <a:cs typeface="??"/>
              </a:rPr>
              <a:t>add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(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a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, 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b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)</a:t>
            </a:r>
            <a:r>
              <a:rPr lang="zh-CN" altLang="zh-CN" sz="3200" kern="0" dirty="0">
                <a:solidFill>
                  <a:srgbClr val="A71D5D"/>
                </a:solidFill>
                <a:latin typeface="+mn-ea"/>
                <a:cs typeface="??"/>
              </a:rPr>
              <a:t>:          </a:t>
            </a:r>
            <a:r>
              <a:rPr lang="en-US" altLang="zh-CN" sz="3200" kern="0" dirty="0">
                <a:solidFill>
                  <a:srgbClr val="A71D5D"/>
                </a:solidFill>
                <a:latin typeface="+mn-ea"/>
                <a:cs typeface="??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3200" kern="0" dirty="0">
                <a:solidFill>
                  <a:srgbClr val="A71D5D"/>
                </a:solidFill>
                <a:latin typeface="+mn-ea"/>
                <a:cs typeface="??"/>
              </a:rPr>
              <a:t>			</a:t>
            </a: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# a和b就是add函数的两个参数</a:t>
            </a:r>
            <a:b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</a:b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                        </a:t>
            </a:r>
            <a:r>
              <a:rPr lang="en-US" altLang="zh-CN" sz="3200" kern="0" dirty="0">
                <a:solidFill>
                  <a:srgbClr val="969896"/>
                </a:solidFill>
                <a:latin typeface="+mn-ea"/>
                <a:cs typeface="??"/>
              </a:rPr>
              <a:t>		</a:t>
            </a: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# a，b称为形式参数，简称形参</a:t>
            </a:r>
            <a:b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</a:b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                        </a:t>
            </a:r>
            <a:r>
              <a:rPr lang="en-US" altLang="zh-CN" sz="3200" kern="0" dirty="0">
                <a:solidFill>
                  <a:srgbClr val="969896"/>
                </a:solidFill>
                <a:latin typeface="+mn-ea"/>
                <a:cs typeface="??"/>
              </a:rPr>
              <a:t>		</a:t>
            </a: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# a = 1, b = 2</a:t>
            </a:r>
            <a:b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</a:b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    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print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(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a </a:t>
            </a:r>
            <a:r>
              <a:rPr lang="zh-CN" altLang="zh-CN" sz="3200" kern="0" dirty="0">
                <a:solidFill>
                  <a:srgbClr val="A71D5D"/>
                </a:solidFill>
                <a:latin typeface="+mn-ea"/>
                <a:cs typeface="??"/>
              </a:rPr>
              <a:t>+ 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b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)</a:t>
            </a:r>
            <a:b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</a:br>
            <a:b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</a:br>
            <a:b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</a:b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add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(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1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, </a:t>
            </a:r>
            <a:r>
              <a:rPr lang="zh-CN" altLang="zh-CN" sz="3200" kern="0" dirty="0">
                <a:solidFill>
                  <a:srgbClr val="0086B3"/>
                </a:solidFill>
                <a:latin typeface="+mn-ea"/>
                <a:cs typeface="??"/>
              </a:rPr>
              <a:t>2</a:t>
            </a:r>
            <a:r>
              <a:rPr lang="zh-CN" altLang="zh-CN" sz="3200" kern="0" dirty="0">
                <a:solidFill>
                  <a:srgbClr val="63A35C"/>
                </a:solidFill>
                <a:latin typeface="+mn-ea"/>
                <a:cs typeface="??"/>
              </a:rPr>
              <a:t>)               </a:t>
            </a:r>
            <a:r>
              <a:rPr lang="en-US" altLang="zh-CN" sz="3200" kern="0" dirty="0">
                <a:solidFill>
                  <a:srgbClr val="63A35C"/>
                </a:solidFill>
                <a:latin typeface="+mn-ea"/>
                <a:cs typeface="??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3200" kern="0" dirty="0">
                <a:solidFill>
                  <a:srgbClr val="63A35C"/>
                </a:solidFill>
                <a:latin typeface="+mn-ea"/>
                <a:cs typeface="??"/>
              </a:rPr>
              <a:t>		</a:t>
            </a: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# 1和2也被称为参数，调用add时，填入1，2的行为，称为传参</a:t>
            </a:r>
            <a:b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</a:b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                       </a:t>
            </a:r>
            <a:r>
              <a:rPr lang="en-US" altLang="zh-CN" sz="3200" kern="0" dirty="0">
                <a:solidFill>
                  <a:srgbClr val="969896"/>
                </a:solidFill>
                <a:latin typeface="+mn-ea"/>
                <a:cs typeface="??"/>
              </a:rPr>
              <a:t>	</a:t>
            </a: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# 1，2称为实际参数，简称实参</a:t>
            </a:r>
            <a:b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</a:br>
            <a:b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</a:br>
            <a:r>
              <a:rPr lang="zh-CN" altLang="zh-CN" sz="3200" kern="0" dirty="0">
                <a:solidFill>
                  <a:srgbClr val="969896"/>
                </a:solidFill>
                <a:latin typeface="+mn-ea"/>
                <a:cs typeface="??"/>
              </a:rPr>
              <a:t># 【注】形参就是变量，实参是值，传参就是用实参给形参赋值</a:t>
            </a:r>
            <a:endParaRPr lang="zh-CN" altLang="zh-CN" sz="3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8710</TotalTime>
  <Words>820</Words>
  <Application>Microsoft Office PowerPoint</Application>
  <PresentationFormat>自定义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Sinkin Sans 200 X Light</vt:lpstr>
      <vt:lpstr>Sinkin Sans 300 Light</vt:lpstr>
      <vt:lpstr>微软雅黑</vt:lpstr>
      <vt:lpstr>微软雅黑</vt:lpstr>
      <vt:lpstr>Arial</vt:lpstr>
      <vt:lpstr>Source Sans Pro Light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大潘</dc:creator>
  <cp:lastModifiedBy>Pan Ace</cp:lastModifiedBy>
  <cp:revision>485</cp:revision>
  <dcterms:created xsi:type="dcterms:W3CDTF">2019-09-20T06:44:43Z</dcterms:created>
  <dcterms:modified xsi:type="dcterms:W3CDTF">2020-03-10T10:01:29Z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