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72" r:id="rId3"/>
    <p:sldMasterId id="2147483673" r:id="rId4"/>
  </p:sldMasterIdLst>
  <p:notesMasterIdLst>
    <p:notesMasterId r:id="rId19"/>
  </p:notesMasterIdLst>
  <p:sldIdLst>
    <p:sldId id="351" r:id="rId5"/>
    <p:sldId id="626" r:id="rId6"/>
    <p:sldId id="625" r:id="rId7"/>
    <p:sldId id="465" r:id="rId8"/>
    <p:sldId id="623" r:id="rId9"/>
    <p:sldId id="624" r:id="rId10"/>
    <p:sldId id="632" r:id="rId11"/>
    <p:sldId id="634" r:id="rId12"/>
    <p:sldId id="628" r:id="rId13"/>
    <p:sldId id="633" r:id="rId14"/>
    <p:sldId id="636" r:id="rId15"/>
    <p:sldId id="637" r:id="rId16"/>
    <p:sldId id="539" r:id="rId17"/>
    <p:sldId id="541" r:id="rId18"/>
  </p:sldIdLst>
  <p:sldSz cx="18291175" cy="10290175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435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835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235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635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767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07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647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 Ace" initials="PA" lastIdx="1" clrIdx="0">
    <p:extLst>
      <p:ext uri="{19B8F6BF-5375-455C-9EA6-DF929625EA0E}">
        <p15:presenceInfo xmlns:p15="http://schemas.microsoft.com/office/powerpoint/2012/main" userId="36aa9eaa2a68f8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091430"/>
    <a:srgbClr val="ACACAC"/>
    <a:srgbClr val="4C4477"/>
    <a:srgbClr val="8064A2"/>
    <a:srgbClr val="2C5777"/>
    <a:srgbClr val="54578E"/>
    <a:srgbClr val="53575A"/>
    <a:srgbClr val="5D5F98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5848" autoAdjust="0"/>
  </p:normalViewPr>
  <p:slideViewPr>
    <p:cSldViewPr>
      <p:cViewPr varScale="1">
        <p:scale>
          <a:sx n="58" d="100"/>
          <a:sy n="58" d="100"/>
        </p:scale>
        <p:origin x="514" y="82"/>
      </p:cViewPr>
      <p:guideLst>
        <p:guide orient="horz" pos="3240"/>
        <p:guide pos="5761"/>
      </p:guideLst>
    </p:cSldViewPr>
  </p:slideViewPr>
  <p:outlineViewPr>
    <p:cViewPr>
      <p:scale>
        <a:sx n="33" d="100"/>
        <a:sy n="33" d="100"/>
      </p:scale>
      <p:origin x="0" y="-14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55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2T17:51:00.24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1E02E53-1812-47D4-ABB1-0734168CD8C6}" type="datetimeFigureOut">
              <a:rPr lang="zh-CN" altLang="en-US" smtClean="0"/>
              <a:t>2020/3/12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5EA0642-E7D1-4315-85F6-B2983CF3324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371600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2020/3/12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3716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d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1514769" y="2755669"/>
            <a:ext cx="4097186" cy="5819477"/>
            <a:chOff x="7675180" y="1836546"/>
            <a:chExt cx="2730983" cy="3878454"/>
          </a:xfrm>
        </p:grpSpPr>
        <p:sp>
          <p:nvSpPr>
            <p:cNvPr id="3" name="Freeform 33"/>
            <p:cNvSpPr/>
            <p:nvPr/>
          </p:nvSpPr>
          <p:spPr bwMode="auto">
            <a:xfrm>
              <a:off x="7675180" y="1836546"/>
              <a:ext cx="2730983" cy="3878454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34"/>
            <p:cNvSpPr/>
            <p:nvPr/>
          </p:nvSpPr>
          <p:spPr bwMode="auto">
            <a:xfrm>
              <a:off x="7691573" y="1849660"/>
              <a:ext cx="2701475" cy="3848946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Oval 35"/>
            <p:cNvSpPr>
              <a:spLocks noChangeArrowheads="1"/>
            </p:cNvSpPr>
            <p:nvPr/>
          </p:nvSpPr>
          <p:spPr bwMode="auto">
            <a:xfrm>
              <a:off x="9016083" y="1993913"/>
              <a:ext cx="49179" cy="49179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Oval 36"/>
            <p:cNvSpPr>
              <a:spLocks noChangeArrowheads="1"/>
            </p:cNvSpPr>
            <p:nvPr/>
          </p:nvSpPr>
          <p:spPr bwMode="auto">
            <a:xfrm>
              <a:off x="9016083" y="1990636"/>
              <a:ext cx="49179" cy="4917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Oval 37"/>
            <p:cNvSpPr>
              <a:spLocks noChangeArrowheads="1"/>
            </p:cNvSpPr>
            <p:nvPr/>
          </p:nvSpPr>
          <p:spPr bwMode="auto">
            <a:xfrm>
              <a:off x="9025918" y="2000470"/>
              <a:ext cx="29508" cy="295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Oval 38"/>
            <p:cNvSpPr>
              <a:spLocks noChangeArrowheads="1"/>
            </p:cNvSpPr>
            <p:nvPr/>
          </p:nvSpPr>
          <p:spPr bwMode="auto">
            <a:xfrm>
              <a:off x="9032475" y="2007028"/>
              <a:ext cx="16393" cy="16393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Freeform 39"/>
            <p:cNvSpPr/>
            <p:nvPr/>
          </p:nvSpPr>
          <p:spPr bwMode="auto">
            <a:xfrm>
              <a:off x="9039031" y="2013584"/>
              <a:ext cx="3279" cy="3279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Rectangle 40"/>
            <p:cNvSpPr>
              <a:spLocks noChangeArrowheads="1"/>
            </p:cNvSpPr>
            <p:nvPr/>
          </p:nvSpPr>
          <p:spPr bwMode="auto">
            <a:xfrm>
              <a:off x="8963628" y="2007028"/>
              <a:ext cx="22950" cy="2295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Rectangle 41"/>
            <p:cNvSpPr>
              <a:spLocks noChangeArrowheads="1"/>
            </p:cNvSpPr>
            <p:nvPr/>
          </p:nvSpPr>
          <p:spPr bwMode="auto">
            <a:xfrm>
              <a:off x="7839104" y="2161118"/>
              <a:ext cx="2406411" cy="3209642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Rectangle 42"/>
            <p:cNvSpPr>
              <a:spLocks noChangeArrowheads="1"/>
            </p:cNvSpPr>
            <p:nvPr/>
          </p:nvSpPr>
          <p:spPr bwMode="auto">
            <a:xfrm>
              <a:off x="7852218" y="2174232"/>
              <a:ext cx="2380184" cy="31834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43"/>
            <p:cNvSpPr>
              <a:spLocks noChangeArrowheads="1"/>
            </p:cNvSpPr>
            <p:nvPr/>
          </p:nvSpPr>
          <p:spPr bwMode="auto">
            <a:xfrm>
              <a:off x="8940677" y="5439607"/>
              <a:ext cx="203266" cy="2065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44"/>
            <p:cNvSpPr/>
            <p:nvPr/>
          </p:nvSpPr>
          <p:spPr bwMode="auto">
            <a:xfrm>
              <a:off x="8989855" y="5488783"/>
              <a:ext cx="104911" cy="104911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5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1779707" y="3263318"/>
            <a:ext cx="3566779" cy="47746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029" y="1715029"/>
            <a:ext cx="3697603" cy="7546128"/>
          </a:xfrm>
          <a:prstGeom prst="rect">
            <a:avLst/>
          </a:prstGeom>
        </p:spPr>
      </p:pic>
      <p:sp>
        <p:nvSpPr>
          <p:cNvPr id="3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2487061" y="2560635"/>
            <a:ext cx="3278693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884064" y="3495605"/>
            <a:ext cx="8270786" cy="4760466"/>
            <a:chOff x="609600" y="1905000"/>
            <a:chExt cx="4758957" cy="2738772"/>
          </a:xfrm>
        </p:grpSpPr>
        <p:sp>
          <p:nvSpPr>
            <p:cNvPr id="3" name="Freeform 45"/>
            <p:cNvSpPr/>
            <p:nvPr/>
          </p:nvSpPr>
          <p:spPr bwMode="auto">
            <a:xfrm>
              <a:off x="609600" y="4538017"/>
              <a:ext cx="2397104" cy="105755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46"/>
            <p:cNvSpPr/>
            <p:nvPr/>
          </p:nvSpPr>
          <p:spPr bwMode="auto">
            <a:xfrm>
              <a:off x="2971451" y="4538017"/>
              <a:ext cx="2397104" cy="105755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Freeform 47"/>
            <p:cNvSpPr/>
            <p:nvPr/>
          </p:nvSpPr>
          <p:spPr bwMode="auto">
            <a:xfrm>
              <a:off x="1078716" y="1905000"/>
              <a:ext cx="3855975" cy="2641152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Freeform 48"/>
            <p:cNvSpPr/>
            <p:nvPr/>
          </p:nvSpPr>
          <p:spPr bwMode="auto">
            <a:xfrm>
              <a:off x="1092275" y="1918557"/>
              <a:ext cx="3831571" cy="2614036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Freeform 49"/>
            <p:cNvSpPr/>
            <p:nvPr/>
          </p:nvSpPr>
          <p:spPr bwMode="auto">
            <a:xfrm>
              <a:off x="1092275" y="4421416"/>
              <a:ext cx="3831571" cy="111179"/>
            </a:xfrm>
            <a:custGeom>
              <a:avLst/>
              <a:gdLst>
                <a:gd name="T0" fmla="*/ 1414 w 1414"/>
                <a:gd name="T1" fmla="*/ 0 h 41"/>
                <a:gd name="T2" fmla="*/ 1396 w 1414"/>
                <a:gd name="T3" fmla="*/ 9 h 41"/>
                <a:gd name="T4" fmla="*/ 18 w 1414"/>
                <a:gd name="T5" fmla="*/ 9 h 41"/>
                <a:gd name="T6" fmla="*/ 0 w 1414"/>
                <a:gd name="T7" fmla="*/ 0 h 41"/>
                <a:gd name="T8" fmla="*/ 0 w 1414"/>
                <a:gd name="T9" fmla="*/ 1 h 41"/>
                <a:gd name="T10" fmla="*/ 40 w 1414"/>
                <a:gd name="T11" fmla="*/ 41 h 41"/>
                <a:gd name="T12" fmla="*/ 1373 w 1414"/>
                <a:gd name="T13" fmla="*/ 41 h 41"/>
                <a:gd name="T14" fmla="*/ 1414 w 1414"/>
                <a:gd name="T15" fmla="*/ 1 h 41"/>
                <a:gd name="T16" fmla="*/ 1414 w 1414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41">
                  <a:moveTo>
                    <a:pt x="1414" y="0"/>
                  </a:moveTo>
                  <a:cubicBezTo>
                    <a:pt x="1409" y="6"/>
                    <a:pt x="1403" y="9"/>
                    <a:pt x="1396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0" y="9"/>
                    <a:pt x="4" y="6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3"/>
                    <a:pt x="18" y="41"/>
                    <a:pt x="40" y="41"/>
                  </a:cubicBezTo>
                  <a:cubicBezTo>
                    <a:pt x="1373" y="41"/>
                    <a:pt x="1373" y="41"/>
                    <a:pt x="1373" y="41"/>
                  </a:cubicBezTo>
                  <a:cubicBezTo>
                    <a:pt x="1396" y="41"/>
                    <a:pt x="1414" y="23"/>
                    <a:pt x="1414" y="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Rectangle 50"/>
            <p:cNvSpPr>
              <a:spLocks noChangeArrowheads="1"/>
            </p:cNvSpPr>
            <p:nvPr/>
          </p:nvSpPr>
          <p:spPr bwMode="auto">
            <a:xfrm>
              <a:off x="609600" y="4494630"/>
              <a:ext cx="4758957" cy="86773"/>
            </a:xfrm>
            <a:prstGeom prst="rect">
              <a:avLst/>
            </a:prstGeom>
            <a:solidFill>
              <a:srgbClr val="D2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Freeform 51"/>
            <p:cNvSpPr/>
            <p:nvPr/>
          </p:nvSpPr>
          <p:spPr bwMode="auto">
            <a:xfrm>
              <a:off x="2646053" y="4494630"/>
              <a:ext cx="683337" cy="488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Rectangle 52"/>
            <p:cNvSpPr>
              <a:spLocks noChangeArrowheads="1"/>
            </p:cNvSpPr>
            <p:nvPr/>
          </p:nvSpPr>
          <p:spPr bwMode="auto">
            <a:xfrm>
              <a:off x="1219722" y="2083969"/>
              <a:ext cx="3576675" cy="2258810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230568" y="2097527"/>
              <a:ext cx="3552269" cy="22344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54"/>
            <p:cNvSpPr>
              <a:spLocks noChangeArrowheads="1"/>
            </p:cNvSpPr>
            <p:nvPr/>
          </p:nvSpPr>
          <p:spPr bwMode="auto">
            <a:xfrm>
              <a:off x="2985011" y="1989060"/>
              <a:ext cx="40676" cy="40676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55"/>
            <p:cNvSpPr>
              <a:spLocks noChangeArrowheads="1"/>
            </p:cNvSpPr>
            <p:nvPr/>
          </p:nvSpPr>
          <p:spPr bwMode="auto">
            <a:xfrm>
              <a:off x="2985011" y="1986350"/>
              <a:ext cx="40676" cy="379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Oval 56"/>
            <p:cNvSpPr>
              <a:spLocks noChangeArrowheads="1"/>
            </p:cNvSpPr>
            <p:nvPr/>
          </p:nvSpPr>
          <p:spPr bwMode="auto">
            <a:xfrm>
              <a:off x="2993145" y="1991773"/>
              <a:ext cx="24406" cy="2711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Oval 57"/>
            <p:cNvSpPr>
              <a:spLocks noChangeArrowheads="1"/>
            </p:cNvSpPr>
            <p:nvPr/>
          </p:nvSpPr>
          <p:spPr bwMode="auto">
            <a:xfrm>
              <a:off x="2998568" y="1999907"/>
              <a:ext cx="13559" cy="13559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6" name="Freeform 58"/>
            <p:cNvSpPr/>
            <p:nvPr/>
          </p:nvSpPr>
          <p:spPr bwMode="auto">
            <a:xfrm>
              <a:off x="3003991" y="2002620"/>
              <a:ext cx="2713" cy="5423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7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963269" y="3823120"/>
            <a:ext cx="6186990" cy="38828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 Up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600072" y="2845088"/>
            <a:ext cx="3091032" cy="6416070"/>
            <a:chOff x="5065835" y="1896140"/>
            <a:chExt cx="2060330" cy="4276060"/>
          </a:xfrm>
        </p:grpSpPr>
        <p:sp>
          <p:nvSpPr>
            <p:cNvPr id="3" name="Freeform 78"/>
            <p:cNvSpPr/>
            <p:nvPr/>
          </p:nvSpPr>
          <p:spPr bwMode="auto">
            <a:xfrm>
              <a:off x="5065835" y="1896140"/>
              <a:ext cx="2060330" cy="4276060"/>
            </a:xfrm>
            <a:custGeom>
              <a:avLst/>
              <a:gdLst>
                <a:gd name="T0" fmla="*/ 411 w 411"/>
                <a:gd name="T1" fmla="*/ 811 h 853"/>
                <a:gd name="T2" fmla="*/ 369 w 411"/>
                <a:gd name="T3" fmla="*/ 853 h 853"/>
                <a:gd name="T4" fmla="*/ 41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1 w 411"/>
                <a:gd name="T11" fmla="*/ 0 h 853"/>
                <a:gd name="T12" fmla="*/ 369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69" y="853"/>
                  </a:cubicBezTo>
                  <a:cubicBezTo>
                    <a:pt x="41" y="853"/>
                    <a:pt x="41" y="853"/>
                    <a:pt x="41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79"/>
            <p:cNvSpPr/>
            <p:nvPr/>
          </p:nvSpPr>
          <p:spPr bwMode="auto">
            <a:xfrm>
              <a:off x="5090901" y="1921206"/>
              <a:ext cx="2010200" cy="4225930"/>
            </a:xfrm>
            <a:custGeom>
              <a:avLst/>
              <a:gdLst>
                <a:gd name="T0" fmla="*/ 36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6 w 401"/>
                <a:gd name="T7" fmla="*/ 0 h 843"/>
                <a:gd name="T8" fmla="*/ 364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4 w 401"/>
                <a:gd name="T15" fmla="*/ 843 h 843"/>
                <a:gd name="T16" fmla="*/ 36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6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4" y="843"/>
                  </a:cubicBezTo>
                  <a:lnTo>
                    <a:pt x="36" y="84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Oval 80"/>
            <p:cNvSpPr>
              <a:spLocks noChangeArrowheads="1"/>
            </p:cNvSpPr>
            <p:nvPr/>
          </p:nvSpPr>
          <p:spPr bwMode="auto">
            <a:xfrm>
              <a:off x="6063416" y="2101673"/>
              <a:ext cx="65170" cy="60156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Oval 81"/>
            <p:cNvSpPr>
              <a:spLocks noChangeArrowheads="1"/>
            </p:cNvSpPr>
            <p:nvPr/>
          </p:nvSpPr>
          <p:spPr bwMode="auto">
            <a:xfrm>
              <a:off x="6088479" y="2121725"/>
              <a:ext cx="15040" cy="1504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Oval 82"/>
            <p:cNvSpPr>
              <a:spLocks noChangeArrowheads="1"/>
            </p:cNvSpPr>
            <p:nvPr/>
          </p:nvSpPr>
          <p:spPr bwMode="auto">
            <a:xfrm>
              <a:off x="6063416" y="2096658"/>
              <a:ext cx="65170" cy="60156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Oval 83"/>
            <p:cNvSpPr>
              <a:spLocks noChangeArrowheads="1"/>
            </p:cNvSpPr>
            <p:nvPr/>
          </p:nvSpPr>
          <p:spPr bwMode="auto">
            <a:xfrm>
              <a:off x="6088479" y="2116711"/>
              <a:ext cx="15040" cy="1504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Oval 84"/>
            <p:cNvSpPr>
              <a:spLocks noChangeArrowheads="1"/>
            </p:cNvSpPr>
            <p:nvPr/>
          </p:nvSpPr>
          <p:spPr bwMode="auto">
            <a:xfrm>
              <a:off x="6078453" y="2106685"/>
              <a:ext cx="35092" cy="4010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Oval 85"/>
            <p:cNvSpPr>
              <a:spLocks noChangeArrowheads="1"/>
            </p:cNvSpPr>
            <p:nvPr/>
          </p:nvSpPr>
          <p:spPr bwMode="auto">
            <a:xfrm>
              <a:off x="6078453" y="2106685"/>
              <a:ext cx="35092" cy="4010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Oval 86"/>
            <p:cNvSpPr>
              <a:spLocks noChangeArrowheads="1"/>
            </p:cNvSpPr>
            <p:nvPr/>
          </p:nvSpPr>
          <p:spPr bwMode="auto">
            <a:xfrm>
              <a:off x="6083468" y="2116711"/>
              <a:ext cx="25066" cy="20052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87"/>
            <p:cNvSpPr>
              <a:spLocks noChangeArrowheads="1"/>
            </p:cNvSpPr>
            <p:nvPr/>
          </p:nvSpPr>
          <p:spPr bwMode="auto">
            <a:xfrm>
              <a:off x="6083468" y="2116711"/>
              <a:ext cx="25066" cy="20052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Freeform 88"/>
            <p:cNvSpPr/>
            <p:nvPr/>
          </p:nvSpPr>
          <p:spPr bwMode="auto">
            <a:xfrm>
              <a:off x="6093494" y="2121725"/>
              <a:ext cx="5015" cy="501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89"/>
            <p:cNvSpPr/>
            <p:nvPr/>
          </p:nvSpPr>
          <p:spPr bwMode="auto">
            <a:xfrm>
              <a:off x="6093494" y="2121725"/>
              <a:ext cx="5015" cy="501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Oval 90"/>
            <p:cNvSpPr>
              <a:spLocks noChangeArrowheads="1"/>
            </p:cNvSpPr>
            <p:nvPr/>
          </p:nvSpPr>
          <p:spPr bwMode="auto">
            <a:xfrm>
              <a:off x="5933079" y="5721034"/>
              <a:ext cx="325844" cy="325844"/>
            </a:xfrm>
            <a:prstGeom prst="ellipse">
              <a:avLst/>
            </a:prstGeom>
            <a:solidFill>
              <a:srgbClr val="D5D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6" name="Freeform 91"/>
            <p:cNvSpPr/>
            <p:nvPr/>
          </p:nvSpPr>
          <p:spPr bwMode="auto">
            <a:xfrm>
              <a:off x="6013286" y="5801241"/>
              <a:ext cx="165430" cy="165430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7" name="Rectangle 92"/>
            <p:cNvSpPr>
              <a:spLocks noChangeArrowheads="1"/>
            </p:cNvSpPr>
            <p:nvPr/>
          </p:nvSpPr>
          <p:spPr bwMode="auto">
            <a:xfrm>
              <a:off x="5211213" y="2527774"/>
              <a:ext cx="1769578" cy="3093001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8" name="Rectangle 93"/>
            <p:cNvSpPr>
              <a:spLocks noChangeArrowheads="1"/>
            </p:cNvSpPr>
            <p:nvPr/>
          </p:nvSpPr>
          <p:spPr bwMode="auto">
            <a:xfrm>
              <a:off x="5231265" y="2547826"/>
              <a:ext cx="1729474" cy="305289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9" name="Freeform 94"/>
            <p:cNvSpPr/>
            <p:nvPr/>
          </p:nvSpPr>
          <p:spPr bwMode="auto">
            <a:xfrm>
              <a:off x="5943106" y="2247047"/>
              <a:ext cx="365948" cy="85222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13"/>
                    <a:pt x="69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20" name="Freeform 95"/>
            <p:cNvSpPr/>
            <p:nvPr/>
          </p:nvSpPr>
          <p:spPr bwMode="auto">
            <a:xfrm>
              <a:off x="5963157" y="2272114"/>
              <a:ext cx="325844" cy="35092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21" name="Oval 96"/>
            <p:cNvSpPr>
              <a:spLocks noChangeArrowheads="1"/>
            </p:cNvSpPr>
            <p:nvPr/>
          </p:nvSpPr>
          <p:spPr bwMode="auto">
            <a:xfrm>
              <a:off x="5822794" y="2262088"/>
              <a:ext cx="55145" cy="55145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22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7847582" y="3823087"/>
            <a:ext cx="2592774" cy="45825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 Up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177334" y="3029966"/>
            <a:ext cx="6969505" cy="6346159"/>
            <a:chOff x="369044" y="1942733"/>
            <a:chExt cx="4645530" cy="422946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9044" y="1942733"/>
              <a:ext cx="4645530" cy="4229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>
            <a:xfrm>
              <a:off x="873102" y="2485170"/>
              <a:ext cx="3767655" cy="20664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rgbClr val="FFFFFF"/>
                </a:solidFill>
              </a:endParaRPr>
            </a:p>
          </p:txBody>
        </p:sp>
      </p:grpSp>
      <p:sp>
        <p:nvSpPr>
          <p:cNvPr id="5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4930865" y="3843872"/>
            <a:ext cx="5651973" cy="31007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6425726" y="2858381"/>
            <a:ext cx="2193510" cy="22985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  <p:sp>
        <p:nvSpPr>
          <p:cNvPr id="3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8869805" y="2858381"/>
            <a:ext cx="2193510" cy="22985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91175" cy="1029017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700"/>
          <p:cNvSpPr/>
          <p:nvPr userDrawn="1"/>
        </p:nvSpPr>
        <p:spPr>
          <a:xfrm>
            <a:off x="2855928" y="3602758"/>
            <a:ext cx="465958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8" name="Shape 697"/>
          <p:cNvSpPr/>
          <p:nvPr userDrawn="1"/>
        </p:nvSpPr>
        <p:spPr>
          <a:xfrm>
            <a:off x="2861534" y="6787842"/>
            <a:ext cx="460353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9" name="Shape 698"/>
          <p:cNvSpPr/>
          <p:nvPr userDrawn="1"/>
        </p:nvSpPr>
        <p:spPr>
          <a:xfrm>
            <a:off x="10430653" y="3602758"/>
            <a:ext cx="465958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30" name="Shape 699"/>
          <p:cNvSpPr/>
          <p:nvPr userDrawn="1"/>
        </p:nvSpPr>
        <p:spPr>
          <a:xfrm>
            <a:off x="10436258" y="6790223"/>
            <a:ext cx="460355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8861289" y="3085942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8857555" y="6273407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271839" y="3085942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271915" y="6271026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688730" y="7983818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3711849" y="6686927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3688730" y="8385447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1" name="Content Placeholder 20"/>
          <p:cNvSpPr>
            <a:spLocks noGrp="1"/>
          </p:cNvSpPr>
          <p:nvPr>
            <p:ph sz="quarter" idx="26" hasCustomPrompt="1"/>
          </p:nvPr>
        </p:nvSpPr>
        <p:spPr>
          <a:xfrm>
            <a:off x="3711849" y="4808793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3711849" y="3511902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3711849" y="5210422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5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11251253" y="7983818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11274372" y="6686927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11251253" y="8385447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8" name="Content Placeholder 20"/>
          <p:cNvSpPr>
            <a:spLocks noGrp="1"/>
          </p:cNvSpPr>
          <p:nvPr>
            <p:ph sz="quarter" idx="33" hasCustomPrompt="1"/>
          </p:nvPr>
        </p:nvSpPr>
        <p:spPr>
          <a:xfrm>
            <a:off x="11274372" y="4808793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11274372" y="3511902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82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11274372" y="5210422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29" grpId="0" animBg="1"/>
      <p:bldP spid="30" grpId="0" animBg="1"/>
      <p:bldP spid="86" grpId="0"/>
      <p:bldP spid="87" grpId="0"/>
      <p:bldP spid="64" grpId="0"/>
      <p:bldP spid="26" grpId="0"/>
      <p:bldP spid="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-1" y="0"/>
            <a:ext cx="18291175" cy="6517111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2100">
                <a:latin typeface="Sinkin Sans 300 Light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7258819" y="5941815"/>
            <a:ext cx="3773538" cy="4382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950" b="0">
                <a:solidFill>
                  <a:schemeClr val="accent6"/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Social Marketing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4000" decel="56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800"/>
          <p:cNvSpPr/>
          <p:nvPr userDrawn="1"/>
        </p:nvSpPr>
        <p:spPr>
          <a:xfrm>
            <a:off x="14661234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1" name="Shape 801"/>
          <p:cNvSpPr/>
          <p:nvPr userDrawn="1"/>
        </p:nvSpPr>
        <p:spPr>
          <a:xfrm>
            <a:off x="11029271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9" name="Shape 799"/>
          <p:cNvSpPr/>
          <p:nvPr userDrawn="1"/>
        </p:nvSpPr>
        <p:spPr>
          <a:xfrm>
            <a:off x="7400384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8" name="Shape 798"/>
          <p:cNvSpPr/>
          <p:nvPr userDrawn="1"/>
        </p:nvSpPr>
        <p:spPr>
          <a:xfrm>
            <a:off x="3767849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7" name="Shape 797"/>
          <p:cNvSpPr/>
          <p:nvPr userDrawn="1"/>
        </p:nvSpPr>
        <p:spPr>
          <a:xfrm>
            <a:off x="138919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31" name="Shape 790"/>
          <p:cNvSpPr/>
          <p:nvPr userDrawn="1"/>
        </p:nvSpPr>
        <p:spPr>
          <a:xfrm>
            <a:off x="14661234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1" name="Shape 791"/>
          <p:cNvSpPr/>
          <p:nvPr userDrawn="1"/>
        </p:nvSpPr>
        <p:spPr>
          <a:xfrm>
            <a:off x="11029271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3" name="Shape 789"/>
          <p:cNvSpPr/>
          <p:nvPr userDrawn="1"/>
        </p:nvSpPr>
        <p:spPr>
          <a:xfrm>
            <a:off x="7400384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2" name="Shape 788"/>
          <p:cNvSpPr/>
          <p:nvPr userDrawn="1"/>
        </p:nvSpPr>
        <p:spPr>
          <a:xfrm>
            <a:off x="3767849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1" name="Shape 787"/>
          <p:cNvSpPr/>
          <p:nvPr userDrawn="1"/>
        </p:nvSpPr>
        <p:spPr>
          <a:xfrm>
            <a:off x="138919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5" name="Shape 805"/>
          <p:cNvSpPr/>
          <p:nvPr userDrawn="1"/>
        </p:nvSpPr>
        <p:spPr>
          <a:xfrm>
            <a:off x="14661234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6" name="Shape 806"/>
          <p:cNvSpPr/>
          <p:nvPr userDrawn="1"/>
        </p:nvSpPr>
        <p:spPr>
          <a:xfrm>
            <a:off x="11029271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4" name="Shape 804"/>
          <p:cNvSpPr/>
          <p:nvPr userDrawn="1"/>
        </p:nvSpPr>
        <p:spPr>
          <a:xfrm>
            <a:off x="7400384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3" name="Shape 803"/>
          <p:cNvSpPr/>
          <p:nvPr userDrawn="1"/>
        </p:nvSpPr>
        <p:spPr>
          <a:xfrm>
            <a:off x="3767849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2" name="Shape 802"/>
          <p:cNvSpPr/>
          <p:nvPr userDrawn="1"/>
        </p:nvSpPr>
        <p:spPr>
          <a:xfrm>
            <a:off x="138919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1029845" y="166139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7400384" y="166138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40150" y="163718"/>
            <a:ext cx="3488027" cy="207396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3769038" y="166138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14661849" y="163719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2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139533" y="2382921"/>
            <a:ext cx="3488027" cy="207396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3769038" y="238534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7400383" y="2385341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5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11029845" y="2385342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6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14661849" y="2382922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8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3769038" y="460696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7397923" y="4606961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11029845" y="4606962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14661849" y="4604542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139533" y="461168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49" grpId="0" animBg="1"/>
      <p:bldP spid="48" grpId="0" animBg="1"/>
      <p:bldP spid="47" grpId="0" animBg="1"/>
      <p:bldP spid="31" grpId="0" animBg="1"/>
      <p:bldP spid="41" grpId="0" animBg="1"/>
      <p:bldP spid="23" grpId="0" animBg="1"/>
      <p:bldP spid="22" grpId="0" animBg="1"/>
      <p:bldP spid="21" grpId="0" animBg="1"/>
      <p:bldP spid="55" grpId="0" animBg="1"/>
      <p:bldP spid="56" grpId="0" animBg="1"/>
      <p:bldP spid="54" grpId="0" animBg="1"/>
      <p:bldP spid="53" grpId="0" animBg="1"/>
      <p:bldP spid="52" grpId="0" animBg="1"/>
      <p:bldP spid="70" grpId="0"/>
      <p:bldP spid="69" grpId="0"/>
      <p:bldP spid="36" grpId="0"/>
      <p:bldP spid="68" grpId="0"/>
      <p:bldP spid="71" grpId="0"/>
      <p:bldP spid="72" grpId="0"/>
      <p:bldP spid="73" grpId="0"/>
      <p:bldP spid="74" grpId="0"/>
      <p:bldP spid="75" grpId="0"/>
      <p:bldP spid="76" grpId="0"/>
      <p:bldP spid="78" grpId="0"/>
      <p:bldP spid="79" grpId="0"/>
      <p:bldP spid="80" grpId="0"/>
      <p:bldP spid="81" grpId="0"/>
      <p:bldP spid="82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397" y="1684064"/>
            <a:ext cx="13718381" cy="3582505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397" y="5404725"/>
            <a:ext cx="13718381" cy="248441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799965" indent="0" algn="ctr">
              <a:buNone/>
              <a:defRPr sz="2400"/>
            </a:lvl8pPr>
            <a:lvl9pPr marL="5485765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8291175" cy="1029017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0073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45588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61102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7" y="2858381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2452" y="2858379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55112" y="2858381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75390" y="2858379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0073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3261102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5588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14559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030073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5588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3261102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2858382"/>
            <a:ext cx="8162437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178931" y="2858382"/>
            <a:ext cx="4046922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3330171" y="2858382"/>
            <a:ext cx="4046922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30509" y="3783704"/>
            <a:ext cx="8162437" cy="5488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61539" y="3783704"/>
            <a:ext cx="4046922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77053" y="3783704"/>
            <a:ext cx="4046922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161538" y="6596829"/>
            <a:ext cx="8162437" cy="2675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51588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75"/>
            </a:lvl1pPr>
          </a:lstStyle>
          <a:p>
            <a:r>
              <a:rPr lang="en-US"/>
              <a:t>Header Full Image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0220704" y="2858382"/>
            <a:ext cx="7155912" cy="5764122"/>
            <a:chOff x="6812620" y="1905000"/>
            <a:chExt cx="4769780" cy="3841562"/>
          </a:xfrm>
        </p:grpSpPr>
        <p:sp>
          <p:nvSpPr>
            <p:cNvPr id="3" name="Freeform 5"/>
            <p:cNvSpPr/>
            <p:nvPr/>
          </p:nvSpPr>
          <p:spPr bwMode="auto">
            <a:xfrm>
              <a:off x="6812620" y="1905000"/>
              <a:ext cx="4769780" cy="2883809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6998263" y="2101193"/>
              <a:ext cx="4398492" cy="2489315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6998263" y="2101193"/>
              <a:ext cx="4398492" cy="2489315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Rectangle 8" hidden="1"/>
            <p:cNvSpPr>
              <a:spLocks noChangeArrowheads="1"/>
            </p:cNvSpPr>
            <p:nvPr/>
          </p:nvSpPr>
          <p:spPr bwMode="auto">
            <a:xfrm>
              <a:off x="7019359" y="2122288"/>
              <a:ext cx="4356300" cy="244712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8386374" y="5681164"/>
              <a:ext cx="1605398" cy="65398"/>
            </a:xfrm>
            <a:custGeom>
              <a:avLst/>
              <a:gdLst>
                <a:gd name="T0" fmla="*/ 852 w 854"/>
                <a:gd name="T1" fmla="*/ 24 h 35"/>
                <a:gd name="T2" fmla="*/ 478 w 854"/>
                <a:gd name="T3" fmla="*/ 5 h 35"/>
                <a:gd name="T4" fmla="*/ 478 w 854"/>
                <a:gd name="T5" fmla="*/ 0 h 35"/>
                <a:gd name="T6" fmla="*/ 427 w 854"/>
                <a:gd name="T7" fmla="*/ 3 h 35"/>
                <a:gd name="T8" fmla="*/ 375 w 854"/>
                <a:gd name="T9" fmla="*/ 0 h 35"/>
                <a:gd name="T10" fmla="*/ 375 w 854"/>
                <a:gd name="T11" fmla="*/ 5 h 35"/>
                <a:gd name="T12" fmla="*/ 1 w 854"/>
                <a:gd name="T13" fmla="*/ 24 h 35"/>
                <a:gd name="T14" fmla="*/ 24 w 854"/>
                <a:gd name="T15" fmla="*/ 35 h 35"/>
                <a:gd name="T16" fmla="*/ 375 w 854"/>
                <a:gd name="T17" fmla="*/ 35 h 35"/>
                <a:gd name="T18" fmla="*/ 478 w 854"/>
                <a:gd name="T19" fmla="*/ 35 h 35"/>
                <a:gd name="T20" fmla="*/ 829 w 854"/>
                <a:gd name="T21" fmla="*/ 35 h 35"/>
                <a:gd name="T22" fmla="*/ 852 w 854"/>
                <a:gd name="T23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35">
                  <a:moveTo>
                    <a:pt x="852" y="24"/>
                  </a:moveTo>
                  <a:cubicBezTo>
                    <a:pt x="478" y="5"/>
                    <a:pt x="478" y="5"/>
                    <a:pt x="478" y="5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35"/>
                    <a:pt x="24" y="35"/>
                  </a:cubicBezTo>
                  <a:cubicBezTo>
                    <a:pt x="41" y="35"/>
                    <a:pt x="247" y="35"/>
                    <a:pt x="375" y="35"/>
                  </a:cubicBezTo>
                  <a:cubicBezTo>
                    <a:pt x="435" y="35"/>
                    <a:pt x="478" y="35"/>
                    <a:pt x="478" y="35"/>
                  </a:cubicBezTo>
                  <a:cubicBezTo>
                    <a:pt x="606" y="35"/>
                    <a:pt x="812" y="35"/>
                    <a:pt x="829" y="35"/>
                  </a:cubicBezTo>
                  <a:cubicBezTo>
                    <a:pt x="854" y="35"/>
                    <a:pt x="852" y="24"/>
                    <a:pt x="852" y="24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8377934" y="5176974"/>
              <a:ext cx="1620164" cy="554823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9164812" y="1985165"/>
              <a:ext cx="65398" cy="65398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9164812" y="1980945"/>
              <a:ext cx="65398" cy="65398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9175359" y="1991493"/>
              <a:ext cx="44302" cy="421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9188016" y="1999933"/>
              <a:ext cx="21096" cy="253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9194346" y="2010479"/>
              <a:ext cx="6330" cy="633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8377934" y="5176974"/>
              <a:ext cx="1310055" cy="554823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6812620" y="4788809"/>
              <a:ext cx="4769780" cy="45356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6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0531716" y="3184714"/>
            <a:ext cx="6529949" cy="36770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rgbClr val="2C36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84" tIns="68592" rIns="137184" bIns="68592" numCol="1" spcCol="0" rtlCol="0" fromWordArt="0" anchor="ctr" anchorCtr="0" forceAA="0" compatLnSpc="1">
            <a:noAutofit/>
          </a:bodyPr>
          <a:lstStyle/>
          <a:p>
            <a:pPr algn="ctr" defTabSz="1371600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7"/>
          <p:cNvSpPr/>
          <p:nvPr userDrawn="1"/>
        </p:nvSpPr>
        <p:spPr bwMode="auto">
          <a:xfrm>
            <a:off x="0" y="14689"/>
            <a:ext cx="18291175" cy="10275487"/>
          </a:xfrm>
          <a:prstGeom prst="rect">
            <a:avLst/>
          </a:prstGeom>
          <a:solidFill>
            <a:srgbClr val="485B9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519" y="547857"/>
            <a:ext cx="15776138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519" y="2739283"/>
            <a:ext cx="15776138" cy="652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518" y="9537470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2020/3/12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8952" y="9537470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8143" y="9537470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8618632" y="2925573"/>
            <a:ext cx="241578" cy="144061"/>
          </a:xfrm>
          <a:prstGeom prst="rect">
            <a:avLst/>
          </a:prstGeom>
          <a:solidFill>
            <a:srgbClr val="4276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>
              <a:solidFill>
                <a:srgbClr val="FFFFFF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8618632" y="3213694"/>
            <a:ext cx="241578" cy="144061"/>
          </a:xfrm>
          <a:prstGeom prst="rect">
            <a:avLst/>
          </a:prstGeom>
          <a:solidFill>
            <a:srgbClr val="178A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>
              <a:solidFill>
                <a:srgbClr val="FFFFFF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8618632" y="3501816"/>
            <a:ext cx="241578" cy="144061"/>
          </a:xfrm>
          <a:prstGeom prst="rect">
            <a:avLst/>
          </a:prstGeom>
          <a:solidFill>
            <a:srgbClr val="40A6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>
              <a:solidFill>
                <a:srgbClr val="FFFFFF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8618632" y="3789936"/>
            <a:ext cx="241578" cy="144061"/>
          </a:xfrm>
          <a:prstGeom prst="rect">
            <a:avLst/>
          </a:prstGeom>
          <a:solidFill>
            <a:srgbClr val="5268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>
              <a:solidFill>
                <a:srgbClr val="FFFFFF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8618632" y="4085673"/>
            <a:ext cx="241578" cy="144061"/>
          </a:xfrm>
          <a:prstGeom prst="rect">
            <a:avLst/>
          </a:pr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>
              <a:solidFill>
                <a:srgbClr val="FFFFFF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8618632" y="4381411"/>
            <a:ext cx="241578" cy="144061"/>
          </a:xfrm>
          <a:prstGeom prst="rect">
            <a:avLst/>
          </a:prstGeom>
          <a:solidFill>
            <a:srgbClr val="5E5C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>
              <a:solidFill>
                <a:srgbClr val="FFFFFF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8618632" y="4677148"/>
            <a:ext cx="241578" cy="144061"/>
          </a:xfrm>
          <a:prstGeom prst="rect">
            <a:avLst/>
          </a:prstGeom>
          <a:solidFill>
            <a:srgbClr val="6170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>
              <a:solidFill>
                <a:srgbClr val="FFFFFF"/>
              </a:solidFill>
              <a:latin typeface="Arial" panose="020B0604020202090204"/>
              <a:ea typeface="微软雅黑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90204" pitchFamily="34" charset="0"/>
        <a:buChar char="•"/>
        <a:defRPr sz="4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4009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30867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518" y="9537468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fld id="{ECA86D00-B51D-44F4-A3B9-C2DFF566A6B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t>3/12/2020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8952" y="9537468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8143" y="9537468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fld id="{91ECCB08-6A54-4A6F-9C2D-8452F220261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2540" y="-9525"/>
            <a:ext cx="18286093" cy="12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374015" y="376555"/>
            <a:ext cx="577850" cy="535305"/>
          </a:xfrm>
          <a:prstGeom prst="triangle">
            <a:avLst>
              <a:gd name="adj" fmla="val 500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扣丁客-白色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15375255" y="33655"/>
            <a:ext cx="3075305" cy="1221740"/>
          </a:xfrm>
          <a:prstGeom prst="rect">
            <a:avLst/>
          </a:prstGeom>
        </p:spPr>
      </p:pic>
      <p:sp>
        <p:nvSpPr>
          <p:cNvPr id="64" name="矩形 63"/>
          <p:cNvSpPr/>
          <p:nvPr userDrawn="1"/>
        </p:nvSpPr>
        <p:spPr>
          <a:xfrm>
            <a:off x="13831569" y="532130"/>
            <a:ext cx="2181225" cy="36830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defRPr/>
            </a:pPr>
            <a:r>
              <a:rPr lang="zh-CN" altLang="en-US" sz="18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看直播学编程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9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5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9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7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7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8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519" y="547859"/>
            <a:ext cx="15776139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19" y="2772302"/>
            <a:ext cx="15776139" cy="652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9708" y="9537468"/>
            <a:ext cx="4266670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r>
              <a:rPr lang="en-US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371600" rtl="0" eaLnBrk="1" latinLnBrk="0" hangingPunct="1">
        <a:lnSpc>
          <a:spcPts val="7200"/>
        </a:lnSpc>
        <a:spcBef>
          <a:spcPct val="0"/>
        </a:spcBef>
        <a:buNone/>
        <a:defRPr sz="5100" b="0" kern="1200">
          <a:solidFill>
            <a:schemeClr val="accent1"/>
          </a:solidFill>
          <a:latin typeface="Sinkin Sans 200 X Light" pitchFamily="50" charset="0"/>
          <a:ea typeface="+mj-ea"/>
          <a:cs typeface="+mj-cs"/>
        </a:defRPr>
      </a:lvl1pPr>
    </p:titleStyle>
    <p:bodyStyle>
      <a:lvl1pPr marL="0" indent="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90204" pitchFamily="34" charset="0"/>
        <a:buNone/>
        <a:defRPr sz="42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1pPr>
      <a:lvl2pPr marL="685800" indent="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None/>
        <a:defRPr sz="36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2pPr>
      <a:lvl3pPr marL="1372235" indent="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None/>
        <a:defRPr sz="30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3pPr>
      <a:lvl4pPr marL="2058035" indent="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None/>
        <a:defRPr sz="27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4pPr>
      <a:lvl5pPr marL="2743835" indent="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None/>
        <a:defRPr sz="27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5pPr>
      <a:lvl6pPr marL="37731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9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540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120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22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02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60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250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830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rgbClr val="2C36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6" tIns="68582" rIns="137166" bIns="68582" numCol="1" spcCol="0" rtlCol="0" fromWordArt="0" anchor="ctr" anchorCtr="0" forceAA="0" compatLnSpc="1">
            <a:noAutofit/>
          </a:bodyPr>
          <a:lstStyle/>
          <a:p>
            <a:pPr algn="ctr" defTabSz="1370965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Rectangle 27"/>
          <p:cNvSpPr/>
          <p:nvPr userDrawn="1"/>
        </p:nvSpPr>
        <p:spPr bwMode="auto">
          <a:xfrm>
            <a:off x="0" y="14691"/>
            <a:ext cx="18291175" cy="10275486"/>
          </a:xfrm>
          <a:prstGeom prst="rect">
            <a:avLst/>
          </a:prstGeom>
          <a:solidFill>
            <a:srgbClr val="485B9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96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519" y="547857"/>
            <a:ext cx="15776138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519" y="2739283"/>
            <a:ext cx="15776138" cy="652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518" y="9537471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0965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2020/3/12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8952" y="9537471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0965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8143" y="9537471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0965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8618632" y="2925575"/>
            <a:ext cx="241578" cy="144060"/>
          </a:xfrm>
          <a:prstGeom prst="rect">
            <a:avLst/>
          </a:prstGeom>
          <a:solidFill>
            <a:srgbClr val="4276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0965">
              <a:defRPr/>
            </a:pPr>
            <a:endParaRPr lang="zh-CN" altLang="en-US" sz="3600" kern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8618632" y="3213696"/>
            <a:ext cx="241578" cy="144060"/>
          </a:xfrm>
          <a:prstGeom prst="rect">
            <a:avLst/>
          </a:prstGeom>
          <a:solidFill>
            <a:srgbClr val="178A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0965">
              <a:defRPr/>
            </a:pPr>
            <a:endParaRPr lang="zh-CN" altLang="en-US" sz="3600" kern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8618632" y="3501817"/>
            <a:ext cx="241578" cy="144060"/>
          </a:xfrm>
          <a:prstGeom prst="rect">
            <a:avLst/>
          </a:prstGeom>
          <a:solidFill>
            <a:srgbClr val="40A6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0965">
              <a:defRPr/>
            </a:pPr>
            <a:endParaRPr lang="zh-CN" altLang="en-US" sz="3600" kern="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8618632" y="3789938"/>
            <a:ext cx="241578" cy="144060"/>
          </a:xfrm>
          <a:prstGeom prst="rect">
            <a:avLst/>
          </a:prstGeom>
          <a:solidFill>
            <a:srgbClr val="5268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0965">
              <a:defRPr/>
            </a:pPr>
            <a:endParaRPr lang="zh-CN" altLang="en-US" sz="3600" kern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8618632" y="4085675"/>
            <a:ext cx="241578" cy="144060"/>
          </a:xfrm>
          <a:prstGeom prst="rect">
            <a:avLst/>
          </a:pr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0965">
              <a:defRPr/>
            </a:pPr>
            <a:endParaRPr lang="zh-CN" altLang="en-US" sz="3600" kern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8618632" y="4381412"/>
            <a:ext cx="241578" cy="144060"/>
          </a:xfrm>
          <a:prstGeom prst="rect">
            <a:avLst/>
          </a:prstGeom>
          <a:solidFill>
            <a:srgbClr val="5E5C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0965">
              <a:defRPr/>
            </a:pPr>
            <a:endParaRPr lang="zh-CN" altLang="en-US" sz="3600" kern="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8618632" y="4677149"/>
            <a:ext cx="241578" cy="144060"/>
          </a:xfrm>
          <a:prstGeom prst="rect">
            <a:avLst/>
          </a:prstGeom>
          <a:solidFill>
            <a:srgbClr val="6170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0965">
              <a:defRPr/>
            </a:pPr>
            <a:endParaRPr lang="zh-CN" altLang="en-US" sz="3600" kern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l" defTabSz="1370965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1370965" rtl="0" eaLnBrk="1" latinLnBrk="0" hangingPunct="1">
        <a:lnSpc>
          <a:spcPct val="90000"/>
        </a:lnSpc>
        <a:spcBef>
          <a:spcPts val="1500"/>
        </a:spcBef>
        <a:buFont typeface="Arial" panose="020B0604020202090204" pitchFamily="34" charset="0"/>
        <a:buChar char="•"/>
        <a:defRPr sz="4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1028700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714500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400300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3086100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771900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065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65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665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5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765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2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-42545" y="-54610"/>
            <a:ext cx="18381345" cy="10398760"/>
          </a:xfrm>
          <a:prstGeom prst="rect">
            <a:avLst/>
          </a:prstGeom>
          <a:effectLst/>
        </p:spPr>
      </p:pic>
      <p:sp>
        <p:nvSpPr>
          <p:cNvPr id="19" name="矩形 18"/>
          <p:cNvSpPr/>
          <p:nvPr/>
        </p:nvSpPr>
        <p:spPr>
          <a:xfrm>
            <a:off x="7862291" y="6215916"/>
            <a:ext cx="257072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600">
              <a:defRPr/>
            </a:pPr>
            <a:r>
              <a:rPr lang="zh-CN" altLang="en-US" sz="1200" dirty="0">
                <a:solidFill>
                  <a:prstClr val="white"/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rPr>
              <a:t>看直播学编程</a:t>
            </a:r>
          </a:p>
        </p:txBody>
      </p:sp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2787015" y="4140200"/>
            <a:ext cx="12892405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en-US" altLang="zh-CN" sz="8100" b="1" cap="all" dirty="0">
                <a:solidFill>
                  <a:schemeClr val="bg1"/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rPr>
              <a:t>Python</a:t>
            </a:r>
            <a:r>
              <a:rPr lang="zh-CN" altLang="en-US" sz="8100" b="1" cap="all" dirty="0">
                <a:solidFill>
                  <a:schemeClr val="bg1"/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rPr>
              <a:t>训练营直播课程</a:t>
            </a:r>
            <a:endParaRPr lang="zh-CN" altLang="en-US" sz="8800" b="1" cap="all" dirty="0">
              <a:solidFill>
                <a:schemeClr val="bg1"/>
              </a:solidFill>
              <a:latin typeface="Arial" panose="020B0604020202090204" pitchFamily="34" charset="0"/>
              <a:ea typeface="Microsoft YaHei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201371" y="5721151"/>
            <a:ext cx="3672408" cy="38764"/>
            <a:chOff x="7201371" y="5721151"/>
            <a:chExt cx="3672408" cy="38764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201371" y="5721151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201371" y="5759915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6879875" y="7449343"/>
            <a:ext cx="4536504" cy="902800"/>
            <a:chOff x="6877335" y="7449343"/>
            <a:chExt cx="4536504" cy="902800"/>
          </a:xfrm>
        </p:grpSpPr>
        <p:sp>
          <p:nvSpPr>
            <p:cNvPr id="29" name="圆角矩形 28"/>
            <p:cNvSpPr/>
            <p:nvPr/>
          </p:nvSpPr>
          <p:spPr>
            <a:xfrm>
              <a:off x="6877335" y="7449343"/>
              <a:ext cx="4536504" cy="90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199280" y="7728743"/>
              <a:ext cx="4063365" cy="344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716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90204" pitchFamily="34" charset="0"/>
                  <a:ea typeface="Microsoft YaHei" panose="020B0503020204020204" pitchFamily="34" charset="-122"/>
                  <a:cs typeface="+mn-ea"/>
                  <a:sym typeface="Arial" panose="020B0604020202090204" pitchFamily="34" charset="0"/>
                </a:rPr>
                <a:t>讲师：大潘</a:t>
              </a:r>
            </a:p>
          </p:txBody>
        </p:sp>
      </p:grpSp>
      <p:pic>
        <p:nvPicPr>
          <p:cNvPr id="5" name="图片 4" descr="扣丁客-白色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885" y="2284095"/>
            <a:ext cx="4675505" cy="1856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50"/>
                            </p:stCondLst>
                            <p:childTnLst>
                              <p:par>
                                <p:cTn id="3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 bldLvl="0" animBg="1"/>
      <p:bldP spid="20" grpId="1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判定框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26DAEC-C6B9-4B9A-AFA4-8ED79AA69AF6}"/>
              </a:ext>
            </a:extLst>
          </p:cNvPr>
          <p:cNvSpPr/>
          <p:nvPr/>
        </p:nvSpPr>
        <p:spPr>
          <a:xfrm>
            <a:off x="16490403" y="752599"/>
            <a:ext cx="1637463" cy="3650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994E1D26-9CA3-48F0-A393-DD129BDA1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51" y="1893112"/>
            <a:ext cx="6192688" cy="731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8B4A200F-2DA9-4573-A900-2D7ED2A38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547" y="1823611"/>
            <a:ext cx="5976664" cy="745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1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重要通知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655371-0E93-4919-8958-D9B465B3DA4C}"/>
              </a:ext>
            </a:extLst>
          </p:cNvPr>
          <p:cNvSpPr txBox="1"/>
          <p:nvPr/>
        </p:nvSpPr>
        <p:spPr>
          <a:xfrm>
            <a:off x="1091555" y="1688703"/>
            <a:ext cx="15830896" cy="66414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cs typeface="+mn-ea"/>
                <a:sym typeface="+mn-lt"/>
              </a:rPr>
              <a:t>明天下午</a:t>
            </a:r>
            <a:r>
              <a:rPr lang="en-US" altLang="zh-CN" b="1" kern="0" dirty="0">
                <a:cs typeface="+mn-ea"/>
                <a:sym typeface="+mn-lt"/>
              </a:rPr>
              <a:t>3</a:t>
            </a:r>
            <a:r>
              <a:rPr lang="zh-CN" altLang="en-US" b="1" kern="0" dirty="0">
                <a:cs typeface="+mn-ea"/>
                <a:sym typeface="+mn-lt"/>
              </a:rPr>
              <a:t>点钟咱们会在本群内进行</a:t>
            </a:r>
            <a:r>
              <a:rPr lang="en-US" altLang="zh-CN" b="1" kern="0" dirty="0">
                <a:cs typeface="+mn-ea"/>
                <a:sym typeface="+mn-lt"/>
              </a:rPr>
              <a:t>Python</a:t>
            </a:r>
            <a:r>
              <a:rPr lang="zh-CN" altLang="en-US" b="1" kern="0" dirty="0">
                <a:cs typeface="+mn-ea"/>
                <a:sym typeface="+mn-lt"/>
              </a:rPr>
              <a:t>训练营二期的结业典礼，结业典礼上给大家发放结业证书，并且潘老师会以语音</a:t>
            </a:r>
            <a:r>
              <a:rPr lang="en-US" altLang="zh-CN" b="1" kern="0" dirty="0">
                <a:cs typeface="+mn-ea"/>
                <a:sym typeface="+mn-lt"/>
              </a:rPr>
              <a:t>+</a:t>
            </a:r>
            <a:r>
              <a:rPr lang="zh-CN" altLang="en-US" b="1" kern="0" dirty="0">
                <a:cs typeface="+mn-ea"/>
                <a:sym typeface="+mn-lt"/>
              </a:rPr>
              <a:t>图片形式给大家讲最后一堂认知课。</a:t>
            </a:r>
            <a:endParaRPr lang="en-US" altLang="zh-CN" b="1" kern="0" dirty="0"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cs typeface="+mn-ea"/>
                <a:sym typeface="+mn-lt"/>
              </a:rPr>
              <a:t>重要！！！结业证书获取有两个条件：</a:t>
            </a:r>
            <a:endParaRPr lang="en-US" altLang="zh-CN" b="1" kern="0" dirty="0"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，明天的积分必须大于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100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分；</a:t>
            </a:r>
            <a:endParaRPr lang="en-US" altLang="zh-CN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，必须提交最后一天的作业（就是今晚的直播课作业）</a:t>
            </a:r>
            <a:r>
              <a:rPr lang="zh-CN" altLang="en-US" b="1" kern="0" dirty="0">
                <a:cs typeface="+mn-ea"/>
                <a:sym typeface="+mn-lt"/>
              </a:rPr>
              <a:t>同学们明天提交完作业之后记得私聊沫沫老师，沫沫老师会给你制作训练营的</a:t>
            </a:r>
            <a:r>
              <a:rPr lang="en-US" altLang="zh-CN" b="1" kern="0" dirty="0">
                <a:cs typeface="+mn-ea"/>
                <a:sym typeface="+mn-lt"/>
              </a:rPr>
              <a:t>《</a:t>
            </a:r>
            <a:r>
              <a:rPr lang="zh-CN" altLang="en-US" b="1" kern="0" dirty="0">
                <a:cs typeface="+mn-ea"/>
                <a:sym typeface="+mn-lt"/>
              </a:rPr>
              <a:t>荣誉证书</a:t>
            </a:r>
            <a:r>
              <a:rPr lang="en-US" altLang="zh-CN" b="1" kern="0" dirty="0">
                <a:cs typeface="+mn-ea"/>
                <a:sym typeface="+mn-lt"/>
              </a:rPr>
              <a:t>》</a:t>
            </a:r>
            <a:r>
              <a:rPr lang="zh-CN" altLang="en-US" b="1" kern="0" dirty="0">
                <a:cs typeface="+mn-ea"/>
                <a:sym typeface="+mn-lt"/>
              </a:rPr>
              <a:t>哈。</a:t>
            </a:r>
            <a:endParaRPr lang="en-US" altLang="zh-CN" b="1" kern="0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44482F-08A4-4ACA-8BE2-81052593079A}"/>
              </a:ext>
            </a:extLst>
          </p:cNvPr>
          <p:cNvSpPr/>
          <p:nvPr/>
        </p:nvSpPr>
        <p:spPr>
          <a:xfrm>
            <a:off x="16490403" y="752599"/>
            <a:ext cx="1637463" cy="3650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7FC855-257A-4BEE-8410-C2D45C05A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534" y="3399694"/>
            <a:ext cx="43434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49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重要通知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655371-0E93-4919-8958-D9B465B3DA4C}"/>
              </a:ext>
            </a:extLst>
          </p:cNvPr>
          <p:cNvSpPr txBox="1"/>
          <p:nvPr/>
        </p:nvSpPr>
        <p:spPr>
          <a:xfrm>
            <a:off x="1091555" y="1688703"/>
            <a:ext cx="15830896" cy="2486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cs typeface="+mn-ea"/>
                <a:sym typeface="+mn-lt"/>
              </a:rPr>
              <a:t>另外，积分除了参与挖宝活动、兑换结业证书之外还有另外一个用处：即总积分大于</a:t>
            </a:r>
            <a:r>
              <a:rPr lang="en-US" altLang="zh-CN" b="1" kern="0" dirty="0">
                <a:cs typeface="+mn-ea"/>
                <a:sym typeface="+mn-lt"/>
              </a:rPr>
              <a:t>120</a:t>
            </a:r>
            <a:r>
              <a:rPr lang="zh-CN" altLang="en-US" b="1" kern="0" dirty="0">
                <a:cs typeface="+mn-ea"/>
                <a:sym typeface="+mn-lt"/>
              </a:rPr>
              <a:t>分的同学可以获得</a:t>
            </a:r>
            <a:r>
              <a:rPr lang="en-US" altLang="zh-CN" b="1" kern="0" dirty="0">
                <a:cs typeface="+mn-ea"/>
                <a:sym typeface="+mn-lt"/>
              </a:rPr>
              <a:t>1000</a:t>
            </a:r>
            <a:r>
              <a:rPr lang="zh-CN" altLang="en-US" b="1" kern="0" dirty="0">
                <a:cs typeface="+mn-ea"/>
                <a:sym typeface="+mn-lt"/>
              </a:rPr>
              <a:t>元助学金，积分排名前</a:t>
            </a:r>
            <a:r>
              <a:rPr lang="en-US" altLang="zh-CN" b="1" kern="0" dirty="0">
                <a:cs typeface="+mn-ea"/>
                <a:sym typeface="+mn-lt"/>
              </a:rPr>
              <a:t>10</a:t>
            </a:r>
            <a:r>
              <a:rPr lang="zh-CN" altLang="en-US" b="1" kern="0" dirty="0">
                <a:cs typeface="+mn-ea"/>
                <a:sym typeface="+mn-lt"/>
              </a:rPr>
              <a:t>的同学还有机会获取</a:t>
            </a:r>
            <a:r>
              <a:rPr lang="en-US" altLang="zh-CN" b="1" kern="0" dirty="0">
                <a:cs typeface="+mn-ea"/>
                <a:sym typeface="+mn-lt"/>
              </a:rPr>
              <a:t>200</a:t>
            </a:r>
            <a:r>
              <a:rPr lang="zh-CN" altLang="en-US" b="1" kern="0" dirty="0">
                <a:cs typeface="+mn-ea"/>
                <a:sym typeface="+mn-lt"/>
              </a:rPr>
              <a:t>元京东</a:t>
            </a:r>
            <a:r>
              <a:rPr lang="en-US" altLang="zh-CN" b="1" kern="0" dirty="0">
                <a:cs typeface="+mn-ea"/>
                <a:sym typeface="+mn-lt"/>
              </a:rPr>
              <a:t>E</a:t>
            </a:r>
            <a:r>
              <a:rPr lang="zh-CN" altLang="en-US" b="1" kern="0" dirty="0">
                <a:cs typeface="+mn-ea"/>
                <a:sym typeface="+mn-lt"/>
              </a:rPr>
              <a:t>卡，明天会详细告诉大家怎么用。</a:t>
            </a:r>
            <a:endParaRPr lang="en-US" altLang="zh-CN" b="1" kern="0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44482F-08A4-4ACA-8BE2-81052593079A}"/>
              </a:ext>
            </a:extLst>
          </p:cNvPr>
          <p:cNvSpPr/>
          <p:nvPr/>
        </p:nvSpPr>
        <p:spPr>
          <a:xfrm>
            <a:off x="16490403" y="752599"/>
            <a:ext cx="1637463" cy="3650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82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-45085" y="-54610"/>
            <a:ext cx="18381345" cy="10398760"/>
          </a:xfrm>
          <a:prstGeom prst="rect">
            <a:avLst/>
          </a:prstGeom>
          <a:effectLst/>
        </p:spPr>
      </p:pic>
      <p:sp>
        <p:nvSpPr>
          <p:cNvPr id="65" name="文本框 64"/>
          <p:cNvSpPr txBox="1"/>
          <p:nvPr/>
        </p:nvSpPr>
        <p:spPr>
          <a:xfrm>
            <a:off x="936675" y="3056855"/>
            <a:ext cx="168498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en-US" altLang="zh-CN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祝每一位来到大潘老师课上学习的同学，都能够学有所成，将来找一个称心如意的好工作。为自己的人生创造一个美好的开始。</a:t>
            </a:r>
            <a:endParaRPr lang="en-US" altLang="zh-CN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68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3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1" b="18331"/>
          <a:stretch>
            <a:fillRect/>
          </a:stretch>
        </p:blipFill>
        <p:spPr/>
      </p:pic>
      <p:sp>
        <p:nvSpPr>
          <p:cNvPr id="6" name="Text Placeholder 33"/>
          <p:cNvSpPr txBox="1"/>
          <p:nvPr/>
        </p:nvSpPr>
        <p:spPr>
          <a:xfrm>
            <a:off x="5149156" y="7134006"/>
            <a:ext cx="802951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8565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谢谢聆听！</a:t>
            </a:r>
          </a:p>
        </p:txBody>
      </p:sp>
      <p:sp>
        <p:nvSpPr>
          <p:cNvPr id="7" name="TextBox 20"/>
          <p:cNvSpPr txBox="1"/>
          <p:nvPr/>
        </p:nvSpPr>
        <p:spPr>
          <a:xfrm>
            <a:off x="2556233" y="8744457"/>
            <a:ext cx="13214089" cy="144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lnSpc>
                <a:spcPct val="200000"/>
              </a:lnSpc>
              <a:spcBef>
                <a:spcPct val="20000"/>
              </a:spcBef>
              <a:defRPr/>
            </a:pPr>
            <a:r>
              <a:rPr sz="105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扣丁学堂是千锋教育集团旗下IT在线教育品牌，秉承"用良心做教育"的理念，旨在让学员通过在线学习的方式实现IT梦。</a:t>
            </a:r>
          </a:p>
          <a:p>
            <a:pPr algn="ctr" defTabSz="913765">
              <a:lnSpc>
                <a:spcPct val="200000"/>
              </a:lnSpc>
              <a:spcBef>
                <a:spcPct val="20000"/>
              </a:spcBef>
              <a:defRPr/>
            </a:pPr>
            <a:r>
              <a:rPr sz="105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扣丁学堂成立于2015年，是一家专注IT职业培训的在线教育机构，扣丁学堂推出在线就业班、在职提升班及红帽RHCE认证等课程，采用总监级教学、911跟踪答疑的服务，为学员提供零基础入门、技能提升及职业规划为一体的IT在线学习，打造最适合在线学习的优质教学产品和服务。</a:t>
            </a:r>
          </a:p>
          <a:p>
            <a:pPr algn="ctr" defTabSz="913765">
              <a:lnSpc>
                <a:spcPct val="200000"/>
              </a:lnSpc>
              <a:spcBef>
                <a:spcPct val="20000"/>
              </a:spcBef>
              <a:defRPr/>
            </a:pPr>
            <a:endParaRPr sz="105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1"/>
            <a:ext cx="18291173" cy="6517111"/>
          </a:xfrm>
          <a:prstGeom prst="rect">
            <a:avLst/>
          </a:prstGeom>
          <a:gradFill>
            <a:gsLst>
              <a:gs pos="0">
                <a:srgbClr val="2C5777">
                  <a:alpha val="9000"/>
                </a:srgbClr>
              </a:gs>
              <a:gs pos="100000">
                <a:srgbClr val="4C4477">
                  <a:alpha val="88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hape 3512"/>
          <p:cNvSpPr/>
          <p:nvPr/>
        </p:nvSpPr>
        <p:spPr>
          <a:xfrm>
            <a:off x="7145055" y="5586083"/>
            <a:ext cx="4001067" cy="95279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6224" tIns="76224" rIns="76224" bIns="76224" numCol="1" anchor="ctr">
            <a:noAutofit/>
          </a:bodyPr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>
              <a:cs typeface="+mn-ea"/>
              <a:sym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7259055" y="5843337"/>
            <a:ext cx="3773064" cy="438285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扣丁学堂</a:t>
            </a:r>
          </a:p>
        </p:txBody>
      </p:sp>
    </p:spTree>
    <p:extLst>
      <p:ext uri="{BB962C8B-B14F-4D97-AF65-F5344CB8AC3E}">
        <p14:creationId xmlns:p14="http://schemas.microsoft.com/office/powerpoint/2010/main" val="274393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2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-42545" y="-54610"/>
            <a:ext cx="18381345" cy="10398760"/>
          </a:xfrm>
          <a:prstGeom prst="rect">
            <a:avLst/>
          </a:prstGeom>
          <a:effectLst/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56B737D-38E2-466A-8D6A-BC0CD9B38AF7}"/>
              </a:ext>
            </a:extLst>
          </p:cNvPr>
          <p:cNvSpPr/>
          <p:nvPr/>
        </p:nvSpPr>
        <p:spPr>
          <a:xfrm>
            <a:off x="8569523" y="752599"/>
            <a:ext cx="9144000" cy="45754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积分设置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75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实操课：共计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分，通过完成作业获得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75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认识课：共计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分，其中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签到：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天共计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分；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发言一次，每天上限为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分，共计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endParaRPr lang="zh-CN" alt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5EFD66-C5B8-472A-9751-9D15AE58B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41" y="248543"/>
            <a:ext cx="7039577" cy="979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0C35911-BAFF-4723-ACC3-055B80650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203" y="5699575"/>
            <a:ext cx="5760640" cy="42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56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2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-42545" y="-54610"/>
            <a:ext cx="18381345" cy="10398760"/>
          </a:xfrm>
          <a:prstGeom prst="rect">
            <a:avLst/>
          </a:prstGeom>
          <a:effectLst/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02D5820-2BCF-487F-A79A-49B4B073FC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19" t="8701" r="34250" b="23401"/>
          <a:stretch/>
        </p:blipFill>
        <p:spPr>
          <a:xfrm>
            <a:off x="2160811" y="496944"/>
            <a:ext cx="13321480" cy="929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6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3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1" b="18331"/>
          <a:stretch>
            <a:fillRect/>
          </a:stretch>
        </p:blipFill>
        <p:spPr/>
      </p:pic>
      <p:sp>
        <p:nvSpPr>
          <p:cNvPr id="6" name="Text Placeholder 33"/>
          <p:cNvSpPr txBox="1"/>
          <p:nvPr/>
        </p:nvSpPr>
        <p:spPr>
          <a:xfrm>
            <a:off x="2862578" y="7134225"/>
            <a:ext cx="12566015" cy="160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8565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课：项目实战</a:t>
            </a:r>
          </a:p>
          <a:p>
            <a:pPr algn="ctr"/>
            <a:r>
              <a:rPr lang="en-US" altLang="zh-CN" sz="32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微信飞机大战</a:t>
            </a:r>
          </a:p>
        </p:txBody>
      </p:sp>
      <p:sp>
        <p:nvSpPr>
          <p:cNvPr id="7" name="TextBox 20"/>
          <p:cNvSpPr txBox="1"/>
          <p:nvPr/>
        </p:nvSpPr>
        <p:spPr>
          <a:xfrm>
            <a:off x="2556233" y="8744457"/>
            <a:ext cx="13214089" cy="144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lnSpc>
                <a:spcPct val="200000"/>
              </a:lnSpc>
              <a:spcBef>
                <a:spcPct val="20000"/>
              </a:spcBef>
              <a:defRPr/>
            </a:pPr>
            <a:r>
              <a:rPr sz="105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扣丁学堂是千锋教育集团旗下IT在线教育品牌，秉承"用良心做教育"的理念，旨在让学员通过在线学习的方式实现IT梦。</a:t>
            </a:r>
          </a:p>
          <a:p>
            <a:pPr algn="ctr" defTabSz="913765">
              <a:lnSpc>
                <a:spcPct val="200000"/>
              </a:lnSpc>
              <a:spcBef>
                <a:spcPct val="20000"/>
              </a:spcBef>
              <a:defRPr/>
            </a:pPr>
            <a:r>
              <a:rPr sz="105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扣丁学堂成立于2015年，是一家专注IT职业培训的在线教育机构，扣丁学堂推出在线就业班、在职提升班及红帽RHCE认证等课程，采用总监级教学、911跟踪答疑的服务，为学员提供零基础入门、技能提升及职业规划为一体的IT在线学习，打造最适合在线学习的优质教学产品和服务。</a:t>
            </a:r>
          </a:p>
          <a:p>
            <a:pPr algn="ctr" defTabSz="913765">
              <a:lnSpc>
                <a:spcPct val="200000"/>
              </a:lnSpc>
              <a:spcBef>
                <a:spcPct val="20000"/>
              </a:spcBef>
              <a:defRPr/>
            </a:pPr>
            <a:endParaRPr sz="105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1"/>
            <a:ext cx="18291173" cy="6517111"/>
          </a:xfrm>
          <a:prstGeom prst="rect">
            <a:avLst/>
          </a:prstGeom>
          <a:gradFill>
            <a:gsLst>
              <a:gs pos="0">
                <a:srgbClr val="2C5777">
                  <a:alpha val="9000"/>
                </a:srgbClr>
              </a:gs>
              <a:gs pos="100000">
                <a:srgbClr val="4C4477">
                  <a:alpha val="88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hape 3512"/>
          <p:cNvSpPr/>
          <p:nvPr/>
        </p:nvSpPr>
        <p:spPr>
          <a:xfrm>
            <a:off x="7145055" y="5586083"/>
            <a:ext cx="4001067" cy="95279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6224" tIns="76224" rIns="76224" bIns="76224" numCol="1" anchor="ctr">
            <a:noAutofit/>
          </a:bodyPr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>
              <a:cs typeface="+mn-ea"/>
              <a:sym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7259055" y="5843337"/>
            <a:ext cx="3773064" cy="438285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扣丁学堂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图片：电脑 卡通拟人电脑 矢量素材_08">
            <a:extLst>
              <a:ext uri="{FF2B5EF4-FFF2-40B4-BE49-F238E27FC236}">
                <a16:creationId xmlns:a16="http://schemas.microsoft.com/office/drawing/2014/main" id="{54F3EAD5-BFF8-4B07-B5FB-72C6FB8911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6"/>
          <a:stretch/>
        </p:blipFill>
        <p:spPr bwMode="auto">
          <a:xfrm>
            <a:off x="12241931" y="5007528"/>
            <a:ext cx="5334000" cy="415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项目介绍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655371-0E93-4919-8958-D9B465B3DA4C}"/>
              </a:ext>
            </a:extLst>
          </p:cNvPr>
          <p:cNvSpPr txBox="1"/>
          <p:nvPr/>
        </p:nvSpPr>
        <p:spPr>
          <a:xfrm>
            <a:off x="1091555" y="1688703"/>
            <a:ext cx="15830896" cy="16516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编写游戏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《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微信飞机大战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》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，通过键盘控制自机移动，从机头持续发射子弹，击中下落的敌人。</a:t>
            </a:r>
            <a:endParaRPr lang="en-US" altLang="zh-CN" b="1" kern="0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7C61D4-F5C0-437E-AADB-96753375B012}"/>
              </a:ext>
            </a:extLst>
          </p:cNvPr>
          <p:cNvSpPr/>
          <p:nvPr/>
        </p:nvSpPr>
        <p:spPr>
          <a:xfrm>
            <a:off x="16490403" y="752599"/>
            <a:ext cx="1637463" cy="3650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05267D-4BD9-4FE4-AC84-DBF216AD9E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08"/>
          <a:stretch/>
        </p:blipFill>
        <p:spPr bwMode="auto">
          <a:xfrm>
            <a:off x="1148715" y="3554411"/>
            <a:ext cx="4468480" cy="656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6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图片：电脑 卡通拟人电脑 矢量素材_08">
            <a:extLst>
              <a:ext uri="{FF2B5EF4-FFF2-40B4-BE49-F238E27FC236}">
                <a16:creationId xmlns:a16="http://schemas.microsoft.com/office/drawing/2014/main" id="{54F3EAD5-BFF8-4B07-B5FB-72C6FB8911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6"/>
          <a:stretch/>
        </p:blipFill>
        <p:spPr bwMode="auto">
          <a:xfrm>
            <a:off x="12241931" y="5007528"/>
            <a:ext cx="5334000" cy="415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知识点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655371-0E93-4919-8958-D9B465B3DA4C}"/>
              </a:ext>
            </a:extLst>
          </p:cNvPr>
          <p:cNvSpPr txBox="1"/>
          <p:nvPr/>
        </p:nvSpPr>
        <p:spPr>
          <a:xfrm>
            <a:off x="1091555" y="1688703"/>
            <a:ext cx="15830896" cy="16516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cs typeface="+mn-ea"/>
                <a:sym typeface="+mn-lt"/>
              </a:rPr>
              <a:t>通过</a:t>
            </a:r>
            <a:r>
              <a:rPr lang="en-US" altLang="zh-CN" b="1" kern="0" dirty="0">
                <a:cs typeface="+mn-ea"/>
                <a:sym typeface="+mn-lt"/>
              </a:rPr>
              <a:t>PIL</a:t>
            </a:r>
            <a:r>
              <a:rPr lang="zh-CN" altLang="en-US" b="1" kern="0" dirty="0">
                <a:cs typeface="+mn-ea"/>
                <a:sym typeface="+mn-lt"/>
              </a:rPr>
              <a:t>库和</a:t>
            </a:r>
            <a:r>
              <a:rPr lang="en-US" altLang="zh-CN" b="1" kern="0" dirty="0" err="1">
                <a:cs typeface="+mn-ea"/>
                <a:sym typeface="+mn-lt"/>
              </a:rPr>
              <a:t>tkinter</a:t>
            </a:r>
            <a:r>
              <a:rPr lang="zh-CN" altLang="en-US" b="1" kern="0" dirty="0">
                <a:cs typeface="+mn-ea"/>
                <a:sym typeface="+mn-lt"/>
              </a:rPr>
              <a:t>库绘制图像，通过线程控制子弹和敌人的运动，通过坐标运算完成中弹检测。</a:t>
            </a:r>
            <a:endParaRPr lang="en-US" altLang="zh-CN" b="1" kern="0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44482F-08A4-4ACA-8BE2-81052593079A}"/>
              </a:ext>
            </a:extLst>
          </p:cNvPr>
          <p:cNvSpPr/>
          <p:nvPr/>
        </p:nvSpPr>
        <p:spPr>
          <a:xfrm>
            <a:off x="16490403" y="752599"/>
            <a:ext cx="1637463" cy="3650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21CC980-9A19-416A-BA5C-B0E285331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08"/>
          <a:stretch/>
        </p:blipFill>
        <p:spPr bwMode="auto">
          <a:xfrm>
            <a:off x="1148715" y="3554411"/>
            <a:ext cx="4468480" cy="656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79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判定框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26DAEC-C6B9-4B9A-AFA4-8ED79AA69AF6}"/>
              </a:ext>
            </a:extLst>
          </p:cNvPr>
          <p:cNvSpPr/>
          <p:nvPr/>
        </p:nvSpPr>
        <p:spPr>
          <a:xfrm>
            <a:off x="16490403" y="752599"/>
            <a:ext cx="1637463" cy="3650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A7814E-67E6-433A-AD67-0D9A956636A9}"/>
              </a:ext>
            </a:extLst>
          </p:cNvPr>
          <p:cNvSpPr txBox="1"/>
          <p:nvPr/>
        </p:nvSpPr>
        <p:spPr>
          <a:xfrm>
            <a:off x="1091555" y="1688703"/>
            <a:ext cx="15830896" cy="4148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cs typeface="+mn-ea"/>
                <a:sym typeface="+mn-lt"/>
              </a:rPr>
              <a:t>游戏中判断攻击是否命中，主要通过计算判定框的重叠情况，如果己方的攻击框和对方的受创判定框发生重叠，即可成功攻击对方。</a:t>
            </a:r>
            <a:endParaRPr lang="en-US" altLang="zh-CN" b="1" kern="0" dirty="0"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cs typeface="+mn-ea"/>
                <a:sym typeface="+mn-lt"/>
              </a:rPr>
              <a:t>在经典格斗游戏</a:t>
            </a:r>
            <a:r>
              <a:rPr lang="en-US" altLang="zh-CN" b="1" kern="0" dirty="0">
                <a:cs typeface="+mn-ea"/>
                <a:sym typeface="+mn-lt"/>
              </a:rPr>
              <a:t>《</a:t>
            </a:r>
            <a:r>
              <a:rPr lang="zh-CN" altLang="en-US" b="1" kern="0" dirty="0">
                <a:cs typeface="+mn-ea"/>
                <a:sym typeface="+mn-lt"/>
              </a:rPr>
              <a:t>拳皇</a:t>
            </a:r>
            <a:r>
              <a:rPr lang="en-US" altLang="zh-CN" b="1" kern="0" dirty="0">
                <a:cs typeface="+mn-ea"/>
                <a:sym typeface="+mn-lt"/>
              </a:rPr>
              <a:t>97》</a:t>
            </a:r>
            <a:r>
              <a:rPr lang="zh-CN" altLang="en-US" b="1" kern="0" dirty="0">
                <a:cs typeface="+mn-ea"/>
                <a:sym typeface="+mn-lt"/>
              </a:rPr>
              <a:t>当中，八神庵的八稚女可以将挑起的敌人凭空抓落，进行攻击，就是判定框错误产生的</a:t>
            </a:r>
            <a:r>
              <a:rPr lang="en-US" altLang="zh-CN" b="1" kern="0" dirty="0">
                <a:cs typeface="+mn-ea"/>
                <a:sym typeface="+mn-lt"/>
              </a:rPr>
              <a:t>Bug</a:t>
            </a:r>
            <a:r>
              <a:rPr lang="zh-CN" altLang="en-US" b="1" kern="0" dirty="0">
                <a:cs typeface="+mn-ea"/>
                <a:sym typeface="+mn-lt"/>
              </a:rPr>
              <a:t>，而在</a:t>
            </a:r>
            <a:r>
              <a:rPr lang="en-US" altLang="zh-CN" b="1" kern="0" dirty="0">
                <a:cs typeface="+mn-ea"/>
                <a:sym typeface="+mn-lt"/>
              </a:rPr>
              <a:t>《</a:t>
            </a:r>
            <a:r>
              <a:rPr lang="zh-CN" altLang="en-US" b="1" kern="0" dirty="0">
                <a:cs typeface="+mn-ea"/>
                <a:sym typeface="+mn-lt"/>
              </a:rPr>
              <a:t>拳皇</a:t>
            </a:r>
            <a:r>
              <a:rPr lang="en-US" altLang="zh-CN" b="1" kern="0" dirty="0">
                <a:cs typeface="+mn-ea"/>
                <a:sym typeface="+mn-lt"/>
              </a:rPr>
              <a:t>98》</a:t>
            </a:r>
            <a:r>
              <a:rPr lang="zh-CN" altLang="en-US" b="1" kern="0" dirty="0">
                <a:cs typeface="+mn-ea"/>
                <a:sym typeface="+mn-lt"/>
              </a:rPr>
              <a:t>中就进行了修正。</a:t>
            </a:r>
            <a:endParaRPr lang="en-US" altLang="zh-CN" b="1" kern="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70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判定框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26DAEC-C6B9-4B9A-AFA4-8ED79AA69AF6}"/>
              </a:ext>
            </a:extLst>
          </p:cNvPr>
          <p:cNvSpPr/>
          <p:nvPr/>
        </p:nvSpPr>
        <p:spPr>
          <a:xfrm>
            <a:off x="16490403" y="752599"/>
            <a:ext cx="1637463" cy="3650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CE7883B-461C-4542-A2D8-643ABC7D2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27" y="1616695"/>
            <a:ext cx="9361040" cy="735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61DEE2C-3AF0-4F3C-B7D3-DFB1FC7C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609" y="2912839"/>
            <a:ext cx="8949566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31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判定框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26DAEC-C6B9-4B9A-AFA4-8ED79AA69AF6}"/>
              </a:ext>
            </a:extLst>
          </p:cNvPr>
          <p:cNvSpPr/>
          <p:nvPr/>
        </p:nvSpPr>
        <p:spPr>
          <a:xfrm>
            <a:off x="16490403" y="752599"/>
            <a:ext cx="1637463" cy="3650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34D806AB-13EE-44AB-8BC3-52A5CE0ACE3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971" y="2264767"/>
            <a:ext cx="11749404" cy="746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56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Ikon Yellow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BFA4"/>
      </a:accent1>
      <a:accent2>
        <a:srgbClr val="7B7BAD"/>
      </a:accent2>
      <a:accent3>
        <a:srgbClr val="32AFC8"/>
      </a:accent3>
      <a:accent4>
        <a:srgbClr val="1275B2"/>
      </a:accent4>
      <a:accent5>
        <a:srgbClr val="0479DA"/>
      </a:accent5>
      <a:accent6>
        <a:srgbClr val="8F298A"/>
      </a:accent6>
      <a:hlink>
        <a:srgbClr val="1FBFA4"/>
      </a:hlink>
      <a:folHlink>
        <a:srgbClr val="BFBFBF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BBBB5"/>
      </a:accent1>
      <a:accent2>
        <a:srgbClr val="D9D9D9"/>
      </a:accent2>
      <a:accent3>
        <a:srgbClr val="7BBBB5"/>
      </a:accent3>
      <a:accent4>
        <a:srgbClr val="7BBBB5"/>
      </a:accent4>
      <a:accent5>
        <a:srgbClr val="7BBBB5"/>
      </a:accent5>
      <a:accent6>
        <a:srgbClr val="7F7F7F"/>
      </a:accent6>
      <a:hlink>
        <a:srgbClr val="7F7F7F"/>
      </a:hlink>
      <a:folHlink>
        <a:srgbClr val="FFC000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cxv35r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8759</TotalTime>
  <Words>532</Words>
  <Application>Microsoft Office PowerPoint</Application>
  <PresentationFormat>自定义</PresentationFormat>
  <Paragraphs>35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Sinkin Sans 200 X Light</vt:lpstr>
      <vt:lpstr>Sinkin Sans 300 Light</vt:lpstr>
      <vt:lpstr>Microsoft YaHei</vt:lpstr>
      <vt:lpstr>Microsoft YaHei</vt:lpstr>
      <vt:lpstr>Arial</vt:lpstr>
      <vt:lpstr>Source Sans Pro Light</vt:lpstr>
      <vt:lpstr>6_Office 主题</vt:lpstr>
      <vt:lpstr>1_Office Theme</vt:lpstr>
      <vt:lpstr>2_Office Theme</vt:lpstr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大潘</dc:creator>
  <cp:lastModifiedBy>Pan Ace</cp:lastModifiedBy>
  <cp:revision>490</cp:revision>
  <dcterms:created xsi:type="dcterms:W3CDTF">2019-09-20T06:44:43Z</dcterms:created>
  <dcterms:modified xsi:type="dcterms:W3CDTF">2020-03-12T09:53:40Z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2052-1.5.2.2273</vt:lpwstr>
  </property>
</Properties>
</file>