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72" r:id="rId4"/>
    <p:sldMasterId id="2147483673" r:id="rId5"/>
  </p:sldMasterIdLst>
  <p:notesMasterIdLst>
    <p:notesMasterId r:id="rId43"/>
  </p:notesMasterIdLst>
  <p:sldIdLst>
    <p:sldId id="351" r:id="rId6"/>
    <p:sldId id="465" r:id="rId7"/>
    <p:sldId id="433" r:id="rId8"/>
    <p:sldId id="559" r:id="rId9"/>
    <p:sldId id="583" r:id="rId10"/>
    <p:sldId id="586" r:id="rId11"/>
    <p:sldId id="587" r:id="rId12"/>
    <p:sldId id="584" r:id="rId13"/>
    <p:sldId id="585" r:id="rId14"/>
    <p:sldId id="588" r:id="rId15"/>
    <p:sldId id="589" r:id="rId16"/>
    <p:sldId id="590" r:id="rId17"/>
    <p:sldId id="592" r:id="rId18"/>
    <p:sldId id="594" r:id="rId19"/>
    <p:sldId id="595" r:id="rId20"/>
    <p:sldId id="596" r:id="rId21"/>
    <p:sldId id="603" r:id="rId22"/>
    <p:sldId id="604" r:id="rId23"/>
    <p:sldId id="597" r:id="rId24"/>
    <p:sldId id="598" r:id="rId25"/>
    <p:sldId id="605" r:id="rId26"/>
    <p:sldId id="599" r:id="rId27"/>
    <p:sldId id="600" r:id="rId28"/>
    <p:sldId id="601" r:id="rId29"/>
    <p:sldId id="606" r:id="rId30"/>
    <p:sldId id="607" r:id="rId31"/>
    <p:sldId id="608" r:id="rId32"/>
    <p:sldId id="609" r:id="rId33"/>
    <p:sldId id="610" r:id="rId34"/>
    <p:sldId id="612" r:id="rId35"/>
    <p:sldId id="613" r:id="rId36"/>
    <p:sldId id="617" r:id="rId37"/>
    <p:sldId id="614" r:id="rId38"/>
    <p:sldId id="615" r:id="rId39"/>
    <p:sldId id="616" r:id="rId40"/>
    <p:sldId id="539" r:id="rId41"/>
    <p:sldId id="541" r:id="rId42"/>
  </p:sldIdLst>
  <p:sldSz cx="18291175" cy="10290175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435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835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235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635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767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07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647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091430"/>
    <a:srgbClr val="ACACAC"/>
    <a:srgbClr val="4C4477"/>
    <a:srgbClr val="8064A2"/>
    <a:srgbClr val="2C5777"/>
    <a:srgbClr val="54578E"/>
    <a:srgbClr val="53575A"/>
    <a:srgbClr val="5D5F98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5848" autoAdjust="0"/>
  </p:normalViewPr>
  <p:slideViewPr>
    <p:cSldViewPr>
      <p:cViewPr varScale="1">
        <p:scale>
          <a:sx n="58" d="100"/>
          <a:sy n="58" d="100"/>
        </p:scale>
        <p:origin x="581" y="82"/>
      </p:cViewPr>
      <p:guideLst>
        <p:guide orient="horz" pos="3240"/>
        <p:guide pos="5761"/>
      </p:guideLst>
    </p:cSldViewPr>
  </p:slideViewPr>
  <p:outlineViewPr>
    <p:cViewPr>
      <p:scale>
        <a:sx n="33" d="100"/>
        <a:sy n="33" d="100"/>
      </p:scale>
      <p:origin x="0" y="-14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5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1E02E53-1812-47D4-ABB1-0734168CD8C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5EA0642-E7D1-4315-85F6-B2983CF3324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371600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3716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d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1514769" y="2755669"/>
            <a:ext cx="4097186" cy="5819477"/>
            <a:chOff x="7675180" y="1836546"/>
            <a:chExt cx="2730983" cy="3878454"/>
          </a:xfrm>
        </p:grpSpPr>
        <p:sp>
          <p:nvSpPr>
            <p:cNvPr id="3" name="Freeform 33"/>
            <p:cNvSpPr/>
            <p:nvPr/>
          </p:nvSpPr>
          <p:spPr bwMode="auto">
            <a:xfrm>
              <a:off x="7675180" y="1836546"/>
              <a:ext cx="2730983" cy="3878454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34"/>
            <p:cNvSpPr/>
            <p:nvPr/>
          </p:nvSpPr>
          <p:spPr bwMode="auto">
            <a:xfrm>
              <a:off x="7691573" y="1849660"/>
              <a:ext cx="2701475" cy="384894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Oval 35"/>
            <p:cNvSpPr>
              <a:spLocks noChangeArrowheads="1"/>
            </p:cNvSpPr>
            <p:nvPr/>
          </p:nvSpPr>
          <p:spPr bwMode="auto">
            <a:xfrm>
              <a:off x="9016083" y="1993913"/>
              <a:ext cx="49179" cy="49179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Oval 36"/>
            <p:cNvSpPr>
              <a:spLocks noChangeArrowheads="1"/>
            </p:cNvSpPr>
            <p:nvPr/>
          </p:nvSpPr>
          <p:spPr bwMode="auto">
            <a:xfrm>
              <a:off x="9016083" y="1990636"/>
              <a:ext cx="49179" cy="4917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Oval 37"/>
            <p:cNvSpPr>
              <a:spLocks noChangeArrowheads="1"/>
            </p:cNvSpPr>
            <p:nvPr/>
          </p:nvSpPr>
          <p:spPr bwMode="auto">
            <a:xfrm>
              <a:off x="9025918" y="2000470"/>
              <a:ext cx="29508" cy="295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Oval 38"/>
            <p:cNvSpPr>
              <a:spLocks noChangeArrowheads="1"/>
            </p:cNvSpPr>
            <p:nvPr/>
          </p:nvSpPr>
          <p:spPr bwMode="auto">
            <a:xfrm>
              <a:off x="9032475" y="2007028"/>
              <a:ext cx="16393" cy="16393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Freeform 39"/>
            <p:cNvSpPr/>
            <p:nvPr/>
          </p:nvSpPr>
          <p:spPr bwMode="auto">
            <a:xfrm>
              <a:off x="9039031" y="2013584"/>
              <a:ext cx="3279" cy="3279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Rectangle 40"/>
            <p:cNvSpPr>
              <a:spLocks noChangeArrowheads="1"/>
            </p:cNvSpPr>
            <p:nvPr/>
          </p:nvSpPr>
          <p:spPr bwMode="auto">
            <a:xfrm>
              <a:off x="8963628" y="2007028"/>
              <a:ext cx="22950" cy="2295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Rectangle 41"/>
            <p:cNvSpPr>
              <a:spLocks noChangeArrowheads="1"/>
            </p:cNvSpPr>
            <p:nvPr/>
          </p:nvSpPr>
          <p:spPr bwMode="auto">
            <a:xfrm>
              <a:off x="7839104" y="2161118"/>
              <a:ext cx="2406411" cy="3209642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Rectangle 42"/>
            <p:cNvSpPr>
              <a:spLocks noChangeArrowheads="1"/>
            </p:cNvSpPr>
            <p:nvPr/>
          </p:nvSpPr>
          <p:spPr bwMode="auto">
            <a:xfrm>
              <a:off x="7852218" y="2174232"/>
              <a:ext cx="2380184" cy="31834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43"/>
            <p:cNvSpPr>
              <a:spLocks noChangeArrowheads="1"/>
            </p:cNvSpPr>
            <p:nvPr/>
          </p:nvSpPr>
          <p:spPr bwMode="auto">
            <a:xfrm>
              <a:off x="8940677" y="5439607"/>
              <a:ext cx="203266" cy="2065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44"/>
            <p:cNvSpPr/>
            <p:nvPr/>
          </p:nvSpPr>
          <p:spPr bwMode="auto">
            <a:xfrm>
              <a:off x="8989855" y="5488783"/>
              <a:ext cx="104911" cy="104911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1779707" y="3263318"/>
            <a:ext cx="3566779" cy="47746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029" y="1715029"/>
            <a:ext cx="3697603" cy="7546128"/>
          </a:xfrm>
          <a:prstGeom prst="rect">
            <a:avLst/>
          </a:prstGeom>
        </p:spPr>
      </p:pic>
      <p:sp>
        <p:nvSpPr>
          <p:cNvPr id="3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2487061" y="2560635"/>
            <a:ext cx="3278693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884064" y="3495605"/>
            <a:ext cx="8270786" cy="4760466"/>
            <a:chOff x="609600" y="1905000"/>
            <a:chExt cx="4758957" cy="2738772"/>
          </a:xfrm>
        </p:grpSpPr>
        <p:sp>
          <p:nvSpPr>
            <p:cNvPr id="3" name="Freeform 45"/>
            <p:cNvSpPr/>
            <p:nvPr/>
          </p:nvSpPr>
          <p:spPr bwMode="auto">
            <a:xfrm>
              <a:off x="609600" y="4538017"/>
              <a:ext cx="2397104" cy="105755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46"/>
            <p:cNvSpPr/>
            <p:nvPr/>
          </p:nvSpPr>
          <p:spPr bwMode="auto">
            <a:xfrm>
              <a:off x="2971451" y="4538017"/>
              <a:ext cx="2397104" cy="105755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Freeform 47"/>
            <p:cNvSpPr/>
            <p:nvPr/>
          </p:nvSpPr>
          <p:spPr bwMode="auto">
            <a:xfrm>
              <a:off x="1078716" y="1905000"/>
              <a:ext cx="3855975" cy="2641152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Freeform 48"/>
            <p:cNvSpPr/>
            <p:nvPr/>
          </p:nvSpPr>
          <p:spPr bwMode="auto">
            <a:xfrm>
              <a:off x="1092275" y="1918557"/>
              <a:ext cx="3831571" cy="2614036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Freeform 49"/>
            <p:cNvSpPr/>
            <p:nvPr/>
          </p:nvSpPr>
          <p:spPr bwMode="auto">
            <a:xfrm>
              <a:off x="1092275" y="4421416"/>
              <a:ext cx="3831571" cy="111179"/>
            </a:xfrm>
            <a:custGeom>
              <a:avLst/>
              <a:gdLst>
                <a:gd name="T0" fmla="*/ 1414 w 1414"/>
                <a:gd name="T1" fmla="*/ 0 h 41"/>
                <a:gd name="T2" fmla="*/ 1396 w 1414"/>
                <a:gd name="T3" fmla="*/ 9 h 41"/>
                <a:gd name="T4" fmla="*/ 18 w 1414"/>
                <a:gd name="T5" fmla="*/ 9 h 41"/>
                <a:gd name="T6" fmla="*/ 0 w 1414"/>
                <a:gd name="T7" fmla="*/ 0 h 41"/>
                <a:gd name="T8" fmla="*/ 0 w 1414"/>
                <a:gd name="T9" fmla="*/ 1 h 41"/>
                <a:gd name="T10" fmla="*/ 40 w 1414"/>
                <a:gd name="T11" fmla="*/ 41 h 41"/>
                <a:gd name="T12" fmla="*/ 1373 w 1414"/>
                <a:gd name="T13" fmla="*/ 41 h 41"/>
                <a:gd name="T14" fmla="*/ 1414 w 1414"/>
                <a:gd name="T15" fmla="*/ 1 h 41"/>
                <a:gd name="T16" fmla="*/ 1414 w 1414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41">
                  <a:moveTo>
                    <a:pt x="1414" y="0"/>
                  </a:moveTo>
                  <a:cubicBezTo>
                    <a:pt x="1409" y="6"/>
                    <a:pt x="1403" y="9"/>
                    <a:pt x="1396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0" y="9"/>
                    <a:pt x="4" y="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3"/>
                    <a:pt x="18" y="41"/>
                    <a:pt x="40" y="41"/>
                  </a:cubicBezTo>
                  <a:cubicBezTo>
                    <a:pt x="1373" y="41"/>
                    <a:pt x="1373" y="41"/>
                    <a:pt x="1373" y="41"/>
                  </a:cubicBezTo>
                  <a:cubicBezTo>
                    <a:pt x="1396" y="41"/>
                    <a:pt x="1414" y="23"/>
                    <a:pt x="1414" y="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Rectangle 50"/>
            <p:cNvSpPr>
              <a:spLocks noChangeArrowheads="1"/>
            </p:cNvSpPr>
            <p:nvPr/>
          </p:nvSpPr>
          <p:spPr bwMode="auto">
            <a:xfrm>
              <a:off x="609600" y="4494630"/>
              <a:ext cx="4758957" cy="86773"/>
            </a:xfrm>
            <a:prstGeom prst="rect">
              <a:avLst/>
            </a:prstGeom>
            <a:solidFill>
              <a:srgbClr val="D2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Freeform 51"/>
            <p:cNvSpPr/>
            <p:nvPr/>
          </p:nvSpPr>
          <p:spPr bwMode="auto">
            <a:xfrm>
              <a:off x="2646053" y="4494630"/>
              <a:ext cx="683337" cy="488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Rectangle 52"/>
            <p:cNvSpPr>
              <a:spLocks noChangeArrowheads="1"/>
            </p:cNvSpPr>
            <p:nvPr/>
          </p:nvSpPr>
          <p:spPr bwMode="auto">
            <a:xfrm>
              <a:off x="1219722" y="2083969"/>
              <a:ext cx="3576675" cy="2258810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230568" y="2097527"/>
              <a:ext cx="3552269" cy="22344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54"/>
            <p:cNvSpPr>
              <a:spLocks noChangeArrowheads="1"/>
            </p:cNvSpPr>
            <p:nvPr/>
          </p:nvSpPr>
          <p:spPr bwMode="auto">
            <a:xfrm>
              <a:off x="2985011" y="1989060"/>
              <a:ext cx="40676" cy="40676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55"/>
            <p:cNvSpPr>
              <a:spLocks noChangeArrowheads="1"/>
            </p:cNvSpPr>
            <p:nvPr/>
          </p:nvSpPr>
          <p:spPr bwMode="auto">
            <a:xfrm>
              <a:off x="2985011" y="1986350"/>
              <a:ext cx="40676" cy="379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Oval 56"/>
            <p:cNvSpPr>
              <a:spLocks noChangeArrowheads="1"/>
            </p:cNvSpPr>
            <p:nvPr/>
          </p:nvSpPr>
          <p:spPr bwMode="auto">
            <a:xfrm>
              <a:off x="2993145" y="1991773"/>
              <a:ext cx="24406" cy="2711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Oval 57"/>
            <p:cNvSpPr>
              <a:spLocks noChangeArrowheads="1"/>
            </p:cNvSpPr>
            <p:nvPr/>
          </p:nvSpPr>
          <p:spPr bwMode="auto">
            <a:xfrm>
              <a:off x="2998568" y="1999907"/>
              <a:ext cx="13559" cy="13559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6" name="Freeform 58"/>
            <p:cNvSpPr/>
            <p:nvPr/>
          </p:nvSpPr>
          <p:spPr bwMode="auto">
            <a:xfrm>
              <a:off x="3003991" y="2002620"/>
              <a:ext cx="2713" cy="5423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7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963269" y="3823120"/>
            <a:ext cx="6186990" cy="38828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 Up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600072" y="2845088"/>
            <a:ext cx="3091032" cy="6416070"/>
            <a:chOff x="5065835" y="1896140"/>
            <a:chExt cx="2060330" cy="4276060"/>
          </a:xfrm>
        </p:grpSpPr>
        <p:sp>
          <p:nvSpPr>
            <p:cNvPr id="3" name="Freeform 78"/>
            <p:cNvSpPr/>
            <p:nvPr/>
          </p:nvSpPr>
          <p:spPr bwMode="auto">
            <a:xfrm>
              <a:off x="5065835" y="1896140"/>
              <a:ext cx="2060330" cy="4276060"/>
            </a:xfrm>
            <a:custGeom>
              <a:avLst/>
              <a:gdLst>
                <a:gd name="T0" fmla="*/ 411 w 411"/>
                <a:gd name="T1" fmla="*/ 811 h 853"/>
                <a:gd name="T2" fmla="*/ 369 w 411"/>
                <a:gd name="T3" fmla="*/ 853 h 853"/>
                <a:gd name="T4" fmla="*/ 41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1 w 411"/>
                <a:gd name="T11" fmla="*/ 0 h 853"/>
                <a:gd name="T12" fmla="*/ 369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69" y="853"/>
                  </a:cubicBezTo>
                  <a:cubicBezTo>
                    <a:pt x="41" y="853"/>
                    <a:pt x="41" y="853"/>
                    <a:pt x="41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79"/>
            <p:cNvSpPr/>
            <p:nvPr/>
          </p:nvSpPr>
          <p:spPr bwMode="auto">
            <a:xfrm>
              <a:off x="5090901" y="1921206"/>
              <a:ext cx="2010200" cy="4225930"/>
            </a:xfrm>
            <a:custGeom>
              <a:avLst/>
              <a:gdLst>
                <a:gd name="T0" fmla="*/ 36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6 w 401"/>
                <a:gd name="T7" fmla="*/ 0 h 843"/>
                <a:gd name="T8" fmla="*/ 364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4 w 401"/>
                <a:gd name="T15" fmla="*/ 843 h 843"/>
                <a:gd name="T16" fmla="*/ 36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6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4" y="843"/>
                  </a:cubicBezTo>
                  <a:lnTo>
                    <a:pt x="36" y="84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Oval 80"/>
            <p:cNvSpPr>
              <a:spLocks noChangeArrowheads="1"/>
            </p:cNvSpPr>
            <p:nvPr/>
          </p:nvSpPr>
          <p:spPr bwMode="auto">
            <a:xfrm>
              <a:off x="6063416" y="2101673"/>
              <a:ext cx="65170" cy="60156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Oval 81"/>
            <p:cNvSpPr>
              <a:spLocks noChangeArrowheads="1"/>
            </p:cNvSpPr>
            <p:nvPr/>
          </p:nvSpPr>
          <p:spPr bwMode="auto">
            <a:xfrm>
              <a:off x="6088479" y="2121725"/>
              <a:ext cx="15040" cy="1504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Oval 82"/>
            <p:cNvSpPr>
              <a:spLocks noChangeArrowheads="1"/>
            </p:cNvSpPr>
            <p:nvPr/>
          </p:nvSpPr>
          <p:spPr bwMode="auto">
            <a:xfrm>
              <a:off x="6063416" y="2096658"/>
              <a:ext cx="65170" cy="60156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Oval 83"/>
            <p:cNvSpPr>
              <a:spLocks noChangeArrowheads="1"/>
            </p:cNvSpPr>
            <p:nvPr/>
          </p:nvSpPr>
          <p:spPr bwMode="auto">
            <a:xfrm>
              <a:off x="6088479" y="2116711"/>
              <a:ext cx="15040" cy="1504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Oval 84"/>
            <p:cNvSpPr>
              <a:spLocks noChangeArrowheads="1"/>
            </p:cNvSpPr>
            <p:nvPr/>
          </p:nvSpPr>
          <p:spPr bwMode="auto">
            <a:xfrm>
              <a:off x="6078453" y="2106685"/>
              <a:ext cx="35092" cy="4010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Oval 85"/>
            <p:cNvSpPr>
              <a:spLocks noChangeArrowheads="1"/>
            </p:cNvSpPr>
            <p:nvPr/>
          </p:nvSpPr>
          <p:spPr bwMode="auto">
            <a:xfrm>
              <a:off x="6078453" y="2106685"/>
              <a:ext cx="35092" cy="4010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Oval 86"/>
            <p:cNvSpPr>
              <a:spLocks noChangeArrowheads="1"/>
            </p:cNvSpPr>
            <p:nvPr/>
          </p:nvSpPr>
          <p:spPr bwMode="auto">
            <a:xfrm>
              <a:off x="6083468" y="2116711"/>
              <a:ext cx="25066" cy="20052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87"/>
            <p:cNvSpPr>
              <a:spLocks noChangeArrowheads="1"/>
            </p:cNvSpPr>
            <p:nvPr/>
          </p:nvSpPr>
          <p:spPr bwMode="auto">
            <a:xfrm>
              <a:off x="6083468" y="2116711"/>
              <a:ext cx="25066" cy="20052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Freeform 88"/>
            <p:cNvSpPr/>
            <p:nvPr/>
          </p:nvSpPr>
          <p:spPr bwMode="auto">
            <a:xfrm>
              <a:off x="6093494" y="2121725"/>
              <a:ext cx="5015" cy="501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89"/>
            <p:cNvSpPr/>
            <p:nvPr/>
          </p:nvSpPr>
          <p:spPr bwMode="auto">
            <a:xfrm>
              <a:off x="6093494" y="2121725"/>
              <a:ext cx="5015" cy="501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Oval 90"/>
            <p:cNvSpPr>
              <a:spLocks noChangeArrowheads="1"/>
            </p:cNvSpPr>
            <p:nvPr/>
          </p:nvSpPr>
          <p:spPr bwMode="auto">
            <a:xfrm>
              <a:off x="5933079" y="5721034"/>
              <a:ext cx="325844" cy="325844"/>
            </a:xfrm>
            <a:prstGeom prst="ellipse">
              <a:avLst/>
            </a:prstGeom>
            <a:solidFill>
              <a:srgbClr val="D5D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6" name="Freeform 91"/>
            <p:cNvSpPr/>
            <p:nvPr/>
          </p:nvSpPr>
          <p:spPr bwMode="auto">
            <a:xfrm>
              <a:off x="6013286" y="5801241"/>
              <a:ext cx="165430" cy="165430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7" name="Rectangle 92"/>
            <p:cNvSpPr>
              <a:spLocks noChangeArrowheads="1"/>
            </p:cNvSpPr>
            <p:nvPr/>
          </p:nvSpPr>
          <p:spPr bwMode="auto">
            <a:xfrm>
              <a:off x="5211213" y="2527774"/>
              <a:ext cx="1769578" cy="3093001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8" name="Rectangle 93"/>
            <p:cNvSpPr>
              <a:spLocks noChangeArrowheads="1"/>
            </p:cNvSpPr>
            <p:nvPr/>
          </p:nvSpPr>
          <p:spPr bwMode="auto">
            <a:xfrm>
              <a:off x="5231265" y="2547826"/>
              <a:ext cx="1729474" cy="305289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9" name="Freeform 94"/>
            <p:cNvSpPr/>
            <p:nvPr/>
          </p:nvSpPr>
          <p:spPr bwMode="auto">
            <a:xfrm>
              <a:off x="5943106" y="2247047"/>
              <a:ext cx="365948" cy="85222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13"/>
                    <a:pt x="69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20" name="Freeform 95"/>
            <p:cNvSpPr/>
            <p:nvPr/>
          </p:nvSpPr>
          <p:spPr bwMode="auto">
            <a:xfrm>
              <a:off x="5963157" y="2272114"/>
              <a:ext cx="325844" cy="35092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21" name="Oval 96"/>
            <p:cNvSpPr>
              <a:spLocks noChangeArrowheads="1"/>
            </p:cNvSpPr>
            <p:nvPr/>
          </p:nvSpPr>
          <p:spPr bwMode="auto">
            <a:xfrm>
              <a:off x="5822794" y="2262088"/>
              <a:ext cx="55145" cy="55145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22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7847582" y="3823087"/>
            <a:ext cx="2592774" cy="45825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 Up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177334" y="3029966"/>
            <a:ext cx="6969505" cy="6346159"/>
            <a:chOff x="369044" y="1942733"/>
            <a:chExt cx="4645530" cy="422946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9044" y="1942733"/>
              <a:ext cx="4645530" cy="4229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>
            <a:xfrm>
              <a:off x="873102" y="2485170"/>
              <a:ext cx="3767655" cy="20664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rgbClr val="FFFFFF"/>
                </a:solidFill>
              </a:endParaRPr>
            </a:p>
          </p:txBody>
        </p:sp>
      </p:grpSp>
      <p:sp>
        <p:nvSpPr>
          <p:cNvPr id="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4930865" y="3843872"/>
            <a:ext cx="5651973" cy="31007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6425726" y="2858381"/>
            <a:ext cx="2193510" cy="22985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  <a:endParaRPr lang="en-US"/>
          </a:p>
        </p:txBody>
      </p:sp>
      <p:sp>
        <p:nvSpPr>
          <p:cNvPr id="3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8869805" y="2858381"/>
            <a:ext cx="2193510" cy="22985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91175" cy="1029017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700"/>
          <p:cNvSpPr/>
          <p:nvPr userDrawn="1"/>
        </p:nvSpPr>
        <p:spPr>
          <a:xfrm>
            <a:off x="2855928" y="3602758"/>
            <a:ext cx="465958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8" name="Shape 697"/>
          <p:cNvSpPr/>
          <p:nvPr userDrawn="1"/>
        </p:nvSpPr>
        <p:spPr>
          <a:xfrm>
            <a:off x="2861534" y="6787842"/>
            <a:ext cx="460353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9" name="Shape 698"/>
          <p:cNvSpPr/>
          <p:nvPr userDrawn="1"/>
        </p:nvSpPr>
        <p:spPr>
          <a:xfrm>
            <a:off x="10430653" y="3602758"/>
            <a:ext cx="465958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30" name="Shape 699"/>
          <p:cNvSpPr/>
          <p:nvPr userDrawn="1"/>
        </p:nvSpPr>
        <p:spPr>
          <a:xfrm>
            <a:off x="10436258" y="6790223"/>
            <a:ext cx="460355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8861289" y="3085942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8857555" y="6273407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271839" y="3085942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271915" y="6271026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688730" y="7983818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711849" y="6686927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  <a:endParaRPr lang="en-US" dirty="0"/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3688730" y="8385447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  <a:endParaRPr lang="en-US" dirty="0"/>
          </a:p>
        </p:txBody>
      </p:sp>
      <p:sp>
        <p:nvSpPr>
          <p:cNvPr id="6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3711849" y="4808793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3711849" y="3511902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  <a:endParaRPr lang="en-US" dirty="0"/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3711849" y="5210422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  <a:endParaRPr lang="en-US" dirty="0"/>
          </a:p>
        </p:txBody>
      </p:sp>
      <p:sp>
        <p:nvSpPr>
          <p:cNvPr id="65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11251253" y="7983818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11274372" y="6686927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  <a:endParaRPr lang="en-US" dirty="0"/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1251253" y="8385447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  <a:endParaRPr lang="en-US" dirty="0"/>
          </a:p>
        </p:txBody>
      </p:sp>
      <p:sp>
        <p:nvSpPr>
          <p:cNvPr id="68" name="Content Placeholder 20"/>
          <p:cNvSpPr>
            <a:spLocks noGrp="1"/>
          </p:cNvSpPr>
          <p:nvPr>
            <p:ph sz="quarter" idx="33" hasCustomPrompt="1"/>
          </p:nvPr>
        </p:nvSpPr>
        <p:spPr>
          <a:xfrm>
            <a:off x="11274372" y="4808793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11274372" y="3511902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  <a:endParaRPr lang="en-US" dirty="0"/>
          </a:p>
        </p:txBody>
      </p:sp>
      <p:sp>
        <p:nvSpPr>
          <p:cNvPr id="82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11274372" y="5210422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29" grpId="0" animBg="1"/>
      <p:bldP spid="30" grpId="0" animBg="1"/>
      <p:bldP spid="86" grpId="0"/>
      <p:bldP spid="87" grpId="0"/>
      <p:bldP spid="64" grpId="0"/>
      <p:bldP spid="26" grpId="0"/>
      <p:bldP spid="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-1" y="0"/>
            <a:ext cx="18291175" cy="6517111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2100">
                <a:latin typeface="Sinkin Sans 300 Light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7258819" y="5941815"/>
            <a:ext cx="3773538" cy="4382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950" b="0">
                <a:solidFill>
                  <a:schemeClr val="accent6"/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Social Marketing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4000" decel="56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800"/>
          <p:cNvSpPr/>
          <p:nvPr userDrawn="1"/>
        </p:nvSpPr>
        <p:spPr>
          <a:xfrm>
            <a:off x="14661234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1" name="Shape 801"/>
          <p:cNvSpPr/>
          <p:nvPr userDrawn="1"/>
        </p:nvSpPr>
        <p:spPr>
          <a:xfrm>
            <a:off x="11029271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9" name="Shape 799"/>
          <p:cNvSpPr/>
          <p:nvPr userDrawn="1"/>
        </p:nvSpPr>
        <p:spPr>
          <a:xfrm>
            <a:off x="7400384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8" name="Shape 798"/>
          <p:cNvSpPr/>
          <p:nvPr userDrawn="1"/>
        </p:nvSpPr>
        <p:spPr>
          <a:xfrm>
            <a:off x="3767849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7" name="Shape 797"/>
          <p:cNvSpPr/>
          <p:nvPr userDrawn="1"/>
        </p:nvSpPr>
        <p:spPr>
          <a:xfrm>
            <a:off x="138919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31" name="Shape 790"/>
          <p:cNvSpPr/>
          <p:nvPr userDrawn="1"/>
        </p:nvSpPr>
        <p:spPr>
          <a:xfrm>
            <a:off x="14661234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1" name="Shape 791"/>
          <p:cNvSpPr/>
          <p:nvPr userDrawn="1"/>
        </p:nvSpPr>
        <p:spPr>
          <a:xfrm>
            <a:off x="11029271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3" name="Shape 789"/>
          <p:cNvSpPr/>
          <p:nvPr userDrawn="1"/>
        </p:nvSpPr>
        <p:spPr>
          <a:xfrm>
            <a:off x="7400384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2" name="Shape 788"/>
          <p:cNvSpPr/>
          <p:nvPr userDrawn="1"/>
        </p:nvSpPr>
        <p:spPr>
          <a:xfrm>
            <a:off x="3767849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1" name="Shape 787"/>
          <p:cNvSpPr/>
          <p:nvPr userDrawn="1"/>
        </p:nvSpPr>
        <p:spPr>
          <a:xfrm>
            <a:off x="138919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5" name="Shape 805"/>
          <p:cNvSpPr/>
          <p:nvPr userDrawn="1"/>
        </p:nvSpPr>
        <p:spPr>
          <a:xfrm>
            <a:off x="14661234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6" name="Shape 806"/>
          <p:cNvSpPr/>
          <p:nvPr userDrawn="1"/>
        </p:nvSpPr>
        <p:spPr>
          <a:xfrm>
            <a:off x="11029271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4" name="Shape 804"/>
          <p:cNvSpPr/>
          <p:nvPr userDrawn="1"/>
        </p:nvSpPr>
        <p:spPr>
          <a:xfrm>
            <a:off x="7400384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3" name="Shape 803"/>
          <p:cNvSpPr/>
          <p:nvPr userDrawn="1"/>
        </p:nvSpPr>
        <p:spPr>
          <a:xfrm>
            <a:off x="3767849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2" name="Shape 802"/>
          <p:cNvSpPr/>
          <p:nvPr userDrawn="1"/>
        </p:nvSpPr>
        <p:spPr>
          <a:xfrm>
            <a:off x="138919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1029845" y="166139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7400384" y="166138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40150" y="163718"/>
            <a:ext cx="3488027" cy="207396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3769038" y="166138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14661849" y="163719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2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139533" y="2382921"/>
            <a:ext cx="3488027" cy="207396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3769038" y="238534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7400383" y="2385341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11029845" y="2385342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4661849" y="2382922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8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3769038" y="460696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7397923" y="4606961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11029845" y="4606962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14661849" y="4604542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139533" y="461168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49" grpId="0" animBg="1"/>
      <p:bldP spid="48" grpId="0" animBg="1"/>
      <p:bldP spid="47" grpId="0" animBg="1"/>
      <p:bldP spid="31" grpId="0" animBg="1"/>
      <p:bldP spid="41" grpId="0" animBg="1"/>
      <p:bldP spid="23" grpId="0" animBg="1"/>
      <p:bldP spid="22" grpId="0" animBg="1"/>
      <p:bldP spid="21" grpId="0" animBg="1"/>
      <p:bldP spid="55" grpId="0" animBg="1"/>
      <p:bldP spid="56" grpId="0" animBg="1"/>
      <p:bldP spid="54" grpId="0" animBg="1"/>
      <p:bldP spid="53" grpId="0" animBg="1"/>
      <p:bldP spid="52" grpId="0" animBg="1"/>
      <p:bldP spid="70" grpId="0"/>
      <p:bldP spid="69" grpId="0"/>
      <p:bldP spid="36" grpId="0"/>
      <p:bldP spid="68" grpId="0"/>
      <p:bldP spid="71" grpId="0"/>
      <p:bldP spid="72" grpId="0"/>
      <p:bldP spid="73" grpId="0"/>
      <p:bldP spid="74" grpId="0"/>
      <p:bldP spid="75" grpId="0"/>
      <p:bldP spid="76" grpId="0"/>
      <p:bldP spid="78" grpId="0"/>
      <p:bldP spid="79" grpId="0"/>
      <p:bldP spid="80" grpId="0"/>
      <p:bldP spid="81" grpId="0"/>
      <p:bldP spid="82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397" y="1684064"/>
            <a:ext cx="13718381" cy="3582505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397" y="5404725"/>
            <a:ext cx="13718381" cy="248441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799965" indent="0" algn="ctr">
              <a:buNone/>
              <a:defRPr sz="2400"/>
            </a:lvl8pPr>
            <a:lvl9pPr marL="5485765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8291175" cy="1029017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0073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45588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61102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7" y="2858381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2452" y="2858379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55112" y="2858381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75390" y="2858379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0073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3261102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5588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14559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030073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5588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3261102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2858382"/>
            <a:ext cx="8162437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  <a:endParaRPr lang="en-US"/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178931" y="2858382"/>
            <a:ext cx="4046922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3330171" y="2858382"/>
            <a:ext cx="4046922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30509" y="3783704"/>
            <a:ext cx="8162437" cy="5488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  <a:endParaRPr lang="en-US"/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61539" y="3783704"/>
            <a:ext cx="4046922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77053" y="3783704"/>
            <a:ext cx="4046922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  <a:endParaRPr lang="en-US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161538" y="6596829"/>
            <a:ext cx="8162437" cy="2675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51588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75"/>
            </a:lvl1pPr>
          </a:lstStyle>
          <a:p>
            <a:r>
              <a:rPr lang="en-US"/>
              <a:t>Header Full Image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0220704" y="2858382"/>
            <a:ext cx="7155912" cy="5764122"/>
            <a:chOff x="6812620" y="1905000"/>
            <a:chExt cx="4769780" cy="3841562"/>
          </a:xfrm>
        </p:grpSpPr>
        <p:sp>
          <p:nvSpPr>
            <p:cNvPr id="3" name="Freeform 5"/>
            <p:cNvSpPr/>
            <p:nvPr/>
          </p:nvSpPr>
          <p:spPr bwMode="auto">
            <a:xfrm>
              <a:off x="6812620" y="1905000"/>
              <a:ext cx="4769780" cy="2883809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6998263" y="2101193"/>
              <a:ext cx="4398492" cy="2489315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6998263" y="2101193"/>
              <a:ext cx="4398492" cy="2489315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Rectangle 8" hidden="1"/>
            <p:cNvSpPr>
              <a:spLocks noChangeArrowheads="1"/>
            </p:cNvSpPr>
            <p:nvPr/>
          </p:nvSpPr>
          <p:spPr bwMode="auto">
            <a:xfrm>
              <a:off x="7019359" y="2122288"/>
              <a:ext cx="4356300" cy="244712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8386374" y="5681164"/>
              <a:ext cx="1605398" cy="65398"/>
            </a:xfrm>
            <a:custGeom>
              <a:avLst/>
              <a:gdLst>
                <a:gd name="T0" fmla="*/ 852 w 854"/>
                <a:gd name="T1" fmla="*/ 24 h 35"/>
                <a:gd name="T2" fmla="*/ 478 w 854"/>
                <a:gd name="T3" fmla="*/ 5 h 35"/>
                <a:gd name="T4" fmla="*/ 478 w 854"/>
                <a:gd name="T5" fmla="*/ 0 h 35"/>
                <a:gd name="T6" fmla="*/ 427 w 854"/>
                <a:gd name="T7" fmla="*/ 3 h 35"/>
                <a:gd name="T8" fmla="*/ 375 w 854"/>
                <a:gd name="T9" fmla="*/ 0 h 35"/>
                <a:gd name="T10" fmla="*/ 375 w 854"/>
                <a:gd name="T11" fmla="*/ 5 h 35"/>
                <a:gd name="T12" fmla="*/ 1 w 854"/>
                <a:gd name="T13" fmla="*/ 24 h 35"/>
                <a:gd name="T14" fmla="*/ 24 w 854"/>
                <a:gd name="T15" fmla="*/ 35 h 35"/>
                <a:gd name="T16" fmla="*/ 375 w 854"/>
                <a:gd name="T17" fmla="*/ 35 h 35"/>
                <a:gd name="T18" fmla="*/ 478 w 854"/>
                <a:gd name="T19" fmla="*/ 35 h 35"/>
                <a:gd name="T20" fmla="*/ 829 w 854"/>
                <a:gd name="T21" fmla="*/ 35 h 35"/>
                <a:gd name="T22" fmla="*/ 852 w 854"/>
                <a:gd name="T23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8377934" y="5176974"/>
              <a:ext cx="1620164" cy="554823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9164812" y="1985165"/>
              <a:ext cx="65398" cy="65398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9164812" y="1980945"/>
              <a:ext cx="65398" cy="65398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9175359" y="1991493"/>
              <a:ext cx="44302" cy="421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9188016" y="1999933"/>
              <a:ext cx="21096" cy="253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9194346" y="2010479"/>
              <a:ext cx="6330" cy="633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8377934" y="5176974"/>
              <a:ext cx="1310055" cy="554823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6812620" y="4788809"/>
              <a:ext cx="4769780" cy="45356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6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0531716" y="3184714"/>
            <a:ext cx="6529949" cy="36770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3" Type="http://schemas.openxmlformats.org/officeDocument/2006/relationships/theme" Target="../theme/theme2.xml"/><Relationship Id="rId22" Type="http://schemas.openxmlformats.org/officeDocument/2006/relationships/image" Target="../media/image4.png"/><Relationship Id="rId21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1.xml"/><Relationship Id="rId2" Type="http://schemas.openxmlformats.org/officeDocument/2006/relationships/slideLayout" Target="../slideLayouts/slideLayout3.xml"/><Relationship Id="rId19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rgbClr val="2C36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84" tIns="68592" rIns="137184" bIns="68592" numCol="1" spcCol="0" rtlCol="0" fromWordArt="0" anchor="ctr" anchorCtr="0" forceAA="0" compatLnSpc="1">
            <a:noAutofit/>
          </a:bodyPr>
          <a:lstStyle/>
          <a:p>
            <a:pPr algn="ctr" defTabSz="1371600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7"/>
          <p:cNvSpPr/>
          <p:nvPr userDrawn="1"/>
        </p:nvSpPr>
        <p:spPr bwMode="auto">
          <a:xfrm>
            <a:off x="0" y="14689"/>
            <a:ext cx="18291175" cy="10275487"/>
          </a:xfrm>
          <a:prstGeom prst="rect">
            <a:avLst/>
          </a:prstGeom>
          <a:solidFill>
            <a:srgbClr val="485B9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519" y="2739283"/>
            <a:ext cx="15776138" cy="652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518" y="9537470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8952" y="9537470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8143" y="9537470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8618632" y="2925573"/>
            <a:ext cx="241578" cy="144061"/>
          </a:xfrm>
          <a:prstGeom prst="rect">
            <a:avLst/>
          </a:pr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8618632" y="3213694"/>
            <a:ext cx="241578" cy="144061"/>
          </a:xfrm>
          <a:prstGeom prst="rect">
            <a:avLst/>
          </a:prstGeom>
          <a:solidFill>
            <a:srgbClr val="178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8618632" y="3501816"/>
            <a:ext cx="241578" cy="144061"/>
          </a:xfrm>
          <a:prstGeom prst="rect">
            <a:avLst/>
          </a:prstGeom>
          <a:solidFill>
            <a:srgbClr val="40A6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8618632" y="3789936"/>
            <a:ext cx="241578" cy="144061"/>
          </a:xfrm>
          <a:prstGeom prst="rect">
            <a:avLst/>
          </a:prstGeom>
          <a:solidFill>
            <a:srgbClr val="5268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8618632" y="4085673"/>
            <a:ext cx="241578" cy="144061"/>
          </a:xfrm>
          <a:prstGeom prst="rect">
            <a:avLst/>
          </a:pr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8618632" y="4381411"/>
            <a:ext cx="241578" cy="144061"/>
          </a:xfrm>
          <a:prstGeom prst="rect">
            <a:avLst/>
          </a:prstGeom>
          <a:solidFill>
            <a:srgbClr val="5E5C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618632" y="4677148"/>
            <a:ext cx="241578" cy="144061"/>
          </a:xfrm>
          <a:prstGeom prst="rect">
            <a:avLst/>
          </a:prstGeom>
          <a:solidFill>
            <a:srgbClr val="6170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4009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30867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8" y="9537468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fld id="{ECA86D00-B51D-44F4-A3B9-C2DFF566A6B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9537468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3" y="9537468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fld id="{91ECCB08-6A54-4A6F-9C2D-8452F220261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2540" y="-9525"/>
            <a:ext cx="18286093" cy="12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374015" y="376555"/>
            <a:ext cx="577850" cy="535305"/>
          </a:xfrm>
          <a:prstGeom prst="triangle">
            <a:avLst>
              <a:gd name="adj" fmla="val 500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扣丁客-白色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5375255" y="33655"/>
            <a:ext cx="3075305" cy="1221740"/>
          </a:xfrm>
          <a:prstGeom prst="rect">
            <a:avLst/>
          </a:prstGeom>
        </p:spPr>
      </p:pic>
      <p:sp>
        <p:nvSpPr>
          <p:cNvPr id="64" name="矩形 63"/>
          <p:cNvSpPr/>
          <p:nvPr userDrawn="1"/>
        </p:nvSpPr>
        <p:spPr>
          <a:xfrm>
            <a:off x="13831569" y="532130"/>
            <a:ext cx="2181225" cy="36830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看直播学编程</a:t>
            </a:r>
            <a:endParaRPr lang="zh-CN" altLang="en-US" sz="1800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5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9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7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7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8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19" y="547859"/>
            <a:ext cx="15776139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19" y="2772302"/>
            <a:ext cx="15776139" cy="652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9708" y="9537468"/>
            <a:ext cx="4266670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r>
              <a:rPr lang="en-US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371600" rtl="0" eaLnBrk="1" latinLnBrk="0" hangingPunct="1">
        <a:lnSpc>
          <a:spcPts val="7200"/>
        </a:lnSpc>
        <a:spcBef>
          <a:spcPct val="0"/>
        </a:spcBef>
        <a:buNone/>
        <a:defRPr sz="5100" b="0" kern="1200">
          <a:solidFill>
            <a:schemeClr val="accent1"/>
          </a:solidFill>
          <a:latin typeface="Sinkin Sans 200 X Light" pitchFamily="50" charset="0"/>
          <a:ea typeface="+mj-ea"/>
          <a:cs typeface="+mj-cs"/>
        </a:defRPr>
      </a:lvl1pPr>
    </p:titleStyle>
    <p:bodyStyle>
      <a:lvl1pPr marL="0" indent="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None/>
        <a:defRPr sz="42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1pPr>
      <a:lvl2pPr marL="685800" indent="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6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2pPr>
      <a:lvl3pPr marL="1372235" indent="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0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3pPr>
      <a:lvl4pPr marL="2058035" indent="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7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4pPr>
      <a:lvl5pPr marL="2743835" indent="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7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5pPr>
      <a:lvl6pPr marL="37731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9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540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120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22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02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60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250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830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rgbClr val="2C36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6" tIns="68582" rIns="137166" bIns="68582" numCol="1" spcCol="0" rtlCol="0" fromWordArt="0" anchor="ctr" anchorCtr="0" forceAA="0" compatLnSpc="1">
            <a:noAutofit/>
          </a:bodyPr>
          <a:lstStyle/>
          <a:p>
            <a:pPr algn="ctr" defTabSz="1370965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Rectangle 27"/>
          <p:cNvSpPr/>
          <p:nvPr userDrawn="1"/>
        </p:nvSpPr>
        <p:spPr bwMode="auto">
          <a:xfrm>
            <a:off x="0" y="14691"/>
            <a:ext cx="18291175" cy="10275486"/>
          </a:xfrm>
          <a:prstGeom prst="rect">
            <a:avLst/>
          </a:prstGeom>
          <a:solidFill>
            <a:srgbClr val="485B9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96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519" y="2739283"/>
            <a:ext cx="15776138" cy="652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518" y="9537471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0965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8952" y="9537471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0965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8143" y="9537471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0965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8618632" y="2925575"/>
            <a:ext cx="241578" cy="144060"/>
          </a:xfrm>
          <a:prstGeom prst="rect">
            <a:avLst/>
          </a:pr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0965">
              <a:defRPr/>
            </a:pPr>
            <a:endParaRPr lang="zh-CN" altLang="en-US" sz="3600" kern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8618632" y="3213696"/>
            <a:ext cx="241578" cy="144060"/>
          </a:xfrm>
          <a:prstGeom prst="rect">
            <a:avLst/>
          </a:prstGeom>
          <a:solidFill>
            <a:srgbClr val="178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0965">
              <a:defRPr/>
            </a:pPr>
            <a:endParaRPr lang="zh-CN" altLang="en-US" sz="3600" kern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8618632" y="3501817"/>
            <a:ext cx="241578" cy="144060"/>
          </a:xfrm>
          <a:prstGeom prst="rect">
            <a:avLst/>
          </a:prstGeom>
          <a:solidFill>
            <a:srgbClr val="40A6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0965">
              <a:defRPr/>
            </a:pPr>
            <a:endParaRPr lang="zh-CN" altLang="en-US" sz="3600" kern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8618632" y="3789938"/>
            <a:ext cx="241578" cy="144060"/>
          </a:xfrm>
          <a:prstGeom prst="rect">
            <a:avLst/>
          </a:prstGeom>
          <a:solidFill>
            <a:srgbClr val="5268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0965">
              <a:defRPr/>
            </a:pPr>
            <a:endParaRPr lang="zh-CN" altLang="en-US" sz="3600" kern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8618632" y="4085675"/>
            <a:ext cx="241578" cy="144060"/>
          </a:xfrm>
          <a:prstGeom prst="rect">
            <a:avLst/>
          </a:pr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0965">
              <a:defRPr/>
            </a:pPr>
            <a:endParaRPr lang="zh-CN" altLang="en-US" sz="3600" kern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8618632" y="4381412"/>
            <a:ext cx="241578" cy="144060"/>
          </a:xfrm>
          <a:prstGeom prst="rect">
            <a:avLst/>
          </a:prstGeom>
          <a:solidFill>
            <a:srgbClr val="5E5C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0965">
              <a:defRPr/>
            </a:pPr>
            <a:endParaRPr lang="zh-CN" altLang="en-US" sz="3600" kern="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618632" y="4677149"/>
            <a:ext cx="241578" cy="144060"/>
          </a:xfrm>
          <a:prstGeom prst="rect">
            <a:avLst/>
          </a:prstGeom>
          <a:solidFill>
            <a:srgbClr val="6170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0965">
              <a:defRPr/>
            </a:pPr>
            <a:endParaRPr lang="zh-CN" altLang="en-US" sz="3600" kern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l" defTabSz="1370965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1370965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28700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714500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400300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3086100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771900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065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65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665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5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765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4.GI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2"/>
          <p:cNvPicPr>
            <a:picLocks noGrp="1"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-42545" y="-54610"/>
            <a:ext cx="18381345" cy="10398760"/>
          </a:xfrm>
          <a:prstGeom prst="rect">
            <a:avLst/>
          </a:prstGeom>
          <a:effectLst/>
        </p:spPr>
      </p:pic>
      <p:sp>
        <p:nvSpPr>
          <p:cNvPr id="19" name="矩形 18"/>
          <p:cNvSpPr/>
          <p:nvPr/>
        </p:nvSpPr>
        <p:spPr>
          <a:xfrm>
            <a:off x="7862291" y="6215916"/>
            <a:ext cx="257072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>
              <a:defRPr/>
            </a:pP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看直播学编程</a:t>
            </a:r>
            <a:endParaRPr lang="zh-CN" altLang="en-US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2787015" y="4140200"/>
            <a:ext cx="12892405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en-US" altLang="zh-CN" sz="8100" b="1" cap="all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Python</a:t>
            </a:r>
            <a:r>
              <a:rPr lang="zh-CN" altLang="en-US" sz="8100" b="1" cap="all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训练营直播课程</a:t>
            </a:r>
            <a:endParaRPr lang="zh-CN" altLang="en-US" b="1" cap="all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201371" y="5721151"/>
            <a:ext cx="3672408" cy="38764"/>
            <a:chOff x="7201371" y="5721151"/>
            <a:chExt cx="3672408" cy="38764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201371" y="5721151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201371" y="5759915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6879875" y="7449343"/>
            <a:ext cx="4536504" cy="902800"/>
            <a:chOff x="6877335" y="7449343"/>
            <a:chExt cx="4536504" cy="902800"/>
          </a:xfrm>
        </p:grpSpPr>
        <p:sp>
          <p:nvSpPr>
            <p:cNvPr id="29" name="圆角矩形 28"/>
            <p:cNvSpPr/>
            <p:nvPr/>
          </p:nvSpPr>
          <p:spPr>
            <a:xfrm>
              <a:off x="6877335" y="7449343"/>
              <a:ext cx="4536504" cy="90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199280" y="7728743"/>
              <a:ext cx="4063365" cy="344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716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讲师：大潘</a:t>
              </a:r>
              <a:endParaRPr lang="zh-CN" altLang="en-US" sz="16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5" name="图片 4" descr="扣丁客-白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85" y="2284095"/>
            <a:ext cx="4675505" cy="1856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49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49"/>
                            </p:stCondLst>
                            <p:childTnLst>
                              <p:par>
                                <p:cTn id="3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 bldLvl="0" animBg="1"/>
      <p:bldP spid="20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变量声明</a:t>
            </a:r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5" y="1688703"/>
            <a:ext cx="16046920" cy="66414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在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Python2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当中，变量的名字必须是标识符。所谓标识符，就是仅由数字、字母、下划线组成的字符串，且第一个字符不是数字。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zh-CN" altLang="en-US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_</a:t>
            </a:r>
            <a:r>
              <a:rPr lang="en-US" altLang="zh-CN" b="1" kern="0" dirty="0" err="1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abc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(T)  1bc(F)  </a:t>
            </a:r>
            <a:r>
              <a:rPr lang="en-US" altLang="zh-CN" b="1" kern="0" dirty="0" err="1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abcd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(T)  .</a:t>
            </a:r>
            <a:r>
              <a:rPr lang="en-US" altLang="zh-CN" b="1" kern="0" dirty="0" err="1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abc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(F)  _(T)   _123(T)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但是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Python3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中，原则上支持除运算符外的所有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UTF-8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字符，包括标点和中文。</a:t>
            </a:r>
            <a:endParaRPr lang="zh-CN" altLang="en-US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Unicode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的一种。所谓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Unicode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是万国码，目的是支持各国的语言和标点的一种编码格式。</a:t>
            </a:r>
            <a:endParaRPr lang="zh-CN" altLang="en-US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t="12201"/>
          <a:stretch>
            <a:fillRect/>
          </a:stretch>
        </p:blipFill>
        <p:spPr>
          <a:xfrm>
            <a:off x="14546187" y="7521350"/>
            <a:ext cx="2857500" cy="25088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变量声明</a:t>
            </a:r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5" y="1688703"/>
            <a:ext cx="16046920" cy="58104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UTF-8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是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Unicode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的一种，特点是用不同的字节长来存储不同的字符。例如一个英语字符占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字节，一个中文汉字占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3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字节。</a:t>
            </a:r>
            <a:endParaRPr lang="zh-CN" altLang="en-US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注意：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虽然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Python3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支持各国语言，但是我们编程仍然尽量使用英语。原因有二，首先，很多号称支持中文的编程语言实际上使用中文编程，往往会碰到不可解决的错误。其次，我们的程序有可能在未来需要用其他语言重构。而其他语言未必支持中文。</a:t>
            </a:r>
            <a:endParaRPr lang="zh-CN" altLang="en-US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6187" y="7172722"/>
            <a:ext cx="285750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运算符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5" y="1688703"/>
            <a:ext cx="16046920" cy="8244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运算符是直观地代替语言表达对数据进行相关运算处理的符号，类似数学中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+-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*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/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5" name="箭头: 右 4"/>
          <p:cNvSpPr/>
          <p:nvPr/>
        </p:nvSpPr>
        <p:spPr>
          <a:xfrm>
            <a:off x="1148715" y="3668335"/>
            <a:ext cx="7344816" cy="129614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算数运算符</a:t>
            </a:r>
            <a:endParaRPr lang="zh-CN" altLang="en-US" b="1" dirty="0"/>
          </a:p>
        </p:txBody>
      </p:sp>
      <p:sp>
        <p:nvSpPr>
          <p:cNvPr id="6" name="箭头: 右 5"/>
          <p:cNvSpPr/>
          <p:nvPr/>
        </p:nvSpPr>
        <p:spPr>
          <a:xfrm>
            <a:off x="1148977" y="5342815"/>
            <a:ext cx="7344816" cy="129614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关系运算符</a:t>
            </a:r>
            <a:endParaRPr lang="zh-CN" altLang="en-US" b="1" dirty="0"/>
          </a:p>
        </p:txBody>
      </p:sp>
      <p:sp>
        <p:nvSpPr>
          <p:cNvPr id="7" name="箭头: 右 6"/>
          <p:cNvSpPr/>
          <p:nvPr/>
        </p:nvSpPr>
        <p:spPr>
          <a:xfrm>
            <a:off x="1148715" y="7014727"/>
            <a:ext cx="7344816" cy="129614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赋值运算符</a:t>
            </a:r>
            <a:endParaRPr lang="zh-CN" altLang="en-US" b="1" dirty="0"/>
          </a:p>
        </p:txBody>
      </p:sp>
      <p:sp>
        <p:nvSpPr>
          <p:cNvPr id="8" name="箭头: 右 7"/>
          <p:cNvSpPr/>
          <p:nvPr/>
        </p:nvSpPr>
        <p:spPr>
          <a:xfrm>
            <a:off x="9361611" y="3670903"/>
            <a:ext cx="7344816" cy="129614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逻辑运算符</a:t>
            </a:r>
            <a:endParaRPr lang="zh-CN" altLang="en-US" b="1" dirty="0"/>
          </a:p>
        </p:txBody>
      </p:sp>
      <p:sp>
        <p:nvSpPr>
          <p:cNvPr id="10" name="箭头: 右 9"/>
          <p:cNvSpPr/>
          <p:nvPr/>
        </p:nvSpPr>
        <p:spPr>
          <a:xfrm>
            <a:off x="9361611" y="5342815"/>
            <a:ext cx="7344816" cy="129614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成员运算符</a:t>
            </a:r>
            <a:endParaRPr lang="zh-CN" altLang="en-US" b="1" dirty="0"/>
          </a:p>
        </p:txBody>
      </p:sp>
      <p:sp>
        <p:nvSpPr>
          <p:cNvPr id="11" name="箭头: 右 10"/>
          <p:cNvSpPr/>
          <p:nvPr/>
        </p:nvSpPr>
        <p:spPr>
          <a:xfrm>
            <a:off x="9361873" y="7014727"/>
            <a:ext cx="7344816" cy="129614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身份运算符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算数运算符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5" y="1688703"/>
            <a:ext cx="16046920" cy="58066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算数运算符  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+   -   *   **   /   //   %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运算符与常量或变量组成的式子，称为表达式，如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a + b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或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3 – 4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或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5 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* 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6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让我们编写一个程序，执行下列式子的结果：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5 + 3     5 – 3     5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 * 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3     5 / 3     5 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** 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3     5 // 3     5 % 3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关系运算符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5" y="1688703"/>
            <a:ext cx="16046920" cy="82996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关系运算符  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&gt;  &lt;  &gt;=  &lt;=  ==  !=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关系运算符描述两个值的大小关系，如果所描述的大小关系成立，则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表达式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的值为真，否则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表达式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的值为假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5 &gt; 3  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----&gt; 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真</a:t>
            </a:r>
            <a:endParaRPr lang="zh-CN" altLang="en-US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5 &lt; 3  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----&gt; 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假</a:t>
            </a:r>
            <a:endParaRPr lang="zh-CN" altLang="en-US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pic>
        <p:nvPicPr>
          <p:cNvPr id="15362" name="Picture 2" descr="销售人员如何维护客情关系创造销售奇迹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891" y="6225207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赋值运算符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5" y="1688703"/>
            <a:ext cx="16046920" cy="7472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赋值运算符  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=   +=   -=   *=   /=   //=   **=   %=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a = 15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表示将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15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这个值，赋值给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a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这个变量</a:t>
            </a:r>
            <a:endParaRPr lang="zh-CN" altLang="en-US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a += 15  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相当于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a = a + 15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cs typeface="+mn-ea"/>
                <a:sym typeface="+mn-lt"/>
              </a:rPr>
              <a:t>【</a:t>
            </a:r>
            <a:r>
              <a:rPr lang="zh-CN" altLang="en-US" b="1" kern="0" dirty="0">
                <a:cs typeface="+mn-ea"/>
                <a:sym typeface="+mn-lt"/>
              </a:rPr>
              <a:t>注</a:t>
            </a:r>
            <a:r>
              <a:rPr lang="en-US" altLang="zh-CN" b="1" kern="0" dirty="0">
                <a:cs typeface="+mn-ea"/>
                <a:sym typeface="+mn-lt"/>
              </a:rPr>
              <a:t>1】</a:t>
            </a:r>
            <a:r>
              <a:rPr lang="zh-CN" altLang="en-US" b="1" kern="0" dirty="0">
                <a:cs typeface="+mn-ea"/>
                <a:sym typeface="+mn-lt"/>
              </a:rPr>
              <a:t>赋值运算符，要求左侧必须是变量。</a:t>
            </a:r>
            <a:endParaRPr lang="zh-CN" altLang="en-US" b="1" kern="0" dirty="0"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cs typeface="+mn-ea"/>
                <a:sym typeface="+mn-lt"/>
              </a:rPr>
              <a:t>【</a:t>
            </a:r>
            <a:r>
              <a:rPr lang="zh-CN" altLang="en-US" b="1" kern="0" dirty="0">
                <a:cs typeface="+mn-ea"/>
                <a:sym typeface="+mn-lt"/>
              </a:rPr>
              <a:t>注</a:t>
            </a:r>
            <a:r>
              <a:rPr lang="en-US" altLang="zh-CN" b="1" kern="0" dirty="0">
                <a:cs typeface="+mn-ea"/>
                <a:sym typeface="+mn-lt"/>
              </a:rPr>
              <a:t>2】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=</a:t>
            </a:r>
            <a:r>
              <a:rPr lang="zh-CN" altLang="en-US" b="1" kern="0" dirty="0">
                <a:cs typeface="+mn-ea"/>
                <a:sym typeface="+mn-lt"/>
              </a:rPr>
              <a:t>运算符可以连续使用 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a = b = 15</a:t>
            </a:r>
            <a:r>
              <a:rPr lang="en-US" altLang="zh-CN" b="1" kern="0" dirty="0">
                <a:cs typeface="+mn-ea"/>
                <a:sym typeface="+mn-lt"/>
              </a:rPr>
              <a:t>  </a:t>
            </a:r>
            <a:r>
              <a:rPr lang="zh-CN" altLang="en-US" b="1" kern="0" dirty="0">
                <a:cs typeface="+mn-ea"/>
                <a:sym typeface="+mn-lt"/>
              </a:rPr>
              <a:t>则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a</a:t>
            </a:r>
            <a:r>
              <a:rPr lang="zh-CN" altLang="en-US" b="1" kern="0" dirty="0">
                <a:cs typeface="+mn-ea"/>
                <a:sym typeface="+mn-lt"/>
              </a:rPr>
              <a:t>和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b</a:t>
            </a:r>
            <a:r>
              <a:rPr lang="zh-CN" altLang="en-US" b="1" kern="0" dirty="0">
                <a:cs typeface="+mn-ea"/>
                <a:sym typeface="+mn-lt"/>
              </a:rPr>
              <a:t>均等于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15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cs typeface="+mn-ea"/>
                <a:sym typeface="+mn-lt"/>
              </a:rPr>
              <a:t>【</a:t>
            </a:r>
            <a:r>
              <a:rPr lang="zh-CN" altLang="en-US" b="1" kern="0" dirty="0">
                <a:cs typeface="+mn-ea"/>
                <a:sym typeface="+mn-lt"/>
              </a:rPr>
              <a:t>注</a:t>
            </a:r>
            <a:r>
              <a:rPr lang="en-US" altLang="zh-CN" b="1" kern="0" dirty="0">
                <a:cs typeface="+mn-ea"/>
                <a:sym typeface="+mn-lt"/>
              </a:rPr>
              <a:t>3】</a:t>
            </a:r>
            <a:r>
              <a:rPr lang="zh-CN" altLang="en-US" b="1" kern="0" dirty="0">
                <a:cs typeface="+mn-ea"/>
                <a:sym typeface="+mn-lt"/>
              </a:rPr>
              <a:t>赋值运算符优先级低于关系运算符</a:t>
            </a:r>
            <a:endParaRPr lang="zh-CN" altLang="en-US" b="1" kern="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逻辑运算符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5" y="1688703"/>
            <a:ext cx="16046920" cy="91344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逻辑运算符  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and  or  not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and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：表示逻辑与，左右两个表达式，都为真，则总表达式为真，左右两个表达式，有一个为假，则总表达式为假。</a:t>
            </a:r>
            <a:endParaRPr lang="zh-CN" altLang="en-US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一般读作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"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且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"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or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：表示逻辑或，左右两个表达式，有一个为真，总表达式就为真，两个都为假，总表达式才为假。</a:t>
            </a:r>
            <a:endParaRPr lang="zh-CN" altLang="en-US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读作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"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或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"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not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：表示逻辑非，后面跟随一个表达式，原表达式为真，则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not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之后为假，原表达式为假，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not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之后为真。</a:t>
            </a:r>
            <a:endParaRPr lang="zh-CN" altLang="en-US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zh-CN" altLang="en-US" b="1" kern="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逻辑运算符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5" y="1688703"/>
            <a:ext cx="16046920" cy="82996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00B0F0"/>
                </a:solidFill>
                <a:cs typeface="+mn-ea"/>
                <a:sym typeface="+mn-lt"/>
              </a:rPr>
              <a:t>小贴士</a:t>
            </a:r>
            <a:endParaRPr lang="en-US" altLang="zh-CN" b="1" kern="0" dirty="0">
              <a:solidFill>
                <a:srgbClr val="00B0F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cs typeface="+mn-ea"/>
                <a:sym typeface="+mn-lt"/>
              </a:rPr>
              <a:t>1.</a:t>
            </a:r>
            <a:r>
              <a:rPr lang="zh-CN" altLang="en-US" b="1" kern="0" dirty="0">
                <a:cs typeface="+mn-ea"/>
                <a:sym typeface="+mn-lt"/>
              </a:rPr>
              <a:t>逻辑运算符中的</a:t>
            </a:r>
            <a:r>
              <a:rPr lang="en-US" altLang="zh-CN" b="1" kern="0" dirty="0">
                <a:cs typeface="+mn-ea"/>
                <a:sym typeface="+mn-lt"/>
              </a:rPr>
              <a:t>and</a:t>
            </a:r>
            <a:r>
              <a:rPr lang="zh-CN" altLang="en-US" b="1" kern="0" dirty="0">
                <a:cs typeface="+mn-ea"/>
                <a:sym typeface="+mn-lt"/>
              </a:rPr>
              <a:t>和</a:t>
            </a:r>
            <a:r>
              <a:rPr lang="en-US" altLang="zh-CN" b="1" kern="0" dirty="0">
                <a:cs typeface="+mn-ea"/>
                <a:sym typeface="+mn-lt"/>
              </a:rPr>
              <a:t>or</a:t>
            </a:r>
            <a:r>
              <a:rPr lang="zh-CN" altLang="en-US" b="1" kern="0" dirty="0">
                <a:cs typeface="+mn-ea"/>
                <a:sym typeface="+mn-lt"/>
              </a:rPr>
              <a:t>可以连续使用</a:t>
            </a:r>
            <a:endParaRPr lang="en-US" altLang="zh-CN" b="1" kern="0" dirty="0"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cs typeface="+mn-ea"/>
                <a:sym typeface="+mn-lt"/>
              </a:rPr>
              <a:t>	</a:t>
            </a:r>
            <a:r>
              <a:rPr lang="zh-CN" altLang="en-US" b="1" kern="0" dirty="0">
                <a:cs typeface="+mn-ea"/>
                <a:sym typeface="+mn-lt"/>
              </a:rPr>
              <a:t>如：</a:t>
            </a:r>
            <a:endParaRPr lang="en-US" altLang="zh-CN" b="1" kern="0" dirty="0"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cs typeface="+mn-ea"/>
                <a:sym typeface="+mn-lt"/>
              </a:rPr>
              <a:t>		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if a &gt; 12 and b &lt; 15 and c != 4: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			print(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“只有三个表达式均为真，总表达式才为真！”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)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		if a &gt; 12 or b &lt; 15 or c != 4: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			print(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“只有三个表达式均为假，总表达式才为假！”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)</a:t>
            </a:r>
            <a:endParaRPr lang="zh-CN" altLang="en-US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zh-CN" altLang="en-US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zh-CN" altLang="en-US" b="1" kern="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逻辑运算符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5" y="1688703"/>
            <a:ext cx="16046920" cy="3313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00B0F0"/>
                </a:solidFill>
                <a:cs typeface="+mn-ea"/>
                <a:sym typeface="+mn-lt"/>
              </a:rPr>
              <a:t>小贴士</a:t>
            </a:r>
            <a:endParaRPr lang="en-US" altLang="zh-CN" b="1" kern="0" dirty="0">
              <a:solidFill>
                <a:srgbClr val="00B0F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cs typeface="+mn-ea"/>
                <a:sym typeface="+mn-lt"/>
              </a:rPr>
              <a:t>2.</a:t>
            </a:r>
            <a:r>
              <a:rPr lang="zh-CN" altLang="en-US" b="1" kern="0" dirty="0">
                <a:cs typeface="+mn-ea"/>
                <a:sym typeface="+mn-lt"/>
              </a:rPr>
              <a:t>逻辑运算符的优先级低于赋值运算符，其中</a:t>
            </a:r>
            <a:endParaRPr lang="en-US" altLang="zh-CN" b="1" kern="0" dirty="0"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	not &gt; and &gt; or</a:t>
            </a:r>
            <a:endParaRPr lang="zh-CN" altLang="en-US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zh-CN" altLang="en-US" b="1" kern="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身份运算符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5" y="1688703"/>
            <a:ext cx="16046920" cy="58104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身份运算符  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is   </a:t>
            </a:r>
            <a:r>
              <a:rPr lang="en-US" altLang="zh-CN" b="1" kern="0" dirty="0" err="1">
                <a:solidFill>
                  <a:srgbClr val="FF0000"/>
                </a:solidFill>
                <a:cs typeface="+mn-ea"/>
                <a:sym typeface="+mn-lt"/>
              </a:rPr>
              <a:t>is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 not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cs typeface="+mn-ea"/>
                <a:sym typeface="+mn-lt"/>
              </a:rPr>
              <a:t>作用类似于关系运算符中的 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==</a:t>
            </a:r>
            <a:r>
              <a:rPr lang="en-US" altLang="zh-CN" b="1" kern="0" dirty="0">
                <a:cs typeface="+mn-ea"/>
                <a:sym typeface="+mn-lt"/>
              </a:rPr>
              <a:t> </a:t>
            </a:r>
            <a:r>
              <a:rPr lang="zh-CN" altLang="en-US" b="1" kern="0" dirty="0">
                <a:cs typeface="+mn-ea"/>
                <a:sym typeface="+mn-lt"/>
              </a:rPr>
              <a:t>和 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!=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a is b </a:t>
            </a:r>
            <a:r>
              <a:rPr lang="zh-CN" altLang="en-US" b="1" kern="0" dirty="0">
                <a:cs typeface="+mn-ea"/>
                <a:sym typeface="+mn-lt"/>
              </a:rPr>
              <a:t>类似于 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a == b </a:t>
            </a:r>
            <a:r>
              <a:rPr lang="zh-CN" altLang="en-US" b="1" kern="0" dirty="0">
                <a:cs typeface="+mn-ea"/>
                <a:sym typeface="+mn-lt"/>
              </a:rPr>
              <a:t>如果</a:t>
            </a:r>
            <a:r>
              <a:rPr lang="en-US" altLang="zh-CN" b="1" kern="0" dirty="0">
                <a:cs typeface="+mn-ea"/>
                <a:sym typeface="+mn-lt"/>
              </a:rPr>
              <a:t>a</a:t>
            </a:r>
            <a:r>
              <a:rPr lang="zh-CN" altLang="en-US" b="1" kern="0" dirty="0">
                <a:cs typeface="+mn-ea"/>
                <a:sym typeface="+mn-lt"/>
              </a:rPr>
              <a:t>和</a:t>
            </a:r>
            <a:r>
              <a:rPr lang="en-US" altLang="zh-CN" b="1" kern="0" dirty="0">
                <a:cs typeface="+mn-ea"/>
                <a:sym typeface="+mn-lt"/>
              </a:rPr>
              <a:t>b</a:t>
            </a:r>
            <a:r>
              <a:rPr lang="zh-CN" altLang="en-US" b="1" kern="0" dirty="0">
                <a:cs typeface="+mn-ea"/>
                <a:sym typeface="+mn-lt"/>
              </a:rPr>
              <a:t>相等，表达式的值为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True</a:t>
            </a:r>
            <a:r>
              <a:rPr lang="zh-CN" altLang="en-US" b="1" kern="0" dirty="0">
                <a:cs typeface="+mn-ea"/>
                <a:sym typeface="+mn-lt"/>
              </a:rPr>
              <a:t>，否则为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False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a is not b </a:t>
            </a:r>
            <a:r>
              <a:rPr lang="zh-CN" altLang="en-US" b="1" kern="0" dirty="0">
                <a:cs typeface="+mn-ea"/>
                <a:sym typeface="+mn-lt"/>
              </a:rPr>
              <a:t>类似于 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a != b</a:t>
            </a:r>
            <a:r>
              <a:rPr lang="zh-CN" altLang="en-US" b="1" kern="0" dirty="0">
                <a:cs typeface="+mn-ea"/>
                <a:sym typeface="+mn-lt"/>
              </a:rPr>
              <a:t>如果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a</a:t>
            </a:r>
            <a:r>
              <a:rPr lang="zh-CN" altLang="en-US" b="1" kern="0" dirty="0">
                <a:cs typeface="+mn-ea"/>
                <a:sym typeface="+mn-lt"/>
              </a:rPr>
              <a:t>和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b</a:t>
            </a:r>
            <a:r>
              <a:rPr lang="zh-CN" altLang="en-US" b="1" kern="0" dirty="0">
                <a:cs typeface="+mn-ea"/>
                <a:sym typeface="+mn-lt"/>
              </a:rPr>
              <a:t>不相等，表达式的值为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True</a:t>
            </a:r>
            <a:r>
              <a:rPr lang="zh-CN" altLang="en-US" b="1" kern="0" dirty="0">
                <a:cs typeface="+mn-ea"/>
                <a:sym typeface="+mn-lt"/>
              </a:rPr>
              <a:t>，否则为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False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3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1" b="18331"/>
          <a:stretch>
            <a:fillRect/>
          </a:stretch>
        </p:blipFill>
        <p:spPr/>
      </p:pic>
      <p:sp>
        <p:nvSpPr>
          <p:cNvPr id="6" name="Text Placeholder 33"/>
          <p:cNvSpPr txBox="1"/>
          <p:nvPr/>
        </p:nvSpPr>
        <p:spPr>
          <a:xfrm>
            <a:off x="2862578" y="7134225"/>
            <a:ext cx="12566015" cy="160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8565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课：</a:t>
            </a:r>
            <a:r>
              <a:rPr lang="en-US" altLang="zh-CN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的基础语法</a:t>
            </a:r>
            <a:endParaRPr lang="en-US" altLang="zh-CN" sz="6000" dirty="0">
              <a:solidFill>
                <a:srgbClr val="505368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en-US" altLang="zh-CN" sz="32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从变量到循环</a:t>
            </a:r>
            <a:endParaRPr lang="zh-CN" altLang="en-US" sz="3200" dirty="0">
              <a:solidFill>
                <a:srgbClr val="5053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Box 20"/>
          <p:cNvSpPr txBox="1"/>
          <p:nvPr/>
        </p:nvSpPr>
        <p:spPr>
          <a:xfrm>
            <a:off x="2556233" y="8744457"/>
            <a:ext cx="13214089" cy="144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lnSpc>
                <a:spcPct val="200000"/>
              </a:lnSpc>
              <a:spcBef>
                <a:spcPct val="20000"/>
              </a:spcBef>
              <a:defRPr/>
            </a:pPr>
            <a:r>
              <a:rPr sz="105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扣丁学堂是千锋教育集团旗下IT在线教育品牌，秉承"用良心做教育"的理念，旨在让学员通过在线学习的方式实现IT梦。</a:t>
            </a:r>
            <a:endParaRPr sz="105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pPr algn="ctr" defTabSz="913765">
              <a:lnSpc>
                <a:spcPct val="200000"/>
              </a:lnSpc>
              <a:spcBef>
                <a:spcPct val="20000"/>
              </a:spcBef>
              <a:defRPr/>
            </a:pPr>
            <a:r>
              <a:rPr sz="105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扣丁学堂成立于2015年，是一家专注IT职业培训的在线教育机构，扣丁学堂推出在线就业班、在职提升班及红帽RHCE认证等课程，采用总监级教学、911跟踪答疑的服务，为学员提供零基础入门、技能提升及职业规划为一体的IT在线学习，打造最适合在线学习的优质教学产品和服务。</a:t>
            </a:r>
            <a:endParaRPr sz="105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pPr algn="ctr" defTabSz="913765">
              <a:lnSpc>
                <a:spcPct val="200000"/>
              </a:lnSpc>
              <a:spcBef>
                <a:spcPct val="20000"/>
              </a:spcBef>
              <a:defRPr/>
            </a:pPr>
            <a:endParaRPr sz="105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1"/>
            <a:ext cx="18291173" cy="6517111"/>
          </a:xfrm>
          <a:prstGeom prst="rect">
            <a:avLst/>
          </a:prstGeom>
          <a:gradFill>
            <a:gsLst>
              <a:gs pos="0">
                <a:srgbClr val="2C5777">
                  <a:alpha val="9000"/>
                </a:srgbClr>
              </a:gs>
              <a:gs pos="100000">
                <a:srgbClr val="4C4477">
                  <a:alpha val="88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hape 3512"/>
          <p:cNvSpPr/>
          <p:nvPr/>
        </p:nvSpPr>
        <p:spPr>
          <a:xfrm>
            <a:off x="7145055" y="5586083"/>
            <a:ext cx="4001067" cy="95279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6224" tIns="76224" rIns="76224" bIns="76224" numCol="1" anchor="ctr">
            <a:noAutofit/>
          </a:bodyPr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>
              <a:cs typeface="+mn-ea"/>
              <a:sym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7259055" y="5843337"/>
            <a:ext cx="3773064" cy="438285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扣丁学堂</a:t>
            </a:r>
            <a:endParaRPr lang="zh-CN" altLang="en-US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成员运算符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5" y="1688703"/>
            <a:ext cx="16046920" cy="33174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成员运算符  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in   not in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cs typeface="+mn-ea"/>
                <a:sym typeface="+mn-lt"/>
              </a:rPr>
              <a:t>用于判断一个数据是否出现在列表当中，或者判断一个字符串是否是另一个字符串的</a:t>
            </a:r>
            <a:r>
              <a:rPr lang="en-US" altLang="zh-CN" b="1" kern="0" dirty="0">
                <a:cs typeface="+mn-ea"/>
                <a:sym typeface="+mn-lt"/>
              </a:rPr>
              <a:t>【</a:t>
            </a:r>
            <a:r>
              <a:rPr lang="zh-CN" altLang="en-US" b="1" kern="0" dirty="0">
                <a:cs typeface="+mn-ea"/>
                <a:sym typeface="+mn-lt"/>
              </a:rPr>
              <a:t>子串</a:t>
            </a:r>
            <a:r>
              <a:rPr lang="en-US" altLang="zh-CN" b="1" kern="0" dirty="0">
                <a:cs typeface="+mn-ea"/>
                <a:sym typeface="+mn-lt"/>
              </a:rPr>
              <a:t>】</a:t>
            </a:r>
            <a:endParaRPr lang="zh-CN" altLang="en-US" b="1" kern="0" dirty="0">
              <a:cs typeface="+mn-ea"/>
              <a:sym typeface="+mn-lt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2169923" y="4569023"/>
          <a:ext cx="5316664" cy="5616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Image" r:id="rId1" imgW="3524250" imgH="3724275" progId="Photoshop.Image.13">
                  <p:embed/>
                </p:oleObj>
              </mc:Choice>
              <mc:Fallback>
                <p:oleObj name="Image" r:id="rId1" imgW="3524250" imgH="372427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69923" y="4569023"/>
                        <a:ext cx="5316664" cy="5616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2601971" y="6346283"/>
            <a:ext cx="41044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大潘老师小贴士</a:t>
            </a: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如果字符串1是字符串2的一部分，则称1是2的子串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例如‘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abc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’是‘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abcde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’的子串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运算符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5" y="1688703"/>
            <a:ext cx="16046920" cy="24826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运算符的优先级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**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 </a:t>
            </a:r>
            <a:r>
              <a:rPr lang="en-US" altLang="zh-CN" b="1" kern="0" dirty="0">
                <a:solidFill>
                  <a:srgbClr val="0070C0"/>
                </a:solidFill>
                <a:cs typeface="+mn-ea"/>
                <a:sym typeface="+mn-lt"/>
              </a:rPr>
              <a:t>&gt;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* / % // </a:t>
            </a:r>
            <a:r>
              <a:rPr lang="en-US" altLang="zh-CN" b="1" kern="0" dirty="0">
                <a:solidFill>
                  <a:srgbClr val="0070C0"/>
                </a:solidFill>
                <a:cs typeface="+mn-ea"/>
                <a:sym typeface="+mn-lt"/>
              </a:rPr>
              <a:t>&gt;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+ -</a:t>
            </a:r>
            <a:r>
              <a:rPr lang="en-US" altLang="zh-CN" b="1" kern="0" dirty="0">
                <a:solidFill>
                  <a:srgbClr val="0070C0"/>
                </a:solidFill>
                <a:cs typeface="+mn-ea"/>
                <a:sym typeface="+mn-lt"/>
              </a:rPr>
              <a:t> &gt;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&lt;= &lt; &gt; &gt;= == != </a:t>
            </a:r>
            <a:r>
              <a:rPr lang="en-US" altLang="zh-CN" b="1" kern="0" dirty="0">
                <a:solidFill>
                  <a:srgbClr val="0070C0"/>
                </a:solidFill>
                <a:cs typeface="+mn-ea"/>
                <a:sym typeface="+mn-lt"/>
              </a:rPr>
              <a:t>&gt;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 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各种赋值运算符 </a:t>
            </a:r>
            <a:r>
              <a:rPr lang="en-US" altLang="zh-CN" b="1" kern="0" dirty="0">
                <a:solidFill>
                  <a:srgbClr val="0070C0"/>
                </a:solidFill>
                <a:cs typeface="+mn-ea"/>
                <a:sym typeface="+mn-lt"/>
              </a:rPr>
              <a:t>&gt;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is  </a:t>
            </a:r>
            <a:r>
              <a:rPr lang="en-US" altLang="zh-CN" b="1" kern="0" dirty="0" err="1">
                <a:solidFill>
                  <a:srgbClr val="FF0000"/>
                </a:solidFill>
                <a:cs typeface="+mn-ea"/>
                <a:sym typeface="+mn-lt"/>
              </a:rPr>
              <a:t>is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 not </a:t>
            </a:r>
            <a:r>
              <a:rPr lang="en-US" altLang="zh-CN" b="1" kern="0" dirty="0">
                <a:solidFill>
                  <a:srgbClr val="0070C0"/>
                </a:solidFill>
                <a:cs typeface="+mn-ea"/>
                <a:sym typeface="+mn-lt"/>
              </a:rPr>
              <a:t>&gt;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in  not in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0070C0"/>
                </a:solidFill>
                <a:cs typeface="+mn-ea"/>
                <a:sym typeface="+mn-lt"/>
              </a:rPr>
              <a:t>&gt;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not and or</a:t>
            </a:r>
            <a:endParaRPr lang="zh-CN" altLang="en-US" b="1" kern="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其他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5" y="1688703"/>
            <a:ext cx="16046920" cy="58104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0070C0"/>
                </a:solidFill>
                <a:cs typeface="+mn-ea"/>
                <a:sym typeface="+mn-lt"/>
              </a:rPr>
              <a:t>强制类型转换</a:t>
            </a:r>
            <a:endParaRPr lang="en-US" altLang="zh-CN" b="1" kern="0" dirty="0">
              <a:solidFill>
                <a:srgbClr val="0070C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可以将一个类型的数据转成另一个类型，一般用于将字符串转成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number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a = int("45")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b = float("4.5")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c = bool("True")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number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之间也可以转换，但是一般没有必要，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number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间不同类型可以相互运算。</a:t>
            </a:r>
            <a:endParaRPr lang="zh-CN" altLang="en-US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其他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5" y="1688703"/>
            <a:ext cx="16046920" cy="9130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0070C0"/>
                </a:solidFill>
                <a:cs typeface="+mn-ea"/>
                <a:sym typeface="+mn-lt"/>
              </a:rPr>
              <a:t>字符串与数学运算符</a:t>
            </a:r>
            <a:endParaRPr lang="en-US" altLang="zh-CN" b="1" kern="0" dirty="0">
              <a:solidFill>
                <a:srgbClr val="0070C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字符串可以进行数学运算符运算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zh-CN" altLang="en-US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s = "a"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s += "b"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print(s)  -&gt; ab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s = "</a:t>
            </a:r>
            <a:r>
              <a:rPr lang="en-US" altLang="zh-CN" b="1" kern="0" dirty="0" err="1">
                <a:solidFill>
                  <a:srgbClr val="FF0000"/>
                </a:solidFill>
                <a:cs typeface="+mn-ea"/>
                <a:sym typeface="+mn-lt"/>
              </a:rPr>
              <a:t>abc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" + "123"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print(s) -&gt; abc123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09483" y="4929063"/>
            <a:ext cx="63017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</a:rPr>
              <a:t>s = "</a:t>
            </a:r>
            <a:r>
              <a:rPr lang="en-US" altLang="zh-CN" b="1" kern="0" dirty="0" err="1">
                <a:solidFill>
                  <a:srgbClr val="FF0000"/>
                </a:solidFill>
                <a:cs typeface="+mn-ea"/>
              </a:rPr>
              <a:t>abc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</a:rPr>
              <a:t>"</a:t>
            </a:r>
            <a:endParaRPr lang="en-US" altLang="zh-CN" b="1" kern="0" dirty="0">
              <a:solidFill>
                <a:srgbClr val="FF0000"/>
              </a:solidFill>
              <a:cs typeface="+mn-ea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</a:rPr>
              <a:t>s *= 5</a:t>
            </a:r>
            <a:endParaRPr lang="en-US" altLang="zh-CN" b="1" kern="0" dirty="0">
              <a:solidFill>
                <a:srgbClr val="FF0000"/>
              </a:solidFill>
              <a:cs typeface="+mn-ea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</a:rPr>
              <a:t>print(s) -&gt;</a:t>
            </a:r>
            <a:r>
              <a:rPr lang="en-US" altLang="zh-CN" b="1" kern="0" dirty="0" err="1">
                <a:solidFill>
                  <a:srgbClr val="FF0000"/>
                </a:solidFill>
                <a:cs typeface="+mn-ea"/>
              </a:rPr>
              <a:t>abcabcabcabcabc</a:t>
            </a:r>
            <a:endParaRPr lang="en-US" altLang="zh-CN" b="1" kern="0" dirty="0">
              <a:solidFill>
                <a:srgbClr val="FF0000"/>
              </a:solidFill>
              <a:cs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其他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5" y="1688703"/>
            <a:ext cx="16046920" cy="4144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0070C0"/>
                </a:solidFill>
                <a:cs typeface="+mn-ea"/>
                <a:sym typeface="+mn-lt"/>
              </a:rPr>
              <a:t>列表和算术运算符</a:t>
            </a:r>
            <a:endParaRPr lang="en-US" altLang="zh-CN" b="1" kern="0" dirty="0">
              <a:solidFill>
                <a:srgbClr val="0070C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列表进行算术运算符运算</a:t>
            </a:r>
            <a:endParaRPr lang="zh-CN" altLang="en-US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ls = [1, 2, 3]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ls += [4, 5]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print(ls) -&gt; [1, 2, 3, 4, 5]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65867" y="7161311"/>
            <a:ext cx="5711820" cy="2482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fr-FR" altLang="zh-CN" b="1" kern="0" dirty="0">
                <a:solidFill>
                  <a:srgbClr val="FF0000"/>
                </a:solidFill>
                <a:cs typeface="+mn-ea"/>
              </a:rPr>
              <a:t>ls = [1, 2, 3]</a:t>
            </a:r>
            <a:endParaRPr lang="fr-FR" altLang="zh-CN" b="1" kern="0" dirty="0">
              <a:solidFill>
                <a:srgbClr val="FF0000"/>
              </a:solidFill>
              <a:cs typeface="+mn-ea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fr-FR" altLang="zh-CN" b="1" kern="0" dirty="0">
                <a:solidFill>
                  <a:srgbClr val="FF0000"/>
                </a:solidFill>
                <a:cs typeface="+mn-ea"/>
              </a:rPr>
              <a:t>ls *= 2</a:t>
            </a:r>
            <a:endParaRPr lang="fr-FR" altLang="zh-CN" b="1" kern="0" dirty="0">
              <a:solidFill>
                <a:srgbClr val="FF0000"/>
              </a:solidFill>
              <a:cs typeface="+mn-ea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fr-FR" altLang="zh-CN" b="1" kern="0" dirty="0">
                <a:solidFill>
                  <a:srgbClr val="FF0000"/>
                </a:solidFill>
                <a:cs typeface="+mn-ea"/>
              </a:rPr>
              <a:t>print(ls) -&gt; [1, 2, 3, 1, 2, 3]</a:t>
            </a:r>
            <a:endParaRPr lang="fr-FR" altLang="zh-CN" b="1" kern="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71992" y="6153199"/>
            <a:ext cx="5743880" cy="1651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ls = [1, 2] + ["a", "b"]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print(ls) -&gt; [1, 2, "a", "b"]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5" grpId="0" build="p"/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流程控制语句概述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5" y="1688703"/>
            <a:ext cx="16046920" cy="66414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noProof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在我们之前学习到的知识中，</a:t>
            </a:r>
            <a:r>
              <a:rPr lang="en-US" altLang="zh-CN" b="1" kern="0" noProof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Python</a:t>
            </a:r>
            <a:r>
              <a:rPr lang="zh-CN" altLang="en-US" b="1" kern="0" noProof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程序执行的时候，会自上而下，依次执行每一条语句，既不会跳过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某一条语句不执行，也不会将某一行语句重复执行两次，更不会颠倒上下行语句的顺序。这种执行方式称为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顺序执行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。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ln>
                <a:noFill/>
              </a:ln>
              <a:solidFill>
                <a:srgbClr val="F0F0F0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实际上，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Python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中拥有一些语法，允许我们打破这种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rgbClr val="F0F0F0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顺序执行的逻辑，实现跳过某条语句，重复执行某条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语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句等操作。它们是一些语句结构的语法，被称为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流程</a:t>
            </a:r>
            <a:r>
              <a:rPr lang="zh-CN" altLang="en-US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控制语句</a:t>
            </a: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。</a:t>
            </a:r>
            <a:endParaRPr lang="zh-CN" altLang="en-US" b="1" kern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" name="Picture 6" descr="图片：电脑 卡通拟人电脑 矢量素材_08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6"/>
          <a:stretch>
            <a:fillRect/>
          </a:stretch>
        </p:blipFill>
        <p:spPr bwMode="auto">
          <a:xfrm>
            <a:off x="12241931" y="5007528"/>
            <a:ext cx="5334000" cy="415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条件语句</a:t>
            </a:r>
            <a:r>
              <a:rPr lang="en-US" altLang="zh-CN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if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5" y="1688703"/>
            <a:ext cx="16046920" cy="7472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noProof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if</a:t>
            </a:r>
            <a:r>
              <a:rPr lang="zh-CN" altLang="en-US" b="1" kern="0" noProof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语句表示</a:t>
            </a:r>
            <a:r>
              <a:rPr lang="zh-CN" altLang="en-US" b="1" kern="0" noProof="0" dirty="0">
                <a:solidFill>
                  <a:srgbClr val="FF0000"/>
                </a:solidFill>
                <a:cs typeface="+mn-ea"/>
                <a:sym typeface="+mn-lt"/>
              </a:rPr>
              <a:t>逻辑假设</a:t>
            </a:r>
            <a:r>
              <a:rPr lang="zh-CN" altLang="en-US" b="1" kern="0" noProof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，其语言逻辑是</a:t>
            </a:r>
            <a:r>
              <a:rPr lang="zh-CN" altLang="en-US" b="1" kern="0" noProof="0" dirty="0">
                <a:solidFill>
                  <a:srgbClr val="FF0000"/>
                </a:solidFill>
                <a:cs typeface="+mn-ea"/>
                <a:sym typeface="+mn-lt"/>
              </a:rPr>
              <a:t>如果</a:t>
            </a:r>
            <a:r>
              <a:rPr lang="en-US" altLang="zh-CN" b="1" kern="0" noProof="0" dirty="0">
                <a:solidFill>
                  <a:srgbClr val="FF0000"/>
                </a:solidFill>
                <a:cs typeface="+mn-ea"/>
                <a:sym typeface="+mn-lt"/>
              </a:rPr>
              <a:t>…</a:t>
            </a:r>
            <a:r>
              <a:rPr lang="zh-CN" altLang="en-US" b="1" kern="0" noProof="0" dirty="0">
                <a:solidFill>
                  <a:srgbClr val="FF0000"/>
                </a:solidFill>
                <a:cs typeface="+mn-ea"/>
                <a:sym typeface="+mn-lt"/>
              </a:rPr>
              <a:t>那么</a:t>
            </a:r>
            <a:r>
              <a:rPr lang="en-US" altLang="zh-CN" b="1" kern="0" noProof="0" dirty="0">
                <a:solidFill>
                  <a:srgbClr val="FF0000"/>
                </a:solidFill>
                <a:cs typeface="+mn-ea"/>
                <a:sym typeface="+mn-lt"/>
              </a:rPr>
              <a:t>…</a:t>
            </a:r>
            <a:endParaRPr lang="en-US" altLang="zh-CN" b="1" kern="0" noProof="0" dirty="0">
              <a:solidFill>
                <a:srgbClr val="FF0000"/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+mn-ea"/>
                <a:sym typeface="+mn-lt"/>
              </a:rPr>
              <a:t>语句结构</a:t>
            </a:r>
            <a:r>
              <a:rPr lang="zh-CN" altLang="en-US" b="1" kern="0" noProof="0" dirty="0">
                <a:ln>
                  <a:noFill/>
                </a:ln>
                <a:solidFill>
                  <a:srgbClr val="F0F0F0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为</a:t>
            </a:r>
            <a:r>
              <a:rPr lang="en-US" altLang="zh-CN" b="1" kern="0" noProof="0" dirty="0">
                <a:ln>
                  <a:noFill/>
                </a:ln>
                <a:solidFill>
                  <a:srgbClr val="F0F0F0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:</a:t>
            </a:r>
            <a:endParaRPr lang="en-US" altLang="zh-CN" b="1" kern="0" noProof="0" dirty="0">
              <a:ln>
                <a:noFill/>
              </a:ln>
              <a:solidFill>
                <a:srgbClr val="F0F0F0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noProof="0" dirty="0">
                <a:solidFill>
                  <a:srgbClr val="FF0000"/>
                </a:solidFill>
                <a:cs typeface="+mn-ea"/>
                <a:sym typeface="+mn-lt"/>
              </a:rPr>
              <a:t>if </a:t>
            </a:r>
            <a:r>
              <a:rPr lang="zh-CN" altLang="en-US" b="1" kern="0" noProof="0" dirty="0">
                <a:solidFill>
                  <a:srgbClr val="FF0000"/>
                </a:solidFill>
                <a:cs typeface="+mn-ea"/>
                <a:sym typeface="+mn-lt"/>
              </a:rPr>
              <a:t>表达式</a:t>
            </a:r>
            <a:r>
              <a:rPr lang="en-US" altLang="zh-CN" b="1" kern="0" noProof="0" dirty="0">
                <a:solidFill>
                  <a:srgbClr val="FF0000"/>
                </a:solidFill>
                <a:cs typeface="+mn-ea"/>
                <a:sym typeface="+mn-lt"/>
              </a:rPr>
              <a:t>1:</a:t>
            </a:r>
            <a:endParaRPr lang="en-US" altLang="zh-CN" b="1" kern="0" noProof="0" dirty="0">
              <a:solidFill>
                <a:srgbClr val="FF0000"/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	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语句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00B0F0"/>
                </a:solidFill>
                <a:cs typeface="+mn-ea"/>
                <a:sym typeface="+mn-lt"/>
              </a:rPr>
              <a:t>执行逻辑</a:t>
            </a:r>
            <a:r>
              <a:rPr lang="zh-CN" altLang="en-US" b="1" kern="0" dirty="0">
                <a:cs typeface="+mn-ea"/>
                <a:sym typeface="+mn-lt"/>
              </a:rPr>
              <a:t>是</a:t>
            </a:r>
            <a:r>
              <a:rPr lang="en-US" altLang="zh-CN" b="1" kern="0" dirty="0">
                <a:cs typeface="+mn-ea"/>
                <a:sym typeface="+mn-lt"/>
              </a:rPr>
              <a:t>:</a:t>
            </a:r>
            <a:endParaRPr lang="en-US" altLang="zh-CN" b="1" kern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当程序执行到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if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语句，首先判断表达式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，如果表达式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为真，执行语句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，否则，就不执行语句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。无论语句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是否执行，都不影响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if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语句后面的语句正常执行。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54099" y="1544687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之前的语句</a:t>
            </a:r>
            <a:endParaRPr lang="zh-CN" altLang="en-US" dirty="0"/>
          </a:p>
        </p:txBody>
      </p:sp>
      <p:sp>
        <p:nvSpPr>
          <p:cNvPr id="3" name="箭头: 下 2"/>
          <p:cNvSpPr/>
          <p:nvPr/>
        </p:nvSpPr>
        <p:spPr>
          <a:xfrm>
            <a:off x="14978235" y="2785221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13262900" y="3737723"/>
            <a:ext cx="3718701" cy="16953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表达式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箭头: 下 7"/>
          <p:cNvSpPr/>
          <p:nvPr/>
        </p:nvSpPr>
        <p:spPr>
          <a:xfrm>
            <a:off x="14978235" y="5593533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114139" y="5701545"/>
            <a:ext cx="8640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</a:t>
            </a:r>
            <a:endParaRPr lang="zh-CN" altLang="en-US" dirty="0"/>
          </a:p>
        </p:txBody>
      </p:sp>
      <p:sp>
        <p:nvSpPr>
          <p:cNvPr id="7" name="矩形: 圆角 6"/>
          <p:cNvSpPr/>
          <p:nvPr/>
        </p:nvSpPr>
        <p:spPr>
          <a:xfrm>
            <a:off x="14042890" y="6529637"/>
            <a:ext cx="2158719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语句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箭头: 下 10"/>
          <p:cNvSpPr/>
          <p:nvPr/>
        </p:nvSpPr>
        <p:spPr>
          <a:xfrm>
            <a:off x="14978235" y="7698163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790101" y="8637471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之后的语句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7318494" y="4497015"/>
            <a:ext cx="162020" cy="468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/>
          <p:cNvSpPr/>
          <p:nvPr/>
        </p:nvSpPr>
        <p:spPr>
          <a:xfrm rot="5400000">
            <a:off x="16938752" y="8720844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5400000">
            <a:off x="17208782" y="4371004"/>
            <a:ext cx="144015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6416693" y="5413513"/>
            <a:ext cx="8640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14002892" y="2876835"/>
            <a:ext cx="8640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" grpId="0" animBg="1"/>
      <p:bldP spid="3" grpId="0" animBg="1"/>
      <p:bldP spid="4" grpId="0" animBg="1"/>
      <p:bldP spid="8" grpId="0" animBg="1"/>
      <p:bldP spid="5" grpId="0" animBg="1"/>
      <p:bldP spid="7" grpId="0" animBg="1"/>
      <p:bldP spid="11" grpId="0" animBg="1"/>
      <p:bldP spid="12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条件语句</a:t>
            </a:r>
            <a:r>
              <a:rPr lang="en-US" altLang="zh-CN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if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5" y="1688703"/>
            <a:ext cx="12171345" cy="66414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布尔变量用于表示关系表达式、逻辑表达式、身份表达式或成员表达式的运算结果是真或是假。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真为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True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假为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False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。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但在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if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语句的判断条件中，任何的变量的值，或者常量，都可以作为判断条件。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判断的依据是，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除了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0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、空字符串和空列表、空元组、空字典为假以外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所有的值都是真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。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54099" y="1544687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之前的语句</a:t>
            </a:r>
            <a:endParaRPr lang="zh-CN" altLang="en-US" dirty="0"/>
          </a:p>
        </p:txBody>
      </p:sp>
      <p:sp>
        <p:nvSpPr>
          <p:cNvPr id="3" name="箭头: 下 2"/>
          <p:cNvSpPr/>
          <p:nvPr/>
        </p:nvSpPr>
        <p:spPr>
          <a:xfrm>
            <a:off x="14978235" y="2785221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13262900" y="3737723"/>
            <a:ext cx="3718701" cy="16953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表达式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箭头: 下 7"/>
          <p:cNvSpPr/>
          <p:nvPr/>
        </p:nvSpPr>
        <p:spPr>
          <a:xfrm>
            <a:off x="14978235" y="5593533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114139" y="5701545"/>
            <a:ext cx="8640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</a:t>
            </a:r>
            <a:endParaRPr lang="zh-CN" altLang="en-US" dirty="0"/>
          </a:p>
        </p:txBody>
      </p:sp>
      <p:sp>
        <p:nvSpPr>
          <p:cNvPr id="7" name="矩形: 圆角 6"/>
          <p:cNvSpPr/>
          <p:nvPr/>
        </p:nvSpPr>
        <p:spPr>
          <a:xfrm>
            <a:off x="14042890" y="6529637"/>
            <a:ext cx="2158719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语句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箭头: 下 10"/>
          <p:cNvSpPr/>
          <p:nvPr/>
        </p:nvSpPr>
        <p:spPr>
          <a:xfrm>
            <a:off x="14978235" y="7698163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790101" y="8637471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之后的语句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7318494" y="4497015"/>
            <a:ext cx="162020" cy="468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/>
          <p:cNvSpPr/>
          <p:nvPr/>
        </p:nvSpPr>
        <p:spPr>
          <a:xfrm rot="5400000">
            <a:off x="16938752" y="8720844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5400000">
            <a:off x="17208782" y="4371004"/>
            <a:ext cx="144015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6416693" y="5413513"/>
            <a:ext cx="8640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14002892" y="2876835"/>
            <a:ext cx="8640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条件语句</a:t>
            </a:r>
            <a:r>
              <a:rPr lang="en-US" altLang="zh-CN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if…else…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6" y="1688703"/>
            <a:ext cx="10502304" cy="74686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if…else…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语句是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if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语句的延申语句，其语言逻辑是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如果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…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那么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…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否则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…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00B0F0"/>
                </a:solidFill>
                <a:cs typeface="+mn-ea"/>
                <a:sym typeface="+mn-lt"/>
              </a:rPr>
              <a:t>语句结构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为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: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if 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表达式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1: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	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语句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else: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	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语句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69323" y="3904516"/>
            <a:ext cx="10502304" cy="58066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00B0F0"/>
                </a:solidFill>
                <a:cs typeface="+mn-ea"/>
                <a:sym typeface="+mn-lt"/>
              </a:rPr>
              <a:t>执行逻辑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是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: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当程序执行到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if…else…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语句，首先判断表达式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，如果表达式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为真，执行语句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，不执行语句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2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；如果表达式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为假，不执行语句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，执行语句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2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。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无论执行语句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还是语句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2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，都不影响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if…else…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结构之后的语句执行。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8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条件语句</a:t>
            </a:r>
            <a:r>
              <a:rPr lang="en-US" altLang="zh-CN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if…else…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2619" y="1400671"/>
            <a:ext cx="10502304" cy="58066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00B0F0"/>
                </a:solidFill>
                <a:cs typeface="+mn-ea"/>
                <a:sym typeface="+mn-lt"/>
              </a:rPr>
              <a:t>执行逻辑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是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: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当程序执行到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if…else…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语句，首先判断表达式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，如果表达式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为真，执行语句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，不执行语句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2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；如果表达式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为假，不执行语句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，执行语句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2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。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无论执行语句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还是语句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2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，都不影响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if…else…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结构之后的语句执行。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29967" y="1472679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之前的语句</a:t>
            </a:r>
            <a:endParaRPr lang="zh-CN" altLang="en-US" dirty="0"/>
          </a:p>
        </p:txBody>
      </p:sp>
      <p:sp>
        <p:nvSpPr>
          <p:cNvPr id="6" name="箭头: 下 5"/>
          <p:cNvSpPr/>
          <p:nvPr/>
        </p:nvSpPr>
        <p:spPr>
          <a:xfrm>
            <a:off x="12754103" y="2713213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>
            <a:off x="11038768" y="3665715"/>
            <a:ext cx="3718701" cy="16953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表达式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箭头: 下 7"/>
          <p:cNvSpPr/>
          <p:nvPr/>
        </p:nvSpPr>
        <p:spPr>
          <a:xfrm>
            <a:off x="12754103" y="5521525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890007" y="5629537"/>
            <a:ext cx="8640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</a:t>
            </a:r>
            <a:endParaRPr lang="zh-CN" altLang="en-US" dirty="0"/>
          </a:p>
        </p:txBody>
      </p:sp>
      <p:sp>
        <p:nvSpPr>
          <p:cNvPr id="11" name="矩形: 圆角 10"/>
          <p:cNvSpPr/>
          <p:nvPr/>
        </p:nvSpPr>
        <p:spPr>
          <a:xfrm>
            <a:off x="11818758" y="6457629"/>
            <a:ext cx="2158719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语句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箭头: 下 11"/>
          <p:cNvSpPr/>
          <p:nvPr/>
        </p:nvSpPr>
        <p:spPr>
          <a:xfrm>
            <a:off x="12754103" y="7626155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565969" y="8565463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之后的语句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6202371" y="7465742"/>
            <a:ext cx="140682" cy="163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/>
          <p:cNvSpPr/>
          <p:nvPr/>
        </p:nvSpPr>
        <p:spPr>
          <a:xfrm rot="5400000">
            <a:off x="15248088" y="8115366"/>
            <a:ext cx="309467" cy="18804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5400000">
            <a:off x="15514106" y="3769540"/>
            <a:ext cx="176810" cy="148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4192561" y="5341505"/>
            <a:ext cx="8640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11778760" y="2804827"/>
            <a:ext cx="8640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19" name="箭头: 下 18"/>
          <p:cNvSpPr/>
          <p:nvPr/>
        </p:nvSpPr>
        <p:spPr>
          <a:xfrm>
            <a:off x="16121760" y="4425009"/>
            <a:ext cx="288032" cy="1888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/>
          <p:cNvSpPr/>
          <p:nvPr/>
        </p:nvSpPr>
        <p:spPr>
          <a:xfrm>
            <a:off x="15123010" y="6401104"/>
            <a:ext cx="2158719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语句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课程概述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箭头: 右 1"/>
          <p:cNvSpPr/>
          <p:nvPr/>
        </p:nvSpPr>
        <p:spPr>
          <a:xfrm>
            <a:off x="1156185" y="2281887"/>
            <a:ext cx="7344816" cy="129614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变量与常量</a:t>
            </a:r>
            <a:endParaRPr lang="zh-CN" altLang="en-US" b="1" dirty="0"/>
          </a:p>
        </p:txBody>
      </p:sp>
      <p:sp>
        <p:nvSpPr>
          <p:cNvPr id="5" name="箭头: 右 4"/>
          <p:cNvSpPr/>
          <p:nvPr/>
        </p:nvSpPr>
        <p:spPr>
          <a:xfrm>
            <a:off x="1156447" y="3956367"/>
            <a:ext cx="7344816" cy="129614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运算符与表达式</a:t>
            </a:r>
            <a:endParaRPr lang="zh-CN" altLang="en-US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1" y="1846351"/>
            <a:ext cx="12799602" cy="8471679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1156185" y="5630847"/>
            <a:ext cx="7344816" cy="129614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方便好用的</a:t>
            </a:r>
            <a:r>
              <a:rPr lang="en-US" altLang="zh-CN" b="1" dirty="0"/>
              <a:t>if</a:t>
            </a:r>
            <a:r>
              <a:rPr lang="zh-CN" altLang="en-US" b="1" dirty="0"/>
              <a:t>语句</a:t>
            </a:r>
            <a:endParaRPr lang="zh-CN" altLang="en-US" b="1" dirty="0"/>
          </a:p>
        </p:txBody>
      </p:sp>
      <p:sp>
        <p:nvSpPr>
          <p:cNvPr id="7" name="箭头: 右 6"/>
          <p:cNvSpPr/>
          <p:nvPr/>
        </p:nvSpPr>
        <p:spPr>
          <a:xfrm>
            <a:off x="1113654" y="7305327"/>
            <a:ext cx="7344816" cy="129614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循环语句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条件语句</a:t>
            </a:r>
            <a:r>
              <a:rPr lang="en-US" altLang="zh-CN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if…</a:t>
            </a:r>
            <a:r>
              <a:rPr lang="en-US" altLang="zh-CN" sz="54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elif</a:t>
            </a:r>
            <a:r>
              <a:rPr lang="en-US" altLang="zh-CN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…</a:t>
            </a:r>
            <a:r>
              <a:rPr lang="en-US" altLang="zh-CN" sz="54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elif</a:t>
            </a:r>
            <a:r>
              <a:rPr lang="en-US" altLang="zh-CN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…else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9547" y="1137922"/>
            <a:ext cx="16622983" cy="9130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if…</a:t>
            </a:r>
            <a:r>
              <a:rPr lang="en-US" altLang="zh-CN" b="1" kern="0" dirty="0" err="1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elif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…else…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语句也是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if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语句的延申语句，其语言逻辑是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如果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…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那么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…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否则如果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…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那么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…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否则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…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sz="3200" b="1" kern="0" dirty="0">
                <a:solidFill>
                  <a:srgbClr val="00B0F0"/>
                </a:solidFill>
                <a:cs typeface="+mn-ea"/>
                <a:sym typeface="+mn-lt"/>
              </a:rPr>
              <a:t>语句结构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为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:</a:t>
            </a:r>
            <a:endParaRPr lang="en-US" altLang="zh-CN" sz="3200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sz="3200" b="1" kern="0" dirty="0">
                <a:solidFill>
                  <a:srgbClr val="FF0000"/>
                </a:solidFill>
                <a:cs typeface="+mn-ea"/>
                <a:sym typeface="+mn-lt"/>
              </a:rPr>
              <a:t>i</a:t>
            </a:r>
            <a:r>
              <a:rPr lang="en-US" altLang="zh-CN" sz="3200" b="1" kern="0">
                <a:solidFill>
                  <a:srgbClr val="FF0000"/>
                </a:solidFill>
                <a:cs typeface="+mn-ea"/>
                <a:sym typeface="+mn-lt"/>
              </a:rPr>
              <a:t>f </a:t>
            </a:r>
            <a:r>
              <a:rPr lang="zh-CN" altLang="en-US" sz="3200" b="1" kern="0" dirty="0">
                <a:solidFill>
                  <a:srgbClr val="FF0000"/>
                </a:solidFill>
                <a:cs typeface="+mn-ea"/>
                <a:sym typeface="+mn-lt"/>
              </a:rPr>
              <a:t>表达式</a:t>
            </a:r>
            <a:r>
              <a:rPr lang="en-US" altLang="zh-CN" sz="3200" b="1" kern="0" dirty="0">
                <a:solidFill>
                  <a:srgbClr val="FF0000"/>
                </a:solidFill>
                <a:cs typeface="+mn-ea"/>
                <a:sym typeface="+mn-lt"/>
              </a:rPr>
              <a:t>1:</a:t>
            </a:r>
            <a:endParaRPr lang="en-US" altLang="zh-CN" sz="3200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sz="3200" b="1" kern="0" dirty="0">
                <a:solidFill>
                  <a:srgbClr val="FF0000"/>
                </a:solidFill>
                <a:cs typeface="+mn-ea"/>
                <a:sym typeface="+mn-lt"/>
              </a:rPr>
              <a:t>	</a:t>
            </a:r>
            <a:r>
              <a:rPr lang="zh-CN" altLang="en-US" sz="3200" b="1" kern="0" dirty="0">
                <a:solidFill>
                  <a:srgbClr val="FF0000"/>
                </a:solidFill>
                <a:cs typeface="+mn-ea"/>
                <a:sym typeface="+mn-lt"/>
              </a:rPr>
              <a:t>语句</a:t>
            </a:r>
            <a:r>
              <a:rPr lang="en-US" altLang="zh-CN" sz="3200" b="1" kern="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lang="en-US" altLang="zh-CN" sz="3200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sz="3200" b="1" kern="0" dirty="0" err="1">
                <a:solidFill>
                  <a:srgbClr val="FF0000"/>
                </a:solidFill>
                <a:cs typeface="+mn-ea"/>
                <a:sym typeface="+mn-lt"/>
              </a:rPr>
              <a:t>elif</a:t>
            </a:r>
            <a:r>
              <a:rPr lang="en-US" altLang="zh-CN" sz="3200" b="1" kern="0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lang="zh-CN" altLang="en-US" sz="3200" b="1" kern="0" dirty="0">
                <a:solidFill>
                  <a:srgbClr val="FF0000"/>
                </a:solidFill>
                <a:cs typeface="+mn-ea"/>
                <a:sym typeface="+mn-lt"/>
              </a:rPr>
              <a:t>表达式</a:t>
            </a:r>
            <a:r>
              <a:rPr lang="en-US" altLang="zh-CN" sz="3200" b="1" kern="0" dirty="0">
                <a:solidFill>
                  <a:srgbClr val="FF0000"/>
                </a:solidFill>
                <a:cs typeface="+mn-ea"/>
                <a:sym typeface="+mn-lt"/>
              </a:rPr>
              <a:t>2:</a:t>
            </a:r>
            <a:endParaRPr lang="en-US" altLang="zh-CN" sz="3200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sz="3200" b="1" kern="0" dirty="0">
                <a:solidFill>
                  <a:srgbClr val="FF0000"/>
                </a:solidFill>
                <a:cs typeface="+mn-ea"/>
                <a:sym typeface="+mn-lt"/>
              </a:rPr>
              <a:t>	</a:t>
            </a:r>
            <a:r>
              <a:rPr lang="zh-CN" altLang="en-US" sz="3200" b="1" kern="0" dirty="0">
                <a:solidFill>
                  <a:srgbClr val="FF0000"/>
                </a:solidFill>
                <a:cs typeface="+mn-ea"/>
                <a:sym typeface="+mn-lt"/>
              </a:rPr>
              <a:t>语句</a:t>
            </a:r>
            <a:r>
              <a:rPr lang="en-US" altLang="zh-CN" sz="3200" b="1" kern="0" dirty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endParaRPr lang="en-US" altLang="zh-CN" sz="3200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sz="3200" b="1" kern="0" dirty="0" err="1">
                <a:solidFill>
                  <a:srgbClr val="FF0000"/>
                </a:solidFill>
                <a:cs typeface="+mn-ea"/>
                <a:sym typeface="+mn-lt"/>
              </a:rPr>
              <a:t>elif</a:t>
            </a:r>
            <a:r>
              <a:rPr lang="en-US" altLang="zh-CN" sz="3200" b="1" kern="0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lang="zh-CN" altLang="en-US" sz="3200" b="1" kern="0" dirty="0">
                <a:solidFill>
                  <a:srgbClr val="FF0000"/>
                </a:solidFill>
                <a:cs typeface="+mn-ea"/>
                <a:sym typeface="+mn-lt"/>
              </a:rPr>
              <a:t>表达式</a:t>
            </a:r>
            <a:r>
              <a:rPr lang="en-US" altLang="zh-CN" sz="3200" b="1" kern="0" dirty="0">
                <a:solidFill>
                  <a:srgbClr val="FF0000"/>
                </a:solidFill>
                <a:cs typeface="+mn-ea"/>
                <a:sym typeface="+mn-lt"/>
              </a:rPr>
              <a:t>3:</a:t>
            </a:r>
            <a:endParaRPr lang="en-US" altLang="zh-CN" sz="3200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sz="3200" b="1" kern="0" dirty="0">
                <a:solidFill>
                  <a:srgbClr val="FF0000"/>
                </a:solidFill>
                <a:cs typeface="+mn-ea"/>
                <a:sym typeface="+mn-lt"/>
              </a:rPr>
              <a:t>	</a:t>
            </a:r>
            <a:r>
              <a:rPr lang="zh-CN" altLang="en-US" sz="3200" b="1" kern="0" dirty="0">
                <a:solidFill>
                  <a:srgbClr val="FF0000"/>
                </a:solidFill>
                <a:cs typeface="+mn-ea"/>
                <a:sym typeface="+mn-lt"/>
              </a:rPr>
              <a:t>语句</a:t>
            </a:r>
            <a:r>
              <a:rPr lang="en-US" altLang="zh-CN" sz="3200" b="1" kern="0" dirty="0">
                <a:solidFill>
                  <a:srgbClr val="FF0000"/>
                </a:solidFill>
                <a:cs typeface="+mn-ea"/>
                <a:sym typeface="+mn-lt"/>
              </a:rPr>
              <a:t>3</a:t>
            </a:r>
            <a:endParaRPr lang="en-US" altLang="zh-CN" sz="3200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sz="3200" b="1" kern="0" dirty="0">
                <a:solidFill>
                  <a:srgbClr val="FF0000"/>
                </a:solidFill>
                <a:cs typeface="+mn-ea"/>
                <a:sym typeface="+mn-lt"/>
              </a:rPr>
              <a:t>else:</a:t>
            </a:r>
            <a:endParaRPr lang="en-US" altLang="zh-CN" sz="3200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sz="3200" b="1" kern="0" dirty="0">
                <a:solidFill>
                  <a:srgbClr val="FF0000"/>
                </a:solidFill>
                <a:cs typeface="+mn-ea"/>
                <a:sym typeface="+mn-lt"/>
              </a:rPr>
              <a:t>	</a:t>
            </a:r>
            <a:r>
              <a:rPr lang="zh-CN" altLang="en-US" sz="3200" b="1" kern="0" dirty="0">
                <a:solidFill>
                  <a:srgbClr val="FF0000"/>
                </a:solidFill>
                <a:cs typeface="+mn-ea"/>
                <a:sym typeface="+mn-lt"/>
              </a:rPr>
              <a:t>语句</a:t>
            </a:r>
            <a:r>
              <a:rPr lang="en-US" altLang="zh-CN" sz="3200" b="1" kern="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endParaRPr lang="en-US" altLang="zh-CN" sz="3200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09283" y="2241760"/>
            <a:ext cx="10502304" cy="73911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B0F0"/>
                </a:solidFill>
                <a:cs typeface="+mn-ea"/>
                <a:sym typeface="+mn-lt"/>
              </a:rPr>
              <a:t>执行逻辑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是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:</a:t>
            </a:r>
            <a:endParaRPr lang="en-US" altLang="zh-CN" sz="3200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首先计算表达式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，如果为真，仅执行语句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，跳过后面所有的语句，完成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if </a:t>
            </a:r>
            <a:r>
              <a:rPr lang="en-US" altLang="zh-CN" sz="3200" b="1" kern="0" dirty="0" err="1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elif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 else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的结构；如果表达式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为假，计算表达式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2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，如果为真，仅执行语句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2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，跳过所有的语句，完成结构。如果表达式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2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仍为假，计算表达式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3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，依次类推。如果所有表达式均为假，执行语句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X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。如果不需要，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else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结构可以不添加。</a:t>
            </a:r>
            <a:endParaRPr lang="en-US" altLang="zh-CN" sz="3200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sz="3200" b="1" kern="0" dirty="0">
                <a:solidFill>
                  <a:srgbClr val="00B0F0"/>
                </a:solidFill>
                <a:cs typeface="+mn-ea"/>
                <a:sym typeface="+mn-lt"/>
              </a:rPr>
              <a:t>注意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: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并不是表达式为真，对应的语句就会执行，假如所有表达式均为真，也只执行语句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。有一个语句执行，后面的语句全都跳过。</a:t>
            </a:r>
            <a:endParaRPr lang="en-US" altLang="zh-CN" sz="3200" b="1" kern="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循环语句</a:t>
            </a:r>
            <a:r>
              <a:rPr lang="en-US" altLang="zh-CN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while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6" y="1688703"/>
            <a:ext cx="10119118" cy="7575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while</a:t>
            </a:r>
            <a:r>
              <a:rPr lang="zh-CN" altLang="en-US" b="1" kern="0" noProof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语句表示</a:t>
            </a:r>
            <a:r>
              <a:rPr lang="zh-CN" altLang="en-US" b="1" kern="0" noProof="0" dirty="0">
                <a:solidFill>
                  <a:srgbClr val="FF0000"/>
                </a:solidFill>
                <a:cs typeface="+mn-ea"/>
                <a:sym typeface="+mn-lt"/>
              </a:rPr>
              <a:t>逻辑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循环</a:t>
            </a:r>
            <a:r>
              <a:rPr lang="zh-CN" altLang="en-US" b="1" kern="0" noProof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，它能够将同一段代码反复执行指定次数。</a:t>
            </a:r>
            <a:endParaRPr lang="en-US" altLang="zh-CN" b="1" kern="0" noProof="0" dirty="0">
              <a:solidFill>
                <a:srgbClr val="FF0000"/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kern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+mn-ea"/>
                <a:sym typeface="+mn-lt"/>
              </a:rPr>
              <a:t>语句结构</a:t>
            </a:r>
            <a:r>
              <a:rPr lang="zh-CN" altLang="en-US" sz="3200" b="1" kern="0" noProof="0" dirty="0">
                <a:ln>
                  <a:noFill/>
                </a:ln>
                <a:solidFill>
                  <a:srgbClr val="F0F0F0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为</a:t>
            </a:r>
            <a:r>
              <a:rPr lang="en-US" altLang="zh-CN" sz="3200" b="1" kern="0" noProof="0" dirty="0">
                <a:ln>
                  <a:noFill/>
                </a:ln>
                <a:solidFill>
                  <a:srgbClr val="F0F0F0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:</a:t>
            </a:r>
            <a:endParaRPr lang="en-US" altLang="zh-CN" sz="3200" b="1" kern="0" noProof="0" dirty="0">
              <a:ln>
                <a:noFill/>
              </a:ln>
              <a:solidFill>
                <a:srgbClr val="F0F0F0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kern="0" dirty="0">
                <a:solidFill>
                  <a:srgbClr val="FF0000"/>
                </a:solidFill>
                <a:cs typeface="+mn-ea"/>
                <a:sym typeface="+mn-lt"/>
              </a:rPr>
              <a:t>while</a:t>
            </a:r>
            <a:r>
              <a:rPr lang="en-US" altLang="zh-CN" sz="3200" b="1" kern="0" noProof="0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lang="zh-CN" altLang="en-US" sz="3200" b="1" kern="0" noProof="0" dirty="0">
                <a:solidFill>
                  <a:srgbClr val="FF0000"/>
                </a:solidFill>
                <a:cs typeface="+mn-ea"/>
                <a:sym typeface="+mn-lt"/>
              </a:rPr>
              <a:t>表达式</a:t>
            </a:r>
            <a:r>
              <a:rPr lang="en-US" altLang="zh-CN" sz="3200" b="1" kern="0" noProof="0" dirty="0">
                <a:solidFill>
                  <a:srgbClr val="FF0000"/>
                </a:solidFill>
                <a:cs typeface="+mn-ea"/>
                <a:sym typeface="+mn-lt"/>
              </a:rPr>
              <a:t>1:</a:t>
            </a:r>
            <a:endParaRPr lang="en-US" altLang="zh-CN" sz="3200" b="1" kern="0" noProof="0" dirty="0">
              <a:solidFill>
                <a:srgbClr val="FF0000"/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kern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	</a:t>
            </a:r>
            <a:r>
              <a:rPr lang="zh-CN" altLang="en-US" sz="3200" b="1" kern="0" dirty="0">
                <a:solidFill>
                  <a:srgbClr val="FF0000"/>
                </a:solidFill>
                <a:cs typeface="+mn-ea"/>
                <a:sym typeface="+mn-lt"/>
              </a:rPr>
              <a:t>语句</a:t>
            </a:r>
            <a:r>
              <a:rPr lang="en-US" altLang="zh-CN" sz="3200" b="1" kern="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lang="en-US" altLang="zh-CN" sz="3200" b="1" kern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B0F0"/>
                </a:solidFill>
                <a:cs typeface="+mn-ea"/>
                <a:sym typeface="+mn-lt"/>
              </a:rPr>
              <a:t>执行逻辑</a:t>
            </a:r>
            <a:r>
              <a:rPr lang="zh-CN" altLang="en-US" sz="3200" b="1" kern="0" dirty="0">
                <a:cs typeface="+mn-ea"/>
                <a:sym typeface="+mn-lt"/>
              </a:rPr>
              <a:t>是</a:t>
            </a:r>
            <a:r>
              <a:rPr lang="en-US" altLang="zh-CN" sz="3200" b="1" kern="0" dirty="0">
                <a:cs typeface="+mn-ea"/>
                <a:sym typeface="+mn-lt"/>
              </a:rPr>
              <a:t>:</a:t>
            </a:r>
            <a:endParaRPr lang="en-US" altLang="zh-CN" sz="3200" b="1" kern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当程序执行到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while1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语句，首先判断表达式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，如果表达式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为真，执行语句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，然后再判断表达式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，如果仍然为真，再次执行语句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，然后再次判断表达式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，知道表达式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为假，就结束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while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循环结构。</a:t>
            </a:r>
            <a:endParaRPr lang="en-US" altLang="zh-CN" sz="3200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54099" y="1544687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之前的语句</a:t>
            </a:r>
            <a:endParaRPr lang="zh-CN" altLang="en-US" dirty="0"/>
          </a:p>
        </p:txBody>
      </p:sp>
      <p:sp>
        <p:nvSpPr>
          <p:cNvPr id="3" name="箭头: 下 2"/>
          <p:cNvSpPr/>
          <p:nvPr/>
        </p:nvSpPr>
        <p:spPr>
          <a:xfrm>
            <a:off x="14978235" y="2785221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13262900" y="3737723"/>
            <a:ext cx="3718701" cy="16953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表达式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箭头: 下 7"/>
          <p:cNvSpPr/>
          <p:nvPr/>
        </p:nvSpPr>
        <p:spPr>
          <a:xfrm>
            <a:off x="14978235" y="5593533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114139" y="5701545"/>
            <a:ext cx="8640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</a:t>
            </a:r>
            <a:endParaRPr lang="zh-CN" altLang="en-US" dirty="0"/>
          </a:p>
        </p:txBody>
      </p:sp>
      <p:sp>
        <p:nvSpPr>
          <p:cNvPr id="7" name="矩形: 圆角 6"/>
          <p:cNvSpPr/>
          <p:nvPr/>
        </p:nvSpPr>
        <p:spPr>
          <a:xfrm>
            <a:off x="14042890" y="6529637"/>
            <a:ext cx="2158719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语句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790101" y="8637471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之后的语句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7318494" y="4497015"/>
            <a:ext cx="162020" cy="468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/>
          <p:cNvSpPr/>
          <p:nvPr/>
        </p:nvSpPr>
        <p:spPr>
          <a:xfrm rot="5400000">
            <a:off x="16938752" y="8720844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5400000">
            <a:off x="17208782" y="4371004"/>
            <a:ext cx="144015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6416693" y="5413513"/>
            <a:ext cx="8640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13166474" y="2821225"/>
            <a:ext cx="1752832" cy="844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while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 rot="5400000">
            <a:off x="13045793" y="6272571"/>
            <a:ext cx="170508" cy="160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320366" y="4641033"/>
            <a:ext cx="162020" cy="252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/>
          <p:cNvSpPr/>
          <p:nvPr/>
        </p:nvSpPr>
        <p:spPr>
          <a:xfrm rot="16200000">
            <a:off x="12574096" y="4189377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" grpId="0" animBg="1"/>
      <p:bldP spid="3" grpId="0" animBg="1"/>
      <p:bldP spid="4" grpId="0" animBg="1"/>
      <p:bldP spid="8" grpId="0" animBg="1"/>
      <p:bldP spid="5" grpId="0" animBg="1"/>
      <p:bldP spid="7" grpId="0" animBg="1"/>
      <p:bldP spid="12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18" grpId="0" animBg="1"/>
      <p:bldP spid="22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循环语句</a:t>
            </a:r>
            <a:r>
              <a:rPr lang="en-US" altLang="zh-CN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while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6" y="1688703"/>
            <a:ext cx="10119118" cy="66414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while</a:t>
            </a:r>
            <a:r>
              <a:rPr lang="zh-CN" altLang="en-US" b="1" kern="0" noProof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语句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也可以像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if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语句一样，在表达式判断为假的时候，执行一次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else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操作</a:t>
            </a:r>
            <a:r>
              <a:rPr lang="zh-CN" altLang="en-US" b="1" kern="0" noProof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。</a:t>
            </a:r>
            <a:endParaRPr lang="en-US" altLang="zh-CN" b="1" kern="0" noProof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solidFill>
                <a:srgbClr val="FF0000"/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这时</a:t>
            </a:r>
            <a:r>
              <a:rPr lang="zh-CN" altLang="en-US" b="1" kern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+mn-ea"/>
                <a:sym typeface="+mn-lt"/>
              </a:rPr>
              <a:t>语句结构</a:t>
            </a:r>
            <a:r>
              <a:rPr lang="zh-CN" altLang="en-US" b="1" kern="0" noProof="0" dirty="0">
                <a:ln>
                  <a:noFill/>
                </a:ln>
                <a:solidFill>
                  <a:srgbClr val="F0F0F0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为</a:t>
            </a:r>
            <a:r>
              <a:rPr lang="en-US" altLang="zh-CN" b="1" kern="0" noProof="0" dirty="0">
                <a:ln>
                  <a:noFill/>
                </a:ln>
                <a:solidFill>
                  <a:srgbClr val="F0F0F0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:</a:t>
            </a:r>
            <a:endParaRPr lang="en-US" altLang="zh-CN" b="1" kern="0" noProof="0" dirty="0">
              <a:ln>
                <a:noFill/>
              </a:ln>
              <a:solidFill>
                <a:srgbClr val="F0F0F0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while</a:t>
            </a:r>
            <a:r>
              <a:rPr lang="en-US" altLang="zh-CN" b="1" kern="0" noProof="0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lang="zh-CN" altLang="en-US" b="1" kern="0" noProof="0" dirty="0">
                <a:solidFill>
                  <a:srgbClr val="FF0000"/>
                </a:solidFill>
                <a:cs typeface="+mn-ea"/>
                <a:sym typeface="+mn-lt"/>
              </a:rPr>
              <a:t>表达式</a:t>
            </a:r>
            <a:r>
              <a:rPr lang="en-US" altLang="zh-CN" b="1" kern="0" noProof="0" dirty="0">
                <a:solidFill>
                  <a:srgbClr val="FF0000"/>
                </a:solidFill>
                <a:cs typeface="+mn-ea"/>
                <a:sym typeface="+mn-lt"/>
              </a:rPr>
              <a:t>1:</a:t>
            </a:r>
            <a:endParaRPr lang="en-US" altLang="zh-CN" b="1" kern="0" noProof="0" dirty="0">
              <a:solidFill>
                <a:srgbClr val="FF0000"/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	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语句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else: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	</a:t>
            </a:r>
            <a:r>
              <a:rPr lang="zh-CN" altLang="en-US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语句</a:t>
            </a:r>
            <a:r>
              <a:rPr lang="en-US" altLang="zh-CN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lang="en-US" altLang="zh-CN" b="1" kern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898119" y="1688703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之前的语句</a:t>
            </a:r>
            <a:endParaRPr lang="zh-CN" altLang="en-US" dirty="0"/>
          </a:p>
        </p:txBody>
      </p:sp>
      <p:sp>
        <p:nvSpPr>
          <p:cNvPr id="3" name="箭头: 下 2"/>
          <p:cNvSpPr/>
          <p:nvPr/>
        </p:nvSpPr>
        <p:spPr>
          <a:xfrm>
            <a:off x="14122255" y="2929237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12406920" y="3881739"/>
            <a:ext cx="3718701" cy="16953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表达式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箭头: 下 7"/>
          <p:cNvSpPr/>
          <p:nvPr/>
        </p:nvSpPr>
        <p:spPr>
          <a:xfrm>
            <a:off x="14122255" y="5737549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3258159" y="5845561"/>
            <a:ext cx="8640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</a:t>
            </a:r>
            <a:endParaRPr lang="zh-CN" altLang="en-US" dirty="0"/>
          </a:p>
        </p:txBody>
      </p:sp>
      <p:sp>
        <p:nvSpPr>
          <p:cNvPr id="7" name="矩形: 圆角 6"/>
          <p:cNvSpPr/>
          <p:nvPr/>
        </p:nvSpPr>
        <p:spPr>
          <a:xfrm>
            <a:off x="13186910" y="6673653"/>
            <a:ext cx="2158719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语句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934121" y="8781487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之后的语句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6462514" y="4641031"/>
            <a:ext cx="162020" cy="468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/>
          <p:cNvSpPr/>
          <p:nvPr/>
        </p:nvSpPr>
        <p:spPr>
          <a:xfrm rot="5400000">
            <a:off x="16082772" y="8864860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5400000">
            <a:off x="16352802" y="4515020"/>
            <a:ext cx="144015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5560713" y="5557529"/>
            <a:ext cx="8640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12310494" y="2965241"/>
            <a:ext cx="1752832" cy="844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while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 rot="5400000">
            <a:off x="12189813" y="6416587"/>
            <a:ext cx="170508" cy="160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1464386" y="4785049"/>
            <a:ext cx="162020" cy="252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/>
          <p:cNvSpPr/>
          <p:nvPr/>
        </p:nvSpPr>
        <p:spPr>
          <a:xfrm rot="16200000">
            <a:off x="11718116" y="4333393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/>
          <p:cNvSpPr/>
          <p:nvPr/>
        </p:nvSpPr>
        <p:spPr>
          <a:xfrm>
            <a:off x="15453984" y="6684064"/>
            <a:ext cx="2158719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语句</a:t>
            </a:r>
            <a:r>
              <a:rPr lang="en-US" altLang="zh-CN" dirty="0"/>
              <a:t>2</a:t>
            </a:r>
            <a:endParaRPr lang="zh-CN" altLang="en-US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5596473" y="4136975"/>
          <a:ext cx="5316664" cy="5616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Image" r:id="rId1" imgW="3524250" imgH="3724275" progId="Photoshop.Image.13">
                  <p:embed/>
                </p:oleObj>
              </mc:Choice>
              <mc:Fallback>
                <p:oleObj name="Image" r:id="rId1" imgW="3524250" imgH="3724275" progId="Photoshop.Image.13">
                  <p:embed/>
                  <p:pic>
                    <p:nvPicPr>
                      <p:cNvPr id="0" name="对象 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96473" y="4136975"/>
                        <a:ext cx="5316664" cy="5616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6464925" y="6032137"/>
            <a:ext cx="34771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大潘老师小贴士</a:t>
            </a: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如果表达式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始终为真，则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while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循环将永远不会退出。不会退出的循环称为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死循环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3" grpId="0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关键字</a:t>
            </a:r>
            <a:r>
              <a:rPr lang="en-US" altLang="zh-CN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break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6" y="1688703"/>
            <a:ext cx="10119118" cy="69260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关键字又称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保留字</a:t>
            </a:r>
            <a:r>
              <a:rPr lang="zh-CN" altLang="en-US" b="1" kern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，是指编程语言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当中，拥有特殊含义的字符串。在为变量、函数、类、模块起名的时候，应当尽量回避关键字。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一般各种</a:t>
            </a:r>
            <a:r>
              <a:rPr lang="en-US" altLang="zh-CN" sz="3200" b="1" kern="0" dirty="0">
                <a:solidFill>
                  <a:srgbClr val="FF0000"/>
                </a:solidFill>
                <a:cs typeface="+mn-ea"/>
                <a:sym typeface="+mn-lt"/>
              </a:rPr>
              <a:t>IDE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(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集成式开发环境，例如</a:t>
            </a:r>
            <a:r>
              <a:rPr lang="en-US" altLang="zh-CN" sz="3200" b="1" kern="0" dirty="0" err="1">
                <a:solidFill>
                  <a:srgbClr val="FF0000"/>
                </a:solidFill>
                <a:cs typeface="+mn-ea"/>
                <a:sym typeface="+mn-lt"/>
              </a:rPr>
              <a:t>Pycharm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)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都会对关键字配有特殊的显示颜色。</a:t>
            </a:r>
            <a:endParaRPr lang="en-US" altLang="zh-CN" sz="3200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kern="0" dirty="0">
                <a:solidFill>
                  <a:srgbClr val="FF0000"/>
                </a:solidFill>
                <a:cs typeface="+mn-ea"/>
                <a:sym typeface="+mn-lt"/>
              </a:rPr>
              <a:t>break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关键字可以单独称为一条语句，当程序执行了</a:t>
            </a:r>
            <a:r>
              <a:rPr lang="en-US" altLang="zh-CN" sz="3200" b="1" kern="0" dirty="0">
                <a:solidFill>
                  <a:srgbClr val="FF0000"/>
                </a:solidFill>
                <a:cs typeface="+mn-ea"/>
                <a:sym typeface="+mn-lt"/>
              </a:rPr>
              <a:t>break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语句，会</a:t>
            </a:r>
            <a:r>
              <a:rPr lang="zh-CN" altLang="en-US" sz="3200" b="1" kern="0" dirty="0">
                <a:solidFill>
                  <a:srgbClr val="FF0000"/>
                </a:solidFill>
                <a:cs typeface="+mn-ea"/>
                <a:sym typeface="+mn-lt"/>
              </a:rPr>
              <a:t>结束当前循环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。</a:t>
            </a:r>
            <a:endParaRPr lang="en-US" altLang="zh-CN" sz="3200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54099" y="1544687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之前的语句</a:t>
            </a:r>
            <a:endParaRPr lang="zh-CN" altLang="en-US" dirty="0"/>
          </a:p>
        </p:txBody>
      </p:sp>
      <p:sp>
        <p:nvSpPr>
          <p:cNvPr id="3" name="箭头: 下 2"/>
          <p:cNvSpPr/>
          <p:nvPr/>
        </p:nvSpPr>
        <p:spPr>
          <a:xfrm>
            <a:off x="14978235" y="2785221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13262900" y="3737723"/>
            <a:ext cx="3718701" cy="16953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表达式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箭头: 下 7"/>
          <p:cNvSpPr/>
          <p:nvPr/>
        </p:nvSpPr>
        <p:spPr>
          <a:xfrm>
            <a:off x="14978235" y="5593533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114139" y="5701545"/>
            <a:ext cx="8640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</a:t>
            </a:r>
            <a:endParaRPr lang="zh-CN" altLang="en-US" dirty="0"/>
          </a:p>
        </p:txBody>
      </p:sp>
      <p:sp>
        <p:nvSpPr>
          <p:cNvPr id="7" name="矩形: 圆角 6"/>
          <p:cNvSpPr/>
          <p:nvPr/>
        </p:nvSpPr>
        <p:spPr>
          <a:xfrm>
            <a:off x="14042890" y="6529637"/>
            <a:ext cx="2158719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语句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790101" y="8637471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之后的语句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7318494" y="4497015"/>
            <a:ext cx="162020" cy="468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/>
          <p:cNvSpPr/>
          <p:nvPr/>
        </p:nvSpPr>
        <p:spPr>
          <a:xfrm rot="5400000">
            <a:off x="16938752" y="8720844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5400000">
            <a:off x="17208782" y="4371004"/>
            <a:ext cx="144015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6416693" y="5413513"/>
            <a:ext cx="8640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13166474" y="2821225"/>
            <a:ext cx="1752832" cy="844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while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 rot="5400000">
            <a:off x="13045793" y="6272571"/>
            <a:ext cx="170508" cy="160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320366" y="4641033"/>
            <a:ext cx="162020" cy="252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/>
          <p:cNvSpPr/>
          <p:nvPr/>
        </p:nvSpPr>
        <p:spPr>
          <a:xfrm rot="16200000">
            <a:off x="12574096" y="4189377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/>
          <p:cNvSpPr/>
          <p:nvPr/>
        </p:nvSpPr>
        <p:spPr>
          <a:xfrm>
            <a:off x="14978235" y="7689065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2839764" y="7662654"/>
            <a:ext cx="2080116" cy="849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break</a:t>
            </a:r>
            <a:endParaRPr lang="zh-CN" altLang="en-US" dirty="0"/>
          </a:p>
        </p:txBody>
      </p:sp>
      <p:sp>
        <p:nvSpPr>
          <p:cNvPr id="26" name="箭头: 下 25"/>
          <p:cNvSpPr/>
          <p:nvPr/>
        </p:nvSpPr>
        <p:spPr>
          <a:xfrm>
            <a:off x="15130635" y="5745933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4266539" y="5853945"/>
            <a:ext cx="8640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3" grpId="0" animBg="1"/>
      <p:bldP spid="25" grpId="0" animBg="1"/>
      <p:bldP spid="26" grpId="0" animBg="1"/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关键字</a:t>
            </a:r>
            <a:r>
              <a:rPr lang="en-US" altLang="zh-CN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continue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6" y="1688703"/>
            <a:ext cx="10119118" cy="7668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关键字又称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保留字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，是只编程语言当中，拥有特殊含义的字符串。在为变量、函数、类、模块起名的时候，应当尽量回避关键字。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一般各种</a:t>
            </a:r>
            <a:r>
              <a:rPr lang="en-US" altLang="zh-CN" sz="3200" b="1" kern="0" dirty="0">
                <a:solidFill>
                  <a:srgbClr val="FF0000"/>
                </a:solidFill>
                <a:cs typeface="+mn-ea"/>
                <a:sym typeface="+mn-lt"/>
              </a:rPr>
              <a:t>IDE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(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集成式开发环境，例如</a:t>
            </a:r>
            <a:r>
              <a:rPr lang="en-US" altLang="zh-CN" sz="3200" b="1" kern="0" dirty="0" err="1">
                <a:solidFill>
                  <a:srgbClr val="FF0000"/>
                </a:solidFill>
                <a:cs typeface="+mn-ea"/>
                <a:sym typeface="+mn-lt"/>
              </a:rPr>
              <a:t>Pycharm</a:t>
            </a:r>
            <a:r>
              <a:rPr lang="en-US" altLang="zh-CN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)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都会对关键字配有特殊的显示颜色。</a:t>
            </a:r>
            <a:endParaRPr lang="en-US" altLang="zh-CN" sz="3200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sz="3200" b="1" kern="0" dirty="0">
                <a:solidFill>
                  <a:srgbClr val="FF0000"/>
                </a:solidFill>
                <a:cs typeface="+mn-ea"/>
                <a:sym typeface="+mn-lt"/>
              </a:rPr>
              <a:t>continue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关键字可以单独称为一条语句，当程序执行了</a:t>
            </a:r>
            <a:r>
              <a:rPr lang="en-US" altLang="zh-CN" sz="3200" b="1" kern="0" dirty="0">
                <a:solidFill>
                  <a:srgbClr val="FF0000"/>
                </a:solidFill>
                <a:cs typeface="+mn-ea"/>
                <a:sym typeface="+mn-lt"/>
              </a:rPr>
              <a:t>continue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语句，会</a:t>
            </a:r>
            <a:r>
              <a:rPr lang="zh-CN" altLang="en-US" sz="3200" b="1" kern="0" dirty="0">
                <a:solidFill>
                  <a:srgbClr val="FF0000"/>
                </a:solidFill>
                <a:cs typeface="+mn-ea"/>
                <a:sym typeface="+mn-lt"/>
              </a:rPr>
              <a:t>结束当前一次循环，跳过</a:t>
            </a:r>
            <a:r>
              <a:rPr lang="en-US" altLang="zh-CN" sz="3200" b="1" kern="0" dirty="0">
                <a:solidFill>
                  <a:srgbClr val="FF0000"/>
                </a:solidFill>
                <a:cs typeface="+mn-ea"/>
                <a:sym typeface="+mn-lt"/>
              </a:rPr>
              <a:t>continue</a:t>
            </a:r>
            <a:r>
              <a:rPr lang="zh-CN" altLang="en-US" sz="3200" b="1" kern="0" dirty="0">
                <a:solidFill>
                  <a:srgbClr val="FF0000"/>
                </a:solidFill>
                <a:cs typeface="+mn-ea"/>
                <a:sym typeface="+mn-lt"/>
              </a:rPr>
              <a:t>后面的代码，返回表达式判断环节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</a:t>
            </a:r>
            <a:r>
              <a:rPr lang="zh-CN" altLang="en-US" sz="3200" b="1" kern="0" dirty="0">
                <a:solidFill>
                  <a:srgbClr val="FF0000"/>
                </a:solidFill>
                <a:cs typeface="+mn-ea"/>
                <a:sym typeface="+mn-lt"/>
              </a:rPr>
              <a:t>提前进入下一次循环</a:t>
            </a:r>
            <a:r>
              <a:rPr lang="zh-CN" altLang="en-US" sz="32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。</a:t>
            </a:r>
            <a:endParaRPr lang="en-US" altLang="zh-CN" sz="3200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54099" y="1544687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之前的语句</a:t>
            </a:r>
            <a:endParaRPr lang="zh-CN" altLang="en-US" dirty="0"/>
          </a:p>
        </p:txBody>
      </p:sp>
      <p:sp>
        <p:nvSpPr>
          <p:cNvPr id="3" name="箭头: 下 2"/>
          <p:cNvSpPr/>
          <p:nvPr/>
        </p:nvSpPr>
        <p:spPr>
          <a:xfrm>
            <a:off x="14978235" y="2785221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13262900" y="3737723"/>
            <a:ext cx="3718701" cy="16953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表达式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箭头: 下 7"/>
          <p:cNvSpPr/>
          <p:nvPr/>
        </p:nvSpPr>
        <p:spPr>
          <a:xfrm>
            <a:off x="14978235" y="5593533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114139" y="5701545"/>
            <a:ext cx="8640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</a:t>
            </a:r>
            <a:endParaRPr lang="zh-CN" altLang="en-US" dirty="0"/>
          </a:p>
        </p:txBody>
      </p:sp>
      <p:sp>
        <p:nvSpPr>
          <p:cNvPr id="7" name="矩形: 圆角 6"/>
          <p:cNvSpPr/>
          <p:nvPr/>
        </p:nvSpPr>
        <p:spPr>
          <a:xfrm>
            <a:off x="14042890" y="6529637"/>
            <a:ext cx="2158719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语句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790101" y="8637471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之后的语句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7318494" y="4497015"/>
            <a:ext cx="162020" cy="468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/>
          <p:cNvSpPr/>
          <p:nvPr/>
        </p:nvSpPr>
        <p:spPr>
          <a:xfrm rot="5400000">
            <a:off x="16938752" y="8720844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5400000">
            <a:off x="17208782" y="4371004"/>
            <a:ext cx="144015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6416693" y="5413513"/>
            <a:ext cx="86409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13166474" y="2821225"/>
            <a:ext cx="1752832" cy="844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while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 rot="5400000">
            <a:off x="13045793" y="6272571"/>
            <a:ext cx="170508" cy="160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320366" y="4641033"/>
            <a:ext cx="162020" cy="252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/>
          <p:cNvSpPr/>
          <p:nvPr/>
        </p:nvSpPr>
        <p:spPr>
          <a:xfrm rot="16200000">
            <a:off x="12574096" y="4189377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9289603" y="5704349"/>
            <a:ext cx="2857383" cy="849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continue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循环语句</a:t>
            </a:r>
            <a:r>
              <a:rPr lang="en-US" altLang="zh-CN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for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6" y="1688703"/>
            <a:ext cx="10119118" cy="4887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for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语句和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while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语句一样，也是实现循环逻辑的一种语法。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但是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Python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的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for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具有非常简单易用的格式特点；和各类数据结构结合使用时，能大大提升程序的开发和维护效率，特别推荐使用。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21512" name="Picture 8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843" y="4590522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"/>
          <p:cNvPicPr>
            <a:picLocks noGrp="1"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-45085" y="-54610"/>
            <a:ext cx="18381345" cy="10398760"/>
          </a:xfrm>
          <a:prstGeom prst="rect">
            <a:avLst/>
          </a:prstGeom>
          <a:effectLst/>
        </p:spPr>
      </p:pic>
      <p:sp>
        <p:nvSpPr>
          <p:cNvPr id="65" name="文本框 64"/>
          <p:cNvSpPr txBox="1"/>
          <p:nvPr/>
        </p:nvSpPr>
        <p:spPr>
          <a:xfrm>
            <a:off x="720651" y="2190115"/>
            <a:ext cx="1684987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en-US" altLang="zh-CN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感谢你认真地看完了这一堂课。你是否已经可以使用</a:t>
            </a:r>
            <a:r>
              <a:rPr lang="en-US" altLang="zh-CN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语言去解决一些看似复杂的应用题了呢，今天你所学到的就是面向过程编程思维逻辑。</a:t>
            </a:r>
            <a:endParaRPr lang="en-US" altLang="zh-CN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00000"/>
              </a:lnSpc>
              <a:defRPr/>
            </a:pPr>
            <a:r>
              <a:rPr lang="en-US" altLang="zh-CN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如果你感觉到了一些困难，可以通过反复收看这一视频，并加强练习来提高技术。从下一讲开始我们将进入到面向对象编程之中，并学习编写带图形的程序，欢迎到时收看。</a:t>
            </a:r>
            <a:endParaRPr lang="en-US" altLang="zh-CN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3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1" b="18331"/>
          <a:stretch>
            <a:fillRect/>
          </a:stretch>
        </p:blipFill>
        <p:spPr/>
      </p:pic>
      <p:sp>
        <p:nvSpPr>
          <p:cNvPr id="6" name="Text Placeholder 33"/>
          <p:cNvSpPr txBox="1"/>
          <p:nvPr/>
        </p:nvSpPr>
        <p:spPr>
          <a:xfrm>
            <a:off x="5149156" y="7134006"/>
            <a:ext cx="802951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8565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谢谢聆听！</a:t>
            </a:r>
            <a:endParaRPr lang="zh-CN" altLang="en-US" sz="6000" dirty="0">
              <a:solidFill>
                <a:srgbClr val="5053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Box 20"/>
          <p:cNvSpPr txBox="1"/>
          <p:nvPr/>
        </p:nvSpPr>
        <p:spPr>
          <a:xfrm>
            <a:off x="2556233" y="8744457"/>
            <a:ext cx="13214089" cy="144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lnSpc>
                <a:spcPct val="200000"/>
              </a:lnSpc>
              <a:spcBef>
                <a:spcPct val="20000"/>
              </a:spcBef>
              <a:defRPr/>
            </a:pPr>
            <a:r>
              <a:rPr sz="105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扣丁学堂是千锋教育集团旗下IT在线教育品牌，秉承"用良心做教育"的理念，旨在让学员通过在线学习的方式实现IT梦。</a:t>
            </a:r>
            <a:endParaRPr sz="105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pPr algn="ctr" defTabSz="913765">
              <a:lnSpc>
                <a:spcPct val="200000"/>
              </a:lnSpc>
              <a:spcBef>
                <a:spcPct val="20000"/>
              </a:spcBef>
              <a:defRPr/>
            </a:pPr>
            <a:r>
              <a:rPr sz="105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扣丁学堂成立于2015年，是一家专注IT职业培训的在线教育机构，扣丁学堂推出在线就业班、在职提升班及红帽RHCE认证等课程，采用总监级教学、911跟踪答疑的服务，为学员提供零基础入门、技能提升及职业规划为一体的IT在线学习，打造最适合在线学习的优质教学产品和服务。</a:t>
            </a:r>
            <a:endParaRPr sz="105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pPr algn="ctr" defTabSz="913765">
              <a:lnSpc>
                <a:spcPct val="200000"/>
              </a:lnSpc>
              <a:spcBef>
                <a:spcPct val="20000"/>
              </a:spcBef>
              <a:defRPr/>
            </a:pPr>
            <a:endParaRPr sz="105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1"/>
            <a:ext cx="18291173" cy="6517111"/>
          </a:xfrm>
          <a:prstGeom prst="rect">
            <a:avLst/>
          </a:prstGeom>
          <a:gradFill>
            <a:gsLst>
              <a:gs pos="0">
                <a:srgbClr val="2C5777">
                  <a:alpha val="9000"/>
                </a:srgbClr>
              </a:gs>
              <a:gs pos="100000">
                <a:srgbClr val="4C4477">
                  <a:alpha val="88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hape 3512"/>
          <p:cNvSpPr/>
          <p:nvPr/>
        </p:nvSpPr>
        <p:spPr>
          <a:xfrm>
            <a:off x="7145055" y="5586083"/>
            <a:ext cx="4001067" cy="95279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6224" tIns="76224" rIns="76224" bIns="76224" numCol="1" anchor="ctr">
            <a:noAutofit/>
          </a:bodyPr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>
              <a:cs typeface="+mn-ea"/>
              <a:sym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7259055" y="5843337"/>
            <a:ext cx="3773064" cy="438285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扣丁学堂</a:t>
            </a:r>
            <a:endParaRPr lang="zh-CN" altLang="en-US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变量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5" y="1688703"/>
            <a:ext cx="16046920" cy="66376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我们人类在进行数学运算的时候，往往需要将一些临时数据存储在大脑中。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ln>
                <a:noFill/>
              </a:ln>
              <a:solidFill>
                <a:srgbClr val="F0F0F0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例如计算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3X2+5X6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，根据数学运算的优先级，首先要心算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3X2=6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，然后将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6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临时存放在大脑里。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ln>
                <a:noFill/>
              </a:ln>
              <a:solidFill>
                <a:srgbClr val="F0F0F0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随后计算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5X6=30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，将结果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30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临时存放在大脑里。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ln>
                <a:noFill/>
              </a:ln>
              <a:solidFill>
                <a:srgbClr val="F0F0F0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最后计算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6+30=36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。</a:t>
            </a:r>
            <a:endParaRPr lang="zh-CN" altLang="en-US" b="1" kern="0" noProof="0" dirty="0">
              <a:ln>
                <a:noFill/>
              </a:ln>
              <a:solidFill>
                <a:srgbClr val="F0F0F0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" name="Picture 6" descr="图片：电脑 卡通拟人电脑 矢量素材_08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6"/>
          <a:stretch>
            <a:fillRect/>
          </a:stretch>
        </p:blipFill>
        <p:spPr bwMode="auto">
          <a:xfrm>
            <a:off x="12241931" y="5007528"/>
            <a:ext cx="5334000" cy="415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变量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5" y="1688703"/>
            <a:ext cx="16046920" cy="58066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noProof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计算机的工作只有两个，储存数据和处理数据。</a:t>
            </a:r>
            <a:endParaRPr lang="en-US" altLang="zh-CN" b="1" kern="0" noProof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dirty="0">
              <a:ln>
                <a:noFill/>
              </a:ln>
              <a:solidFill>
                <a:srgbClr val="F0F0F0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noProof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当计算机进行数据处理的时候，也需要存储一些临时的数据。</a:t>
            </a:r>
            <a:endParaRPr lang="en-US" altLang="zh-CN" b="1" kern="0" noProof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dirty="0">
              <a:ln>
                <a:noFill/>
              </a:ln>
              <a:solidFill>
                <a:srgbClr val="F0F0F0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noProof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存储这些临时数据的空间，就被称为内存或内存空间。</a:t>
            </a:r>
            <a:endParaRPr lang="en-US" altLang="zh-CN" b="1" kern="0" noProof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dirty="0">
              <a:ln>
                <a:noFill/>
              </a:ln>
              <a:solidFill>
                <a:srgbClr val="F0F0F0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rgbClr val="F0F0F0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内存也是计算机中真实存在的物理设备。</a:t>
            </a:r>
            <a:endParaRPr lang="zh-CN" altLang="en-US" b="1" kern="0" noProof="0" dirty="0">
              <a:ln>
                <a:noFill/>
              </a:ln>
              <a:solidFill>
                <a:srgbClr val="F0F0F0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7715" y="6112434"/>
            <a:ext cx="6448425" cy="2857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735" y="1976735"/>
            <a:ext cx="493395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变量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5" y="1688703"/>
            <a:ext cx="16046920" cy="2486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内存是计算机中的一个存储设备，特点是存入取出速度非常快，断电后，数据会消失，适合存储计算机进行数据处理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(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即数学运算时，计算机的数据处理工作，均可视为数学运算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)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时，需要临时存储的数据。</a:t>
            </a:r>
            <a:endParaRPr lang="zh-CN" altLang="en-US" b="1" kern="0" noProof="0" dirty="0">
              <a:ln>
                <a:noFill/>
              </a:ln>
              <a:solidFill>
                <a:srgbClr val="F0F0F0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7715" y="6112434"/>
            <a:ext cx="6448425" cy="2857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27" y="5433119"/>
            <a:ext cx="493395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变量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5" y="1688703"/>
            <a:ext cx="16046920" cy="4144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值得一提的是，现在个人电脑的内存空间大小基本不会超过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32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个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G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。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noProof="0" dirty="0">
              <a:ln>
                <a:noFill/>
              </a:ln>
              <a:solidFill>
                <a:srgbClr val="F0F0F0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很多移动设备，如手机和平板电脑标注内存为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64G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或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128G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，实际对应的是计算机的硬盘容量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(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也称磁盘空间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)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。移动设备中的执行内存，才对应计算机的内存设备。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99" y="6585247"/>
            <a:ext cx="6448425" cy="2857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95" y="6729263"/>
            <a:ext cx="493395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变量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5" y="1688703"/>
            <a:ext cx="16046920" cy="4148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计算机的速度很快，但是计算机的“头脑”很笨。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ln>
                <a:noFill/>
              </a:ln>
              <a:solidFill>
                <a:srgbClr val="F0F0F0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如果想控制计算机完成数据运算，就需要编写代码控制它去存储临时数据。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控制计算机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开辟内存空间</a:t>
            </a:r>
            <a:r>
              <a:rPr lang="zh-CN" altLang="en-US" b="1" kern="0" dirty="0">
                <a:cs typeface="+mn-ea"/>
                <a:sym typeface="+mn-lt"/>
              </a:rPr>
              <a:t>，存储临时数据的语法就被称为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变量声明</a:t>
            </a:r>
            <a:r>
              <a:rPr lang="zh-CN" altLang="en-US" b="1" kern="0" dirty="0">
                <a:cs typeface="+mn-ea"/>
                <a:sym typeface="+mn-lt"/>
              </a:rPr>
              <a:t>。</a:t>
            </a:r>
            <a:endParaRPr lang="en-US" altLang="zh-CN" b="1" kern="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变量声明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55" y="1688703"/>
            <a:ext cx="16046920" cy="58066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程序中，称创建一个变量、函数、类等代码元素，为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声明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就像是软件、游戏、操作系统拥有版本的更新一样。编程语言也存在版本间的差异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我们学习的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Python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语言，以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Python3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为基础，对于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Python3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和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Python2</a:t>
            </a: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中的一些明显差异，也会进行补充说明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t="12201"/>
          <a:stretch>
            <a:fillRect/>
          </a:stretch>
        </p:blipFill>
        <p:spPr>
          <a:xfrm>
            <a:off x="14546187" y="7521350"/>
            <a:ext cx="2857500" cy="25088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Ikon Yellow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BFA4"/>
      </a:accent1>
      <a:accent2>
        <a:srgbClr val="7B7BAD"/>
      </a:accent2>
      <a:accent3>
        <a:srgbClr val="32AFC8"/>
      </a:accent3>
      <a:accent4>
        <a:srgbClr val="1275B2"/>
      </a:accent4>
      <a:accent5>
        <a:srgbClr val="0479DA"/>
      </a:accent5>
      <a:accent6>
        <a:srgbClr val="8F298A"/>
      </a:accent6>
      <a:hlink>
        <a:srgbClr val="1FBFA4"/>
      </a:hlink>
      <a:folHlink>
        <a:srgbClr val="BFBFBF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BBBB5"/>
      </a:accent1>
      <a:accent2>
        <a:srgbClr val="D9D9D9"/>
      </a:accent2>
      <a:accent3>
        <a:srgbClr val="7BBBB5"/>
      </a:accent3>
      <a:accent4>
        <a:srgbClr val="7BBBB5"/>
      </a:accent4>
      <a:accent5>
        <a:srgbClr val="7BBBB5"/>
      </a:accent5>
      <a:accent6>
        <a:srgbClr val="7F7F7F"/>
      </a:accent6>
      <a:hlink>
        <a:srgbClr val="7F7F7F"/>
      </a:hlink>
      <a:folHlink>
        <a:srgbClr val="FFC000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cxv35r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5322</Words>
  <Application>WPS 演示</Application>
  <PresentationFormat>自定义</PresentationFormat>
  <Paragraphs>469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Arial</vt:lpstr>
      <vt:lpstr>Source Sans Pro Light</vt:lpstr>
      <vt:lpstr>Sinkin Sans 300 Light</vt:lpstr>
      <vt:lpstr>Sinkin Sans 200 X Light</vt:lpstr>
      <vt:lpstr>Calibri</vt:lpstr>
      <vt:lpstr>Arial Unicode MS</vt:lpstr>
      <vt:lpstr>楷体</vt:lpstr>
      <vt:lpstr>Segoe Print</vt:lpstr>
      <vt:lpstr>6_Office 主题</vt:lpstr>
      <vt:lpstr>1_Office Theme</vt:lpstr>
      <vt:lpstr>2_Office Theme</vt:lpstr>
      <vt:lpstr>7_Office 主题</vt:lpstr>
      <vt:lpstr>Photoshop.Image.13</vt:lpstr>
      <vt:lpstr>Photoshop.Image.13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大潘</dc:creator>
  <cp:lastModifiedBy>Administrator</cp:lastModifiedBy>
  <cp:revision>419</cp:revision>
  <dcterms:created xsi:type="dcterms:W3CDTF">2019-09-20T06:44:00Z</dcterms:created>
  <dcterms:modified xsi:type="dcterms:W3CDTF">2020-03-09T08:00:45Z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2052-11.1.0.8838</vt:lpwstr>
  </property>
</Properties>
</file>