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288" r:id="rId7"/>
    <p:sldId id="264" r:id="rId8"/>
    <p:sldId id="280" r:id="rId9"/>
    <p:sldId id="285" r:id="rId10"/>
    <p:sldId id="286" r:id="rId11"/>
    <p:sldId id="287" r:id="rId12"/>
    <p:sldId id="269" r:id="rId13"/>
    <p:sldId id="28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rgbClr val="F3F3F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matchingName="Title slide">
  <p:cSld name="Title slid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 only">
    <p:bg>
      <p:bgPr>
        <a:blipFill>
          <a:blip r:embed="rId2"/>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6.xml"/><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845983" y="101868"/>
            <a:ext cx="8130834" cy="2590500"/>
          </a:xfrm>
          <a:prstGeom prst="rect">
            <a:avLst/>
          </a:prstGeom>
        </p:spPr>
        <p:txBody>
          <a:bodyPr spcFirstLastPara="1" wrap="square" lIns="91425" tIns="91425" rIns="91425" bIns="91425" anchor="b" anchorCtr="0">
            <a:noAutofit/>
          </a:bodyPr>
          <a:lstStyle/>
          <a:p>
            <a:r>
              <a:rPr lang="en-US" sz="3200" b="1"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rPr>
              <a:t>HANDWRITTEN DIGIT RECOGNITION USING 		DEEP LEARNING</a:t>
            </a:r>
            <a:br>
              <a:rPr lang="en-US" sz="32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3200" dirty="0">
              <a:latin typeface="Rajdhani"/>
              <a:ea typeface="Rajdhani"/>
              <a:cs typeface="Rajdhani"/>
              <a:sym typeface="Rajdhani"/>
            </a:endParaRPr>
          </a:p>
        </p:txBody>
      </p:sp>
      <p:sp>
        <p:nvSpPr>
          <p:cNvPr id="103" name="Google Shape;103;p24"/>
          <p:cNvSpPr txBox="1">
            <a:spLocks noGrp="1"/>
          </p:cNvSpPr>
          <p:nvPr>
            <p:ph type="subTitle" idx="1"/>
          </p:nvPr>
        </p:nvSpPr>
        <p:spPr>
          <a:xfrm>
            <a:off x="6164471" y="3233543"/>
            <a:ext cx="2812346" cy="434651"/>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IN" b="1" u="sng" dirty="0">
                <a:solidFill>
                  <a:schemeClr val="accent4"/>
                </a:solidFill>
                <a:latin typeface="Calibri" panose="020F0502020204030204" pitchFamily="34" charset="0"/>
                <a:ea typeface="Malgun Gothic" panose="020B0503020000020004" pitchFamily="34" charset="-127"/>
                <a:cs typeface="Times New Roman" panose="02020603050405020304" pitchFamily="18" charset="0"/>
              </a:rPr>
              <a:t>MENTOR</a:t>
            </a:r>
            <a:r>
              <a:rPr lang="en-IN" b="1" u="sng"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a:t>
            </a:r>
            <a:endParaRPr lang="en-IN" b="1" u="sng"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b="1" dirty="0" err="1">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Dr.VANITHA.M</a:t>
            </a:r>
            <a:endParaRPr lang="en-IN"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l" rtl="0">
              <a:spcBef>
                <a:spcPts val="0"/>
              </a:spcBef>
              <a:spcAft>
                <a:spcPts val="0"/>
              </a:spcAft>
              <a:buNone/>
            </a:pPr>
            <a:endParaRPr lang="en-IN" dirty="0">
              <a:solidFill>
                <a:schemeClr val="bg2">
                  <a:lumMod val="40000"/>
                  <a:lumOff val="60000"/>
                </a:schemeClr>
              </a:solidFill>
              <a:latin typeface="Fira Sans Condensed Light"/>
              <a:ea typeface="Fira Sans Condensed Light"/>
              <a:cs typeface="Fira Sans Condensed Light"/>
              <a:sym typeface="Fira Sans Condensed Light"/>
            </a:endParaRPr>
          </a:p>
        </p:txBody>
      </p:sp>
      <p:sp>
        <p:nvSpPr>
          <p:cNvPr id="6" name="TextBox 5"/>
          <p:cNvSpPr txBox="1"/>
          <p:nvPr/>
        </p:nvSpPr>
        <p:spPr>
          <a:xfrm>
            <a:off x="847702" y="3118437"/>
            <a:ext cx="5270014" cy="1640193"/>
          </a:xfrm>
          <a:prstGeom prst="rect">
            <a:avLst/>
          </a:prstGeom>
          <a:noFill/>
        </p:spPr>
        <p:txBody>
          <a:bodyPr wrap="square">
            <a:spAutoFit/>
          </a:bodyPr>
          <a:lstStyle/>
          <a:p>
            <a:pPr algn="just">
              <a:lnSpc>
                <a:spcPct val="107000"/>
              </a:lnSpc>
              <a:spcAft>
                <a:spcPts val="800"/>
              </a:spcAft>
            </a:pPr>
            <a:r>
              <a:rPr lang="en-IN" sz="1400" b="1" u="sng"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TEAM MEMBERS:</a:t>
            </a:r>
            <a:endParaRPr lang="en-IN" sz="1400" b="1" u="sng"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1400"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sz="1400" b="1" dirty="0" err="1">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Vasanthakumar.P</a:t>
            </a:r>
            <a:r>
              <a:rPr lang="en-IN" sz="1400"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(18BCS0022)</a:t>
            </a:r>
            <a:endParaRPr lang="en-IN" sz="1400" dirty="0">
              <a:solidFill>
                <a:schemeClr val="accent4"/>
              </a:solidFill>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1400"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sz="1400" b="1" dirty="0" err="1">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Manibharathi.S</a:t>
            </a:r>
            <a:r>
              <a:rPr lang="en-IN" sz="1400"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(18BCS0023)</a:t>
            </a:r>
            <a:endParaRPr lang="en-IN" sz="1400" dirty="0">
              <a:solidFill>
                <a:schemeClr val="accent4"/>
              </a:solidFill>
              <a:latin typeface="Calibri" panose="020F0502020204030204" pitchFamily="34" charset="0"/>
              <a:ea typeface="Malgun Gothic" panose="020B0503020000020004" pitchFamily="34" charset="-127"/>
              <a:cs typeface="Times New Roman" panose="02020603050405020304" pitchFamily="18" charset="0"/>
            </a:endParaRPr>
          </a:p>
          <a:p>
            <a:pPr algn="just">
              <a:lnSpc>
                <a:spcPct val="107000"/>
              </a:lnSpc>
              <a:spcAft>
                <a:spcPts val="800"/>
              </a:spcAft>
            </a:pPr>
            <a:r>
              <a:rPr lang="en-IN" sz="1400" b="1"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rPr>
              <a:t>    E.Nithyashri(18BCS0070)</a:t>
            </a:r>
            <a:endParaRPr lang="en-IN" sz="1400" dirty="0">
              <a:solidFill>
                <a:schemeClr val="accent4"/>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l" rtl="0">
              <a:spcBef>
                <a:spcPts val="0"/>
              </a:spcBef>
              <a:spcAft>
                <a:spcPts val="0"/>
              </a:spcAft>
              <a:buNone/>
            </a:pPr>
            <a:endParaRPr lang="en-IN" dirty="0">
              <a:solidFill>
                <a:schemeClr val="bg2">
                  <a:lumMod val="40000"/>
                  <a:lumOff val="60000"/>
                </a:schemeClr>
              </a:solidFill>
              <a:latin typeface="Fira Sans Condensed Light"/>
              <a:ea typeface="Fira Sans Condensed Light"/>
              <a:cs typeface="Fira Sans Condensed Light"/>
              <a:sym typeface="Fira Sans Condensed Light"/>
            </a:endParaRPr>
          </a:p>
        </p:txBody>
      </p:sp>
      <p:sp>
        <p:nvSpPr>
          <p:cNvPr id="9" name="TextBox 8"/>
          <p:cNvSpPr txBox="1"/>
          <p:nvPr/>
        </p:nvSpPr>
        <p:spPr>
          <a:xfrm>
            <a:off x="3135086" y="402290"/>
            <a:ext cx="4572000" cy="461665"/>
          </a:xfrm>
          <a:prstGeom prst="rect">
            <a:avLst/>
          </a:prstGeom>
          <a:noFill/>
        </p:spPr>
        <p:txBody>
          <a:bodyPr wrap="square">
            <a:spAutoFit/>
          </a:bodyPr>
          <a:lstStyle/>
          <a:p>
            <a:r>
              <a:rPr lang="en-US" sz="2400" b="1"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CAPSTONE PROJECT</a:t>
            </a:r>
            <a:endParaRPr lang="en-IN" sz="2400" dirty="0">
              <a:solidFill>
                <a:srgbClr val="FFFF00"/>
              </a:solidFill>
            </a:endParaRPr>
          </a:p>
        </p:txBody>
      </p:sp>
      <p:sp>
        <p:nvSpPr>
          <p:cNvPr id="5" name="TextBox 4"/>
          <p:cNvSpPr txBox="1"/>
          <p:nvPr/>
        </p:nvSpPr>
        <p:spPr>
          <a:xfrm>
            <a:off x="3410858" y="2189877"/>
            <a:ext cx="3374571" cy="523220"/>
          </a:xfrm>
          <a:prstGeom prst="rect">
            <a:avLst/>
          </a:prstGeom>
          <a:noFill/>
        </p:spPr>
        <p:txBody>
          <a:bodyPr wrap="square" rtlCol="0">
            <a:spAutoFit/>
          </a:bodyPr>
          <a:lstStyle/>
          <a:p>
            <a:r>
              <a:rPr lang="en-US" sz="2800" b="1" dirty="0">
                <a:solidFill>
                  <a:schemeClr val="bg2">
                    <a:lumMod val="60000"/>
                    <a:lumOff val="40000"/>
                  </a:schemeClr>
                </a:solidFill>
                <a:latin typeface="Calibri" panose="020F0502020204030204" pitchFamily="34" charset="0"/>
                <a:cs typeface="Calibri" panose="020F0502020204030204" pitchFamily="34" charset="0"/>
              </a:rPr>
              <a:t>REVIEW - 1</a:t>
            </a:r>
            <a:endParaRPr lang="en-IN" sz="2800" b="1" dirty="0">
              <a:solidFill>
                <a:schemeClr val="bg2">
                  <a:lumMod val="60000"/>
                  <a:lumOff val="40000"/>
                </a:schemeClr>
              </a:solidFill>
              <a:latin typeface="Calibri" panose="020F0502020204030204" pitchFamily="34" charset="0"/>
              <a:cs typeface="Calibri" panose="020F0502020204030204" pitchFamily="34" charset="0"/>
            </a:endParaRPr>
          </a:p>
        </p:txBody>
      </p:sp>
      <p:grpSp>
        <p:nvGrpSpPr>
          <p:cNvPr id="11" name="Google Shape;761;p39"/>
          <p:cNvGrpSpPr/>
          <p:nvPr/>
        </p:nvGrpSpPr>
        <p:grpSpPr>
          <a:xfrm>
            <a:off x="7075244" y="144986"/>
            <a:ext cx="495400" cy="473150"/>
            <a:chOff x="4324300" y="1536075"/>
            <a:chExt cx="495400" cy="473150"/>
          </a:xfrm>
        </p:grpSpPr>
        <p:cxnSp>
          <p:nvCxnSpPr>
            <p:cNvPr id="12" name="Google Shape;762;p39"/>
            <p:cNvCxnSpPr>
              <a:stCxn id="15" idx="2"/>
              <a:endCxn id="13" idx="5"/>
            </p:cNvCxnSpPr>
            <p:nvPr/>
          </p:nvCxnSpPr>
          <p:spPr>
            <a:xfrm rot="10800000">
              <a:off x="4391000" y="1747325"/>
              <a:ext cx="272700" cy="222900"/>
            </a:xfrm>
            <a:prstGeom prst="straightConnector1">
              <a:avLst/>
            </a:prstGeom>
            <a:noFill/>
            <a:ln w="19050" cap="flat" cmpd="sng">
              <a:solidFill>
                <a:srgbClr val="F3F3F3"/>
              </a:solidFill>
              <a:prstDash val="solid"/>
              <a:round/>
              <a:headEnd type="none" w="med" len="med"/>
              <a:tailEnd type="none" w="med" len="med"/>
            </a:ln>
          </p:spPr>
        </p:cxnSp>
        <p:sp>
          <p:nvSpPr>
            <p:cNvPr id="13" name="Google Shape;764;p39"/>
            <p:cNvSpPr/>
            <p:nvPr/>
          </p:nvSpPr>
          <p:spPr>
            <a:xfrm>
              <a:off x="4324300" y="1680775"/>
              <a:ext cx="78000" cy="780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sp>
          <p:nvSpPr>
            <p:cNvPr id="14" name="Google Shape;765;p39"/>
            <p:cNvSpPr/>
            <p:nvPr/>
          </p:nvSpPr>
          <p:spPr>
            <a:xfrm>
              <a:off x="4741700" y="1536075"/>
              <a:ext cx="78000" cy="780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sp>
          <p:nvSpPr>
            <p:cNvPr id="15" name="Google Shape;763;p39"/>
            <p:cNvSpPr/>
            <p:nvPr/>
          </p:nvSpPr>
          <p:spPr>
            <a:xfrm>
              <a:off x="4663700" y="1931225"/>
              <a:ext cx="78000" cy="780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00"/>
                </a:solidFill>
              </a:endParaRPr>
            </a:p>
          </p:txBody>
        </p:sp>
        <p:cxnSp>
          <p:nvCxnSpPr>
            <p:cNvPr id="16" name="Google Shape;766;p39"/>
            <p:cNvCxnSpPr>
              <a:stCxn id="13" idx="7"/>
              <a:endCxn id="14" idx="2"/>
            </p:cNvCxnSpPr>
            <p:nvPr/>
          </p:nvCxnSpPr>
          <p:spPr>
            <a:xfrm rot="10800000" flipH="1">
              <a:off x="4390877" y="1575198"/>
              <a:ext cx="350700" cy="117000"/>
            </a:xfrm>
            <a:prstGeom prst="straightConnector1">
              <a:avLst/>
            </a:prstGeom>
            <a:noFill/>
            <a:ln w="19050" cap="flat" cmpd="sng">
              <a:solidFill>
                <a:srgbClr val="F3F3F3"/>
              </a:solidFill>
              <a:prstDash val="solid"/>
              <a:round/>
              <a:headEnd type="none" w="med" len="med"/>
              <a:tailEnd type="none" w="med" len="med"/>
            </a:ln>
          </p:spPr>
        </p:cxnSp>
        <p:cxnSp>
          <p:nvCxnSpPr>
            <p:cNvPr id="17" name="Google Shape;767;p39"/>
            <p:cNvCxnSpPr>
              <a:stCxn id="15" idx="7"/>
              <a:endCxn id="14" idx="4"/>
            </p:cNvCxnSpPr>
            <p:nvPr/>
          </p:nvCxnSpPr>
          <p:spPr>
            <a:xfrm rot="10800000" flipH="1">
              <a:off x="4730277" y="1614148"/>
              <a:ext cx="50400" cy="328500"/>
            </a:xfrm>
            <a:prstGeom prst="straightConnector1">
              <a:avLst/>
            </a:prstGeom>
            <a:noFill/>
            <a:ln w="19050" cap="flat" cmpd="sng">
              <a:solidFill>
                <a:srgbClr val="F3F3F3"/>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1890" y="-635"/>
            <a:ext cx="4299585" cy="11233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REFERENCES</a:t>
            </a:r>
            <a:endParaRPr lang="en-US" sz="4400" dirty="0"/>
          </a:p>
        </p:txBody>
      </p:sp>
      <p:sp>
        <p:nvSpPr>
          <p:cNvPr id="2" name="TextBox 1"/>
          <p:cNvSpPr txBox="1"/>
          <p:nvPr/>
        </p:nvSpPr>
        <p:spPr>
          <a:xfrm>
            <a:off x="390888" y="1007526"/>
            <a:ext cx="8362223" cy="4401205"/>
          </a:xfrm>
          <a:prstGeom prst="rect">
            <a:avLst/>
          </a:prstGeom>
          <a:noFill/>
        </p:spPr>
        <p:txBody>
          <a:bodyPr wrap="square" rtlCol="0">
            <a:spAutoFit/>
          </a:bodyPr>
          <a:lstStyle/>
          <a:p>
            <a:pPr algn="just"/>
            <a:r>
              <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rPr>
              <a:t>[1]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Tappert</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C. C., Suen, C. Y., &amp;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Wakahara</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T. (1990). The state of the art in online handwriting recognition.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IEEE Transactions on pattern analysis and machine intelligence</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12</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(8), 787-808.</a:t>
            </a:r>
            <a:endPar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solidFill>
                <a:schemeClr val="tx2"/>
              </a:solidFill>
              <a:latin typeface="Calibri" panose="020F0502020204030204" pitchFamily="34" charset="0"/>
              <a:ea typeface="SimSun" panose="02010600030101010101" pitchFamily="2" charset="-122"/>
              <a:cs typeface="Times New Roman" panose="02020603050405020304" pitchFamily="18" charset="0"/>
            </a:endParaRPr>
          </a:p>
          <a:p>
            <a:pPr algn="just"/>
            <a:r>
              <a:rPr lang="en-US"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[2]</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Graves, A.,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Liwicki</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M., Fernández, S., Bertolami, R.,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Bunke</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H., &amp;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Schmidhuber</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J. (2008). A novel connectionist system for unconstrained handwriting recognition. </a:t>
            </a:r>
            <a:r>
              <a:rPr lang="en-IN"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IEEE transactions on pattern analysis and machine intelligence</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IN"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31</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(5), 855-868.</a:t>
            </a:r>
            <a:endPar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endParaRPr>
          </a:p>
          <a:p>
            <a:pPr algn="just"/>
            <a:r>
              <a:rPr lang="en-IN"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[3]</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Bunke</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H. (2003, August). Recognition of cursive Roman handwriting: past, present and future. In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Seventh International Conference on Document Analysis and Recognition, 2003. Proceedings.</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(pp. 448-459). IEEE.</a:t>
            </a:r>
            <a:endParaRPr lang="en-US"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r>
              <a:rPr lang="en-IN" dirty="0">
                <a:solidFill>
                  <a:schemeClr val="tx2"/>
                </a:solidFill>
                <a:latin typeface="Calibri" panose="020F0502020204030204" pitchFamily="34" charset="0"/>
                <a:ea typeface="Malgun Gothic" panose="020B0503020000020004" pitchFamily="34" charset="-127"/>
                <a:cs typeface="Times New Roman" panose="02020603050405020304" pitchFamily="18" charset="0"/>
              </a:rPr>
              <a:t>[4] </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Aparna, K. H., Subramanian, V., </a:t>
            </a:r>
            <a:r>
              <a:rPr lang="en-IN" sz="1400"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Kasirajan</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M., Prakash, G. V., Chakravarthy, V. S., &amp; </a:t>
            </a:r>
            <a:r>
              <a:rPr lang="en-IN" sz="1400"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Madhvanath</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S. (2004, October). Online handwriting recognition for Tamil. In </a:t>
            </a:r>
            <a:r>
              <a:rPr lang="en-IN" sz="1400"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Ninth international workshop on frontiers in handwriting recognition</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(pp. 438-443). IEEE.</a:t>
            </a:r>
            <a:endParaRPr lang="en-IN" sz="1400"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r>
              <a:rPr lang="en-IN" dirty="0">
                <a:solidFill>
                  <a:schemeClr val="tx2"/>
                </a:solidFill>
                <a:latin typeface="Calibri" panose="020F0502020204030204" pitchFamily="34" charset="0"/>
                <a:ea typeface="Malgun Gothic" panose="020B0503020000020004" pitchFamily="34" charset="-127"/>
                <a:cs typeface="Times New Roman" panose="02020603050405020304" pitchFamily="18" charset="0"/>
              </a:rPr>
              <a:t>[5] </a:t>
            </a:r>
            <a:r>
              <a:rPr lang="en-IN" sz="1400"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Keysers</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D., </a:t>
            </a:r>
            <a:r>
              <a:rPr lang="en-IN" sz="1400"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Deselaers</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T., Rowley, H. A., Wang, L. L., &amp; </a:t>
            </a:r>
            <a:r>
              <a:rPr lang="en-IN" sz="1400"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Carbune</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V. (2016). Multi-language online handwriting recognition. </a:t>
            </a:r>
            <a:r>
              <a:rPr lang="en-IN" sz="1400"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IEEE transactions on pattern analysis and machine intelligence</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IN" sz="1400"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39</a:t>
            </a:r>
            <a:r>
              <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(6), 1180-1194.</a:t>
            </a:r>
            <a:endParaRPr lang="en-IN" sz="1400"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US"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endParaRPr>
          </a:p>
          <a:p>
            <a:pPr algn="just"/>
            <a:endParaRPr lang="en-IN"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2" name="TextBox 11"/>
          <p:cNvSpPr txBox="1"/>
          <p:nvPr/>
        </p:nvSpPr>
        <p:spPr>
          <a:xfrm>
            <a:off x="533608" y="477898"/>
            <a:ext cx="7975200" cy="4921925"/>
          </a:xfrm>
          <a:prstGeom prst="rect">
            <a:avLst/>
          </a:prstGeom>
          <a:noFill/>
        </p:spPr>
        <p:txBody>
          <a:bodyPr wrap="square">
            <a:spAutoFit/>
          </a:bodyPr>
          <a:lstStyle/>
          <a:p>
            <a:pPr algn="just">
              <a:lnSpc>
                <a:spcPct val="107000"/>
              </a:lnSpc>
              <a:spcAft>
                <a:spcPts val="800"/>
              </a:spcAft>
            </a:pPr>
            <a:r>
              <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[6] Amma, C., Georgi, M. &amp; Schultz, T. </a:t>
            </a:r>
            <a:r>
              <a:rPr lang="en-IN" i="0" spc="0" dirty="0" err="1">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Airwriting</a:t>
            </a:r>
            <a:r>
              <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 a wearable handwriting recognition system. </a:t>
            </a:r>
            <a:r>
              <a:rPr lang="en-IN" i="1" spc="0" dirty="0" err="1">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Pers</a:t>
            </a:r>
            <a:r>
              <a:rPr lang="en-IN" i="1"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 </a:t>
            </a:r>
            <a:r>
              <a:rPr lang="en-IN" i="1" spc="0" dirty="0" err="1">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Ubiquit</a:t>
            </a:r>
            <a:r>
              <a:rPr lang="en-IN" i="1"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 </a:t>
            </a:r>
            <a:r>
              <a:rPr lang="en-IN" i="1" spc="0" dirty="0" err="1">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Comput</a:t>
            </a:r>
            <a:r>
              <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 </a:t>
            </a:r>
            <a:r>
              <a:rPr lang="en-IN" b="1"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18, </a:t>
            </a:r>
            <a:r>
              <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rPr>
              <a:t>191–203 (2014). </a:t>
            </a:r>
            <a:endPar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endParaRPr>
          </a:p>
          <a:p>
            <a:pPr algn="just">
              <a:lnSpc>
                <a:spcPct val="107000"/>
              </a:lnSpc>
              <a:spcAft>
                <a:spcPts val="800"/>
              </a:spcAft>
            </a:pPr>
            <a:endParaRPr lang="en-IN" i="0" spc="0" dirty="0">
              <a:solidFill>
                <a:schemeClr val="tx2"/>
              </a:solidFill>
              <a:effectLst/>
              <a:latin typeface="Calibri" panose="020F0502020204030204" pitchFamily="34" charset="0"/>
              <a:ea typeface="Segoe UI" panose="020B0502040204020203" pitchFamily="34" charset="0"/>
              <a:cs typeface="Times New Roman" panose="02020603050405020304" pitchFamily="18" charset="0"/>
            </a:endParaRPr>
          </a:p>
          <a:p>
            <a:pPr algn="just">
              <a:lnSpc>
                <a:spcPct val="107000"/>
              </a:lnSpc>
              <a:spcAft>
                <a:spcPts val="800"/>
              </a:spcAft>
            </a:pPr>
            <a:r>
              <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rPr>
              <a:t>[7] </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Milgram, J.,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Cheriet</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M., &amp; Sabourin, R. (2006, October). “One against one” or “one against all”: Which one is better for handwriting recognition with SVMs?. In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tenth international workshop on Frontiers in handwriting recognition</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Suvisoft</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a:t>
            </a:r>
            <a:endPar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US" dirty="0">
              <a:solidFill>
                <a:schemeClr val="tx2"/>
              </a:solidFill>
              <a:latin typeface="Calibri" panose="020F0502020204030204" pitchFamily="34" charset="0"/>
              <a:ea typeface="SimSun" panose="02010600030101010101" pitchFamily="2" charset="-122"/>
              <a:cs typeface="Times New Roman" panose="02020603050405020304" pitchFamily="18" charset="0"/>
            </a:endParaRPr>
          </a:p>
          <a:p>
            <a:pPr algn="just"/>
            <a:r>
              <a:rPr lang="en-US"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[8]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Baldominos</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Saez</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Y., &amp; </a:t>
            </a:r>
            <a:r>
              <a:rPr lang="en-US"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Isasi</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P. (2018). Evolutionary convolutional neural networks: An application to handwriting recognition.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Neurocomputing</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t>
            </a:r>
            <a:r>
              <a:rPr lang="en-US"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283</a:t>
            </a:r>
            <a:r>
              <a:rPr lang="en-US"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38-52.</a:t>
            </a:r>
            <a:endParaRPr lang="en-US"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endParaRPr>
          </a:p>
          <a:p>
            <a:pPr algn="just"/>
            <a:r>
              <a:rPr lang="en-IN" dirty="0">
                <a:solidFill>
                  <a:schemeClr val="tx2"/>
                </a:solidFill>
                <a:latin typeface="Calibri" panose="020F0502020204030204" pitchFamily="34" charset="0"/>
                <a:ea typeface="SimSun" panose="02010600030101010101" pitchFamily="2" charset="-122"/>
                <a:cs typeface="Times New Roman" panose="02020603050405020304" pitchFamily="18" charset="0"/>
              </a:rPr>
              <a:t>[9] </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Dutta, K., Krishnan, P., Mathew, M., &amp; Jawahar, C. V. (2018, August). Improving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cnn-rnn</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hybrid networks for handwriting recognition. In </a:t>
            </a:r>
            <a:r>
              <a:rPr lang="en-IN"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2018 16th international conference on frontiers in handwriting recognition (ICFHR)</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(pp. 80-85). IEEE.</a:t>
            </a:r>
            <a:endPar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[10]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Carbune</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V.,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Gonnet</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P.,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Deselaers</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T., Rowley, H. A., </a:t>
            </a:r>
            <a:r>
              <a:rPr lang="en-IN" i="0" spc="0" dirty="0" err="1">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Daryin</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A., Calvo, M., ... &amp; Gervais, P. (2020). Fast multi-language LSTM-based online handwriting recognition. </a:t>
            </a:r>
            <a:r>
              <a:rPr lang="en-IN" i="1"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International Journal on Document Analysis and Recognition (IJDAR)</a:t>
            </a:r>
            <a:r>
              <a:rPr lang="en-IN" i="0" spc="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 1-14.</a:t>
            </a:r>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algn="just"/>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342900" indent="-342900" algn="just">
              <a:lnSpc>
                <a:spcPct val="107000"/>
              </a:lnSpc>
              <a:spcAft>
                <a:spcPts val="800"/>
              </a:spcAft>
              <a:buFont typeface="Times New Roman" panose="02020603050405020304" pitchFamily="18" charset="0"/>
              <a:buAutoNum type="arabicPeriod"/>
            </a:pPr>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AutoNum type="arabicPeriod"/>
            </a:pPr>
            <a:endParaRPr lang="en-IN"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538570" y="1374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solidFill>
                  <a:srgbClr val="F3F3F3"/>
                </a:solidFill>
              </a:rPr>
              <a:t>ABSTRACT</a:t>
            </a:r>
            <a:endParaRPr sz="4000" dirty="0">
              <a:solidFill>
                <a:srgbClr val="F3F3F3"/>
              </a:solidFill>
            </a:endParaRPr>
          </a:p>
        </p:txBody>
      </p:sp>
      <p:sp>
        <p:nvSpPr>
          <p:cNvPr id="25" name="TextBox 24"/>
          <p:cNvSpPr txBox="1"/>
          <p:nvPr/>
        </p:nvSpPr>
        <p:spPr>
          <a:xfrm>
            <a:off x="609600" y="970747"/>
            <a:ext cx="7823199" cy="1149033"/>
          </a:xfrm>
          <a:prstGeom prst="rect">
            <a:avLst/>
          </a:prstGeom>
          <a:noFill/>
        </p:spPr>
        <p:txBody>
          <a:bodyPr wrap="square">
            <a:spAutoFit/>
          </a:bodyPr>
          <a:lstStyle/>
          <a:p>
            <a:pPr marL="0" indent="0" algn="just">
              <a:spcBef>
                <a:spcPts val="1600"/>
              </a:spcBef>
              <a:spcAft>
                <a:spcPts val="1600"/>
              </a:spcAft>
              <a:buNone/>
            </a:pPr>
            <a:r>
              <a:rPr lang="en-US" sz="1400" i="0" kern="0" spc="0" dirty="0">
                <a:solidFill>
                  <a:schemeClr val="tx2"/>
                </a:solidFill>
                <a:effectLst/>
                <a:latin typeface="Calibri" panose="020F0502020204030204" pitchFamily="34" charset="0"/>
                <a:ea typeface="ff1"/>
                <a:cs typeface="Times New Roman" panose="02020603050405020304" pitchFamily="18" charset="0"/>
              </a:rPr>
              <a:t>Handwritten transcription can easily be identified and understood by humans, but computer cannot identify as easily as humans because different handwriting has different patterns to spot. </a:t>
            </a:r>
            <a:endParaRPr lang="en-US" sz="1400" i="0" kern="0" spc="0" dirty="0">
              <a:solidFill>
                <a:schemeClr val="tx2"/>
              </a:solidFill>
              <a:effectLst/>
              <a:latin typeface="Calibri" panose="020F0502020204030204" pitchFamily="34" charset="0"/>
              <a:ea typeface="ff1"/>
              <a:cs typeface="Times New Roman" panose="02020603050405020304" pitchFamily="18" charset="0"/>
            </a:endParaRPr>
          </a:p>
          <a:p>
            <a:pPr marL="0" indent="0" algn="just">
              <a:spcBef>
                <a:spcPts val="1600"/>
              </a:spcBef>
              <a:spcAft>
                <a:spcPts val="1600"/>
              </a:spcAft>
              <a:buNone/>
            </a:pPr>
            <a:endParaRPr lang="en-US" sz="1400" i="0" kern="0" spc="0" dirty="0">
              <a:solidFill>
                <a:schemeClr val="tx2"/>
              </a:solidFill>
              <a:effectLst/>
              <a:latin typeface="Calibri" panose="020F0502020204030204" pitchFamily="34" charset="0"/>
              <a:ea typeface="ff1"/>
              <a:cs typeface="Times New Roman" panose="02020603050405020304" pitchFamily="18" charset="0"/>
            </a:endParaRPr>
          </a:p>
        </p:txBody>
      </p:sp>
      <p:sp>
        <p:nvSpPr>
          <p:cNvPr id="6" name="TextBox 5"/>
          <p:cNvSpPr txBox="1"/>
          <p:nvPr/>
        </p:nvSpPr>
        <p:spPr>
          <a:xfrm>
            <a:off x="718956" y="3951278"/>
            <a:ext cx="7713843" cy="738664"/>
          </a:xfrm>
          <a:prstGeom prst="rect">
            <a:avLst/>
          </a:prstGeom>
          <a:noFill/>
        </p:spPr>
        <p:txBody>
          <a:bodyPr wrap="square">
            <a:spAutoFit/>
          </a:bodyPr>
          <a:lstStyle/>
          <a:p>
            <a:pPr algn="just">
              <a:spcBef>
                <a:spcPts val="1600"/>
              </a:spcBef>
              <a:spcAft>
                <a:spcPts val="1600"/>
              </a:spcAft>
            </a:pPr>
            <a:r>
              <a:rPr lang="en-US" sz="1400" i="0" kern="0" spc="0" dirty="0">
                <a:solidFill>
                  <a:schemeClr val="tx2"/>
                </a:solidFill>
                <a:effectLst/>
                <a:latin typeface="Calibri" panose="020F0502020204030204" pitchFamily="34" charset="0"/>
                <a:ea typeface="ff1"/>
                <a:cs typeface="Times New Roman" panose="02020603050405020304" pitchFamily="18" charset="0"/>
              </a:rPr>
              <a:t>This project is built based upon the most vital and integral concepts of </a:t>
            </a:r>
            <a:r>
              <a:rPr lang="en-US" sz="1400" i="0" kern="0" spc="0" dirty="0">
                <a:solidFill>
                  <a:srgbClr val="FFFF00"/>
                </a:solidFill>
                <a:effectLst/>
                <a:latin typeface="Calibri" panose="020F0502020204030204" pitchFamily="34" charset="0"/>
                <a:ea typeface="ff1"/>
                <a:cs typeface="Times New Roman" panose="02020603050405020304" pitchFamily="18" charset="0"/>
              </a:rPr>
              <a:t>Deep learning and Conventional Neural Networks,(CNN)</a:t>
            </a:r>
            <a:r>
              <a:rPr lang="en-US" sz="1400" i="0" kern="0" spc="0" dirty="0">
                <a:solidFill>
                  <a:schemeClr val="tx2"/>
                </a:solidFill>
                <a:effectLst/>
                <a:latin typeface="Calibri" panose="020F0502020204030204" pitchFamily="34" charset="0"/>
                <a:ea typeface="ff1"/>
                <a:cs typeface="Times New Roman" panose="02020603050405020304" pitchFamily="18" charset="0"/>
              </a:rPr>
              <a:t> along with the essential libraries and tools like </a:t>
            </a:r>
            <a:r>
              <a:rPr lang="en-US" sz="1400" i="0" kern="0" spc="0" dirty="0" err="1">
                <a:solidFill>
                  <a:srgbClr val="FFFF00"/>
                </a:solidFill>
                <a:effectLst/>
                <a:latin typeface="Calibri" panose="020F0502020204030204" pitchFamily="34" charset="0"/>
                <a:ea typeface="ff1"/>
                <a:cs typeface="Times New Roman" panose="02020603050405020304" pitchFamily="18" charset="0"/>
              </a:rPr>
              <a:t>Tensorflow</a:t>
            </a:r>
            <a:r>
              <a:rPr lang="en-US" sz="1400" i="0" kern="0" spc="0" dirty="0">
                <a:solidFill>
                  <a:schemeClr val="tx2"/>
                </a:solidFill>
                <a:effectLst/>
                <a:latin typeface="Calibri" panose="020F0502020204030204" pitchFamily="34" charset="0"/>
                <a:ea typeface="ff1"/>
                <a:cs typeface="Times New Roman" panose="02020603050405020304" pitchFamily="18" charset="0"/>
              </a:rPr>
              <a:t>, </a:t>
            </a:r>
            <a:r>
              <a:rPr lang="en-US" sz="1400" i="0" kern="0" spc="0" dirty="0" err="1">
                <a:solidFill>
                  <a:srgbClr val="FFFF00"/>
                </a:solidFill>
                <a:effectLst/>
                <a:latin typeface="Calibri" panose="020F0502020204030204" pitchFamily="34" charset="0"/>
                <a:ea typeface="ff1"/>
                <a:cs typeface="Times New Roman" panose="02020603050405020304" pitchFamily="18" charset="0"/>
              </a:rPr>
              <a:t>Keras</a:t>
            </a:r>
            <a:r>
              <a:rPr lang="en-US" sz="1400" dirty="0">
                <a:solidFill>
                  <a:schemeClr val="tx2"/>
                </a:solidFill>
                <a:latin typeface="Calibri" panose="020F0502020204030204" pitchFamily="34" charset="0"/>
                <a:ea typeface="ff1"/>
                <a:cs typeface="Times New Roman" panose="02020603050405020304" pitchFamily="18" charset="0"/>
              </a:rPr>
              <a:t> and </a:t>
            </a:r>
            <a:r>
              <a:rPr lang="en-US" sz="1400" dirty="0">
                <a:solidFill>
                  <a:srgbClr val="FFFF00"/>
                </a:solidFill>
                <a:latin typeface="Calibri" panose="020F0502020204030204" pitchFamily="34" charset="0"/>
                <a:ea typeface="ff1"/>
                <a:cs typeface="Times New Roman" panose="02020603050405020304" pitchFamily="18" charset="0"/>
              </a:rPr>
              <a:t>MNIST </a:t>
            </a:r>
            <a:r>
              <a:rPr lang="en-US" sz="1400" dirty="0">
                <a:solidFill>
                  <a:schemeClr val="tx2"/>
                </a:solidFill>
                <a:latin typeface="Calibri" panose="020F0502020204030204" pitchFamily="34" charset="0"/>
                <a:ea typeface="ff1"/>
                <a:cs typeface="Times New Roman" panose="02020603050405020304" pitchFamily="18" charset="0"/>
              </a:rPr>
              <a:t>datasets for training and testing</a:t>
            </a:r>
            <a:r>
              <a:rPr lang="en-US" sz="1400" i="0" kern="0" spc="0" dirty="0">
                <a:solidFill>
                  <a:schemeClr val="tx2"/>
                </a:solidFill>
                <a:effectLst/>
                <a:latin typeface="Calibri" panose="020F0502020204030204" pitchFamily="34" charset="0"/>
                <a:ea typeface="ff1"/>
                <a:cs typeface="Times New Roman" panose="02020603050405020304" pitchFamily="18" charset="0"/>
              </a:rPr>
              <a:t>.</a:t>
            </a:r>
            <a:endParaRPr lang="en-US" sz="14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2" name="Picture 1" descr="characters"/>
          <p:cNvPicPr>
            <a:picLocks noChangeAspect="1"/>
          </p:cNvPicPr>
          <p:nvPr/>
        </p:nvPicPr>
        <p:blipFill>
          <a:blip r:embed="rId2"/>
          <a:stretch>
            <a:fillRect/>
          </a:stretch>
        </p:blipFill>
        <p:spPr>
          <a:xfrm>
            <a:off x="264160" y="1744980"/>
            <a:ext cx="5582285" cy="1520190"/>
          </a:xfrm>
          <a:prstGeom prst="rect">
            <a:avLst/>
          </a:prstGeom>
        </p:spPr>
      </p:pic>
      <p:pic>
        <p:nvPicPr>
          <p:cNvPr id="4" name="Picture 3" descr="numbers"/>
          <p:cNvPicPr>
            <a:picLocks noChangeAspect="1"/>
          </p:cNvPicPr>
          <p:nvPr/>
        </p:nvPicPr>
        <p:blipFill>
          <a:blip r:embed="rId3"/>
          <a:stretch>
            <a:fillRect/>
          </a:stretch>
        </p:blipFill>
        <p:spPr>
          <a:xfrm>
            <a:off x="6018530" y="1632585"/>
            <a:ext cx="2726055" cy="1744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2510031" y="-712906"/>
            <a:ext cx="584487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LITERATURE SURVEY</a:t>
            </a:r>
            <a:endParaRPr sz="3600" dirty="0"/>
          </a:p>
        </p:txBody>
      </p:sp>
      <p:sp>
        <p:nvSpPr>
          <p:cNvPr id="136" name="Google Shape;136;p27"/>
          <p:cNvSpPr txBox="1">
            <a:spLocks noGrp="1"/>
          </p:cNvSpPr>
          <p:nvPr>
            <p:ph type="subTitle" idx="1"/>
          </p:nvPr>
        </p:nvSpPr>
        <p:spPr>
          <a:xfrm>
            <a:off x="569163" y="1977791"/>
            <a:ext cx="8005673" cy="3036688"/>
          </a:xfrm>
          <a:prstGeom prst="rect">
            <a:avLst/>
          </a:prstGeom>
        </p:spPr>
        <p:txBody>
          <a:bodyPr spcFirstLastPara="1" wrap="square" lIns="91425" tIns="91425" rIns="91425" bIns="91425" anchor="ctr" anchorCtr="0">
            <a:noAutofit/>
          </a:bodyPr>
          <a:lstStyle/>
          <a:p>
            <a:pPr marL="0" indent="0" algn="just"/>
            <a:r>
              <a:rPr lang="en-US" dirty="0">
                <a:solidFill>
                  <a:schemeClr val="tx2"/>
                </a:solidFill>
                <a:latin typeface="Calibri" panose="020F0502020204030204" pitchFamily="34" charset="0"/>
                <a:cs typeface="Times New Roman" panose="02020603050405020304" pitchFamily="18" charset="0"/>
              </a:rPr>
              <a:t>[1] </a:t>
            </a:r>
            <a:r>
              <a:rPr lang="en-US" dirty="0">
                <a:effectLst/>
                <a:latin typeface="Calibri" panose="020F0502020204030204" pitchFamily="34" charset="0"/>
                <a:ea typeface="Malgun Gothic" panose="020B0503020000020004" pitchFamily="34" charset="-127"/>
                <a:cs typeface="Times New Roman" panose="02020603050405020304" pitchFamily="18" charset="0"/>
              </a:rPr>
              <a:t>Comparison between the online and offline handwriting recognition using </a:t>
            </a:r>
            <a:r>
              <a:rPr lang="en-US" dirty="0">
                <a:solidFill>
                  <a:srgbClr val="FFFF00"/>
                </a:solidFill>
              </a:rPr>
              <a:t>digitizer technology </a:t>
            </a:r>
            <a:r>
              <a:rPr lang="en-US" dirty="0">
                <a:effectLst/>
                <a:latin typeface="Calibri" panose="020F0502020204030204" pitchFamily="34" charset="0"/>
                <a:ea typeface="Malgun Gothic" panose="020B0503020000020004" pitchFamily="34" charset="-127"/>
                <a:cs typeface="Times New Roman" panose="02020603050405020304" pitchFamily="18" charset="0"/>
              </a:rPr>
              <a:t>and various algorithms like </a:t>
            </a:r>
            <a:r>
              <a:rPr lang="en-US"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shape recognition algorithms, preprocessing </a:t>
            </a:r>
            <a:r>
              <a:rPr lang="en-US"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dirty="0">
                <a:solidFill>
                  <a:srgbClr val="FFFF00"/>
                </a:solidFill>
                <a:effectLst/>
                <a:latin typeface="Calibri" panose="020F0502020204030204" pitchFamily="34" charset="0"/>
                <a:ea typeface="Malgun Gothic" panose="020B0503020000020004" pitchFamily="34" charset="-127"/>
                <a:cs typeface="Times New Roman" panose="02020603050405020304" pitchFamily="18" charset="0"/>
              </a:rPr>
              <a:t> post processing techniques</a:t>
            </a:r>
            <a:r>
              <a:rPr lang="en-US" dirty="0">
                <a:effectLst/>
                <a:latin typeface="Calibri" panose="020F0502020204030204" pitchFamily="34" charset="0"/>
                <a:ea typeface="Malgun Gothic" panose="020B0503020000020004" pitchFamily="34" charset="-127"/>
                <a:cs typeface="Times New Roman" panose="02020603050405020304" pitchFamily="18" charset="0"/>
              </a:rPr>
              <a:t>, and experimental systems are done and discussed.</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dirty="0">
              <a:solidFill>
                <a:schemeClr val="tx2"/>
              </a:solidFill>
              <a:latin typeface="Calibri" panose="020F0502020204030204" pitchFamily="34" charset="0"/>
              <a:cs typeface="Times New Roman" panose="02020603050405020304" pitchFamily="18" charset="0"/>
            </a:endParaRPr>
          </a:p>
          <a:p>
            <a:pPr marL="0" indent="0" algn="just"/>
            <a:r>
              <a:rPr lang="en-US" dirty="0">
                <a:solidFill>
                  <a:schemeClr val="tx2"/>
                </a:solidFill>
                <a:latin typeface="Calibri" panose="020F0502020204030204" pitchFamily="34" charset="0"/>
                <a:cs typeface="Times New Roman" panose="02020603050405020304" pitchFamily="18" charset="0"/>
              </a:rPr>
              <a:t>[2]</a:t>
            </a:r>
            <a:r>
              <a:rPr lang="en-US" dirty="0">
                <a:effectLst/>
                <a:latin typeface="Calibri" panose="020F0502020204030204" pitchFamily="34" charset="0"/>
                <a:ea typeface="Malgun Gothic" panose="020B0503020000020004" pitchFamily="34" charset="-127"/>
                <a:cs typeface="Times New Roman" panose="02020603050405020304" pitchFamily="18" charset="0"/>
              </a:rPr>
              <a:t> Recognition of unconstrained handwritten text is very challenging as it is hard to segment the data. Instead of using the most approached  Markov models for </a:t>
            </a:r>
            <a:r>
              <a:rPr lang="en-US" i="0" spc="0" dirty="0">
                <a:effectLst/>
                <a:latin typeface="Calibri" panose="020F0502020204030204" pitchFamily="34" charset="0"/>
                <a:cs typeface="Times New Roman" panose="02020603050405020304" pitchFamily="18" charset="0"/>
              </a:rPr>
              <a:t>speech and handwriting recognition, this paper relies on a novel type of </a:t>
            </a:r>
            <a:r>
              <a:rPr lang="en-US" i="0" spc="0" dirty="0">
                <a:solidFill>
                  <a:srgbClr val="FFFF00"/>
                </a:solidFill>
                <a:effectLst/>
                <a:latin typeface="Calibri" panose="020F0502020204030204" pitchFamily="34" charset="0"/>
                <a:cs typeface="Times New Roman" panose="02020603050405020304" pitchFamily="18" charset="0"/>
              </a:rPr>
              <a:t>recurrent neural network(RNN)</a:t>
            </a:r>
            <a:r>
              <a:rPr lang="en-US" i="0" spc="0" dirty="0">
                <a:effectLst/>
                <a:latin typeface="Calibri" panose="020F0502020204030204" pitchFamily="34" charset="0"/>
                <a:cs typeface="Times New Roman" panose="02020603050405020304" pitchFamily="18" charset="0"/>
              </a:rPr>
              <a:t> which  overcomes the challenging tasks and gives accuracy of 79.7% on online data and 74.1% on offline data.</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dirty="0">
              <a:solidFill>
                <a:schemeClr val="tx2"/>
              </a:solidFill>
              <a:latin typeface="Calibri" panose="020F0502020204030204" pitchFamily="34" charset="0"/>
              <a:cs typeface="Times New Roman" panose="02020603050405020304" pitchFamily="18" charset="0"/>
            </a:endParaRPr>
          </a:p>
          <a:p>
            <a:pPr marL="0" indent="0" algn="just"/>
            <a:r>
              <a:rPr lang="en-US" dirty="0">
                <a:solidFill>
                  <a:schemeClr val="tx2"/>
                </a:solidFill>
                <a:latin typeface="Calibri" panose="020F0502020204030204" pitchFamily="34" charset="0"/>
                <a:cs typeface="Times New Roman" panose="02020603050405020304" pitchFamily="18" charset="0"/>
              </a:rPr>
              <a:t>[3]</a:t>
            </a:r>
            <a:r>
              <a:rPr lang="en-US" i="0" spc="0" dirty="0">
                <a:effectLst/>
                <a:latin typeface="Calibri" panose="020F0502020204030204" pitchFamily="34" charset="0"/>
                <a:cs typeface="Times New Roman" panose="02020603050405020304" pitchFamily="18" charset="0"/>
              </a:rPr>
              <a:t> It is an offline Roman cursive handwriting recognition system where the input is provided in form of a digit or a word or text. After a number of processing procedures, the </a:t>
            </a:r>
            <a:r>
              <a:rPr lang="en-US" i="0" spc="0" dirty="0">
                <a:solidFill>
                  <a:srgbClr val="FFFF00"/>
                </a:solidFill>
                <a:effectLst/>
                <a:latin typeface="Calibri" panose="020F0502020204030204" pitchFamily="34" charset="0"/>
                <a:cs typeface="Times New Roman" panose="02020603050405020304" pitchFamily="18" charset="0"/>
              </a:rPr>
              <a:t>ASCII format </a:t>
            </a:r>
            <a:r>
              <a:rPr lang="en-US" i="0" spc="0" dirty="0">
                <a:effectLst/>
                <a:latin typeface="Calibri" panose="020F0502020204030204" pitchFamily="34" charset="0"/>
                <a:cs typeface="Times New Roman" panose="02020603050405020304" pitchFamily="18" charset="0"/>
              </a:rPr>
              <a:t>of the input  is obtained as the output.</a:t>
            </a:r>
            <a:endParaRPr lang="en-US" i="0" spc="0" dirty="0">
              <a:effectLst/>
              <a:latin typeface="Calibri" panose="020F0502020204030204" pitchFamily="34" charset="0"/>
              <a:cs typeface="Times New Roman" panose="02020603050405020304" pitchFamily="18" charset="0"/>
            </a:endParaRPr>
          </a:p>
          <a:p>
            <a:pPr marL="0" indent="0" algn="just"/>
            <a:endParaRPr lang="en-US" dirty="0">
              <a:latin typeface="Calibri" panose="020F0502020204030204" pitchFamily="34" charset="0"/>
              <a:cs typeface="Times New Roman" panose="02020603050405020304" pitchFamily="18" charset="0"/>
            </a:endParaRPr>
          </a:p>
          <a:p>
            <a:pPr marL="0" indent="0" algn="just"/>
            <a:r>
              <a:rPr lang="en-US" sz="1400" dirty="0">
                <a:solidFill>
                  <a:schemeClr val="tx2"/>
                </a:solidFill>
                <a:latin typeface="Calibri" panose="020F0502020204030204" pitchFamily="34" charset="0"/>
                <a:ea typeface="Malgun Gothic" panose="020B0503020000020004" pitchFamily="34" charset="-127"/>
                <a:cs typeface="Times New Roman" panose="02020603050405020304" pitchFamily="18" charset="0"/>
              </a:rPr>
              <a:t>[4]</a:t>
            </a:r>
            <a:r>
              <a:rPr lang="en-US" sz="1400" dirty="0">
                <a:latin typeface="Calibri" panose="020F0502020204030204" pitchFamily="34" charset="0"/>
                <a:ea typeface="Malgun Gothic" panose="020B0503020000020004" pitchFamily="34" charset="-127"/>
                <a:cs typeface="Times New Roman" panose="02020603050405020304" pitchFamily="18" charset="0"/>
              </a:rPr>
              <a:t> </a:t>
            </a:r>
            <a:r>
              <a:rPr lang="en-US" sz="1400" i="0" spc="0" dirty="0">
                <a:effectLst/>
                <a:latin typeface="Calibri" panose="020F0502020204030204" pitchFamily="34" charset="0"/>
                <a:ea typeface="Georgia" panose="02040502050405020303" pitchFamily="18" charset="0"/>
                <a:cs typeface="Times New Roman" panose="02020603050405020304" pitchFamily="18" charset="0"/>
              </a:rPr>
              <a:t>This paper discusses about the character termination using a </a:t>
            </a:r>
            <a:r>
              <a:rPr lang="en-US" sz="1400" i="0" spc="0" dirty="0">
                <a:solidFill>
                  <a:srgbClr val="FFFF00"/>
                </a:solidFill>
                <a:effectLst/>
                <a:latin typeface="Calibri" panose="020F0502020204030204" pitchFamily="34" charset="0"/>
                <a:ea typeface="Georgia" panose="02040502050405020303" pitchFamily="18" charset="0"/>
                <a:cs typeface="Times New Roman" panose="02020603050405020304" pitchFamily="18" charset="0"/>
              </a:rPr>
              <a:t>finite state automaton</a:t>
            </a:r>
            <a:r>
              <a:rPr lang="en-US" sz="1400" i="0" spc="0" dirty="0">
                <a:effectLst/>
                <a:latin typeface="Calibri" panose="020F0502020204030204" pitchFamily="34" charset="0"/>
                <a:ea typeface="Georgia" panose="02040502050405020303" pitchFamily="18" charset="0"/>
                <a:cs typeface="Times New Roman" panose="02020603050405020304" pitchFamily="18" charset="0"/>
              </a:rPr>
              <a:t> where an unknown stroke is compared with the database of strokes to match and identify the stroke.</a:t>
            </a:r>
            <a:endParaRPr lang="en-US" sz="1400" i="0" spc="0" dirty="0">
              <a:effectLst/>
              <a:latin typeface="Calibri" panose="020F0502020204030204" pitchFamily="34" charset="0"/>
              <a:ea typeface="Georgia" panose="02040502050405020303" pitchFamily="18" charset="0"/>
              <a:cs typeface="Times New Roman" panose="02020603050405020304" pitchFamily="18" charset="0"/>
            </a:endParaRPr>
          </a:p>
          <a:p>
            <a:pPr marL="0" indent="0" algn="just"/>
            <a:endParaRPr lang="en-US" dirty="0">
              <a:latin typeface="Calibri" panose="020F0502020204030204" pitchFamily="34" charset="0"/>
              <a:ea typeface="Georgia" panose="02040502050405020303" pitchFamily="18" charset="0"/>
              <a:cs typeface="Times New Roman" panose="02020603050405020304" pitchFamily="18" charset="0"/>
            </a:endParaRPr>
          </a:p>
          <a:p>
            <a:pPr marL="0" indent="0" algn="just"/>
            <a:r>
              <a:rPr lang="en-US" sz="1400" dirty="0">
                <a:solidFill>
                  <a:schemeClr val="tx2"/>
                </a:solidFill>
                <a:latin typeface="Calibri" panose="020F0502020204030204" pitchFamily="34" charset="0"/>
                <a:cs typeface="Times New Roman" panose="02020603050405020304" pitchFamily="18" charset="0"/>
              </a:rPr>
              <a:t>[5]</a:t>
            </a:r>
            <a:r>
              <a:rPr lang="en-US" sz="1400" i="0" spc="0" dirty="0">
                <a:effectLst/>
                <a:latin typeface="Calibri" panose="020F0502020204030204" pitchFamily="34" charset="0"/>
                <a:cs typeface="Times New Roman" panose="02020603050405020304" pitchFamily="18" charset="0"/>
              </a:rPr>
              <a:t> </a:t>
            </a:r>
            <a:r>
              <a:rPr lang="en-US" sz="1400" dirty="0">
                <a:solidFill>
                  <a:schemeClr val="tx2"/>
                </a:solidFill>
                <a:latin typeface="Calibri" panose="020F0502020204030204" pitchFamily="34" charset="0"/>
                <a:cs typeface="Times New Roman" panose="02020603050405020304" pitchFamily="18" charset="0"/>
              </a:rPr>
              <a:t>C</a:t>
            </a:r>
            <a:r>
              <a:rPr lang="en-US" sz="1400" i="0" spc="0" dirty="0">
                <a:solidFill>
                  <a:schemeClr val="tx2"/>
                </a:solidFill>
                <a:effectLst/>
                <a:latin typeface="Calibri" panose="020F0502020204030204" pitchFamily="34" charset="0"/>
                <a:cs typeface="Times New Roman" panose="02020603050405020304" pitchFamily="18" charset="0"/>
              </a:rPr>
              <a:t>omponents such as </a:t>
            </a:r>
            <a:r>
              <a:rPr lang="en-US" sz="1400" i="0" spc="0" dirty="0">
                <a:solidFill>
                  <a:srgbClr val="FFFF00"/>
                </a:solidFill>
                <a:effectLst/>
                <a:latin typeface="Calibri" panose="020F0502020204030204" pitchFamily="34" charset="0"/>
                <a:cs typeface="Times New Roman" panose="02020603050405020304" pitchFamily="18" charset="0"/>
              </a:rPr>
              <a:t>input interpretation</a:t>
            </a:r>
            <a:r>
              <a:rPr lang="en-US" sz="1400" i="0" spc="0" dirty="0">
                <a:effectLst/>
                <a:latin typeface="Calibri" panose="020F0502020204030204" pitchFamily="34" charset="0"/>
                <a:cs typeface="Times New Roman" panose="02020603050405020304" pitchFamily="18" charset="0"/>
              </a:rPr>
              <a:t>, </a:t>
            </a:r>
            <a:r>
              <a:rPr lang="en-US" sz="1400" i="0" spc="0" dirty="0">
                <a:solidFill>
                  <a:schemeClr val="tx2"/>
                </a:solidFill>
                <a:effectLst/>
                <a:latin typeface="Calibri" panose="020F0502020204030204" pitchFamily="34" charset="0"/>
                <a:cs typeface="Times New Roman" panose="02020603050405020304" pitchFamily="18" charset="0"/>
              </a:rPr>
              <a:t>trainable </a:t>
            </a:r>
            <a:r>
              <a:rPr lang="en-US" sz="1400" i="0" spc="0" dirty="0">
                <a:solidFill>
                  <a:srgbClr val="FFFF00"/>
                </a:solidFill>
                <a:effectLst/>
                <a:latin typeface="Calibri" panose="020F0502020204030204" pitchFamily="34" charset="0"/>
                <a:cs typeface="Times New Roman" panose="02020603050405020304" pitchFamily="18" charset="0"/>
              </a:rPr>
              <a:t>segmentation, </a:t>
            </a:r>
            <a:r>
              <a:rPr lang="en-US" sz="1400" i="0" spc="0" dirty="0">
                <a:solidFill>
                  <a:schemeClr val="tx2"/>
                </a:solidFill>
                <a:effectLst/>
                <a:latin typeface="Calibri" panose="020F0502020204030204" pitchFamily="34" charset="0"/>
                <a:cs typeface="Times New Roman" panose="02020603050405020304" pitchFamily="18" charset="0"/>
              </a:rPr>
              <a:t>and</a:t>
            </a:r>
            <a:r>
              <a:rPr lang="en-US" sz="1400" i="0" spc="0" dirty="0">
                <a:effectLst/>
                <a:latin typeface="Calibri" panose="020F0502020204030204" pitchFamily="34" charset="0"/>
                <a:cs typeface="Times New Roman" panose="02020603050405020304" pitchFamily="18" charset="0"/>
              </a:rPr>
              <a:t> </a:t>
            </a:r>
            <a:r>
              <a:rPr lang="en-US" sz="1400" i="0" spc="0" dirty="0">
                <a:solidFill>
                  <a:schemeClr val="tx2"/>
                </a:solidFill>
                <a:effectLst/>
                <a:latin typeface="Calibri" panose="020F0502020204030204" pitchFamily="34" charset="0"/>
                <a:cs typeface="Times New Roman" panose="02020603050405020304" pitchFamily="18" charset="0"/>
              </a:rPr>
              <a:t>minimum-error rate training for </a:t>
            </a:r>
            <a:r>
              <a:rPr lang="en-US" sz="1400" i="0" spc="0" dirty="0">
                <a:solidFill>
                  <a:srgbClr val="FFFF00"/>
                </a:solidFill>
                <a:effectLst/>
                <a:latin typeface="Calibri" panose="020F0502020204030204" pitchFamily="34" charset="0"/>
                <a:cs typeface="Times New Roman" panose="02020603050405020304" pitchFamily="18" charset="0"/>
              </a:rPr>
              <a:t>feature combination</a:t>
            </a:r>
            <a:r>
              <a:rPr lang="en-US" sz="1400" dirty="0">
                <a:solidFill>
                  <a:srgbClr val="FFFF00"/>
                </a:solidFill>
                <a:latin typeface="Calibri" panose="020F0502020204030204" pitchFamily="34" charset="0"/>
                <a:cs typeface="Times New Roman" panose="02020603050405020304" pitchFamily="18" charset="0"/>
              </a:rPr>
              <a:t> </a:t>
            </a:r>
            <a:r>
              <a:rPr lang="en-US" sz="1400" i="0" spc="0" dirty="0">
                <a:solidFill>
                  <a:schemeClr val="tx2"/>
                </a:solidFill>
                <a:effectLst/>
                <a:latin typeface="Calibri" panose="020F0502020204030204" pitchFamily="34" charset="0"/>
                <a:cs typeface="Times New Roman" panose="02020603050405020304" pitchFamily="18" charset="0"/>
              </a:rPr>
              <a:t>are used in this system</a:t>
            </a:r>
            <a:r>
              <a:rPr lang="en-US" sz="1400" i="0" spc="0" dirty="0">
                <a:effectLst/>
                <a:latin typeface="Calibri" panose="020F0502020204030204" pitchFamily="34" charset="0"/>
                <a:cs typeface="Times New Roman" panose="02020603050405020304" pitchFamily="18" charset="0"/>
              </a:rPr>
              <a:t>, </a:t>
            </a:r>
            <a:r>
              <a:rPr lang="en-US" sz="1400" i="0" spc="0" dirty="0">
                <a:solidFill>
                  <a:schemeClr val="tx2"/>
                </a:solidFill>
                <a:effectLst/>
                <a:latin typeface="Calibri" panose="020F0502020204030204" pitchFamily="34" charset="0"/>
                <a:cs typeface="Times New Roman" panose="02020603050405020304" pitchFamily="18" charset="0"/>
              </a:rPr>
              <a:t>which currently supports 97 languages. </a:t>
            </a:r>
            <a:endParaRPr lang="en-US" sz="1400" i="0" spc="0" dirty="0">
              <a:solidFill>
                <a:schemeClr val="tx2"/>
              </a:solidFill>
              <a:effectLst/>
              <a:latin typeface="Calibri" panose="020F0502020204030204" pitchFamily="34" charset="0"/>
              <a:cs typeface="Times New Roman" panose="02020603050405020304" pitchFamily="18" charset="0"/>
            </a:endParaRPr>
          </a:p>
          <a:p>
            <a:pPr marL="0" indent="0" algn="just"/>
            <a:endParaRPr lang="en-US" sz="1400" i="0" spc="0" dirty="0">
              <a:effectLst/>
              <a:latin typeface="Calibri" panose="020F0502020204030204" pitchFamily="34" charset="0"/>
              <a:ea typeface="Georgia" panose="02040502050405020303" pitchFamily="18" charset="0"/>
              <a:cs typeface="Times New Roman" panose="02020603050405020304" pitchFamily="18" charset="0"/>
            </a:endParaRPr>
          </a:p>
          <a:p>
            <a:pPr marL="0" indent="0" algn="just"/>
            <a:endParaRPr lang="en-US" i="0" spc="0" dirty="0">
              <a:effectLst/>
              <a:latin typeface="Calibri" panose="020F0502020204030204" pitchFamily="34" charset="0"/>
              <a:cs typeface="Times New Roman" panose="02020603050405020304" pitchFamily="18" charset="0"/>
            </a:endParaRPr>
          </a:p>
          <a:p>
            <a:pPr marL="0" indent="0" algn="just"/>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endParaRPr lang="en-US" sz="1200" dirty="0">
              <a:solidFill>
                <a:schemeClr val="tx2"/>
              </a:solidFill>
              <a:latin typeface="Calibri" panose="020F0502020204030204" pitchFamily="34" charset="0"/>
              <a:cs typeface="Times New Roman" panose="02020603050405020304" pitchFamily="18" charset="0"/>
            </a:endParaRPr>
          </a:p>
          <a:p>
            <a:pPr marL="0" indent="0" algn="just"/>
            <a:endParaRPr lang="en-US" sz="1200" dirty="0">
              <a:solidFill>
                <a:schemeClr val="tx2"/>
              </a:solidFill>
              <a:latin typeface="Calibri" panose="020F0502020204030204" pitchFamily="34" charset="0"/>
              <a:ea typeface="Malgun Gothic" panose="020B0503020000020004" pitchFamily="34" charset="-127"/>
              <a:cs typeface="Times New Roman" panose="02020603050405020304" pitchFamily="18" charset="0"/>
            </a:endParaRPr>
          </a:p>
          <a:p>
            <a:pPr marL="285750" indent="-285750" algn="just">
              <a:buFont typeface="Arial" panose="020B0604020202020204" pitchFamily="34" charset="0"/>
              <a:buChar char="•"/>
            </a:pPr>
            <a:endParaRPr lang="en-US" sz="1200"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lvl="0" indent="0" algn="just" rtl="0">
              <a:spcBef>
                <a:spcPts val="0"/>
              </a:spcBef>
              <a:spcAft>
                <a:spcPts val="0"/>
              </a:spcAft>
              <a:buNone/>
            </a:pPr>
            <a:endParaRPr sz="12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19" name="TextBox 18"/>
          <p:cNvSpPr txBox="1"/>
          <p:nvPr/>
        </p:nvSpPr>
        <p:spPr>
          <a:xfrm>
            <a:off x="286657" y="218877"/>
            <a:ext cx="8570686" cy="5262979"/>
          </a:xfrm>
          <a:prstGeom prst="rect">
            <a:avLst/>
          </a:prstGeom>
          <a:noFill/>
        </p:spPr>
        <p:txBody>
          <a:bodyPr wrap="square">
            <a:spAutoFit/>
          </a:bodyPr>
          <a:lstStyle/>
          <a:p>
            <a:pPr marL="0" indent="0" algn="just">
              <a:buNone/>
            </a:pPr>
            <a:endParaRPr lang="en-US" sz="1400" dirty="0">
              <a:solidFill>
                <a:schemeClr val="tx2"/>
              </a:solidFill>
              <a:latin typeface="Calibri" panose="020F0502020204030204" pitchFamily="34" charset="0"/>
              <a:cs typeface="Times New Roman" panose="02020603050405020304" pitchFamily="18" charset="0"/>
            </a:endParaRPr>
          </a:p>
          <a:p>
            <a:pPr marL="0" indent="0" algn="just">
              <a:buNone/>
            </a:pPr>
            <a:r>
              <a:rPr lang="en-US" sz="1400" dirty="0">
                <a:solidFill>
                  <a:schemeClr val="tx2"/>
                </a:solidFill>
                <a:latin typeface="Calibri" panose="020F0502020204030204" pitchFamily="34" charset="0"/>
                <a:ea typeface="Malgun Gothic" panose="020B0503020000020004" pitchFamily="34" charset="-127"/>
                <a:cs typeface="Times New Roman" panose="02020603050405020304" pitchFamily="18" charset="0"/>
              </a:rPr>
              <a:t>[6]</a:t>
            </a:r>
            <a:r>
              <a:rPr lang="en-US" sz="1400" i="0" spc="0" dirty="0">
                <a:solidFill>
                  <a:schemeClr val="tx2"/>
                </a:solidFill>
                <a:effectLst/>
                <a:latin typeface="Calibri" panose="020F0502020204030204" pitchFamily="34" charset="0"/>
                <a:cs typeface="Times New Roman" panose="02020603050405020304" pitchFamily="18" charset="0"/>
              </a:rPr>
              <a:t> This paper uses a novel technology for </a:t>
            </a:r>
            <a:r>
              <a:rPr lang="en-US" sz="1400" i="0" spc="0" dirty="0">
                <a:solidFill>
                  <a:srgbClr val="FFFF00"/>
                </a:solidFill>
                <a:effectLst/>
                <a:latin typeface="Calibri" panose="020F0502020204030204" pitchFamily="34" charset="0"/>
                <a:cs typeface="Times New Roman" panose="02020603050405020304" pitchFamily="18" charset="0"/>
              </a:rPr>
              <a:t>3D handwriting recognition </a:t>
            </a:r>
            <a:r>
              <a:rPr lang="en-US" sz="1400" i="0" spc="0" dirty="0">
                <a:solidFill>
                  <a:schemeClr val="tx2"/>
                </a:solidFill>
                <a:effectLst/>
                <a:latin typeface="Calibri" panose="020F0502020204030204" pitchFamily="34" charset="0"/>
                <a:cs typeface="Times New Roman" panose="02020603050405020304" pitchFamily="18" charset="0"/>
              </a:rPr>
              <a:t>where accelerometers and gyroscope are attached. </a:t>
            </a:r>
            <a:r>
              <a:rPr lang="en-US" sz="1400" i="0" spc="0" dirty="0">
                <a:solidFill>
                  <a:srgbClr val="FFFF00"/>
                </a:solidFill>
                <a:effectLst/>
                <a:latin typeface="Calibri" panose="020F0502020204030204" pitchFamily="34" charset="0"/>
                <a:cs typeface="Times New Roman" panose="02020603050405020304" pitchFamily="18" charset="0"/>
              </a:rPr>
              <a:t>A Support vector machine(SVM) </a:t>
            </a:r>
            <a:r>
              <a:rPr lang="en-US" sz="1400" i="0" spc="0" dirty="0">
                <a:solidFill>
                  <a:schemeClr val="tx2"/>
                </a:solidFill>
                <a:effectLst/>
                <a:latin typeface="Calibri" panose="020F0502020204030204" pitchFamily="34" charset="0"/>
                <a:cs typeface="Times New Roman" panose="02020603050405020304" pitchFamily="18" charset="0"/>
              </a:rPr>
              <a:t>is used to identify the data segments whereas the</a:t>
            </a:r>
            <a:r>
              <a:rPr lang="en-US" sz="1400" i="0" spc="0" dirty="0">
                <a:effectLst/>
                <a:latin typeface="Calibri" panose="020F0502020204030204" pitchFamily="34" charset="0"/>
                <a:cs typeface="Times New Roman" panose="02020603050405020304" pitchFamily="18" charset="0"/>
              </a:rPr>
              <a:t> </a:t>
            </a:r>
            <a:r>
              <a:rPr lang="en-US" sz="1400" i="0" spc="0" dirty="0">
                <a:solidFill>
                  <a:srgbClr val="FFFF00"/>
                </a:solidFill>
                <a:effectLst/>
                <a:latin typeface="Calibri" panose="020F0502020204030204" pitchFamily="34" charset="0"/>
                <a:cs typeface="Times New Roman" panose="02020603050405020304" pitchFamily="18" charset="0"/>
              </a:rPr>
              <a:t>Hidden Markov models(HMM</a:t>
            </a:r>
            <a:r>
              <a:rPr lang="en-US" dirty="0">
                <a:solidFill>
                  <a:srgbClr val="FFFF00"/>
                </a:solidFill>
                <a:latin typeface="Calibri" panose="020F0502020204030204" pitchFamily="34" charset="0"/>
                <a:cs typeface="Times New Roman" panose="02020603050405020304" pitchFamily="18" charset="0"/>
              </a:rPr>
              <a:t>)</a:t>
            </a:r>
            <a:r>
              <a:rPr lang="en-US" sz="1400" i="0" spc="0" dirty="0">
                <a:effectLst/>
                <a:latin typeface="Calibri" panose="020F0502020204030204" pitchFamily="34" charset="0"/>
                <a:cs typeface="Times New Roman" panose="02020603050405020304" pitchFamily="18" charset="0"/>
              </a:rPr>
              <a:t> </a:t>
            </a:r>
            <a:r>
              <a:rPr lang="en-US" sz="1400" i="0" spc="0" dirty="0">
                <a:solidFill>
                  <a:schemeClr val="tx2"/>
                </a:solidFill>
                <a:effectLst/>
                <a:latin typeface="Calibri" panose="020F0502020204030204" pitchFamily="34" charset="0"/>
                <a:cs typeface="Times New Roman" panose="02020603050405020304" pitchFamily="18" charset="0"/>
              </a:rPr>
              <a:t>are used to generate a text representation from the captures gestures. These individual characters are concatenated to word models.</a:t>
            </a:r>
            <a:endParaRPr lang="en-US" sz="1400" i="0" spc="0" dirty="0">
              <a:solidFill>
                <a:schemeClr val="tx2"/>
              </a:solidFill>
              <a:effectLst/>
              <a:latin typeface="Calibri" panose="020F0502020204030204" pitchFamily="34" charset="0"/>
              <a:cs typeface="Times New Roman" panose="02020603050405020304" pitchFamily="18" charset="0"/>
            </a:endParaRPr>
          </a:p>
          <a:p>
            <a:pPr marL="0" indent="0" algn="just">
              <a:buNone/>
            </a:pPr>
            <a:endParaRPr lang="en-US" dirty="0">
              <a:solidFill>
                <a:schemeClr val="tx2"/>
              </a:solidFill>
              <a:latin typeface="Calibri" panose="020F0502020204030204" pitchFamily="34" charset="0"/>
              <a:ea typeface="Malgun Gothic" panose="020B0503020000020004" pitchFamily="34" charset="-127"/>
              <a:cs typeface="Times New Roman" panose="02020603050405020304" pitchFamily="18" charset="0"/>
            </a:endParaRPr>
          </a:p>
          <a:p>
            <a:pPr algn="just"/>
            <a:r>
              <a:rPr lang="en-IN" dirty="0">
                <a:solidFill>
                  <a:schemeClr val="tx2"/>
                </a:solidFill>
                <a:latin typeface="Calibri" panose="020F0502020204030204" pitchFamily="34" charset="0"/>
                <a:cs typeface="Calibri" panose="020F0502020204030204" pitchFamily="34" charset="0"/>
              </a:rPr>
              <a:t>[7]</a:t>
            </a:r>
            <a:r>
              <a:rPr lang="en-US" dirty="0">
                <a:solidFill>
                  <a:schemeClr val="tx2"/>
                </a:solidFill>
                <a:latin typeface="Calibri" panose="020F0502020204030204" pitchFamily="34" charset="0"/>
                <a:cs typeface="Times New Roman" panose="02020603050405020304" pitchFamily="18" charset="0"/>
              </a:rPr>
              <a:t> C</a:t>
            </a:r>
            <a:r>
              <a:rPr lang="en-US" sz="1400" i="0" spc="0" dirty="0">
                <a:solidFill>
                  <a:schemeClr val="tx2"/>
                </a:solidFill>
                <a:effectLst/>
                <a:latin typeface="Calibri" panose="020F0502020204030204" pitchFamily="34" charset="0"/>
                <a:cs typeface="Times New Roman" panose="02020603050405020304" pitchFamily="18" charset="0"/>
              </a:rPr>
              <a:t>ompares “one against one”(digit recognition) and “one against all”(easy to train) and found that the </a:t>
            </a:r>
            <a:r>
              <a:rPr lang="en-US" sz="1400" i="0" spc="0" dirty="0">
                <a:solidFill>
                  <a:srgbClr val="FFFF00"/>
                </a:solidFill>
                <a:effectLst/>
                <a:latin typeface="Calibri" panose="020F0502020204030204" pitchFamily="34" charset="0"/>
                <a:cs typeface="Times New Roman" panose="02020603050405020304" pitchFamily="18" charset="0"/>
              </a:rPr>
              <a:t>former</a:t>
            </a:r>
            <a:r>
              <a:rPr lang="en-US" sz="1400" i="0" spc="0" dirty="0">
                <a:solidFill>
                  <a:schemeClr val="tx2"/>
                </a:solidFill>
                <a:effectLst/>
                <a:latin typeface="Calibri" panose="020F0502020204030204" pitchFamily="34" charset="0"/>
                <a:cs typeface="Times New Roman" panose="02020603050405020304" pitchFamily="18" charset="0"/>
              </a:rPr>
              <a:t> is more significant. Also when compared to</a:t>
            </a:r>
            <a:r>
              <a:rPr lang="en-US" sz="1400" i="0" spc="0" dirty="0">
                <a:solidFill>
                  <a:srgbClr val="FFFF00"/>
                </a:solidFill>
                <a:effectLst/>
                <a:latin typeface="Calibri" panose="020F0502020204030204" pitchFamily="34" charset="0"/>
                <a:cs typeface="Times New Roman" panose="02020603050405020304" pitchFamily="18" charset="0"/>
              </a:rPr>
              <a:t> Multi Layer Perceptron(MLP)</a:t>
            </a:r>
            <a:r>
              <a:rPr lang="en-US" sz="1400" i="0" spc="0" dirty="0">
                <a:solidFill>
                  <a:schemeClr val="tx2"/>
                </a:solidFill>
                <a:effectLst/>
                <a:latin typeface="Calibri" panose="020F0502020204030204" pitchFamily="34" charset="0"/>
                <a:cs typeface="Times New Roman" panose="02020603050405020304" pitchFamily="18" charset="0"/>
              </a:rPr>
              <a:t>, </a:t>
            </a:r>
            <a:r>
              <a:rPr lang="en-US" sz="1400" i="0" spc="0" dirty="0">
                <a:solidFill>
                  <a:srgbClr val="FFFF00"/>
                </a:solidFill>
                <a:effectLst/>
                <a:latin typeface="Calibri" panose="020F0502020204030204" pitchFamily="34" charset="0"/>
                <a:cs typeface="Times New Roman" panose="02020603050405020304" pitchFamily="18" charset="0"/>
              </a:rPr>
              <a:t>SVM’s strategies </a:t>
            </a:r>
            <a:r>
              <a:rPr lang="en-US" sz="1400" i="0" spc="0" dirty="0">
                <a:solidFill>
                  <a:schemeClr val="tx2"/>
                </a:solidFill>
                <a:effectLst/>
                <a:latin typeface="Calibri" panose="020F0502020204030204" pitchFamily="34" charset="0"/>
                <a:cs typeface="Times New Roman" panose="02020603050405020304" pitchFamily="18" charset="0"/>
              </a:rPr>
              <a:t>shows a better estimation than MLP.</a:t>
            </a:r>
            <a:endParaRPr lang="en-US" sz="1400" i="0" spc="0" dirty="0">
              <a:solidFill>
                <a:schemeClr val="tx2"/>
              </a:solidFill>
              <a:effectLst/>
              <a:latin typeface="Calibri" panose="020F0502020204030204" pitchFamily="34" charset="0"/>
              <a:cs typeface="Times New Roman" panose="02020603050405020304" pitchFamily="18" charset="0"/>
            </a:endParaRPr>
          </a:p>
          <a:p>
            <a:pPr algn="just"/>
            <a:endParaRPr lang="en-US" dirty="0">
              <a:solidFill>
                <a:schemeClr val="tx2"/>
              </a:solidFill>
              <a:latin typeface="Calibri" panose="020F0502020204030204" pitchFamily="34" charset="0"/>
              <a:cs typeface="Times New Roman" panose="02020603050405020304" pitchFamily="18" charset="0"/>
            </a:endParaRPr>
          </a:p>
          <a:p>
            <a:pPr algn="just"/>
            <a:r>
              <a:rPr lang="en-IN" dirty="0">
                <a:solidFill>
                  <a:schemeClr val="tx2"/>
                </a:solidFill>
                <a:latin typeface="Calibri" panose="020F0502020204030204" pitchFamily="34" charset="0"/>
                <a:cs typeface="Calibri" panose="020F0502020204030204" pitchFamily="34" charset="0"/>
              </a:rPr>
              <a:t>[8]</a:t>
            </a:r>
            <a:r>
              <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rPr>
              <a:t> This paper discusses about the application of </a:t>
            </a:r>
            <a:r>
              <a:rPr lang="en-US" dirty="0">
                <a:solidFill>
                  <a:srgbClr val="FFFF00"/>
                </a:solidFill>
                <a:effectLst/>
                <a:latin typeface="Calibri" panose="020F0502020204030204" pitchFamily="34" charset="0"/>
                <a:ea typeface="Malgun Gothic" panose="020B0503020000020004" pitchFamily="34" charset="-127"/>
                <a:cs typeface="Calibri" panose="020F0502020204030204" pitchFamily="34" charset="0"/>
              </a:rPr>
              <a:t>neuroevolution</a:t>
            </a:r>
            <a:r>
              <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rPr>
              <a:t> and therefore developing solutions based on </a:t>
            </a:r>
            <a:r>
              <a:rPr lang="en-US" i="0" spc="0" dirty="0">
                <a:solidFill>
                  <a:srgbClr val="FFFF00"/>
                </a:solidFill>
                <a:effectLst/>
                <a:latin typeface="Calibri" panose="020F0502020204030204" pitchFamily="34" charset="0"/>
                <a:ea typeface="Georgia" panose="02040502050405020303" pitchFamily="18" charset="0"/>
                <a:cs typeface="Calibri" panose="020F0502020204030204" pitchFamily="34" charset="0"/>
              </a:rPr>
              <a:t>genetic algorithms </a:t>
            </a:r>
            <a:r>
              <a:rPr lang="en-US" i="0" spc="0" dirty="0">
                <a:solidFill>
                  <a:schemeClr val="tx2"/>
                </a:solidFill>
                <a:effectLst/>
                <a:latin typeface="Calibri" panose="020F0502020204030204" pitchFamily="34" charset="0"/>
                <a:ea typeface="Georgia" panose="02040502050405020303" pitchFamily="18" charset="0"/>
                <a:cs typeface="Calibri" panose="020F0502020204030204" pitchFamily="34" charset="0"/>
              </a:rPr>
              <a:t>and </a:t>
            </a:r>
            <a:r>
              <a:rPr lang="en-US" i="0" spc="0" dirty="0">
                <a:solidFill>
                  <a:srgbClr val="FFFF00"/>
                </a:solidFill>
                <a:effectLst/>
                <a:latin typeface="Calibri" panose="020F0502020204030204" pitchFamily="34" charset="0"/>
                <a:ea typeface="Georgia" panose="02040502050405020303" pitchFamily="18" charset="0"/>
                <a:cs typeface="Calibri" panose="020F0502020204030204" pitchFamily="34" charset="0"/>
              </a:rPr>
              <a:t>grammatical evolution</a:t>
            </a:r>
            <a:r>
              <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rPr>
              <a:t>. MNIST data set consists of handwritten digits that are difficult even for humans to recognize. In spite of this, the system has produced an impressive result without any kind of data augmentation or preprocessing methods.</a:t>
            </a:r>
            <a:endParaRPr lang="en-US" dirty="0">
              <a:solidFill>
                <a:schemeClr val="tx2"/>
              </a:solidFill>
              <a:effectLst/>
              <a:latin typeface="Calibri" panose="020F0502020204030204" pitchFamily="34" charset="0"/>
              <a:ea typeface="Malgun Gothic" panose="020B0503020000020004" pitchFamily="34" charset="-127"/>
              <a:cs typeface="Calibri" panose="020F0502020204030204" pitchFamily="34" charset="0"/>
            </a:endParaRPr>
          </a:p>
          <a:p>
            <a:pPr algn="just"/>
            <a:endParaRPr lang="en-US" sz="1400" i="0" spc="0" dirty="0">
              <a:solidFill>
                <a:schemeClr val="tx2"/>
              </a:solidFill>
              <a:effectLst/>
              <a:latin typeface="Calibri" panose="020F0502020204030204" pitchFamily="34" charset="0"/>
              <a:cs typeface="Times New Roman" panose="02020603050405020304" pitchFamily="18" charset="0"/>
            </a:endParaRPr>
          </a:p>
          <a:p>
            <a:pPr algn="just"/>
            <a:r>
              <a:rPr lang="en-IN" dirty="0">
                <a:solidFill>
                  <a:schemeClr val="tx2"/>
                </a:solidFill>
                <a:latin typeface="Calibri" panose="020F0502020204030204" pitchFamily="34" charset="0"/>
                <a:cs typeface="Calibri" panose="020F0502020204030204" pitchFamily="34" charset="0"/>
              </a:rPr>
              <a:t>[9] For a modified </a:t>
            </a:r>
            <a:r>
              <a:rPr lang="en-IN" dirty="0">
                <a:solidFill>
                  <a:srgbClr val="FFFF00"/>
                </a:solidFill>
                <a:latin typeface="Calibri" panose="020F0502020204030204" pitchFamily="34" charset="0"/>
                <a:cs typeface="Calibri" panose="020F0502020204030204" pitchFamily="34" charset="0"/>
              </a:rPr>
              <a:t>CNN-RNN hybrid architecture</a:t>
            </a:r>
            <a:r>
              <a:rPr lang="en-IN" dirty="0">
                <a:solidFill>
                  <a:schemeClr val="tx2"/>
                </a:solidFill>
                <a:latin typeface="Calibri" panose="020F0502020204030204" pitchFamily="34" charset="0"/>
                <a:cs typeface="Calibri" panose="020F0502020204030204" pitchFamily="34" charset="0"/>
              </a:rPr>
              <a:t>, training is done using efficient initialization of network, image normalization, and domain specific data transformation.</a:t>
            </a:r>
            <a:endParaRPr lang="en-IN" dirty="0">
              <a:solidFill>
                <a:schemeClr val="tx2"/>
              </a:solidFill>
              <a:latin typeface="Calibri" panose="020F0502020204030204" pitchFamily="34" charset="0"/>
              <a:cs typeface="Calibri" panose="020F0502020204030204" pitchFamily="34" charset="0"/>
            </a:endParaRPr>
          </a:p>
          <a:p>
            <a:pPr algn="just"/>
            <a:endParaRPr lang="en-IN" dirty="0">
              <a:solidFill>
                <a:schemeClr val="tx2"/>
              </a:solidFill>
              <a:latin typeface="Calibri" panose="020F0502020204030204" pitchFamily="34" charset="0"/>
              <a:cs typeface="Calibri" panose="020F0502020204030204" pitchFamily="34" charset="0"/>
            </a:endParaRPr>
          </a:p>
          <a:p>
            <a:pPr algn="just"/>
            <a:r>
              <a:rPr lang="en-IN" dirty="0">
                <a:solidFill>
                  <a:schemeClr val="tx2"/>
                </a:solidFill>
                <a:latin typeface="Calibri" panose="020F0502020204030204" pitchFamily="34" charset="0"/>
                <a:cs typeface="Calibri" panose="020F0502020204030204" pitchFamily="34" charset="0"/>
              </a:rPr>
              <a:t>[10]</a:t>
            </a:r>
            <a:r>
              <a:rPr lang="en-US" dirty="0">
                <a:solidFill>
                  <a:schemeClr val="tx2"/>
                </a:solidFill>
                <a:effectLst/>
                <a:latin typeface="Calibri" panose="020F0502020204030204" pitchFamily="34" charset="0"/>
                <a:ea typeface="SimSun" panose="02010600030101010101" pitchFamily="2" charset="-122"/>
                <a:cs typeface="Calibri" panose="020F0502020204030204" pitchFamily="34" charset="0"/>
              </a:rPr>
              <a:t> A </a:t>
            </a:r>
            <a:r>
              <a:rPr lang="en-US" dirty="0">
                <a:solidFill>
                  <a:srgbClr val="FFFF00"/>
                </a:solidFill>
                <a:effectLst/>
                <a:latin typeface="Calibri" panose="020F0502020204030204" pitchFamily="34" charset="0"/>
                <a:ea typeface="SimSun" panose="02010600030101010101" pitchFamily="2" charset="-122"/>
                <a:cs typeface="Calibri" panose="020F0502020204030204" pitchFamily="34" charset="0"/>
              </a:rPr>
              <a:t>deep neural network architecture </a:t>
            </a:r>
            <a:r>
              <a:rPr lang="en-US" dirty="0">
                <a:solidFill>
                  <a:schemeClr val="tx2"/>
                </a:solidFill>
                <a:effectLst/>
                <a:latin typeface="Calibri" panose="020F0502020204030204" pitchFamily="34" charset="0"/>
                <a:ea typeface="SimSun" panose="02010600030101010101" pitchFamily="2" charset="-122"/>
                <a:cs typeface="Calibri" panose="020F0502020204030204" pitchFamily="34" charset="0"/>
              </a:rPr>
              <a:t>that supports for 102 languages, has put back the segment-and-decode-based system by reducing the error rate by 20–40%. This system recognizes 10 times faster than previous system. </a:t>
            </a:r>
            <a:endParaRPr lang="en-IN" dirty="0">
              <a:solidFill>
                <a:schemeClr val="tx2"/>
              </a:solidFill>
              <a:latin typeface="Calibri" panose="020F0502020204030204" pitchFamily="34" charset="0"/>
              <a:cs typeface="Calibri" panose="020F0502020204030204" pitchFamily="34" charset="0"/>
            </a:endParaRPr>
          </a:p>
          <a:p>
            <a:pPr algn="just"/>
            <a:endParaRPr lang="en-IN" dirty="0">
              <a:solidFill>
                <a:schemeClr val="tx2"/>
              </a:solidFill>
              <a:latin typeface="Calibri" panose="020F0502020204030204" pitchFamily="34" charset="0"/>
              <a:cs typeface="Calibri" panose="020F0502020204030204" pitchFamily="34" charset="0"/>
            </a:endParaRPr>
          </a:p>
          <a:p>
            <a:pPr algn="just"/>
            <a:endParaRPr lang="en-US" sz="1400" i="0" spc="0" dirty="0">
              <a:solidFill>
                <a:schemeClr val="tx2"/>
              </a:solidFill>
              <a:effectLst/>
              <a:latin typeface="Calibri" panose="020F0502020204030204" pitchFamily="34" charset="0"/>
              <a:cs typeface="Times New Roman" panose="02020603050405020304" pitchFamily="18" charset="0"/>
            </a:endParaRPr>
          </a:p>
          <a:p>
            <a:pPr marL="0" indent="0" algn="just">
              <a:buNone/>
            </a:pPr>
            <a:endParaRPr lang="en-US" sz="1400" dirty="0">
              <a:solidFill>
                <a:schemeClr val="tx2"/>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indent="0" algn="just">
              <a:buNone/>
            </a:pPr>
            <a:endParaRPr lang="en-US" sz="1400" dirty="0">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3" name="Google Shape;109;p25"/>
          <p:cNvSpPr txBox="1"/>
          <p:nvPr/>
        </p:nvSpPr>
        <p:spPr>
          <a:xfrm>
            <a:off x="804600" y="240492"/>
            <a:ext cx="7704000" cy="601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n-US" sz="3200" dirty="0">
                <a:solidFill>
                  <a:schemeClr val="tx2"/>
                </a:solidFill>
              </a:rPr>
              <a:t>SYSTEM ARCHITECTURE</a:t>
            </a:r>
            <a:endParaRPr lang="en-IN" sz="3200" dirty="0">
              <a:solidFill>
                <a:schemeClr val="tx2"/>
              </a:solidFill>
            </a:endParaRPr>
          </a:p>
        </p:txBody>
      </p:sp>
      <p:grpSp>
        <p:nvGrpSpPr>
          <p:cNvPr id="4" name="Group 3"/>
          <p:cNvGrpSpPr/>
          <p:nvPr/>
        </p:nvGrpSpPr>
        <p:grpSpPr>
          <a:xfrm>
            <a:off x="3305904" y="1135652"/>
            <a:ext cx="2532191" cy="3291206"/>
            <a:chOff x="5356" y="2597"/>
            <a:chExt cx="3459" cy="5679"/>
          </a:xfrm>
        </p:grpSpPr>
        <p:sp>
          <p:nvSpPr>
            <p:cNvPr id="5" name="Rounded Rectangle 1"/>
            <p:cNvSpPr/>
            <p:nvPr/>
          </p:nvSpPr>
          <p:spPr>
            <a:xfrm>
              <a:off x="5394" y="3456"/>
              <a:ext cx="3421" cy="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Preprocessing</a:t>
              </a:r>
              <a:endPar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7" name="Rounded Rectangle 3"/>
            <p:cNvSpPr/>
            <p:nvPr/>
          </p:nvSpPr>
          <p:spPr>
            <a:xfrm>
              <a:off x="5412" y="2597"/>
              <a:ext cx="3398" cy="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Import Dataset</a:t>
              </a:r>
              <a:endPar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8" name="Rounded Rectangle 4"/>
            <p:cNvSpPr/>
            <p:nvPr/>
          </p:nvSpPr>
          <p:spPr>
            <a:xfrm>
              <a:off x="5395" y="4334"/>
              <a:ext cx="3412" cy="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Initialize a Model</a:t>
              </a:r>
              <a:endPar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9" name="Rounded Rectangle 5"/>
            <p:cNvSpPr/>
            <p:nvPr/>
          </p:nvSpPr>
          <p:spPr>
            <a:xfrm>
              <a:off x="5384" y="5243"/>
              <a:ext cx="3421" cy="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Build a Multi layer CNN</a:t>
              </a:r>
              <a:endPar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10" name="Rounded Rectangle 6"/>
            <p:cNvSpPr/>
            <p:nvPr/>
          </p:nvSpPr>
          <p:spPr>
            <a:xfrm>
              <a:off x="5404" y="6141"/>
              <a:ext cx="3398" cy="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Train Model</a:t>
              </a:r>
              <a:endPar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11" name="Rounded Rectangle 7"/>
            <p:cNvSpPr/>
            <p:nvPr/>
          </p:nvSpPr>
          <p:spPr>
            <a:xfrm>
              <a:off x="5356" y="6987"/>
              <a:ext cx="3425" cy="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Evaluate Model</a:t>
              </a:r>
              <a:endParaRPr lang="en-US" altLang="zh-CN" sz="1100" kern="100" dirty="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sp>
          <p:nvSpPr>
            <p:cNvPr id="12" name="Rounded Rectangle 8"/>
            <p:cNvSpPr/>
            <p:nvPr/>
          </p:nvSpPr>
          <p:spPr>
            <a:xfrm>
              <a:off x="5376" y="7799"/>
              <a:ext cx="3415" cy="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rPr>
                <a:t>Classify Digit</a:t>
              </a:r>
              <a:endParaRPr lang="en-US" altLang="zh-CN" sz="1100" kern="100">
                <a:solidFill>
                  <a:schemeClr val="accent2">
                    <a:lumMod val="40000"/>
                    <a:lumOff val="60000"/>
                  </a:schemeClr>
                </a:solidFill>
                <a:latin typeface="Calibri" panose="020F0502020204030204"/>
                <a:ea typeface="Malgun Gothic" panose="020B0503020000020004" pitchFamily="34" charset="-127"/>
                <a:cs typeface="Times New Roman" panose="02020603050405020304"/>
                <a:sym typeface="Times New Roman" panose="02020603050405020304"/>
              </a:endParaRPr>
            </a:p>
          </p:txBody>
        </p:sp>
        <p:cxnSp>
          <p:nvCxnSpPr>
            <p:cNvPr id="13" name="Straight Arrow Connector 12"/>
            <p:cNvCxnSpPr/>
            <p:nvPr/>
          </p:nvCxnSpPr>
          <p:spPr>
            <a:xfrm>
              <a:off x="7039" y="3096"/>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42" y="3959"/>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1" y="4866"/>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59" y="5777"/>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50" y="6623"/>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32" y="7456"/>
              <a:ext cx="0" cy="30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799" name="Google Shape;1799;p48"/>
          <p:cNvSpPr txBox="1">
            <a:spLocks noGrp="1"/>
          </p:cNvSpPr>
          <p:nvPr>
            <p:ph type="body" idx="1"/>
          </p:nvPr>
        </p:nvSpPr>
        <p:spPr>
          <a:xfrm>
            <a:off x="536419" y="731736"/>
            <a:ext cx="7860094" cy="3680027"/>
          </a:xfrm>
          <a:prstGeom prst="rect">
            <a:avLst/>
          </a:prstGeom>
          <a:noFill/>
        </p:spPr>
        <p:txBody>
          <a:bodyPr spcFirstLastPara="1" wrap="square" lIns="91425" tIns="91425" rIns="91425" bIns="91425" anchor="t" anchorCtr="0">
            <a:noAutofit/>
          </a:bodyPr>
          <a:lstStyle/>
          <a:p>
            <a:pPr marL="0" lvl="0" indent="0" algn="just" rtl="0">
              <a:spcBef>
                <a:spcPts val="0"/>
              </a:spcBef>
              <a:spcAft>
                <a:spcPts val="0"/>
              </a:spcAft>
              <a:buNone/>
            </a:pPr>
            <a:r>
              <a:rPr lang="en-US" sz="1400" b="1" dirty="0">
                <a:solidFill>
                  <a:srgbClr val="EFEFEF"/>
                </a:solidFill>
                <a:latin typeface="Rajdhani"/>
                <a:ea typeface="Rajdhani"/>
                <a:cs typeface="Rajdhani"/>
                <a:sym typeface="Rajdhani"/>
              </a:rPr>
              <a:t>DATASET</a:t>
            </a:r>
            <a:endParaRPr sz="1400" b="1" dirty="0">
              <a:solidFill>
                <a:srgbClr val="EFEFEF"/>
              </a:solidFill>
              <a:latin typeface="Rajdhani"/>
              <a:ea typeface="Rajdhani"/>
              <a:cs typeface="Rajdhani"/>
              <a:sym typeface="Rajdhani"/>
            </a:endParaRPr>
          </a:p>
          <a:p>
            <a:pPr marL="457200" lvl="0" indent="-298450" algn="just" rtl="0">
              <a:spcBef>
                <a:spcPts val="1600"/>
              </a:spcBef>
              <a:spcAft>
                <a:spcPts val="0"/>
              </a:spcAft>
              <a:buClr>
                <a:srgbClr val="EFEFEF"/>
              </a:buClr>
              <a:buSzPts val="1100"/>
              <a:buChar char="●"/>
            </a:pPr>
            <a:r>
              <a:rPr lang="en-US" sz="1400" dirty="0">
                <a:solidFill>
                  <a:srgbClr val="EFEFEF"/>
                </a:solidFill>
              </a:rPr>
              <a:t>MNIST (Modified National Institute of Standards </a:t>
            </a:r>
            <a:r>
              <a:rPr lang="en-US" sz="1400">
                <a:solidFill>
                  <a:srgbClr val="EFEFEF"/>
                </a:solidFill>
              </a:rPr>
              <a:t>and Technology) database</a:t>
            </a:r>
            <a:endParaRPr sz="1400" dirty="0">
              <a:solidFill>
                <a:srgbClr val="EFEFEF"/>
              </a:solidFill>
            </a:endParaRPr>
          </a:p>
          <a:p>
            <a:pPr algn="just">
              <a:buClr>
                <a:srgbClr val="EFEFEF"/>
              </a:buClr>
              <a:buFont typeface="Fira Sans Condensed Light"/>
              <a:buChar char="●"/>
            </a:pPr>
            <a:r>
              <a:rPr lang="en-US" sz="1400" dirty="0">
                <a:solidFill>
                  <a:srgbClr val="EFEFEF"/>
                </a:solidFill>
              </a:rPr>
              <a:t>70000 number of images ( 60000 training images + 10000 testing Image )	</a:t>
            </a:r>
            <a:endParaRPr lang="en-US" sz="1400" dirty="0">
              <a:solidFill>
                <a:srgbClr val="EFEFEF"/>
              </a:solidFill>
            </a:endParaRPr>
          </a:p>
          <a:p>
            <a:pPr marL="0" lvl="0" indent="0" algn="just" rtl="0">
              <a:spcBef>
                <a:spcPts val="1600"/>
              </a:spcBef>
              <a:spcAft>
                <a:spcPts val="0"/>
              </a:spcAft>
              <a:buNone/>
            </a:pPr>
            <a:r>
              <a:rPr lang="en-US" sz="1400" b="1" dirty="0">
                <a:solidFill>
                  <a:srgbClr val="EFEFEF"/>
                </a:solidFill>
                <a:latin typeface="Rajdhani"/>
                <a:ea typeface="Rajdhani"/>
                <a:cs typeface="Rajdhani"/>
                <a:sym typeface="Rajdhani"/>
              </a:rPr>
              <a:t>DATA PREPROCESSING</a:t>
            </a:r>
            <a:endParaRPr lang="en-US" sz="1400" b="1" dirty="0">
              <a:solidFill>
                <a:srgbClr val="EFEFEF"/>
              </a:solidFill>
              <a:latin typeface="Rajdhani"/>
              <a:ea typeface="Rajdhani"/>
              <a:cs typeface="Rajdhani"/>
              <a:sym typeface="Rajdhani"/>
            </a:endParaRPr>
          </a:p>
          <a:p>
            <a:pPr marL="457200" lvl="0" indent="-298450" algn="just" rtl="0">
              <a:spcBef>
                <a:spcPts val="1600"/>
              </a:spcBef>
              <a:spcAft>
                <a:spcPts val="0"/>
              </a:spcAft>
              <a:buClr>
                <a:srgbClr val="EFEFEF"/>
              </a:buClr>
              <a:buSzPts val="1100"/>
              <a:buChar char="●"/>
            </a:pPr>
            <a:r>
              <a:rPr lang="en-US" sz="1400" dirty="0">
                <a:solidFill>
                  <a:srgbClr val="EFEFEF"/>
                </a:solidFill>
              </a:rPr>
              <a:t>Four categories ( trainX, testX, trainY, testY )</a:t>
            </a:r>
            <a:endParaRPr lang="en-GB" sz="1400" dirty="0">
              <a:solidFill>
                <a:srgbClr val="EFEFEF"/>
              </a:solidFill>
              <a:uFill>
                <a:noFill/>
              </a:uFill>
            </a:endParaRPr>
          </a:p>
          <a:p>
            <a:pPr algn="just">
              <a:buClr>
                <a:srgbClr val="EFEFEF"/>
              </a:buClr>
              <a:buFont typeface="Fira Sans Condensed Light"/>
              <a:buChar char="●"/>
            </a:pPr>
            <a:r>
              <a:rPr lang="en-US" sz="1400" dirty="0">
                <a:solidFill>
                  <a:srgbClr val="EFEFEF"/>
                </a:solidFill>
                <a:latin typeface="Rajdhani"/>
                <a:ea typeface="Rajdhani"/>
                <a:cs typeface="Rajdhani"/>
                <a:sym typeface="Rajdhani"/>
              </a:rPr>
              <a:t>Each pixel value is converted from 0-255. Subset of Deep learning with three types of layers:</a:t>
            </a:r>
            <a:endParaRPr lang="en-US" sz="1400" dirty="0">
              <a:solidFill>
                <a:srgbClr val="EFEFEF"/>
              </a:solidFill>
              <a:latin typeface="Rajdhani"/>
              <a:ea typeface="Rajdhani"/>
              <a:cs typeface="Rajdhani"/>
              <a:sym typeface="Rajdhani"/>
            </a:endParaRPr>
          </a:p>
          <a:p>
            <a:pPr marL="158750" indent="0" algn="just">
              <a:buClr>
                <a:srgbClr val="EFEFEF"/>
              </a:buClr>
              <a:buNone/>
            </a:pPr>
            <a:endParaRPr lang="en-US" sz="1400" b="1" dirty="0">
              <a:solidFill>
                <a:srgbClr val="EFEFEF"/>
              </a:solidFill>
              <a:latin typeface="Rajdhani"/>
              <a:ea typeface="Rajdhani"/>
              <a:cs typeface="Rajdhani"/>
              <a:sym typeface="Rajdhani"/>
            </a:endParaRPr>
          </a:p>
          <a:p>
            <a:pPr marL="0" indent="0" algn="just">
              <a:spcAft>
                <a:spcPts val="1600"/>
              </a:spcAft>
              <a:buNone/>
            </a:pPr>
            <a:endParaRPr lang="en-US" sz="1400" b="1" dirty="0">
              <a:solidFill>
                <a:srgbClr val="EFEFEF"/>
              </a:solidFill>
              <a:latin typeface="Rajdhani"/>
              <a:ea typeface="Rajdhani"/>
              <a:cs typeface="Rajdhani"/>
              <a:sym typeface="Rajdhani"/>
            </a:endParaRPr>
          </a:p>
          <a:p>
            <a:pPr marL="0" indent="0" algn="just">
              <a:spcAft>
                <a:spcPts val="1600"/>
              </a:spcAft>
              <a:buNone/>
            </a:pPr>
            <a:endParaRPr lang="en-US" sz="1400" b="1" dirty="0">
              <a:solidFill>
                <a:srgbClr val="EFEFEF"/>
              </a:solidFill>
              <a:latin typeface="Rajdhani"/>
              <a:ea typeface="Rajdhani"/>
              <a:cs typeface="Rajdhani"/>
              <a:sym typeface="Rajdhani"/>
            </a:endParaRPr>
          </a:p>
          <a:p>
            <a:pPr marL="0" indent="0" algn="just">
              <a:spcAft>
                <a:spcPts val="1600"/>
              </a:spcAft>
              <a:buNone/>
            </a:pPr>
            <a:r>
              <a:rPr lang="en-US" sz="1400" b="1" dirty="0">
                <a:solidFill>
                  <a:srgbClr val="EFEFEF"/>
                </a:solidFill>
                <a:latin typeface="Rajdhani"/>
                <a:ea typeface="Rajdhani"/>
                <a:cs typeface="Rajdhani"/>
                <a:sym typeface="Rajdhani"/>
              </a:rPr>
              <a:t>ACCURACY</a:t>
            </a:r>
            <a:endParaRPr lang="en-US" sz="1400" b="1" dirty="0">
              <a:solidFill>
                <a:srgbClr val="EFEFEF"/>
              </a:solidFill>
              <a:latin typeface="Rajdhani"/>
              <a:ea typeface="Rajdhani"/>
              <a:cs typeface="Rajdhani"/>
              <a:sym typeface="Rajdhani"/>
            </a:endParaRPr>
          </a:p>
        </p:txBody>
      </p:sp>
      <p:sp>
        <p:nvSpPr>
          <p:cNvPr id="4" name="Google Shape;135;p27"/>
          <p:cNvSpPr txBox="1"/>
          <p:nvPr/>
        </p:nvSpPr>
        <p:spPr>
          <a:xfrm>
            <a:off x="2394857" y="-659543"/>
            <a:ext cx="6675119" cy="227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pPr algn="l"/>
            <a:r>
              <a:rPr lang="en-US" sz="3600" dirty="0">
                <a:solidFill>
                  <a:schemeClr val="tx2"/>
                </a:solidFill>
              </a:rPr>
              <a:t>MODULE DESCRIPTION</a:t>
            </a:r>
            <a:endParaRPr lang="en-IN" sz="3600" dirty="0">
              <a:solidFill>
                <a:schemeClr val="tx2"/>
              </a:solidFill>
            </a:endParaRPr>
          </a:p>
        </p:txBody>
      </p:sp>
      <p:sp>
        <p:nvSpPr>
          <p:cNvPr id="9" name="TextBox 8"/>
          <p:cNvSpPr txBox="1"/>
          <p:nvPr/>
        </p:nvSpPr>
        <p:spPr>
          <a:xfrm>
            <a:off x="1331865" y="2784501"/>
            <a:ext cx="5139872" cy="1169551"/>
          </a:xfrm>
          <a:prstGeom prst="rect">
            <a:avLst/>
          </a:prstGeom>
          <a:noFill/>
        </p:spPr>
        <p:txBody>
          <a:bodyPr wrap="square">
            <a:spAutoFit/>
          </a:bodyPr>
          <a:lstStyle/>
          <a:p>
            <a:pPr algn="just">
              <a:buClr>
                <a:srgbClr val="EFEFEF"/>
              </a:buClr>
              <a:buFont typeface="Fira Sans Condensed Light"/>
              <a:buChar char="●"/>
            </a:pPr>
            <a:r>
              <a:rPr lang="en-US" dirty="0">
                <a:solidFill>
                  <a:srgbClr val="EFEFEF"/>
                </a:solidFill>
                <a:latin typeface="Fira Sans Condensed Light"/>
                <a:ea typeface="Rajdhani"/>
                <a:cs typeface="Rajdhani"/>
                <a:sym typeface="Rajdhani"/>
              </a:rPr>
              <a:t>Convolutional Layer(filters are used to extract the feature)</a:t>
            </a:r>
            <a:endParaRPr lang="en-US" sz="1400" dirty="0">
              <a:solidFill>
                <a:srgbClr val="EFEFEF"/>
              </a:solidFill>
              <a:latin typeface="Fira Sans Condensed Light"/>
              <a:ea typeface="Rajdhani"/>
              <a:cs typeface="Rajdhani"/>
              <a:sym typeface="Rajdhani"/>
            </a:endParaRPr>
          </a:p>
          <a:p>
            <a:pPr algn="just">
              <a:buClr>
                <a:srgbClr val="EFEFEF"/>
              </a:buClr>
              <a:buFont typeface="Fira Sans Condensed Light"/>
              <a:buChar char="●"/>
            </a:pPr>
            <a:r>
              <a:rPr lang="en-GB" sz="1400" dirty="0">
                <a:solidFill>
                  <a:srgbClr val="EFEFEF"/>
                </a:solidFill>
                <a:uFill>
                  <a:noFill/>
                </a:uFill>
                <a:latin typeface="Fira Sans Condensed Light"/>
              </a:rPr>
              <a:t>Pooling Layer(reduces the size of data coming from Convolutional layer)</a:t>
            </a:r>
            <a:endParaRPr lang="en-GB" sz="1400" dirty="0">
              <a:solidFill>
                <a:srgbClr val="EFEFEF"/>
              </a:solidFill>
              <a:uFill>
                <a:noFill/>
              </a:uFill>
              <a:latin typeface="Fira Sans Condensed Light"/>
            </a:endParaRPr>
          </a:p>
          <a:p>
            <a:pPr algn="just">
              <a:buClr>
                <a:srgbClr val="EFEFEF"/>
              </a:buClr>
              <a:buFont typeface="Fira Sans Condensed Light"/>
              <a:buChar char="●"/>
            </a:pPr>
            <a:r>
              <a:rPr lang="en-GB" dirty="0">
                <a:solidFill>
                  <a:srgbClr val="EFEFEF"/>
                </a:solidFill>
                <a:uFill>
                  <a:noFill/>
                </a:uFill>
                <a:latin typeface="Fira Sans Condensed Light"/>
              </a:rPr>
              <a:t>Fully connected</a:t>
            </a:r>
            <a:endParaRPr lang="en-GB" sz="1400" dirty="0">
              <a:solidFill>
                <a:srgbClr val="EFEFEF"/>
              </a:solidFill>
              <a:uFill>
                <a:noFill/>
              </a:uFill>
              <a:latin typeface="Fira Sans Condensed Light"/>
            </a:endParaRPr>
          </a:p>
          <a:p>
            <a:pPr algn="just">
              <a:buClr>
                <a:srgbClr val="EFEFEF"/>
              </a:buClr>
              <a:buFont typeface="Fira Sans Condensed Light"/>
              <a:buChar char="●"/>
            </a:pPr>
            <a:endParaRPr lang="en-US" sz="1400" b="1" dirty="0">
              <a:solidFill>
                <a:srgbClr val="EFEFEF"/>
              </a:solidFill>
              <a:latin typeface="Fira Sans Condensed Light"/>
              <a:ea typeface="Rajdhani"/>
              <a:cs typeface="Rajdhani"/>
              <a:sym typeface="Rajdhani"/>
            </a:endParaRPr>
          </a:p>
        </p:txBody>
      </p:sp>
      <p:sp>
        <p:nvSpPr>
          <p:cNvPr id="11" name="TextBox 10"/>
          <p:cNvSpPr txBox="1"/>
          <p:nvPr/>
        </p:nvSpPr>
        <p:spPr>
          <a:xfrm>
            <a:off x="609601" y="4142672"/>
            <a:ext cx="7489370" cy="523220"/>
          </a:xfrm>
          <a:prstGeom prst="rect">
            <a:avLst/>
          </a:prstGeom>
          <a:noFill/>
        </p:spPr>
        <p:txBody>
          <a:bodyPr wrap="square">
            <a:spAutoFit/>
          </a:bodyPr>
          <a:lstStyle/>
          <a:p>
            <a:pPr marL="457200" lvl="0" indent="-298450" algn="just" rtl="0">
              <a:spcBef>
                <a:spcPts val="1600"/>
              </a:spcBef>
              <a:spcAft>
                <a:spcPts val="0"/>
              </a:spcAft>
              <a:buClr>
                <a:srgbClr val="EFEFEF"/>
              </a:buClr>
              <a:buSzPts val="1100"/>
              <a:buChar char="●"/>
            </a:pPr>
            <a:r>
              <a:rPr lang="en-US" sz="1400" dirty="0">
                <a:solidFill>
                  <a:srgbClr val="EFEFEF"/>
                </a:solidFill>
                <a:latin typeface="Fira Sans Condensed Light"/>
              </a:rPr>
              <a:t>From the research we made about CNN and the similar projects, we expect an accuracy of 90% to 95%(approximately) .</a:t>
            </a:r>
            <a:endParaRPr lang="en-US" sz="1400" dirty="0">
              <a:solidFill>
                <a:srgbClr val="EFEFEF"/>
              </a:solidFill>
              <a:latin typeface="Fira Sans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3" name="Picture 2"/>
          <p:cNvPicPr>
            <a:picLocks noChangeAspect="1"/>
          </p:cNvPicPr>
          <p:nvPr/>
        </p:nvPicPr>
        <p:blipFill rotWithShape="1">
          <a:blip r:embed="rId1"/>
          <a:srcRect l="2540" t="24408" r="3889" b="18590"/>
          <a:stretch>
            <a:fillRect/>
          </a:stretch>
        </p:blipFill>
        <p:spPr>
          <a:xfrm>
            <a:off x="1545771" y="188913"/>
            <a:ext cx="6052457" cy="2073954"/>
          </a:xfrm>
          <a:prstGeom prst="rect">
            <a:avLst/>
          </a:prstGeom>
        </p:spPr>
      </p:pic>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38" y="2415041"/>
            <a:ext cx="4744659" cy="2539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os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47155" y="2415041"/>
            <a:ext cx="3463016" cy="2528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8" name="Google Shape;135;p27"/>
          <p:cNvSpPr txBox="1"/>
          <p:nvPr/>
        </p:nvSpPr>
        <p:spPr>
          <a:xfrm>
            <a:off x="2468881" y="-827407"/>
            <a:ext cx="6675119" cy="227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pPr algn="l"/>
            <a:r>
              <a:rPr lang="en-US" sz="3600" dirty="0">
                <a:solidFill>
                  <a:schemeClr val="tx2"/>
                </a:solidFill>
              </a:rPr>
              <a:t>CODE AND OUTPUT</a:t>
            </a:r>
            <a:endParaRPr lang="en-US" sz="3600" dirty="0">
              <a:solidFill>
                <a:schemeClr val="tx2"/>
              </a:solidFill>
            </a:endParaRPr>
          </a:p>
        </p:txBody>
      </p:sp>
      <p:pic>
        <p:nvPicPr>
          <p:cNvPr id="3" name="Picture 2"/>
          <p:cNvPicPr>
            <a:picLocks noChangeAspect="1"/>
          </p:cNvPicPr>
          <p:nvPr/>
        </p:nvPicPr>
        <p:blipFill rotWithShape="1">
          <a:blip r:embed="rId1"/>
          <a:srcRect l="-1" r="-163" b="18872"/>
          <a:stretch>
            <a:fillRect/>
          </a:stretch>
        </p:blipFill>
        <p:spPr>
          <a:xfrm>
            <a:off x="1559686" y="576618"/>
            <a:ext cx="6024628" cy="4412015"/>
          </a:xfrm>
          <a:prstGeom prst="rect">
            <a:avLst/>
          </a:prstGeom>
        </p:spPr>
      </p:pic>
      <p:pic>
        <p:nvPicPr>
          <p:cNvPr id="9" name="Picture 8"/>
          <p:cNvPicPr>
            <a:picLocks noChangeAspect="1"/>
          </p:cNvPicPr>
          <p:nvPr/>
        </p:nvPicPr>
        <p:blipFill rotWithShape="1">
          <a:blip r:embed="rId2"/>
          <a:srcRect l="-1305" t="81476" r="146" b="9611"/>
          <a:stretch>
            <a:fillRect/>
          </a:stretch>
        </p:blipFill>
        <p:spPr>
          <a:xfrm>
            <a:off x="1912564" y="4795514"/>
            <a:ext cx="5591102" cy="153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95970" y="542388"/>
            <a:ext cx="4741907" cy="4058724"/>
          </a:xfrm>
          <a:prstGeom prst="rect">
            <a:avLst/>
          </a:prstGeom>
        </p:spPr>
      </p:pic>
      <p:pic>
        <p:nvPicPr>
          <p:cNvPr id="3" name="Picture 2"/>
          <p:cNvPicPr>
            <a:picLocks noChangeAspect="1"/>
          </p:cNvPicPr>
          <p:nvPr/>
        </p:nvPicPr>
        <p:blipFill rotWithShape="1">
          <a:blip r:embed="rId2"/>
          <a:srcRect t="50164" r="47757" b="-172"/>
          <a:stretch>
            <a:fillRect/>
          </a:stretch>
        </p:blipFill>
        <p:spPr>
          <a:xfrm>
            <a:off x="406123" y="1100683"/>
            <a:ext cx="3399477" cy="2942134"/>
          </a:xfrm>
          <a:prstGeom prst="rect">
            <a:avLst/>
          </a:prstGeom>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6123</Words>
  <Application>WPS Presentation</Application>
  <PresentationFormat>On-screen Show (16:9)</PresentationFormat>
  <Paragraphs>123</Paragraphs>
  <Slides>11</Slides>
  <Notes>11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Arial</vt:lpstr>
      <vt:lpstr>Rajdhani</vt:lpstr>
      <vt:lpstr>Segoe Print</vt:lpstr>
      <vt:lpstr>Fira Sans Condensed Light</vt:lpstr>
      <vt:lpstr>Anton</vt:lpstr>
      <vt:lpstr>Advent Pro Light</vt:lpstr>
      <vt:lpstr>Calibri</vt:lpstr>
      <vt:lpstr>Malgun Gothic</vt:lpstr>
      <vt:lpstr>Times New Roman</vt:lpstr>
      <vt:lpstr>ff1</vt:lpstr>
      <vt:lpstr>Georgia</vt:lpstr>
      <vt:lpstr>Calibri</vt:lpstr>
      <vt:lpstr>Times New Roman</vt:lpstr>
      <vt:lpstr>Segoe UI</vt:lpstr>
      <vt:lpstr>Microsoft YaHei</vt:lpstr>
      <vt:lpstr>Arial Unicode MS</vt:lpstr>
      <vt:lpstr>Ai Tech Agency by Slidesgo</vt:lpstr>
      <vt:lpstr>HANDWRITTEN DIGIT RECOGNITION USING 		DEEP LEARNING </vt:lpstr>
      <vt:lpstr>ABSTRACT</vt:lpstr>
      <vt:lpstr>LITERATURE SURVEY</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
  <cp:lastModifiedBy>mani barathi.s</cp:lastModifiedBy>
  <cp:revision>102</cp:revision>
  <dcterms:created xsi:type="dcterms:W3CDTF">2021-03-10T05:26:18Z</dcterms:created>
  <dcterms:modified xsi:type="dcterms:W3CDTF">2021-03-10T05:29:31Z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