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257" r:id="rId3"/>
    <p:sldId id="258" r:id="rId4"/>
    <p:sldId id="304" r:id="rId5"/>
    <p:sldId id="303" r:id="rId6"/>
    <p:sldId id="259" r:id="rId7"/>
    <p:sldId id="260" r:id="rId8"/>
    <p:sldId id="262" r:id="rId9"/>
  </p:sldIdLst>
  <p:sldSz cx="9144000" cy="5143500" type="screen16x9"/>
  <p:notesSz cx="6858000" cy="9144000"/>
  <p:embeddedFontLst>
    <p:embeddedFont>
      <p:font typeface="Maven Pro" panose="020B0604020202020204" charset="0"/>
      <p:regular r:id="rId11"/>
      <p:bold r:id="rId12"/>
    </p:embeddedFont>
    <p:embeddedFont>
      <p:font typeface="Share Tech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B33B29-EDAC-4DD9-9768-3DCA01171230}">
  <a:tblStyle styleId="{42B33B29-EDAC-4DD9-9768-3DCA011712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3658c65c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d3658c65c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31b3e30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31b3e30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d0279d478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d0279d478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d3658c65c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d3658c65c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d0279d478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d0279d478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ctrTitle" idx="4294967295"/>
          </p:nvPr>
        </p:nvSpPr>
        <p:spPr>
          <a:xfrm>
            <a:off x="891750" y="288500"/>
            <a:ext cx="7360500" cy="16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00"/>
                </a:solidFill>
              </a:rPr>
              <a:t>CAPSTONE PROJECT</a:t>
            </a:r>
            <a:endParaRPr sz="4400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HANDWRITTEN </a:t>
            </a:r>
            <a:r>
              <a:rPr lang="en" sz="4100">
                <a:solidFill>
                  <a:srgbClr val="00CFCC"/>
                </a:solidFill>
              </a:rPr>
              <a:t>DIGIT RECOGNITION</a:t>
            </a:r>
            <a:r>
              <a:rPr lang="en" sz="4100"/>
              <a:t> USING DEEP LEARNING</a:t>
            </a:r>
            <a:endParaRPr sz="4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100"/>
          </a:p>
        </p:txBody>
      </p:sp>
      <p:sp>
        <p:nvSpPr>
          <p:cNvPr id="435" name="Google Shape;435;p25"/>
          <p:cNvSpPr txBox="1"/>
          <p:nvPr/>
        </p:nvSpPr>
        <p:spPr>
          <a:xfrm>
            <a:off x="494075" y="3573600"/>
            <a:ext cx="3952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TEAM MEMBERS:</a:t>
            </a:r>
            <a:endParaRPr sz="1800" u="sng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Vasanthakumar.P(18BCS0022)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Manibharathi.S(18BCS0023)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E.Nithyashri(18BCS0070)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36" name="Google Shape;436;p25"/>
          <p:cNvSpPr txBox="1"/>
          <p:nvPr/>
        </p:nvSpPr>
        <p:spPr>
          <a:xfrm>
            <a:off x="6511400" y="34965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MENTOR:</a:t>
            </a:r>
            <a:endParaRPr sz="1800" u="sng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Dr.VANITHA.M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6"/>
          <p:cNvSpPr txBox="1">
            <a:spLocks noGrp="1"/>
          </p:cNvSpPr>
          <p:nvPr>
            <p:ph type="body" idx="1"/>
          </p:nvPr>
        </p:nvSpPr>
        <p:spPr>
          <a:xfrm>
            <a:off x="618825" y="1228200"/>
            <a:ext cx="3633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Handwritten transcription can easily be identified and understood by humans, but computer cannot identify as easily as humans because different handwriting has different patterns to spot.</a:t>
            </a: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This project is built based upon the most vital and integral concepts of Deep learning and Conventional Neural Networks,(CNN) along with the essential libraries and tools like Tensorflow, Keras.</a:t>
            </a:r>
            <a:endParaRPr sz="1600" dirty="0"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442" name="Google Shape;442;p26"/>
          <p:cNvSpPr txBox="1">
            <a:spLocks noGrp="1"/>
          </p:cNvSpPr>
          <p:nvPr>
            <p:ph type="ctrTitle"/>
          </p:nvPr>
        </p:nvSpPr>
        <p:spPr>
          <a:xfrm>
            <a:off x="1644975" y="4857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443" name="Google Shape;443;p26"/>
          <p:cNvSpPr txBox="1">
            <a:spLocks noGrp="1"/>
          </p:cNvSpPr>
          <p:nvPr>
            <p:ph type="ctrTitle"/>
          </p:nvPr>
        </p:nvSpPr>
        <p:spPr>
          <a:xfrm>
            <a:off x="5167250" y="4857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444" name="Google Shape;4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925" y="1165225"/>
            <a:ext cx="2358132" cy="37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/>
        </p:nvSpPr>
        <p:spPr>
          <a:xfrm>
            <a:off x="366715" y="120199"/>
            <a:ext cx="8526000" cy="412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457200" algn="just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C9D1D9"/>
                </a:solidFill>
                <a:latin typeface="Share Tech"/>
                <a:ea typeface="Share Tech"/>
                <a:cs typeface="Share Tech"/>
                <a:sym typeface="Share Tech"/>
              </a:rPr>
              <a:t>CNN (Convolutional Neural Network)</a:t>
            </a:r>
            <a:endParaRPr sz="3000" b="1" dirty="0">
              <a:solidFill>
                <a:srgbClr val="C9D1D9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Maven Pro"/>
              <a:buChar char="●"/>
            </a:pPr>
            <a:r>
              <a:rPr lang="en" dirty="0">
                <a:solidFill>
                  <a:srgbClr val="C9D1D9"/>
                </a:solidFill>
                <a:latin typeface="Maven Pro"/>
                <a:ea typeface="Maven Pro"/>
                <a:cs typeface="Maven Pro"/>
                <a:sym typeface="Maven Pro"/>
              </a:rPr>
              <a:t>A convolutional neural network is </a:t>
            </a:r>
            <a:r>
              <a:rPr lang="en" dirty="0">
                <a:solidFill>
                  <a:srgbClr val="FFFF00"/>
                </a:solidFill>
                <a:latin typeface="Maven Pro"/>
                <a:ea typeface="Maven Pro"/>
                <a:cs typeface="Maven Pro"/>
                <a:sym typeface="Maven Pro"/>
              </a:rPr>
              <a:t>a subset of deep neural networks</a:t>
            </a:r>
            <a:r>
              <a:rPr lang="en" dirty="0">
                <a:solidFill>
                  <a:srgbClr val="C9D1D9"/>
                </a:solidFill>
                <a:latin typeface="Maven Pro"/>
                <a:ea typeface="Maven Pro"/>
                <a:cs typeface="Maven Pro"/>
                <a:sym typeface="Maven Pro"/>
              </a:rPr>
              <a:t>, most commonly applied to analyze two dimensional data(Image and Video).</a:t>
            </a:r>
            <a:endParaRPr dirty="0">
              <a:solidFill>
                <a:srgbClr val="C9D1D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38100" lvl="0" indent="190500" algn="just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C9D1D9"/>
                </a:solidFill>
                <a:latin typeface="Share Tech"/>
                <a:ea typeface="Share Tech"/>
                <a:cs typeface="Share Tech"/>
                <a:sym typeface="Share Tech"/>
              </a:rPr>
              <a:t>Convolutional Layer</a:t>
            </a:r>
            <a:endParaRPr sz="1600" b="1" dirty="0">
              <a:solidFill>
                <a:srgbClr val="C9D1D9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Maven Pro"/>
              <a:buChar char="●"/>
            </a:pPr>
            <a:r>
              <a:rPr lang="en" dirty="0">
                <a:solidFill>
                  <a:srgbClr val="C9D1D9"/>
                </a:solidFill>
                <a:latin typeface="Maven Pro"/>
                <a:ea typeface="Maven Pro"/>
                <a:cs typeface="Maven Pro"/>
                <a:sym typeface="Maven Pro"/>
              </a:rPr>
              <a:t>This layer uses a </a:t>
            </a:r>
            <a:r>
              <a:rPr lang="en" dirty="0">
                <a:solidFill>
                  <a:srgbClr val="FFFF00"/>
                </a:solidFill>
                <a:latin typeface="Maven Pro"/>
                <a:ea typeface="Maven Pro"/>
                <a:cs typeface="Maven Pro"/>
                <a:sym typeface="Maven Pro"/>
              </a:rPr>
              <a:t>filter</a:t>
            </a:r>
            <a:r>
              <a:rPr lang="en" dirty="0">
                <a:solidFill>
                  <a:srgbClr val="C9D1D9"/>
                </a:solidFill>
                <a:latin typeface="Maven Pro"/>
                <a:ea typeface="Maven Pro"/>
                <a:cs typeface="Maven Pro"/>
                <a:sym typeface="Maven Pro"/>
              </a:rPr>
              <a:t> (also called as kernel) which is an array of weights to extract features from the input image. One layer can have many filters.</a:t>
            </a:r>
            <a:endParaRPr dirty="0">
              <a:solidFill>
                <a:srgbClr val="C9D1D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Maven Pro"/>
              <a:buChar char="●"/>
            </a:pPr>
            <a:r>
              <a:rPr lang="en" dirty="0">
                <a:solidFill>
                  <a:srgbClr val="C9D1D9"/>
                </a:solidFill>
                <a:latin typeface="Maven Pro"/>
                <a:ea typeface="Maven Pro"/>
                <a:cs typeface="Maven Pro"/>
                <a:sym typeface="Maven Pro"/>
              </a:rPr>
              <a:t>Conv2D </a:t>
            </a:r>
            <a:r>
              <a:rPr lang="en" dirty="0">
                <a:solidFill>
                  <a:srgbClr val="FFFF00"/>
                </a:solidFill>
                <a:latin typeface="Maven Pro"/>
                <a:ea typeface="Maven Pro"/>
                <a:cs typeface="Maven Pro"/>
                <a:sym typeface="Maven Pro"/>
              </a:rPr>
              <a:t>class from tensorflow </a:t>
            </a:r>
            <a:r>
              <a:rPr lang="en" dirty="0">
                <a:solidFill>
                  <a:srgbClr val="C9D1D9"/>
                </a:solidFill>
                <a:latin typeface="Maven Pro"/>
                <a:ea typeface="Maven Pro"/>
                <a:cs typeface="Maven Pro"/>
                <a:sym typeface="Maven Pro"/>
              </a:rPr>
              <a:t>is used to create an instance of Convolutional layer.</a:t>
            </a:r>
            <a:endParaRPr dirty="0">
              <a:solidFill>
                <a:srgbClr val="C9D1D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rgbClr val="C9D1D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i="1" dirty="0">
              <a:solidFill>
                <a:srgbClr val="C9D1D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E34B8-3D5D-46D9-A153-ACCEAD30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3270893"/>
            <a:ext cx="6638925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775979-88FA-4BC0-8CB4-8AAD9612D6E8}"/>
              </a:ext>
            </a:extLst>
          </p:cNvPr>
          <p:cNvSpPr txBox="1"/>
          <p:nvPr/>
        </p:nvSpPr>
        <p:spPr>
          <a:xfrm>
            <a:off x="691035" y="545959"/>
            <a:ext cx="7552525" cy="484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Share Tech"/>
                <a:ea typeface="Share Tech"/>
                <a:cs typeface="Share Tech"/>
                <a:sym typeface="Share Tech"/>
              </a:rPr>
              <a:t>Pooling Layer</a:t>
            </a:r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Maven Pro"/>
              <a:buChar char="●"/>
            </a:pPr>
            <a:r>
              <a:rPr lang="en-US" dirty="0">
                <a:solidFill>
                  <a:schemeClr val="bg1"/>
                </a:solidFill>
                <a:latin typeface="Maven Pro"/>
                <a:ea typeface="Maven Pro"/>
                <a:cs typeface="Maven Pro"/>
                <a:sym typeface="Maven Pro"/>
              </a:rPr>
              <a:t>This layer </a:t>
            </a:r>
            <a:r>
              <a:rPr lang="en-US" dirty="0">
                <a:solidFill>
                  <a:srgbClr val="FFFF00"/>
                </a:solidFill>
                <a:latin typeface="Maven Pro"/>
                <a:ea typeface="Maven Pro"/>
                <a:cs typeface="Maven Pro"/>
                <a:sym typeface="Maven Pro"/>
              </a:rPr>
              <a:t>reduces the dimensions </a:t>
            </a:r>
            <a:r>
              <a:rPr lang="en-US" dirty="0">
                <a:solidFill>
                  <a:schemeClr val="bg1"/>
                </a:solidFill>
                <a:latin typeface="Maven Pro"/>
                <a:ea typeface="Maven Pro"/>
                <a:cs typeface="Maven Pro"/>
                <a:sym typeface="Maven Pro"/>
              </a:rPr>
              <a:t>of the data coming from Convolutional layer which in return reduces the computations, number of parameters, reduces overfitting and therefore making the entire process much faster.</a:t>
            </a: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Maven Pro"/>
              <a:buChar char="●"/>
            </a:pPr>
            <a:r>
              <a:rPr lang="en-US" dirty="0">
                <a:solidFill>
                  <a:schemeClr val="bg1"/>
                </a:solidFill>
                <a:latin typeface="Maven Pro"/>
                <a:ea typeface="Maven Pro"/>
                <a:cs typeface="Maven Pro"/>
                <a:sym typeface="Maven Pro"/>
              </a:rPr>
              <a:t>MaxPooling has been used</a:t>
            </a: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Maven Pro"/>
              <a:buChar char="●"/>
            </a:pPr>
            <a:r>
              <a:rPr lang="en-US" dirty="0">
                <a:solidFill>
                  <a:schemeClr val="bg1"/>
                </a:solidFill>
                <a:latin typeface="Maven Pro"/>
                <a:ea typeface="Maven Pro"/>
                <a:cs typeface="Maven Pro"/>
                <a:sym typeface="Maven Pro"/>
              </a:rPr>
              <a:t>MaxPooling2D class from TensorFlow is used to create an instance of Pooling layer.</a:t>
            </a: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Maven Pro"/>
              <a:buChar char="●"/>
            </a:pPr>
            <a:endParaRPr lang="en-US" dirty="0">
              <a:solidFill>
                <a:schemeClr val="bg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139700" algn="just">
              <a:lnSpc>
                <a:spcPct val="115000"/>
              </a:lnSpc>
              <a:buClr>
                <a:srgbClr val="C9D1D9"/>
              </a:buClr>
              <a:buSzPts val="1400"/>
            </a:pPr>
            <a:r>
              <a:rPr lang="en-US" sz="1600" b="1" dirty="0">
                <a:solidFill>
                  <a:schemeClr val="bg1"/>
                </a:solidFill>
                <a:latin typeface="Share Tech"/>
                <a:ea typeface="Share Tech"/>
                <a:cs typeface="Share Tech"/>
                <a:sym typeface="Share Tech"/>
              </a:rPr>
              <a:t>Fully Connected Layer(FC layer):</a:t>
            </a:r>
          </a:p>
          <a:p>
            <a:pPr marL="139700" algn="just">
              <a:lnSpc>
                <a:spcPct val="115000"/>
              </a:lnSpc>
              <a:buClr>
                <a:srgbClr val="C9D1D9"/>
              </a:buClr>
              <a:buSzPts val="1400"/>
            </a:pPr>
            <a:endParaRPr lang="en-US" sz="1600" dirty="0">
              <a:solidFill>
                <a:schemeClr val="bg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457200" indent="-317500" algn="just">
              <a:lnSpc>
                <a:spcPct val="115000"/>
              </a:lnSpc>
              <a:buClr>
                <a:srgbClr val="C9D1D9"/>
              </a:buClr>
              <a:buSzPts val="1400"/>
              <a:buFont typeface="Maven Pro"/>
              <a:buChar char="●"/>
            </a:pP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A fully</a:t>
            </a:r>
            <a:r>
              <a:rPr lang="en-US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connected neural network consists of a series of fully</a:t>
            </a:r>
            <a:r>
              <a:rPr lang="en-US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connected layers that connect every neuron in one layer to every neuron in the other layer.</a:t>
            </a:r>
            <a:endParaRPr lang="en-US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Maven Pro"/>
              <a:buChar char="●"/>
            </a:pPr>
            <a:r>
              <a:rPr lang="en-US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The input to the fully connected layer is the output from the final Pooling or Convolutional Layer, which is </a:t>
            </a:r>
            <a:r>
              <a:rPr lang="en-US" i="0" dirty="0">
                <a:solidFill>
                  <a:srgbClr val="FFFF00"/>
                </a:solidFill>
                <a:effectLst/>
                <a:latin typeface="Maven Pro" panose="020B0604020202020204" charset="0"/>
              </a:rPr>
              <a:t>flattened and then fed </a:t>
            </a:r>
            <a:r>
              <a:rPr lang="en-US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into the fully connected layer.</a:t>
            </a:r>
            <a:endParaRPr lang="en-US" dirty="0">
              <a:solidFill>
                <a:schemeClr val="bg1"/>
              </a:solidFill>
              <a:latin typeface="Maven Pro" panose="020B0604020202020204" charset="0"/>
              <a:ea typeface="Maven Pro"/>
              <a:cs typeface="Maven Pro"/>
              <a:sym typeface="Maven Pro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Maven Pro"/>
              <a:buChar char="●"/>
            </a:pP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The major advantage of fully connected networks is that they are “structure agnostic”</a:t>
            </a: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Maven Pro"/>
              <a:buChar char="●"/>
            </a:pPr>
            <a:endParaRPr lang="en-US" i="1" dirty="0">
              <a:solidFill>
                <a:schemeClr val="bg1"/>
              </a:solidFill>
              <a:latin typeface="Maven Pro" panose="020B0604020202020204" charset="0"/>
              <a:ea typeface="Maven Pro"/>
              <a:cs typeface="Maven Pro"/>
              <a:sym typeface="Maven Pro"/>
            </a:endParaRPr>
          </a:p>
          <a:p>
            <a:pPr marL="139700" algn="just">
              <a:lnSpc>
                <a:spcPct val="115000"/>
              </a:lnSpc>
              <a:buClr>
                <a:srgbClr val="C9D1D9"/>
              </a:buClr>
              <a:buSzPts val="1400"/>
            </a:pPr>
            <a:endParaRPr lang="en-US" b="1" dirty="0">
              <a:solidFill>
                <a:schemeClr val="bg1"/>
              </a:solidFill>
              <a:latin typeface="Maven Pro" panose="020B0604020202020204" charset="0"/>
              <a:ea typeface="Share Tech"/>
              <a:cs typeface="Share Tech"/>
              <a:sym typeface="Share Tech"/>
            </a:endParaRPr>
          </a:p>
          <a:p>
            <a:pPr marL="1397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400"/>
            </a:pPr>
            <a:endParaRPr lang="en-US" sz="1600" i="1" dirty="0">
              <a:solidFill>
                <a:schemeClr val="bg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69233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5B5AC-64A7-4BB7-A601-784AD7273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0" t="24408" r="3889" b="18590"/>
          <a:stretch/>
        </p:blipFill>
        <p:spPr>
          <a:xfrm>
            <a:off x="1545771" y="188913"/>
            <a:ext cx="6052457" cy="2073954"/>
          </a:xfrm>
          <a:prstGeom prst="rect">
            <a:avLst/>
          </a:prstGeom>
        </p:spPr>
      </p:pic>
      <p:pic>
        <p:nvPicPr>
          <p:cNvPr id="5" name="Picture 2" descr="Image for post">
            <a:extLst>
              <a:ext uri="{FF2B5EF4-FFF2-40B4-BE49-F238E27FC236}">
                <a16:creationId xmlns:a16="http://schemas.microsoft.com/office/drawing/2014/main" id="{294B57A6-34DB-4052-8302-CAF10034D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8" y="2415041"/>
            <a:ext cx="4744659" cy="253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for post">
            <a:extLst>
              <a:ext uri="{FF2B5EF4-FFF2-40B4-BE49-F238E27FC236}">
                <a16:creationId xmlns:a16="http://schemas.microsoft.com/office/drawing/2014/main" id="{888B1172-80A6-4EB0-8EC7-DE404BFCCD8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55" y="2415041"/>
            <a:ext cx="3463016" cy="252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6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 txBox="1"/>
          <p:nvPr/>
        </p:nvSpPr>
        <p:spPr>
          <a:xfrm>
            <a:off x="173769" y="93603"/>
            <a:ext cx="8628203" cy="371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C9D1D9"/>
                </a:solidFill>
                <a:latin typeface="Share Tech"/>
                <a:ea typeface="Share Tech"/>
                <a:cs typeface="Share Tech"/>
                <a:sym typeface="Share Tech"/>
              </a:rPr>
              <a:t>Activation function</a:t>
            </a:r>
            <a:endParaRPr sz="1700" b="1" dirty="0">
              <a:solidFill>
                <a:srgbClr val="C9D1D9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Maven Pro"/>
              <a:buChar char="●"/>
            </a:pPr>
            <a:r>
              <a:rPr lang="en" dirty="0">
                <a:solidFill>
                  <a:srgbClr val="C9D1D9"/>
                </a:solidFill>
                <a:latin typeface="Maven Pro"/>
                <a:ea typeface="Maven Pro"/>
                <a:cs typeface="Maven Pro"/>
                <a:sym typeface="Maven Pro"/>
              </a:rPr>
              <a:t>Used in the hidden layers of a neural network. This allows the model to </a:t>
            </a:r>
            <a:r>
              <a:rPr lang="en" dirty="0">
                <a:solidFill>
                  <a:srgbClr val="FFFF00"/>
                </a:solidFill>
                <a:latin typeface="Maven Pro"/>
                <a:ea typeface="Maven Pro"/>
                <a:cs typeface="Maven Pro"/>
                <a:sym typeface="Maven Pro"/>
              </a:rPr>
              <a:t>learn more complex functions</a:t>
            </a:r>
            <a:r>
              <a:rPr lang="en" dirty="0">
                <a:solidFill>
                  <a:srgbClr val="C9D1D9"/>
                </a:solidFill>
                <a:latin typeface="Maven Pro"/>
                <a:ea typeface="Maven Pro"/>
                <a:cs typeface="Maven Pro"/>
                <a:sym typeface="Maven Pro"/>
              </a:rPr>
              <a:t> than a network trained using a linear activation function. Two activation functions are used</a:t>
            </a:r>
            <a:endParaRPr dirty="0">
              <a:solidFill>
                <a:srgbClr val="C9D1D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Maven Pro"/>
              <a:buChar char="○"/>
            </a:pPr>
            <a:r>
              <a:rPr lang="en" dirty="0">
                <a:solidFill>
                  <a:srgbClr val="C9D1D9"/>
                </a:solidFill>
                <a:latin typeface="Share Tech"/>
                <a:ea typeface="Share Tech"/>
                <a:cs typeface="Share Tech"/>
                <a:sym typeface="Share Tech"/>
              </a:rPr>
              <a:t>ReLU (Rectified Linear Unit)</a:t>
            </a:r>
            <a:endParaRPr dirty="0">
              <a:solidFill>
                <a:srgbClr val="C9D1D9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AutoNum type="romanLcPeriod"/>
            </a:pPr>
            <a:r>
              <a:rPr lang="en" dirty="0">
                <a:solidFill>
                  <a:srgbClr val="C9D1D9"/>
                </a:solidFill>
                <a:latin typeface="Maven Pro"/>
                <a:ea typeface="Maven Pro"/>
                <a:cs typeface="Maven Pro"/>
                <a:sym typeface="Maven Pro"/>
              </a:rPr>
              <a:t>-  Conv2D instance provides an easy way of adding ReLU function</a:t>
            </a:r>
            <a:endParaRPr dirty="0">
              <a:solidFill>
                <a:srgbClr val="C9D1D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600"/>
              <a:buFont typeface="Share Tech"/>
              <a:buChar char="○"/>
            </a:pPr>
            <a:r>
              <a:rPr lang="en" sz="1600" dirty="0">
                <a:solidFill>
                  <a:srgbClr val="C9D1D9"/>
                </a:solidFill>
                <a:latin typeface="Share Tech"/>
                <a:ea typeface="Share Tech"/>
                <a:cs typeface="Share Tech"/>
                <a:sym typeface="Share Tech"/>
              </a:rPr>
              <a:t>Softmax</a:t>
            </a:r>
            <a:endParaRPr sz="1600" dirty="0">
              <a:solidFill>
                <a:srgbClr val="C9D1D9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AutoNum type="romanLcPeriod"/>
            </a:pPr>
            <a:r>
              <a:rPr lang="en" dirty="0">
                <a:solidFill>
                  <a:srgbClr val="C9D1D9"/>
                </a:solidFill>
                <a:latin typeface="Maven Pro"/>
                <a:ea typeface="Maven Pro"/>
                <a:cs typeface="Maven Pro"/>
                <a:sym typeface="Maven Pro"/>
              </a:rPr>
              <a:t>-  Commonly used in Output Layer for Multiclass Classification</a:t>
            </a:r>
            <a:endParaRPr dirty="0">
              <a:solidFill>
                <a:srgbClr val="C9D1D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AutoNum type="romanLcPeriod"/>
            </a:pPr>
            <a:r>
              <a:rPr lang="en" dirty="0">
                <a:solidFill>
                  <a:srgbClr val="C9D1D9"/>
                </a:solidFill>
                <a:latin typeface="Maven Pro"/>
                <a:ea typeface="Maven Pro"/>
                <a:cs typeface="Maven Pro"/>
                <a:sym typeface="Maven Pro"/>
              </a:rPr>
              <a:t>-  It returns a Probablity distrubution of target classes for a classification problem</a:t>
            </a:r>
            <a:endParaRPr dirty="0">
              <a:solidFill>
                <a:srgbClr val="C9D1D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AutoNum type="romanLcPeriod"/>
            </a:pPr>
            <a:r>
              <a:rPr lang="en" dirty="0">
                <a:solidFill>
                  <a:srgbClr val="C9D1D9"/>
                </a:solidFill>
                <a:latin typeface="Maven Pro"/>
                <a:ea typeface="Maven Pro"/>
                <a:cs typeface="Maven Pro"/>
                <a:sym typeface="Maven Pro"/>
              </a:rPr>
              <a:t>-  Conv2D instance provides an easy way of adding Softmax function</a:t>
            </a:r>
            <a:endParaRPr dirty="0">
              <a:solidFill>
                <a:srgbClr val="C9D1D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i="1" dirty="0">
              <a:solidFill>
                <a:srgbClr val="C9D1D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55" name="Google Shape;455;p28"/>
          <p:cNvSpPr txBox="1"/>
          <p:nvPr/>
        </p:nvSpPr>
        <p:spPr>
          <a:xfrm>
            <a:off x="229611" y="3950347"/>
            <a:ext cx="3000000" cy="1298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C9D1D9"/>
                </a:solidFill>
                <a:latin typeface="Share Tech"/>
                <a:ea typeface="Share Tech"/>
                <a:cs typeface="Share Tech"/>
                <a:sym typeface="Share Tech"/>
              </a:rPr>
              <a:t>Accuracy: </a:t>
            </a:r>
            <a:r>
              <a:rPr lang="en" dirty="0">
                <a:solidFill>
                  <a:srgbClr val="C9D1D9"/>
                </a:solidFill>
                <a:latin typeface="Maven Pro"/>
                <a:ea typeface="Maven Pro"/>
                <a:cs typeface="Maven Pro"/>
                <a:sym typeface="Maven Pro"/>
              </a:rPr>
              <a:t>99.280%</a:t>
            </a:r>
            <a:endParaRPr dirty="0">
              <a:solidFill>
                <a:srgbClr val="C9D1D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i="1" dirty="0">
              <a:solidFill>
                <a:srgbClr val="C9D1D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33B1609-4696-421D-98AC-481A8EA5CF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2BAA8A-A02E-4058-852F-CF72B3C26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340747"/>
            <a:ext cx="352425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0.png">
            <a:extLst>
              <a:ext uri="{FF2B5EF4-FFF2-40B4-BE49-F238E27FC236}">
                <a16:creationId xmlns:a16="http://schemas.microsoft.com/office/drawing/2014/main" id="{9019A0D5-A788-4A65-9864-548E5FFB05D9}"/>
              </a:ext>
            </a:extLst>
          </p:cNvPr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429526" y="164463"/>
            <a:ext cx="3507280" cy="2781162"/>
          </a:xfrm>
          <a:prstGeom prst="rect">
            <a:avLst/>
          </a:prstGeom>
        </p:spPr>
      </p:pic>
      <p:pic>
        <p:nvPicPr>
          <p:cNvPr id="3" name="image9.jpg">
            <a:extLst>
              <a:ext uri="{FF2B5EF4-FFF2-40B4-BE49-F238E27FC236}">
                <a16:creationId xmlns:a16="http://schemas.microsoft.com/office/drawing/2014/main" id="{D4662CCF-FF87-491A-8501-147ADFC6E9BC}"/>
              </a:ext>
            </a:extLst>
          </p:cNvPr>
          <p:cNvPicPr preferRelativeResize="0"/>
          <p:nvPr/>
        </p:nvPicPr>
        <p:blipFill>
          <a:blip r:embed="rId4"/>
          <a:srcRect/>
          <a:stretch>
            <a:fillRect/>
          </a:stretch>
        </p:blipFill>
        <p:spPr>
          <a:xfrm>
            <a:off x="4307617" y="1177072"/>
            <a:ext cx="4243070" cy="3760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9E8B1D-2A20-4A76-B183-92BADA629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13" y="3040731"/>
            <a:ext cx="3022406" cy="18968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/>
          <p:nvPr/>
        </p:nvSpPr>
        <p:spPr>
          <a:xfrm>
            <a:off x="369947" y="146583"/>
            <a:ext cx="8536727" cy="386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71600" lvl="0" indent="0" algn="just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C9D1D9"/>
                </a:solidFill>
                <a:latin typeface="Share Tech"/>
                <a:ea typeface="Share Tech"/>
                <a:cs typeface="Share Tech"/>
                <a:sym typeface="Share Tech"/>
              </a:rPr>
              <a:t>   SVM (Support Vector Machine)</a:t>
            </a:r>
            <a:endParaRPr sz="3000" b="1" dirty="0">
              <a:solidFill>
                <a:srgbClr val="C9D1D9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Maven Pro"/>
              <a:buChar char="●"/>
            </a:pPr>
            <a:r>
              <a:rPr lang="en" dirty="0">
                <a:solidFill>
                  <a:srgbClr val="C9D1D9"/>
                </a:solidFill>
                <a:latin typeface="Maven Pro"/>
                <a:ea typeface="Maven Pro"/>
                <a:cs typeface="Maven Pro"/>
                <a:sym typeface="Maven Pro"/>
              </a:rPr>
              <a:t>Popular Supervised learning algorithms, commonly used for classification.</a:t>
            </a:r>
          </a:p>
          <a:p>
            <a:pPr marL="139700" lvl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9D1D9"/>
              </a:buClr>
              <a:buSzPts val="1400"/>
            </a:pPr>
            <a:r>
              <a:rPr lang="en" sz="1650" b="1" dirty="0">
                <a:solidFill>
                  <a:srgbClr val="C9D1D9"/>
                </a:solidFill>
                <a:latin typeface="Share Tech"/>
                <a:ea typeface="Share Tech"/>
                <a:cs typeface="Share Tech"/>
                <a:sym typeface="Share Tech"/>
              </a:rPr>
              <a:t>Code Implementation</a:t>
            </a:r>
            <a:endParaRPr sz="1650" b="1" dirty="0">
              <a:solidFill>
                <a:srgbClr val="C9D1D9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9D1D9"/>
              </a:buClr>
              <a:buSzPts val="1400"/>
              <a:buFont typeface="Maven Pro"/>
              <a:buChar char="●"/>
            </a:pPr>
            <a:r>
              <a:rPr lang="en" dirty="0">
                <a:solidFill>
                  <a:srgbClr val="C9D1D9"/>
                </a:solidFill>
                <a:latin typeface="Maven Pro"/>
                <a:ea typeface="Maven Pro"/>
                <a:cs typeface="Maven Pro"/>
                <a:sym typeface="Maven Pro"/>
              </a:rPr>
              <a:t>SVC(Support Vector Classifier) is a </a:t>
            </a:r>
            <a:r>
              <a:rPr lang="en" dirty="0">
                <a:solidFill>
                  <a:srgbClr val="FFFF00"/>
                </a:solidFill>
                <a:latin typeface="Maven Pro"/>
                <a:ea typeface="Maven Pro"/>
                <a:cs typeface="Maven Pro"/>
                <a:sym typeface="Maven Pro"/>
              </a:rPr>
              <a:t>class from sklearn </a:t>
            </a:r>
            <a:r>
              <a:rPr lang="en" dirty="0">
                <a:solidFill>
                  <a:srgbClr val="C9D1D9"/>
                </a:solidFill>
                <a:latin typeface="Maven Pro"/>
                <a:ea typeface="Maven Pro"/>
                <a:cs typeface="Maven Pro"/>
                <a:sym typeface="Maven Pro"/>
              </a:rPr>
              <a:t>package which is being used to create a classifier (model) instance.</a:t>
            </a:r>
          </a:p>
          <a:p>
            <a:pPr marL="139700" lvl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9D1D9"/>
              </a:buClr>
              <a:buSzPts val="1400"/>
            </a:pPr>
            <a:endParaRPr i="1" dirty="0">
              <a:solidFill>
                <a:srgbClr val="C9D1D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38100" lvl="0" indent="190500" algn="just" rtl="0">
              <a:spcBef>
                <a:spcPts val="1800"/>
              </a:spcBef>
              <a:spcAft>
                <a:spcPts val="0"/>
              </a:spcAft>
              <a:buNone/>
            </a:pPr>
            <a:endParaRPr lang="en" sz="1650" b="1" dirty="0">
              <a:solidFill>
                <a:srgbClr val="C9D1D9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38100" lvl="0" indent="190500" algn="just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50" b="1" dirty="0">
                <a:solidFill>
                  <a:srgbClr val="C9D1D9"/>
                </a:solidFill>
                <a:latin typeface="Share Tech"/>
                <a:ea typeface="Share Tech"/>
                <a:cs typeface="Share Tech"/>
                <a:sym typeface="Share Tech"/>
              </a:rPr>
              <a:t>Accuracy:  </a:t>
            </a:r>
            <a:r>
              <a:rPr lang="en" dirty="0">
                <a:solidFill>
                  <a:srgbClr val="C9D1D9"/>
                </a:solidFill>
                <a:latin typeface="Maven Pro"/>
                <a:ea typeface="Maven Pro"/>
                <a:cs typeface="Maven Pro"/>
                <a:sym typeface="Maven Pro"/>
              </a:rPr>
              <a:t>97.92%</a:t>
            </a:r>
            <a:endParaRPr i="1" dirty="0">
              <a:solidFill>
                <a:srgbClr val="C9D1D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DF308-1C82-4E62-9F59-B744265BF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38" y="4046082"/>
            <a:ext cx="2028825" cy="83820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CD22DF36-3903-448F-A1D8-0AF61E96D1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E6D8994-F7A0-4240-B3CB-9F6C84E044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FE61A-1E6F-4C1C-A3CB-AA64078B0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38" y="2664285"/>
            <a:ext cx="2466975" cy="76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On-screen Show (16:9)</PresentationFormat>
  <Paragraphs>45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Maven Pro</vt:lpstr>
      <vt:lpstr>Nunito Light</vt:lpstr>
      <vt:lpstr>Share Tech</vt:lpstr>
      <vt:lpstr>Livvic Light</vt:lpstr>
      <vt:lpstr>Arial</vt:lpstr>
      <vt:lpstr>Data Science Consulting by Slidesgo</vt:lpstr>
      <vt:lpstr>CAPSTONE PROJECT  HANDWRITTEN DIGIT RECOGNITION USING DEEP LEARNING 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HANDWRITTEN DIGIT RECOGNITION USING DEEP LEARNING </dc:title>
  <cp:lastModifiedBy>NITHYA SHRI</cp:lastModifiedBy>
  <cp:revision>14</cp:revision>
  <dcterms:modified xsi:type="dcterms:W3CDTF">2021-04-21T16:05:27Z</dcterms:modified>
</cp:coreProperties>
</file>