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90" r:id="rId4"/>
    <p:sldId id="289" r:id="rId5"/>
    <p:sldId id="288" r:id="rId6"/>
    <p:sldId id="287" r:id="rId7"/>
    <p:sldId id="286" r:id="rId9"/>
    <p:sldId id="285" r:id="rId10"/>
    <p:sldId id="284" r:id="rId11"/>
    <p:sldId id="283" r:id="rId12"/>
    <p:sldId id="282" r:id="rId13"/>
    <p:sldId id="281" r:id="rId14"/>
    <p:sldId id="280" r:id="rId15"/>
    <p:sldId id="279" r:id="rId16"/>
    <p:sldId id="278" r:id="rId17"/>
    <p:sldId id="277" r:id="rId18"/>
    <p:sldId id="276" r:id="rId19"/>
    <p:sldId id="275" r:id="rId20"/>
    <p:sldId id="274" r:id="rId21"/>
    <p:sldId id="273" r:id="rId22"/>
    <p:sldId id="272" r:id="rId23"/>
    <p:sldId id="271" r:id="rId24"/>
    <p:sldId id="291" r:id="rId25"/>
    <p:sldId id="269" r:id="rId26"/>
    <p:sldId id="268" r:id="rId27"/>
    <p:sldId id="267" r:id="rId28"/>
    <p:sldId id="266" r:id="rId29"/>
    <p:sldId id="265" r:id="rId30"/>
    <p:sldId id="264" r:id="rId31"/>
    <p:sldId id="26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033F6-FA9E-49DC-B5C1-EB57A6656B3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41051-BE13-4234-BB4B-88E73579FA0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D41051-BE13-4234-BB4B-88E73579FA0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7392600-614C-4D76-B9BA-31F32BA3882F}"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44B2A31-2FFC-48B0-9219-6B5DD7DD3155}"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7392600-614C-4D76-B9BA-31F32BA3882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7392600-614C-4D76-B9BA-31F32BA3882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7392600-614C-4D76-B9BA-31F32BA3882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7392600-614C-4D76-B9BA-31F32BA3882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7392600-614C-4D76-B9BA-31F32BA3882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7392600-614C-4D76-B9BA-31F32BA3882F}"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7392600-614C-4D76-B9BA-31F32BA3882F}"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7392600-614C-4D76-B9BA-31F32BA3882F}"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7392600-614C-4D76-B9BA-31F32BA3882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7392600-614C-4D76-B9BA-31F32BA3882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44B2A31-2FFC-48B0-9219-6B5DD7DD3155}"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7392600-614C-4D76-B9BA-31F32BA3882F}"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44B2A31-2FFC-48B0-9219-6B5DD7DD315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3642" y="335577"/>
            <a:ext cx="11164711" cy="1107996"/>
          </a:xfrm>
          <a:prstGeom prst="rect">
            <a:avLst/>
          </a:prstGeom>
          <a:noFill/>
        </p:spPr>
        <p:txBody>
          <a:bodyPr wrap="square">
            <a:spAutoFit/>
          </a:bodyPr>
          <a:lstStyle/>
          <a:p>
            <a:pPr algn="ctr"/>
            <a:r>
              <a:rPr lang="en-US" sz="4800" b="1" u="sng" dirty="0">
                <a:latin typeface="Bookman Old Style" panose="02050604050505020204" pitchFamily="18" charset="0"/>
              </a:rPr>
              <a:t>Flight Price Prediction</a:t>
            </a:r>
            <a:endParaRPr lang="en-IN" sz="4800" b="1" u="sng" dirty="0">
              <a:latin typeface="Bookman Old Style" panose="02050604050505020204" pitchFamily="18" charset="0"/>
            </a:endParaRPr>
          </a:p>
          <a:p>
            <a:pPr algn="ctr"/>
            <a:r>
              <a:rPr lang="en-US" sz="1800" b="1" dirty="0">
                <a:latin typeface="Bookman Old Style" panose="02050604050505020204" pitchFamily="18" charset="0"/>
              </a:rPr>
              <a:t> </a:t>
            </a:r>
            <a:endParaRPr lang="en-US" sz="1800" b="1" dirty="0">
              <a:latin typeface="Bookman Old Style" panose="02050604050505020204" pitchFamily="18" charset="0"/>
            </a:endParaRPr>
          </a:p>
        </p:txBody>
      </p:sp>
      <p:sp>
        <p:nvSpPr>
          <p:cNvPr id="5" name="TextBox 4"/>
          <p:cNvSpPr txBox="1"/>
          <p:nvPr/>
        </p:nvSpPr>
        <p:spPr>
          <a:xfrm>
            <a:off x="2448560" y="2235200"/>
            <a:ext cx="7691120" cy="706755"/>
          </a:xfrm>
          <a:prstGeom prst="rect">
            <a:avLst/>
          </a:prstGeom>
          <a:noFill/>
        </p:spPr>
        <p:txBody>
          <a:bodyPr wrap="square" rtlCol="0">
            <a:spAutoFit/>
          </a:bodyPr>
          <a:lstStyle/>
          <a:p>
            <a:pPr algn="ctr"/>
            <a:r>
              <a:rPr lang="en-US" sz="4000" b="1" dirty="0">
                <a:latin typeface="Calibri" panose="020F0502020204030204" pitchFamily="34" charset="0"/>
                <a:cs typeface="Calibri" panose="020F0502020204030204" pitchFamily="34" charset="0"/>
              </a:rPr>
              <a:t>Presented By: Utkarsha Parande</a:t>
            </a:r>
            <a:endParaRPr lang="en-IN" sz="4000" b="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314"/>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endParaRPr lang="en-US" b="0" i="0" dirty="0">
              <a:effectLst/>
              <a:latin typeface="Century" panose="02040604050505020304" pitchFamily="18" charset="0"/>
            </a:endParaRPr>
          </a:p>
          <a:p>
            <a:endParaRPr lang="en-IN" dirty="0"/>
          </a:p>
        </p:txBody>
      </p:sp>
      <p:sp>
        <p:nvSpPr>
          <p:cNvPr id="4" name="TextBox 3"/>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endParaRPr lang="en-US" b="0" i="0" dirty="0">
              <a:effectLst/>
              <a:latin typeface="Century" panose="02040604050505020304" pitchFamily="18" charset="0"/>
            </a:endParaRPr>
          </a:p>
        </p:txBody>
      </p:sp>
      <p:sp>
        <p:nvSpPr>
          <p:cNvPr id="5" name="TextBox 4"/>
          <p:cNvSpPr txBox="1"/>
          <p:nvPr/>
        </p:nvSpPr>
        <p:spPr>
          <a:xfrm>
            <a:off x="4905374" y="4247234"/>
            <a:ext cx="313568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endParaRPr lang="en-US" b="0" i="0" dirty="0">
              <a:effectLst/>
              <a:latin typeface="Century" panose="02040604050505020304"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6110" y="1068481"/>
            <a:ext cx="6553768" cy="2911092"/>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58" y="923688"/>
            <a:ext cx="3276884" cy="32006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3740"/>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endParaRPr lang="en-US" b="0" i="0" dirty="0">
              <a:effectLst/>
              <a:latin typeface="Century" panose="02040604050505020304" pitchFamily="18" charset="0"/>
            </a:endParaRPr>
          </a:p>
        </p:txBody>
      </p:sp>
      <p:sp>
        <p:nvSpPr>
          <p:cNvPr id="4" name="TextBox 3"/>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endParaRPr lang="en-US" b="0" i="0" dirty="0">
              <a:effectLst/>
              <a:latin typeface="Century" panose="020406040505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10179" y="1029910"/>
            <a:ext cx="7322830" cy="3268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2595"/>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p:cNvSpPr txBox="1"/>
          <p:nvPr/>
        </p:nvSpPr>
        <p:spPr>
          <a:xfrm>
            <a:off x="190500" y="4168444"/>
            <a:ext cx="11630025" cy="2585323"/>
          </a:xfrm>
          <a:prstGeom prst="rect">
            <a:avLst/>
          </a:prstGeom>
          <a:noFill/>
        </p:spPr>
        <p:txBody>
          <a:bodyPr wrap="square">
            <a:spAutoFit/>
          </a:bodyPr>
          <a:lstStyle/>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endParaRPr lang="en-US" b="0" i="0" dirty="0">
              <a:effectLst/>
              <a:latin typeface="Century" panose="020406040505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849" y="1005870"/>
            <a:ext cx="7582557" cy="3162574"/>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0665" y="1170005"/>
            <a:ext cx="4153260" cy="27891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7951"/>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endParaRPr lang="en-US" b="0" i="0" dirty="0">
              <a:effectLst/>
              <a:latin typeface="Century" panose="02040604050505020304" pitchFamily="18" charset="0"/>
            </a:endParaRPr>
          </a:p>
        </p:txBody>
      </p:sp>
      <p:sp>
        <p:nvSpPr>
          <p:cNvPr id="4" name="TextBox 3"/>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endParaRPr lang="en-US" b="0" i="0" dirty="0">
              <a:effectLst/>
              <a:latin typeface="Century" panose="020406040505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31321" y="1027522"/>
            <a:ext cx="8729356" cy="37251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795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p:cNvSpPr txBox="1"/>
          <p:nvPr/>
        </p:nvSpPr>
        <p:spPr>
          <a:xfrm>
            <a:off x="171450" y="1589203"/>
            <a:ext cx="4398080"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endParaRPr lang="en-US" b="0" i="0" dirty="0">
              <a:effectLst/>
              <a:latin typeface="Century" panose="020406040505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82652" y="730693"/>
            <a:ext cx="7125317" cy="59593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conclude this column has some positive correlation with price.</a:t>
            </a:r>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endParaRPr lang="en-US" b="0" i="0" dirty="0">
              <a:effectLst/>
              <a:latin typeface="Century" panose="020406040505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83085" y="749992"/>
            <a:ext cx="6874069" cy="58159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10000.</a:t>
            </a:r>
            <a:endParaRPr lang="en-US" b="0" i="0" dirty="0">
              <a:effectLst/>
              <a:latin typeface="Century" panose="02040604050505020304" pitchFamily="18" charset="0"/>
            </a:endParaRPr>
          </a:p>
        </p:txBody>
      </p:sp>
      <p:sp>
        <p:nvSpPr>
          <p:cNvPr id="6" name="TextBox 5"/>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endParaRPr lang="en-US" b="0" i="0" dirty="0">
              <a:effectLst/>
              <a:latin typeface="Century" panose="020406040505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9959" y="553999"/>
            <a:ext cx="4329258" cy="3154598"/>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217" y="553999"/>
            <a:ext cx="7422824" cy="32097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3306"/>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endParaRPr lang="en-US" b="0" i="0" dirty="0">
              <a:effectLst/>
              <a:latin typeface="Century" panose="02040604050505020304" pitchFamily="18" charset="0"/>
            </a:endParaRPr>
          </a:p>
        </p:txBody>
      </p:sp>
      <p:sp>
        <p:nvSpPr>
          <p:cNvPr id="6" name="TextBox 5"/>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12 hours.</a:t>
            </a:r>
            <a:endParaRPr lang="en-US" b="0" i="0" dirty="0">
              <a:effectLst/>
              <a:latin typeface="Century" panose="020406040505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4045" y="1015497"/>
            <a:ext cx="4201358" cy="331312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961" y="967255"/>
            <a:ext cx="5732676" cy="37285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783" y="257452"/>
            <a:ext cx="11221374" cy="553998"/>
          </a:xfrm>
          <a:prstGeom prst="rect">
            <a:avLst/>
          </a:prstGeom>
          <a:noFill/>
        </p:spPr>
        <p:txBody>
          <a:bodyPr wrap="square">
            <a:spAutoFit/>
          </a:bodyPr>
          <a:lstStyle/>
          <a:p>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endParaRPr lang="en-US" b="0" i="0" dirty="0">
              <a:effectLst/>
              <a:latin typeface="Century" panose="02040604050505020304" pitchFamily="18" charset="0"/>
            </a:endParaRPr>
          </a:p>
          <a:p>
            <a:pPr marL="285750" indent="-285750">
              <a:buFont typeface="Wingdings" panose="05000000000000000000" pitchFamily="2" charset="2"/>
              <a:buChar char="Ø"/>
            </a:pPr>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endParaRPr lang="en-US" b="0" i="0" dirty="0">
              <a:effectLst/>
              <a:latin typeface="Century" panose="02040604050505020304" pitchFamily="18" charset="0"/>
            </a:endParaRP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45218"/>
            <a:ext cx="6210838" cy="477815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3100"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3" name="TextBox 2"/>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endParaRPr lang="en-US" b="0" i="0" dirty="0">
              <a:effectLst/>
              <a:latin typeface="Century" panose="020406040505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732" y="515536"/>
            <a:ext cx="6440604" cy="4562706"/>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29180"/>
            <a:ext cx="6031927" cy="2667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3855" y="1303506"/>
            <a:ext cx="8207712" cy="3785652"/>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the Final Model</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predicting results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5" name="TextBox 4"/>
          <p:cNvSpPr txBox="1"/>
          <p:nvPr/>
        </p:nvSpPr>
        <p:spPr>
          <a:xfrm>
            <a:off x="1593130" y="358219"/>
            <a:ext cx="8207712" cy="707886"/>
          </a:xfrm>
          <a:prstGeom prst="rect">
            <a:avLst/>
          </a:prstGeom>
          <a:noFill/>
        </p:spPr>
        <p:txBody>
          <a:bodyPr wrap="square" rtlCol="0">
            <a:spAutoFit/>
          </a:bodyPr>
          <a:lstStyle/>
          <a:p>
            <a:pPr algn="ctr"/>
            <a:r>
              <a:rPr lang="en-IN" sz="4000" dirty="0">
                <a:latin typeface="+mj-lt"/>
              </a:rPr>
              <a:t>Agenda</a:t>
            </a:r>
            <a:endParaRPr lang="en-IN" sz="40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192" y="139959"/>
            <a:ext cx="11224726" cy="553998"/>
          </a:xfrm>
          <a:prstGeom prst="rect">
            <a:avLst/>
          </a:prstGeom>
          <a:noFill/>
        </p:spPr>
        <p:txBody>
          <a:bodyPr wrap="square">
            <a:spAutoFit/>
          </a:bodyPr>
          <a:lstStyle/>
          <a:p>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I have done feature engineering steps like feature extraction and feature selection to improve data normality and linearity.</a:t>
            </a:r>
            <a:endParaRPr lang="en-US" dirty="0">
              <a:latin typeface="Century" panose="02040604050505020304" pitchFamily="18" charset="0"/>
            </a:endParaRP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outliers using boxplots and found no outliers in numerical variables.</a:t>
            </a:r>
            <a:endParaRPr lang="en-US" dirty="0">
              <a:latin typeface="Century" panose="02040604050505020304" pitchFamily="18" charset="0"/>
            </a:endParaRP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skewness using distribution plots and removed skewness using square root transformation method.</a:t>
            </a:r>
            <a:endParaRPr lang="en-US" dirty="0">
              <a:latin typeface="Century" panose="02040604050505020304" pitchFamily="18" charset="0"/>
            </a:endParaRP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endParaRPr lang="en-US" dirty="0">
              <a:latin typeface="Century" panose="02040604050505020304" pitchFamily="18" charset="0"/>
            </a:endParaRP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endParaRPr lang="en-US" dirty="0">
              <a:latin typeface="Century" panose="02040604050505020304" pitchFamily="18" charset="0"/>
            </a:endParaRP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289" y="72721"/>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3" name="TextBox 2"/>
          <p:cNvSpPr txBox="1"/>
          <p:nvPr/>
        </p:nvSpPr>
        <p:spPr>
          <a:xfrm>
            <a:off x="483636" y="626719"/>
            <a:ext cx="11224727" cy="625870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endParaRPr lang="en-IN" sz="1800" dirty="0">
              <a:effectLst/>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got the best random state and maximum R2 score and then created new train test split to build the models.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Linear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Lasso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Ridge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Elastic Net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Support Vector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Decision Tree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Random Forest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K </a:t>
            </a:r>
            <a:r>
              <a:rPr lang="en-IN" dirty="0" err="1">
                <a:latin typeface="Century" panose="02040604050505020304" pitchFamily="18" charset="0"/>
              </a:rPr>
              <a:t>Neighbors</a:t>
            </a:r>
            <a:r>
              <a:rPr lang="en-IN" dirty="0">
                <a:latin typeface="Century" panose="02040604050505020304" pitchFamily="18" charset="0"/>
              </a:rPr>
              <a:t>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SGD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Gradient Boosting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Ada Boost Regressor</a:t>
            </a:r>
            <a:endParaRPr lang="en-IN" dirty="0">
              <a:latin typeface="Century" panose="02040604050505020304" pitchFamily="18" charset="0"/>
            </a:endParaRP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Extra Trees Regressor</a:t>
            </a:r>
            <a:endParaRPr lang="en-IN" dirty="0">
              <a:latin typeface="Century" panose="02040604050505020304" pitchFamily="18" charset="0"/>
            </a:endParaRPr>
          </a:p>
          <a:p>
            <a:pPr marL="342900" lvl="0" indent="-342900" algn="just">
              <a:lnSpc>
                <a:spcPct val="107000"/>
              </a:lnSpc>
              <a:spcAft>
                <a:spcPts val="800"/>
              </a:spcAft>
              <a:buFont typeface="Times New Roman" panose="02020603050405020304" pitchFamily="18" charset="0"/>
              <a:buAutoNum type="arabicPeriod"/>
            </a:pPr>
            <a:r>
              <a:rPr lang="en-IN" dirty="0">
                <a:latin typeface="Century" panose="02040604050505020304" pitchFamily="18" charset="0"/>
              </a:rPr>
              <a:t>Extreme Gradient Boosting (XGB) Regressor </a:t>
            </a:r>
            <a:endParaRPr lang="en-IN" dirty="0">
              <a:latin typeface="Century" panose="02040604050505020304" pitchFamily="18" charset="0"/>
            </a:endParaRP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1540" y="303689"/>
            <a:ext cx="8489416" cy="56850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1150" y="359212"/>
            <a:ext cx="6738117" cy="6139576"/>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4909" y="359212"/>
            <a:ext cx="3684077" cy="630149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3138" y="601761"/>
            <a:ext cx="3765828" cy="565301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920" y="510286"/>
            <a:ext cx="3519212" cy="59508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3033" y="823730"/>
            <a:ext cx="3898180" cy="52090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4879" y="973348"/>
            <a:ext cx="8663130" cy="5450370"/>
          </a:xfrm>
          <a:prstGeom prst="rect">
            <a:avLst/>
          </a:prstGeom>
        </p:spPr>
      </p:pic>
      <p:sp>
        <p:nvSpPr>
          <p:cNvPr id="6" name="TextBox 5"/>
          <p:cNvSpPr txBox="1"/>
          <p:nvPr/>
        </p:nvSpPr>
        <p:spPr>
          <a:xfrm>
            <a:off x="505839" y="321014"/>
            <a:ext cx="11031166"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a:t>
            </a:r>
            <a:endParaRPr lang="en-US" sz="3000" u="sng" dirty="0">
              <a:latin typeface="Bookman Old Style" panose="020506040505050202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634" y="153876"/>
            <a:ext cx="7491109" cy="2956816"/>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647" y="2619450"/>
            <a:ext cx="5113463" cy="4084674"/>
          </a:xfrm>
          <a:prstGeom prst="rect">
            <a:avLst/>
          </a:prstGeom>
        </p:spPr>
      </p:pic>
      <p:sp>
        <p:nvSpPr>
          <p:cNvPr id="7" name="TextBox 6"/>
          <p:cNvSpPr txBox="1"/>
          <p:nvPr/>
        </p:nvSpPr>
        <p:spPr>
          <a:xfrm>
            <a:off x="577068" y="3891745"/>
            <a:ext cx="4883286" cy="2031325"/>
          </a:xfrm>
          <a:prstGeom prst="rect">
            <a:avLst/>
          </a:prstGeom>
          <a:noFill/>
        </p:spPr>
        <p:txBody>
          <a:bodyPr wrap="square" rtlCol="0">
            <a:spAutoFit/>
          </a:bodyPr>
          <a:lstStyle/>
          <a:p>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98" y="194553"/>
            <a:ext cx="11935838"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sp>
        <p:nvSpPr>
          <p:cNvPr id="3" name="TextBox 2"/>
          <p:cNvSpPr txBox="1"/>
          <p:nvPr/>
        </p:nvSpPr>
        <p:spPr>
          <a:xfrm>
            <a:off x="7970240" y="1867714"/>
            <a:ext cx="3720915"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endParaRPr lang="en-IN" sz="1800" dirty="0">
              <a:effectLst/>
              <a:latin typeface="Century" panose="02040604050505020304" pitchFamily="18" charset="0"/>
              <a:ea typeface="Calibri" panose="020F0502020204030204" pitchFamily="34" charset="0"/>
            </a:endParaRP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output we can observe that predicted values are almost near to the actual values. </a:t>
            </a:r>
            <a:endParaRPr lang="en-US" b="0" i="0" dirty="0">
              <a:effectLst/>
              <a:latin typeface="Century" panose="020406040505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098" y="748551"/>
            <a:ext cx="7628281" cy="532684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298" y="1"/>
            <a:ext cx="10914433" cy="553998"/>
          </a:xfrm>
          <a:prstGeom prst="rect">
            <a:avLst/>
          </a:prstGeom>
          <a:noFill/>
        </p:spPr>
        <p:txBody>
          <a:bodyPr wrap="square" rtlCol="0">
            <a:spAutoFit/>
          </a:bodyPr>
          <a:lstStyle/>
          <a:p>
            <a:pPr algn="ctr"/>
            <a:r>
              <a:rPr lang="en-US" sz="3000" u="sng" dirty="0">
                <a:latin typeface="Bookman Old Style" panose="02050604050505020204" pitchFamily="18" charset="0"/>
              </a:rPr>
              <a:t>Conclusion:</a:t>
            </a:r>
            <a:endParaRPr lang="en-IN" sz="3000" u="sng" dirty="0">
              <a:latin typeface="Bookman Old Style" panose="02050604050505020204" pitchFamily="18" charset="0"/>
            </a:endParaRPr>
          </a:p>
        </p:txBody>
      </p:sp>
      <p:sp>
        <p:nvSpPr>
          <p:cNvPr id="3" name="TextBox 2"/>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ML regression algorithms to find out the best performing model on the basis of different metrics like R2 Score and RMSE. We got </a:t>
            </a:r>
            <a:r>
              <a:rPr lang="en-US" dirty="0">
                <a:latin typeface="Century" panose="02040604050505020304" pitchFamily="18" charset="0"/>
              </a:rPr>
              <a:t>Extra Trees </a:t>
            </a:r>
            <a:r>
              <a:rPr lang="en-US" b="0" i="0" dirty="0">
                <a:effectLst/>
                <a:latin typeface="Century" panose="02040604050505020304" pitchFamily="18" charset="0"/>
              </a:rPr>
              <a:t>Regressor as the best model among all the models. On this basis we performed the Hyperparameter tuning to find out the best parameter and improving the scores. We concluded that Extra Trees Regressor as the best model as it was giving high R2 score after tuning.</a:t>
            </a:r>
            <a:endParaRPr lang="en-US" b="0" i="0" dirty="0">
              <a:effectLst/>
              <a:latin typeface="Century" panose="02040604050505020304" pitchFamily="18" charset="0"/>
            </a:endParaRP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910" y="2705725"/>
            <a:ext cx="10814179"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8800" dirty="0">
                <a:ln w="0"/>
                <a:solidFill>
                  <a:srgbClr val="002060"/>
                </a:solidFill>
                <a:effectLst>
                  <a:reflection blurRad="6350" stA="48000" endPos="35500" dir="5400000" sy="-90000" algn="bl" rotWithShape="0"/>
                </a:effectLst>
                <a:latin typeface="Microsoft YaHei UI" panose="020B0503020204020204" pitchFamily="34" charset="-122"/>
                <a:ea typeface="Microsoft YaHei UI" panose="020B0503020204020204" pitchFamily="34" charset="-122"/>
              </a:rPr>
              <a:t>Thank You</a:t>
            </a:r>
            <a:endParaRPr lang="en-US" sz="8800" dirty="0">
              <a:ln w="0"/>
              <a:solidFill>
                <a:srgbClr val="002060"/>
              </a:solidFill>
              <a:effectLst>
                <a:reflection blurRad="6350" stA="48000" endPos="35500" dir="5400000" sy="-90000" algn="bl" rotWithShape="0"/>
              </a:effectLst>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3393" y="467630"/>
            <a:ext cx="6080289" cy="707886"/>
          </a:xfrm>
          <a:prstGeom prst="rect">
            <a:avLst/>
          </a:prstGeom>
          <a:noFill/>
        </p:spPr>
        <p:txBody>
          <a:bodyPr wrap="square">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p:cNvSpPr txBox="1"/>
          <p:nvPr/>
        </p:nvSpPr>
        <p:spPr>
          <a:xfrm>
            <a:off x="285554" y="1314735"/>
            <a:ext cx="11356549" cy="422853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endParaRPr lang="en-IN" dirty="0">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tabLst>
                <a:tab pos="822960" algn="l"/>
              </a:tabLs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1643" y="472971"/>
            <a:ext cx="5068711"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p:cNvSpPr txBox="1"/>
          <p:nvPr/>
        </p:nvSpPr>
        <p:spPr>
          <a:xfrm>
            <a:off x="187324" y="1284278"/>
            <a:ext cx="11817350" cy="428944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endParaRPr lang="en-IN" sz="1800" dirty="0">
              <a:effectLst/>
              <a:latin typeface="Century" panose="02040604050505020304" pitchFamily="18" charset="0"/>
              <a:ea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159"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p:cNvSpPr txBox="1"/>
          <p:nvPr/>
        </p:nvSpPr>
        <p:spPr>
          <a:xfrm>
            <a:off x="252919" y="1498060"/>
            <a:ext cx="11455172" cy="3635804"/>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US" dirty="0">
              <a:latin typeface="Century" panose="02040604050505020304" pitchFamily="18" charset="0"/>
            </a:endParaRPr>
          </a:p>
          <a:p>
            <a:pPr algn="just">
              <a:lnSpc>
                <a:spcPct val="107000"/>
              </a:lnSpc>
              <a:spcAft>
                <a:spcPts val="800"/>
              </a:spcAft>
            </a:pPr>
            <a:endParaRPr lang="en-US"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5" name="AutoShape 2" descr="How Well Do Airfare Predictors Work? - WS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AutoShape 4" descr="How Well Do Airfare Predictors Work? - WS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7" name="AutoShape 6" descr="How Well Do Airfare Predictors Work? - WS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0555" y="453611"/>
            <a:ext cx="6699957" cy="553998"/>
          </a:xfrm>
          <a:prstGeom prst="rect">
            <a:avLst/>
          </a:prstGeom>
          <a:noFill/>
        </p:spPr>
        <p:txBody>
          <a:bodyPr wrap="square" rtlCol="0">
            <a:spAutoFit/>
          </a:bodyPr>
          <a:lstStyle/>
          <a:p>
            <a:r>
              <a:rPr lang="en-US" sz="3000" u="sng" dirty="0">
                <a:latin typeface="Bookman Old Style" panose="02050604050505020204" pitchFamily="18" charset="0"/>
              </a:rPr>
              <a:t>Benefits of Flight Price Prediction </a:t>
            </a:r>
            <a:endParaRPr lang="en-IN" sz="3000" u="sng" dirty="0">
              <a:latin typeface="Bookman Old Style" panose="02050604050505020204" pitchFamily="18" charset="0"/>
            </a:endParaRPr>
          </a:p>
        </p:txBody>
      </p:sp>
      <p:sp>
        <p:nvSpPr>
          <p:cNvPr id="3" name="TextBox 2"/>
          <p:cNvSpPr txBox="1"/>
          <p:nvPr/>
        </p:nvSpPr>
        <p:spPr>
          <a:xfrm>
            <a:off x="315736" y="1360808"/>
            <a:ext cx="11052175" cy="4247317"/>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 to know and understand the future price of the flight tickets.</a:t>
            </a:r>
            <a:endParaRPr lang="en-US" dirty="0">
              <a:latin typeface="Century" panose="02040604050505020304" pitchFamily="18" charset="0"/>
            </a:endParaRPr>
          </a:p>
          <a:p>
            <a:pPr algn="just" fontAlgn="t"/>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b="0" i="0" dirty="0">
              <a:effectLst/>
              <a:latin typeface="Century" panose="02040604050505020304" pitchFamily="18" charset="0"/>
            </a:endParaRPr>
          </a:p>
          <a:p>
            <a:pPr algn="just" fontAlgn="t"/>
            <a:endParaRPr lang="en-US" dirty="0">
              <a:latin typeface="Century" panose="02040604050505020304" pitchFamily="18" charset="0"/>
            </a:endParaRPr>
          </a:p>
          <a:p>
            <a:pPr algn="just" fontAlgn="t"/>
            <a:r>
              <a:rPr lang="en-US" b="0" i="0" dirty="0">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a:p>
            <a:pPr algn="just" fontAlgn="t"/>
            <a:endParaRPr lang="en-US" dirty="0">
              <a:latin typeface="Century" panose="02040604050505020304" pitchFamily="18" charset="0"/>
            </a:endParaRPr>
          </a:p>
        </p:txBody>
      </p:sp>
      <p:sp>
        <p:nvSpPr>
          <p:cNvPr id="4" name="AutoShape 8" descr="Factors influencing airline ticket prices. "/>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5" name="AutoShape 10" descr="Factors influencing airline ticket prices. "/>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3" name="Arrow: Right 2"/>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 name="Arrow: Right 3"/>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Down 4"/>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Left 5"/>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Down 7"/>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Right 8"/>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Down 10"/>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Left 11"/>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Flowchart: Alternate Process 13"/>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5" name="Flowchart: Alternate Process 14"/>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6" name="Flowchart: Alternate Process 15"/>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Flowchart: Alternate Process 16"/>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490" y="83976"/>
            <a:ext cx="11066106" cy="553998"/>
          </a:xfrm>
          <a:prstGeom prst="rect">
            <a:avLst/>
          </a:prstGeom>
          <a:noFill/>
        </p:spPr>
        <p:txBody>
          <a:bodyPr wrap="square" rtlCol="0">
            <a:spAutoFit/>
          </a:bodyPr>
          <a:lstStyle/>
          <a:p>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p:cNvSpPr txBox="1"/>
          <p:nvPr/>
        </p:nvSpPr>
        <p:spPr>
          <a:xfrm>
            <a:off x="209550" y="637974"/>
            <a:ext cx="11725275"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time. </a:t>
            </a:r>
            <a:r>
              <a:rPr lang="en-IN" sz="1800" dirty="0">
                <a:effectLst/>
                <a:latin typeface="Century" panose="02040604050505020304" pitchFamily="18" charset="0"/>
                <a:ea typeface="Calibri" panose="020F0502020204030204" pitchFamily="34" charset="0"/>
                <a:cs typeface="Calibri" panose="020F0502020204030204" pitchFamily="34" charset="0"/>
              </a:rPr>
              <a:t>Extracted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Departure_Min</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a:t>
            </a: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effectLst/>
                <a:latin typeface="Century" panose="02040604050505020304" pitchFamily="18" charset="0"/>
                <a:ea typeface="Calibri" panose="020F0502020204030204" pitchFamily="34" charset="0"/>
                <a:cs typeface="Calibri" panose="020F0502020204030204" pitchFamily="34" charset="0"/>
              </a:rPr>
              <a:t>Me</a:t>
            </a:r>
            <a:r>
              <a:rPr lang="en-IN" dirty="0" err="1">
                <a:latin typeface="Century" panose="02040604050505020304" pitchFamily="18" charset="0"/>
                <a:ea typeface="Calibri" panose="020F0502020204030204" pitchFamily="34" charset="0"/>
                <a:cs typeface="Calibri" panose="020F0502020204030204" pitchFamily="34" charset="0"/>
              </a:rPr>
              <a:t>al_availability</a:t>
            </a:r>
            <a:r>
              <a:rPr lang="en-IN"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latin typeface="Century" panose="02040604050505020304" pitchFamily="18" charset="0"/>
                <a:ea typeface="Calibri" panose="020F0502020204030204" pitchFamily="34" charset="0"/>
                <a:cs typeface="Calibri" panose="020F0502020204030204" pitchFamily="34" charset="0"/>
              </a:rPr>
              <a:t>Number_of_stops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endParaRPr lang="en-IN" sz="1800" dirty="0">
              <a:effectLst/>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endParaRPr lang="en-IN" sz="1800" dirty="0">
              <a:effectLst/>
              <a:latin typeface="Century" panose="02040604050505020304" pitchFamily="18" charset="0"/>
              <a:ea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51" y="261257"/>
            <a:ext cx="10991461" cy="553998"/>
          </a:xfrm>
          <a:prstGeom prst="rect">
            <a:avLst/>
          </a:prstGeom>
          <a:noFill/>
        </p:spPr>
        <p:txBody>
          <a:bodyPr wrap="square" rtlCol="0">
            <a:spAutoFit/>
          </a:bodyPr>
          <a:lstStyle/>
          <a:p>
            <a:pPr algn="ctr"/>
            <a:r>
              <a:rPr lang="en-US" sz="3000" u="sng" dirty="0">
                <a:latin typeface="Bookman Old Style" panose="02050604050505020204" pitchFamily="18" charset="0"/>
              </a:rPr>
              <a:t>Visualization :Univariate Analysis for Numerical Variables</a:t>
            </a:r>
            <a:endParaRPr lang="en-IN" sz="3000" u="sng" dirty="0">
              <a:latin typeface="Bookman Old Style" panose="02050604050505020204" pitchFamily="18" charset="0"/>
            </a:endParaRPr>
          </a:p>
        </p:txBody>
      </p:sp>
      <p:sp>
        <p:nvSpPr>
          <p:cNvPr id="3" name="TextBox 2"/>
          <p:cNvSpPr txBox="1"/>
          <p:nvPr/>
        </p:nvSpPr>
        <p:spPr>
          <a:xfrm>
            <a:off x="238125" y="1419225"/>
            <a:ext cx="5191126" cy="4859407"/>
          </a:xfrm>
          <a:prstGeom prst="rect">
            <a:avLst/>
          </a:prstGeom>
          <a:noFill/>
        </p:spPr>
        <p:txBody>
          <a:bodyPr wrap="square">
            <a:spAutoFit/>
          </a:bodyPr>
          <a:lstStyle/>
          <a:p>
            <a:pPr lvl="0" algn="just">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lvl="0" algn="just">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endParaRPr lang="en-US" b="0" i="0" dirty="0">
              <a:effectLst/>
              <a:latin typeface="Century" panose="02040604050505020304" pitchFamily="18" charset="0"/>
            </a:endParaRP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endParaRPr lang="en-US" b="0" i="0" dirty="0">
              <a:effectLst/>
              <a:latin typeface="Century" panose="02040604050505020304" pitchFamily="18" charset="0"/>
            </a:endParaRP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endParaRPr lang="en-US" b="0" i="0" dirty="0">
              <a:effectLst/>
              <a:latin typeface="Century" panose="02040604050505020304" pitchFamily="18" charset="0"/>
            </a:endParaRP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endParaRPr lang="en-US" b="0" i="0" dirty="0">
              <a:effectLst/>
              <a:latin typeface="Century" panose="020406040505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92508" y="1104204"/>
            <a:ext cx="6069995" cy="4759268"/>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16843</Words>
  <Application>WPS Presentation</Application>
  <PresentationFormat>Widescreen</PresentationFormat>
  <Paragraphs>219</Paragraphs>
  <Slides>29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vt:i4>
      </vt:variant>
    </vt:vector>
  </HeadingPairs>
  <TitlesOfParts>
    <vt:vector size="45" baseType="lpstr">
      <vt:lpstr>Arial</vt:lpstr>
      <vt:lpstr>SimSun</vt:lpstr>
      <vt:lpstr>Wingdings</vt:lpstr>
      <vt:lpstr>Wingdings 3</vt:lpstr>
      <vt:lpstr>Arial</vt:lpstr>
      <vt:lpstr>Bookman Old Style</vt:lpstr>
      <vt:lpstr>Calibri</vt:lpstr>
      <vt:lpstr>Century</vt:lpstr>
      <vt:lpstr>Microsoft Sans Serif</vt:lpstr>
      <vt:lpstr>Times New Roman</vt:lpstr>
      <vt:lpstr>Microsoft YaHei</vt:lpstr>
      <vt:lpstr>Arial Unicode MS</vt:lpstr>
      <vt:lpstr>Trebuchet MS</vt:lpstr>
      <vt:lpstr>Helvetica Neue</vt:lpstr>
      <vt:lpstr>Microsoft YaHei UI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UTKARSHA</cp:lastModifiedBy>
  <cp:revision>7</cp:revision>
  <dcterms:created xsi:type="dcterms:W3CDTF">2022-08-01T09:35:00Z</dcterms:created>
  <dcterms:modified xsi:type="dcterms:W3CDTF">2022-09-30T11:13:48Z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81865DDE62034AAEAE3A803F0DF3EC66</vt:lpwstr>
  </property>
  <property fmtid="{D5CDD505-2E9C-101B-9397-08002B2CF9AE}" pid="3" name="KSOProductBuildVer">
    <vt:lpwstr>1033-11.2.0.11306</vt:lpwstr>
  </property>
</Properties>
</file>